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9"/>
  </p:notesMasterIdLst>
  <p:handoutMasterIdLst>
    <p:handoutMasterId r:id="rId30"/>
  </p:handoutMasterIdLst>
  <p:sldIdLst>
    <p:sldId id="256" r:id="rId2"/>
    <p:sldId id="344" r:id="rId3"/>
    <p:sldId id="345" r:id="rId4"/>
    <p:sldId id="371" r:id="rId5"/>
    <p:sldId id="346" r:id="rId6"/>
    <p:sldId id="347" r:id="rId7"/>
    <p:sldId id="348" r:id="rId8"/>
    <p:sldId id="353" r:id="rId9"/>
    <p:sldId id="354" r:id="rId10"/>
    <p:sldId id="355" r:id="rId11"/>
    <p:sldId id="356" r:id="rId12"/>
    <p:sldId id="357" r:id="rId13"/>
    <p:sldId id="360" r:id="rId14"/>
    <p:sldId id="361" r:id="rId15"/>
    <p:sldId id="378" r:id="rId16"/>
    <p:sldId id="366" r:id="rId17"/>
    <p:sldId id="367" r:id="rId18"/>
    <p:sldId id="368" r:id="rId19"/>
    <p:sldId id="372" r:id="rId20"/>
    <p:sldId id="373" r:id="rId21"/>
    <p:sldId id="374" r:id="rId22"/>
    <p:sldId id="375" r:id="rId23"/>
    <p:sldId id="376" r:id="rId24"/>
    <p:sldId id="377" r:id="rId25"/>
    <p:sldId id="363" r:id="rId26"/>
    <p:sldId id="364" r:id="rId27"/>
    <p:sldId id="370" r:id="rId2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D60093"/>
    <a:srgbClr val="6600CC"/>
    <a:srgbClr val="FF5050"/>
    <a:srgbClr val="009999"/>
    <a:srgbClr val="9933FF"/>
    <a:srgbClr val="000099"/>
    <a:srgbClr val="4B9F74"/>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718" autoAdjust="0"/>
  </p:normalViewPr>
  <p:slideViewPr>
    <p:cSldViewPr>
      <p:cViewPr>
        <p:scale>
          <a:sx n="100" d="100"/>
          <a:sy n="100" d="100"/>
        </p:scale>
        <p:origin x="-1860"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2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cs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pitchFamily="34" charset="0"/>
                <a:cs typeface="Arial" charset="0"/>
              </a:defRPr>
            </a:lvl1pPr>
          </a:lstStyle>
          <a:p>
            <a:pPr>
              <a:defRPr/>
            </a:pPr>
            <a:r>
              <a:rPr lang="en-US"/>
              <a:t>2/16/2010</a:t>
            </a:r>
          </a:p>
        </p:txBody>
      </p:sp>
      <p:sp>
        <p:nvSpPr>
          <p:cNvPr id="6042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cs typeface="Arial" charset="0"/>
              </a:defRPr>
            </a:lvl1pPr>
          </a:lstStyle>
          <a:p>
            <a:pPr>
              <a:defRPr/>
            </a:pPr>
            <a:r>
              <a:rPr lang="en-US"/>
              <a:t>CS 426/CPE 426</a:t>
            </a:r>
          </a:p>
        </p:txBody>
      </p:sp>
      <p:sp>
        <p:nvSpPr>
          <p:cNvPr id="6042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pitchFamily="34" charset="0"/>
                <a:cs typeface="Arial" charset="0"/>
              </a:defRPr>
            </a:lvl1pPr>
          </a:lstStyle>
          <a:p>
            <a:pPr>
              <a:defRPr/>
            </a:pPr>
            <a:fld id="{E393C091-0A43-4B7D-A77D-60D475477333}" type="slidenum">
              <a:rPr lang="en-US"/>
              <a:pPr>
                <a:defRPr/>
              </a:pPr>
              <a:t>‹#›</a:t>
            </a:fld>
            <a:endParaRPr lang="en-US"/>
          </a:p>
        </p:txBody>
      </p:sp>
    </p:spTree>
    <p:extLst>
      <p:ext uri="{BB962C8B-B14F-4D97-AF65-F5344CB8AC3E}">
        <p14:creationId xmlns:p14="http://schemas.microsoft.com/office/powerpoint/2010/main" val="338434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EDA1D97-953D-4946-9152-D3224315A717}" type="datetimeFigureOut">
              <a:rPr lang="en-US"/>
              <a:pPr>
                <a:defRPr/>
              </a:pPr>
              <a:t>1/19/2016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42EAC7A-A98A-406A-99EF-8B3A799DAA7E}" type="slidenum">
              <a:rPr lang="en-US"/>
              <a:pPr>
                <a:defRPr/>
              </a:pPr>
              <a:t>‹#›</a:t>
            </a:fld>
            <a:endParaRPr lang="en-US"/>
          </a:p>
        </p:txBody>
      </p:sp>
    </p:spTree>
    <p:extLst>
      <p:ext uri="{BB962C8B-B14F-4D97-AF65-F5344CB8AC3E}">
        <p14:creationId xmlns:p14="http://schemas.microsoft.com/office/powerpoint/2010/main" val="3509646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TextEdit="1"/>
          </p:cNvSpPr>
          <p:nvPr>
            <p:ph type="sldImg"/>
          </p:nvPr>
        </p:nvSpPr>
        <p:spPr bwMode="auto">
          <a:noFill/>
          <a:ln>
            <a:solidFill>
              <a:srgbClr val="000000"/>
            </a:solidFill>
            <a:miter lim="800000"/>
            <a:headEnd/>
            <a:tailEnd/>
          </a:ln>
        </p:spPr>
      </p:sp>
      <p:sp>
        <p:nvSpPr>
          <p:cNvPr id="71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cap="flat"/>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cap="flat"/>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5" name="Rectangle 4"/>
          <p:cNvSpPr>
            <a:spLocks noChangeArrowheads="1"/>
          </p:cNvSpPr>
          <p:nvPr/>
        </p:nvSpPr>
        <p:spPr bwMode="invGray">
          <a:xfrm>
            <a:off x="0" y="5127625"/>
            <a:ext cx="9144000" cy="46038"/>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extLst/>
          </a:lstStyle>
          <a:p>
            <a:pPr algn="ctr" fontAlgn="auto">
              <a:spcBef>
                <a:spcPts val="0"/>
              </a:spcBef>
              <a:spcAft>
                <a:spcPts val="0"/>
              </a:spcAft>
              <a:defRPr/>
            </a:pPr>
            <a:endParaRPr lang="en-US" sz="1800">
              <a:solidFill>
                <a:schemeClr val="lt1"/>
              </a:solidFill>
              <a:latin typeface="+mn-lt"/>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a:xfrm>
            <a:off x="457200" y="6477000"/>
            <a:ext cx="2133600"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r>
              <a:rPr lang="en-US"/>
              <a:t>February 2, 2010</a:t>
            </a:r>
          </a:p>
          <a:p>
            <a:pPr>
              <a:defRPr/>
            </a:pPr>
            <a:endParaRPr lang="en-US"/>
          </a:p>
        </p:txBody>
      </p:sp>
      <p:sp>
        <p:nvSpPr>
          <p:cNvPr id="7" name="Footer Placeholder 4"/>
          <p:cNvSpPr>
            <a:spLocks noGrp="1"/>
          </p:cNvSpPr>
          <p:nvPr>
            <p:ph type="ftr" sz="quarter" idx="11"/>
          </p:nvPr>
        </p:nvSpPr>
        <p:spPr>
          <a:xfrm>
            <a:off x="2640013" y="6477000"/>
            <a:ext cx="5508625" cy="274638"/>
          </a:xfrm>
        </p:spPr>
        <p:txBody>
          <a:bodyPr/>
          <a:lstStyle>
            <a:lvl1pPr algn="l">
              <a:defRPr sz="1200">
                <a:solidFill>
                  <a:srgbClr val="FFFFFF"/>
                </a:solidFill>
              </a:defRPr>
            </a:lvl1pPr>
          </a:lstStyle>
          <a:p>
            <a:pPr>
              <a:defRPr/>
            </a:pPr>
            <a:endParaRPr lang="en-US"/>
          </a:p>
        </p:txBody>
      </p:sp>
      <p:sp>
        <p:nvSpPr>
          <p:cNvPr id="8" name="Slide Number Placeholder 5"/>
          <p:cNvSpPr>
            <a:spLocks noGrp="1"/>
          </p:cNvSpPr>
          <p:nvPr>
            <p:ph type="sldNum" sz="quarter" idx="12"/>
          </p:nvPr>
        </p:nvSpPr>
        <p:spPr>
          <a:xfrm>
            <a:off x="8204200" y="6477000"/>
            <a:ext cx="733425"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fld id="{EBA6F2F3-097F-421E-B36A-73CA0C0BDD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a:spLocks noChangeArrowheads="1"/>
          </p:cNvSpPr>
          <p:nvPr/>
        </p:nvSpPr>
        <p:spPr bwMode="invGray">
          <a:xfrm>
            <a:off x="0" y="1436688"/>
            <a:ext cx="9144000" cy="44450"/>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extLst/>
          </a:lstStyle>
          <a:p>
            <a:pPr algn="ctr" fontAlgn="auto">
              <a:spcBef>
                <a:spcPts val="0"/>
              </a:spcBef>
              <a:spcAft>
                <a:spcPts val="0"/>
              </a:spcAft>
              <a:defRPr/>
            </a:pPr>
            <a:endParaRPr lang="en-US" sz="1800">
              <a:solidFill>
                <a:schemeClr val="lt1"/>
              </a:solidFill>
              <a:latin typeface="+mn-lt"/>
              <a:cs typeface="+mn-cs"/>
            </a:endParaRPr>
          </a:p>
        </p:txBody>
      </p:sp>
      <p:sp>
        <p:nvSpPr>
          <p:cNvPr id="5"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2" name="Title 1"/>
          <p:cNvSpPr>
            <a:spLocks noGrp="1"/>
          </p:cNvSpPr>
          <p:nvPr>
            <p:ph type="title"/>
          </p:nvPr>
        </p:nvSpPr>
        <p:spPr>
          <a:xfrm>
            <a:off x="457200" y="155448"/>
            <a:ext cx="8229600" cy="1252728"/>
          </a:xfrm>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r>
              <a:rPr lang="en-US"/>
              <a:t>February 2, 2010</a:t>
            </a:r>
          </a:p>
        </p:txBody>
      </p:sp>
      <p:sp>
        <p:nvSpPr>
          <p:cNvPr id="7" name="Footer Placeholder 4"/>
          <p:cNvSpPr>
            <a:spLocks noGrp="1"/>
          </p:cNvSpPr>
          <p:nvPr>
            <p:ph type="ftr" sz="quarter" idx="11"/>
          </p:nvPr>
        </p:nvSpPr>
        <p:spPr/>
        <p:txBody>
          <a:bodyPr/>
          <a:lstStyle>
            <a:lvl1pPr>
              <a:defRPr/>
            </a:lvl1pPr>
          </a:lstStyle>
          <a:p>
            <a:pPr>
              <a:defRPr/>
            </a:pPr>
            <a:r>
              <a:rPr lang="en-US"/>
              <a:t>CS 425 / 625 Software Engineering</a:t>
            </a:r>
          </a:p>
        </p:txBody>
      </p:sp>
      <p:sp>
        <p:nvSpPr>
          <p:cNvPr id="8" name="Slide Number Placeholder 5"/>
          <p:cNvSpPr>
            <a:spLocks noGrp="1"/>
          </p:cNvSpPr>
          <p:nvPr>
            <p:ph type="sldNum" sz="quarter" idx="12"/>
          </p:nvPr>
        </p:nvSpPr>
        <p:spPr/>
        <p:txBody>
          <a:bodyPr/>
          <a:lstStyle>
            <a:lvl1pPr>
              <a:defRPr/>
            </a:lvl1pPr>
          </a:lstStyle>
          <a:p>
            <a:pPr>
              <a:defRPr/>
            </a:pPr>
            <a:fld id="{8DEB4C8C-257E-476A-A454-0ACBC4887AD5}" type="slidenum">
              <a:rPr lang="en-US"/>
              <a:pPr>
                <a:defRPr/>
              </a:pPr>
              <a:t>‹#›</a:t>
            </a:fld>
            <a:r>
              <a:rPr lang="en-US" dirty="0"/>
              <a:t> / 15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fld id="{10522750-7879-C543-9428-92AEF8F92580}" type="slidenum">
              <a:rPr lang="en-US"/>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5191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7"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400800"/>
            <a:ext cx="2057400" cy="274638"/>
          </a:xfrm>
          <a:prstGeom prst="rect">
            <a:avLst/>
          </a:prstGeom>
        </p:spPr>
        <p:txBody>
          <a:bodyPr vert="horz" wrap="square" lIns="109728" tIns="45720" rIns="45720" bIns="0" numCol="1" anchor="b" anchorCtr="0" compatLnSpc="1">
            <a:prstTxWarp prst="textNoShape">
              <a:avLst/>
            </a:prstTxWarp>
          </a:bodyPr>
          <a:lstStyle>
            <a:lvl1pPr>
              <a:defRPr sz="1400">
                <a:solidFill>
                  <a:srgbClr val="0D62AF"/>
                </a:solidFill>
                <a:latin typeface="Corbel" pitchFamily="34" charset="0"/>
              </a:defRPr>
            </a:lvl1pPr>
          </a:lstStyle>
          <a:p>
            <a:pPr>
              <a:defRPr/>
            </a:pPr>
            <a:r>
              <a:rPr lang="en-US"/>
              <a:t>February 2, 2010</a:t>
            </a:r>
          </a:p>
        </p:txBody>
      </p:sp>
      <p:sp>
        <p:nvSpPr>
          <p:cNvPr id="11" name="Footer Placeholder 4"/>
          <p:cNvSpPr>
            <a:spLocks noGrp="1"/>
          </p:cNvSpPr>
          <p:nvPr>
            <p:ph type="ftr" sz="quarter" idx="3"/>
          </p:nvPr>
        </p:nvSpPr>
        <p:spPr>
          <a:xfrm>
            <a:off x="2286000" y="6400800"/>
            <a:ext cx="5737225" cy="274638"/>
          </a:xfrm>
          <a:prstGeom prst="rect">
            <a:avLst/>
          </a:prstGeom>
        </p:spPr>
        <p:txBody>
          <a:bodyPr vert="horz" wrap="square" lIns="45720" tIns="45720" rIns="45720" bIns="0" numCol="1" anchor="b" anchorCtr="0" compatLnSpc="1">
            <a:prstTxWarp prst="textNoShape">
              <a:avLst/>
            </a:prstTxWarp>
          </a:bodyPr>
          <a:lstStyle>
            <a:lvl1pPr algn="ctr">
              <a:defRPr sz="1400">
                <a:solidFill>
                  <a:srgbClr val="0D62AF"/>
                </a:solidFill>
                <a:latin typeface="Corbel" pitchFamily="34" charset="0"/>
              </a:defRPr>
            </a:lvl1pPr>
          </a:lstStyle>
          <a:p>
            <a:pPr>
              <a:defRPr/>
            </a:pPr>
            <a:r>
              <a:rPr lang="en-US"/>
              <a:t>CS 425 / 625 Software Engineering</a:t>
            </a:r>
          </a:p>
        </p:txBody>
      </p:sp>
      <p:sp>
        <p:nvSpPr>
          <p:cNvPr id="12" name="Slide Number Placeholder 5"/>
          <p:cNvSpPr>
            <a:spLocks noGrp="1"/>
          </p:cNvSpPr>
          <p:nvPr>
            <p:ph type="sldNum" sz="quarter" idx="4"/>
          </p:nvPr>
        </p:nvSpPr>
        <p:spPr>
          <a:xfrm>
            <a:off x="8001000" y="6400800"/>
            <a:ext cx="762000" cy="274638"/>
          </a:xfrm>
          <a:prstGeom prst="rect">
            <a:avLst/>
          </a:prstGeom>
        </p:spPr>
        <p:txBody>
          <a:bodyPr vert="horz" wrap="square" lIns="91440" tIns="45720" rIns="91440" bIns="0" numCol="1" anchor="b" anchorCtr="0" compatLnSpc="1">
            <a:prstTxWarp prst="textNoShape">
              <a:avLst/>
            </a:prstTxWarp>
          </a:bodyPr>
          <a:lstStyle>
            <a:lvl1pPr algn="r">
              <a:defRPr sz="1400">
                <a:solidFill>
                  <a:srgbClr val="0D62AF"/>
                </a:solidFill>
                <a:latin typeface="Corbel" pitchFamily="34" charset="0"/>
              </a:defRPr>
            </a:lvl1pPr>
          </a:lstStyle>
          <a:p>
            <a:pPr>
              <a:defRPr/>
            </a:pPr>
            <a:fld id="{F675FFBD-B04A-43AF-A996-3B784E94DB33}" type="slidenum">
              <a:rPr lang="en-US"/>
              <a:pPr>
                <a:defRPr/>
              </a:pPr>
              <a:t>‹#›</a:t>
            </a:fld>
            <a:r>
              <a:rPr lang="en-US" dirty="0"/>
              <a:t> / 15</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p:txStyles>
    <p:titleStyle>
      <a:lvl1pPr algn="l" rtl="0" eaLnBrk="0" fontAlgn="base" hangingPunct="0">
        <a:spcBef>
          <a:spcPct val="0"/>
        </a:spcBef>
        <a:spcAft>
          <a:spcPct val="0"/>
        </a:spcAft>
        <a:defRPr sz="4500" b="1" kern="1200">
          <a:solidFill>
            <a:srgbClr val="0071F4"/>
          </a:solidFill>
          <a:latin typeface="Arial" charset="0"/>
          <a:ea typeface="+mj-ea"/>
          <a:cs typeface="+mj-cs"/>
        </a:defRPr>
      </a:lvl1pPr>
      <a:lvl2pPr algn="l" rtl="0" eaLnBrk="0" fontAlgn="base" hangingPunct="0">
        <a:spcBef>
          <a:spcPct val="0"/>
        </a:spcBef>
        <a:spcAft>
          <a:spcPct val="0"/>
        </a:spcAft>
        <a:defRPr sz="4500" b="1">
          <a:solidFill>
            <a:srgbClr val="0071F4"/>
          </a:solidFill>
          <a:latin typeface="Arial" charset="0"/>
        </a:defRPr>
      </a:lvl2pPr>
      <a:lvl3pPr algn="l" rtl="0" eaLnBrk="0" fontAlgn="base" hangingPunct="0">
        <a:spcBef>
          <a:spcPct val="0"/>
        </a:spcBef>
        <a:spcAft>
          <a:spcPct val="0"/>
        </a:spcAft>
        <a:defRPr sz="4500" b="1">
          <a:solidFill>
            <a:srgbClr val="0071F4"/>
          </a:solidFill>
          <a:latin typeface="Arial" charset="0"/>
        </a:defRPr>
      </a:lvl3pPr>
      <a:lvl4pPr algn="l" rtl="0" eaLnBrk="0" fontAlgn="base" hangingPunct="0">
        <a:spcBef>
          <a:spcPct val="0"/>
        </a:spcBef>
        <a:spcAft>
          <a:spcPct val="0"/>
        </a:spcAft>
        <a:defRPr sz="4500" b="1">
          <a:solidFill>
            <a:srgbClr val="0071F4"/>
          </a:solidFill>
          <a:latin typeface="Arial" charset="0"/>
        </a:defRPr>
      </a:lvl4pPr>
      <a:lvl5pPr algn="l" rtl="0" eaLnBrk="0" fontAlgn="base" hangingPunct="0">
        <a:spcBef>
          <a:spcPct val="0"/>
        </a:spcBef>
        <a:spcAft>
          <a:spcPct val="0"/>
        </a:spcAft>
        <a:defRPr sz="4500" b="1">
          <a:solidFill>
            <a:srgbClr val="0071F4"/>
          </a:solidFill>
          <a:latin typeface="Arial" charset="0"/>
        </a:defRPr>
      </a:lvl5pPr>
      <a:lvl6pPr marL="457200" algn="l" rtl="0" fontAlgn="base">
        <a:spcBef>
          <a:spcPct val="0"/>
        </a:spcBef>
        <a:spcAft>
          <a:spcPct val="0"/>
        </a:spcAft>
        <a:defRPr sz="4500" b="1">
          <a:solidFill>
            <a:srgbClr val="0071F4"/>
          </a:solidFill>
          <a:latin typeface="Corbel" pitchFamily="34" charset="0"/>
        </a:defRPr>
      </a:lvl6pPr>
      <a:lvl7pPr marL="914400" algn="l" rtl="0" fontAlgn="base">
        <a:spcBef>
          <a:spcPct val="0"/>
        </a:spcBef>
        <a:spcAft>
          <a:spcPct val="0"/>
        </a:spcAft>
        <a:defRPr sz="4500" b="1">
          <a:solidFill>
            <a:srgbClr val="0071F4"/>
          </a:solidFill>
          <a:latin typeface="Corbel" pitchFamily="34" charset="0"/>
        </a:defRPr>
      </a:lvl7pPr>
      <a:lvl8pPr marL="1371600" algn="l" rtl="0" fontAlgn="base">
        <a:spcBef>
          <a:spcPct val="0"/>
        </a:spcBef>
        <a:spcAft>
          <a:spcPct val="0"/>
        </a:spcAft>
        <a:defRPr sz="4500" b="1">
          <a:solidFill>
            <a:srgbClr val="0071F4"/>
          </a:solidFill>
          <a:latin typeface="Corbel" pitchFamily="34" charset="0"/>
        </a:defRPr>
      </a:lvl8pPr>
      <a:lvl9pPr marL="1828800" algn="l" rtl="0" fontAlgn="base">
        <a:spcBef>
          <a:spcPct val="0"/>
        </a:spcBef>
        <a:spcAft>
          <a:spcPct val="0"/>
        </a:spcAft>
        <a:defRPr sz="4500" b="1">
          <a:solidFill>
            <a:srgbClr val="0071F4"/>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Arial" charset="0"/>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rgbClr val="0BD0D9"/>
        </a:buClr>
        <a:buFont typeface="Arial" charset="0"/>
        <a:buChar char="▪"/>
        <a:defRPr sz="2400" kern="1200">
          <a:solidFill>
            <a:schemeClr val="tx1"/>
          </a:solidFill>
          <a:latin typeface="Arial" charset="0"/>
          <a:ea typeface="+mn-ea"/>
          <a:cs typeface="+mn-cs"/>
        </a:defRPr>
      </a:lvl3pPr>
      <a:lvl4pPr marL="1216025" indent="-182563" algn="l" rtl="0" eaLnBrk="0" fontAlgn="base" hangingPunct="0">
        <a:spcBef>
          <a:spcPct val="20000"/>
        </a:spcBef>
        <a:spcAft>
          <a:spcPct val="0"/>
        </a:spcAft>
        <a:buClr>
          <a:srgbClr val="10CF9B"/>
        </a:buClr>
        <a:buFont typeface="Arial" charset="0"/>
        <a:buChar char="▪"/>
        <a:defRPr sz="2000" kern="1200">
          <a:solidFill>
            <a:schemeClr val="tx1"/>
          </a:solidFill>
          <a:latin typeface="Arial" charset="0"/>
          <a:ea typeface="+mn-ea"/>
          <a:cs typeface="+mn-cs"/>
        </a:defRPr>
      </a:lvl4pPr>
      <a:lvl5pPr marL="1425575" indent="-182563" algn="l" rtl="0" eaLnBrk="0" fontAlgn="base" hangingPunct="0">
        <a:spcBef>
          <a:spcPct val="20000"/>
        </a:spcBef>
        <a:spcAft>
          <a:spcPct val="0"/>
        </a:spcAft>
        <a:buClr>
          <a:srgbClr val="7CCA62"/>
        </a:buClr>
        <a:buFont typeface="Wingdings 3" pitchFamily="18" charset="2"/>
        <a:buChar char=""/>
        <a:defRPr lang="en-US" sz="2000" kern="1200">
          <a:solidFill>
            <a:schemeClr val="tx1"/>
          </a:solidFill>
          <a:latin typeface="Arial"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s.unr.edu/~dascalus/hci2016.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yorku.ca/mack/HCIbook/"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nr.edu/mathcen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unr.edu/writing_center/" TargetMode="External"/><Relationship Id="rId4" Type="http://schemas.openxmlformats.org/officeDocument/2006/relationships/hyperlink" Target="http://www.unr.edu/tutorin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ascalus@cse.unr.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se.unr.edu/~dascal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ubtitle 2"/>
          <p:cNvSpPr>
            <a:spLocks noGrp="1"/>
          </p:cNvSpPr>
          <p:nvPr>
            <p:ph type="subTitle" idx="1"/>
          </p:nvPr>
        </p:nvSpPr>
        <p:spPr>
          <a:xfrm>
            <a:off x="152400" y="3048000"/>
            <a:ext cx="8610600" cy="1295400"/>
          </a:xfrm>
        </p:spPr>
        <p:txBody>
          <a:bodyPr/>
          <a:lstStyle/>
          <a:p>
            <a:pPr algn="ctr" eaLnBrk="1" hangingPunct="1">
              <a:lnSpc>
                <a:spcPct val="90000"/>
              </a:lnSpc>
            </a:pPr>
            <a:r>
              <a:rPr lang="en-US" sz="3200" dirty="0" smtClean="0">
                <a:solidFill>
                  <a:srgbClr val="FFFF99"/>
                </a:solidFill>
                <a:latin typeface="Franklin Gothic Book"/>
                <a:cs typeface="Franklin Gothic Book"/>
              </a:rPr>
              <a:t>Course Syllabus</a:t>
            </a:r>
          </a:p>
          <a:p>
            <a:pPr algn="ctr" eaLnBrk="1" hangingPunct="1">
              <a:lnSpc>
                <a:spcPct val="90000"/>
              </a:lnSpc>
            </a:pPr>
            <a:endParaRPr lang="en-US" sz="3200" dirty="0">
              <a:solidFill>
                <a:srgbClr val="FFFF99"/>
              </a:solidFill>
              <a:latin typeface="Franklin Gothic Book"/>
              <a:cs typeface="Franklin Gothic Book"/>
            </a:endParaRPr>
          </a:p>
          <a:p>
            <a:pPr algn="ctr" eaLnBrk="1" hangingPunct="1">
              <a:lnSpc>
                <a:spcPct val="90000"/>
              </a:lnSpc>
            </a:pPr>
            <a:r>
              <a:rPr lang="en-US" dirty="0" smtClean="0">
                <a:solidFill>
                  <a:srgbClr val="FFFF99"/>
                </a:solidFill>
                <a:latin typeface="Franklin Gothic Book"/>
                <a:cs typeface="Franklin Gothic Book"/>
              </a:rPr>
              <a:t>January 19, 2015</a:t>
            </a:r>
          </a:p>
        </p:txBody>
      </p:sp>
      <p:pic>
        <p:nvPicPr>
          <p:cNvPr id="6147" name="Picture 2"/>
          <p:cNvPicPr>
            <a:picLocks noChangeArrowheads="1"/>
          </p:cNvPicPr>
          <p:nvPr/>
        </p:nvPicPr>
        <p:blipFill>
          <a:blip r:embed="rId3"/>
          <a:srcRect/>
          <a:stretch>
            <a:fillRect/>
          </a:stretch>
        </p:blipFill>
        <p:spPr bwMode="auto">
          <a:xfrm>
            <a:off x="0" y="5181600"/>
            <a:ext cx="1752600" cy="1676400"/>
          </a:xfrm>
          <a:prstGeom prst="rect">
            <a:avLst/>
          </a:prstGeom>
          <a:noFill/>
          <a:ln w="9525">
            <a:noFill/>
            <a:miter lim="800000"/>
            <a:headEnd/>
            <a:tailEnd/>
          </a:ln>
        </p:spPr>
      </p:pic>
      <p:sp>
        <p:nvSpPr>
          <p:cNvPr id="6148" name="Text Box 8"/>
          <p:cNvSpPr txBox="1">
            <a:spLocks noChangeArrowheads="1"/>
          </p:cNvSpPr>
          <p:nvPr/>
        </p:nvSpPr>
        <p:spPr bwMode="auto">
          <a:xfrm>
            <a:off x="762000" y="685800"/>
            <a:ext cx="7848600" cy="1938992"/>
          </a:xfrm>
          <a:prstGeom prst="rect">
            <a:avLst/>
          </a:prstGeom>
          <a:noFill/>
          <a:ln w="9525">
            <a:noFill/>
            <a:miter lim="800000"/>
            <a:headEnd/>
            <a:tailEnd/>
          </a:ln>
        </p:spPr>
        <p:txBody>
          <a:bodyPr wrap="square">
            <a:spAutoFit/>
          </a:bodyPr>
          <a:lstStyle/>
          <a:p>
            <a:pPr algn="ctr"/>
            <a:r>
              <a:rPr lang="en-US" sz="4000" dirty="0">
                <a:solidFill>
                  <a:srgbClr val="29C2FF"/>
                </a:solidFill>
              </a:rPr>
              <a:t>CS </a:t>
            </a:r>
            <a:r>
              <a:rPr lang="en-US" sz="4000" dirty="0" smtClean="0">
                <a:solidFill>
                  <a:srgbClr val="29C2FF"/>
                </a:solidFill>
              </a:rPr>
              <a:t>791</a:t>
            </a:r>
            <a:endParaRPr lang="en-US" sz="4000" dirty="0">
              <a:solidFill>
                <a:srgbClr val="29C2FF"/>
              </a:solidFill>
            </a:endParaRPr>
          </a:p>
          <a:p>
            <a:pPr algn="ctr"/>
            <a:r>
              <a:rPr lang="en-US" sz="4000" dirty="0" smtClean="0">
                <a:solidFill>
                  <a:srgbClr val="29C2FF"/>
                </a:solidFill>
              </a:rPr>
              <a:t>Graduate Topics</a:t>
            </a:r>
            <a:r>
              <a:rPr lang="en-US" sz="4000" dirty="0">
                <a:solidFill>
                  <a:srgbClr val="29C2FF"/>
                </a:solidFill>
              </a:rPr>
              <a:t> </a:t>
            </a:r>
            <a:r>
              <a:rPr lang="en-US" sz="4000" dirty="0" smtClean="0">
                <a:solidFill>
                  <a:srgbClr val="29C2FF"/>
                </a:solidFill>
              </a:rPr>
              <a:t>on Human-Computer Interaction</a:t>
            </a:r>
            <a:endParaRPr lang="en-US" sz="4000" dirty="0">
              <a:solidFill>
                <a:srgbClr val="29C2FF"/>
              </a:solidFill>
            </a:endParaRPr>
          </a:p>
        </p:txBody>
      </p:sp>
      <p:sp>
        <p:nvSpPr>
          <p:cNvPr id="6149" name="Subtitle 2"/>
          <p:cNvSpPr txBox="1">
            <a:spLocks/>
          </p:cNvSpPr>
          <p:nvPr/>
        </p:nvSpPr>
        <p:spPr bwMode="auto">
          <a:xfrm>
            <a:off x="1905000" y="5562600"/>
            <a:ext cx="7010400" cy="838200"/>
          </a:xfrm>
          <a:prstGeom prst="rect">
            <a:avLst/>
          </a:prstGeom>
          <a:noFill/>
          <a:ln w="9525">
            <a:noFill/>
            <a:miter lim="800000"/>
            <a:headEnd/>
            <a:tailEnd/>
          </a:ln>
        </p:spPr>
        <p:txBody>
          <a:bodyPr lIns="118872" tIns="0" rIns="45720" bIns="0" anchor="b"/>
          <a:lstStyle/>
          <a:p>
            <a:pPr>
              <a:buClr>
                <a:schemeClr val="accent1"/>
              </a:buClr>
              <a:buSzPct val="80000"/>
              <a:buFont typeface="Wingdings 2" pitchFamily="18" charset="2"/>
              <a:buNone/>
            </a:pPr>
            <a:r>
              <a:rPr lang="en-US">
                <a:solidFill>
                  <a:srgbClr val="FFFFFF"/>
                </a:solidFill>
              </a:rPr>
              <a:t>University of Nevada, Reno</a:t>
            </a:r>
          </a:p>
          <a:p>
            <a:pPr>
              <a:buClr>
                <a:schemeClr val="accent1"/>
              </a:buClr>
              <a:buSzPct val="80000"/>
              <a:buFont typeface="Wingdings 2" pitchFamily="18" charset="2"/>
              <a:buNone/>
            </a:pPr>
            <a:r>
              <a:rPr lang="en-US">
                <a:solidFill>
                  <a:srgbClr val="FFFFFF"/>
                </a:solidFill>
              </a:rPr>
              <a:t>Department of Computer Science &amp; Engineering</a:t>
            </a:r>
            <a:endParaRPr lang="en-US" sz="2000">
              <a:solidFill>
                <a:srgbClr val="FFFFFF"/>
              </a:solidFill>
              <a:latin typeface="Corbel" pitchFamily="34"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290E0CD-1D24-1540-B2B4-F0C2BC4ACCFC}" type="slidenum">
              <a:rPr lang="en-US"/>
              <a:pPr/>
              <a:t>10</a:t>
            </a:fld>
            <a:endParaRPr lang="en-US"/>
          </a:p>
        </p:txBody>
      </p:sp>
      <p:sp>
        <p:nvSpPr>
          <p:cNvPr id="187394"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ea typeface="+mj-ea"/>
              </a:rPr>
              <a:t>Initial Web </a:t>
            </a:r>
            <a:r>
              <a:rPr lang="en-US" b="0" dirty="0" smtClean="0">
                <a:latin typeface="Tahoma"/>
                <a:ea typeface="+mj-ea"/>
                <a:cs typeface="Tahoma"/>
              </a:rPr>
              <a:t>Pointers</a:t>
            </a:r>
            <a:endParaRPr lang="en-CA" b="0" dirty="0" smtClean="0">
              <a:latin typeface="Tahoma"/>
              <a:ea typeface="+mj-ea"/>
              <a:cs typeface="Tahoma"/>
            </a:endParaRPr>
          </a:p>
        </p:txBody>
      </p:sp>
      <p:sp>
        <p:nvSpPr>
          <p:cNvPr id="15364" name="Rectangle 3"/>
          <p:cNvSpPr>
            <a:spLocks noGrp="1" noChangeArrowheads="1"/>
          </p:cNvSpPr>
          <p:nvPr>
            <p:ph type="body" idx="1"/>
          </p:nvPr>
        </p:nvSpPr>
        <p:spPr>
          <a:xfrm>
            <a:off x="762000" y="1905000"/>
            <a:ext cx="8153400" cy="3525838"/>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endParaRPr lang="en-US" sz="2400" dirty="0">
              <a:effectLst/>
              <a:latin typeface="Tahoma" charset="0"/>
            </a:endParaRPr>
          </a:p>
          <a:p>
            <a:pPr eaLnBrk="1" hangingPunct="1">
              <a:lnSpc>
                <a:spcPct val="90000"/>
              </a:lnSpc>
            </a:pPr>
            <a:r>
              <a:rPr lang="en-US" sz="2400" dirty="0">
                <a:effectLst/>
                <a:latin typeface="Cambria"/>
                <a:cs typeface="Cambria"/>
              </a:rPr>
              <a:t>Course website: </a:t>
            </a:r>
            <a:r>
              <a:rPr lang="en-US" sz="2400" dirty="0" smtClean="0">
                <a:effectLst/>
                <a:latin typeface="Cambria"/>
                <a:cs typeface="Cambria"/>
              </a:rPr>
              <a:t>	</a:t>
            </a:r>
            <a:r>
              <a:rPr lang="en-US" sz="2400" dirty="0" smtClean="0">
                <a:solidFill>
                  <a:srgbClr val="0000FF"/>
                </a:solidFill>
                <a:effectLst/>
                <a:latin typeface="Cambria"/>
                <a:cs typeface="Cambria"/>
                <a:hlinkClick r:id="rId3"/>
              </a:rPr>
              <a:t>www.cs.unr.edu</a:t>
            </a:r>
            <a:r>
              <a:rPr lang="en-US" sz="2400" dirty="0">
                <a:solidFill>
                  <a:srgbClr val="0000FF"/>
                </a:solidFill>
                <a:effectLst/>
                <a:latin typeface="Cambria"/>
                <a:cs typeface="Cambria"/>
                <a:hlinkClick r:id="rId3"/>
              </a:rPr>
              <a:t>/~</a:t>
            </a:r>
            <a:r>
              <a:rPr lang="en-US" sz="2400" dirty="0" smtClean="0">
                <a:solidFill>
                  <a:srgbClr val="0000FF"/>
                </a:solidFill>
                <a:effectLst/>
                <a:latin typeface="Cambria"/>
                <a:cs typeface="Cambria"/>
                <a:hlinkClick r:id="rId3"/>
              </a:rPr>
              <a:t>dascalus/hci2016.html</a:t>
            </a:r>
            <a:endParaRPr lang="en-US" sz="2400" dirty="0" smtClean="0">
              <a:solidFill>
                <a:srgbClr val="0000FF"/>
              </a:solidFill>
              <a:effectLst/>
              <a:latin typeface="Cambria"/>
              <a:cs typeface="Cambria"/>
            </a:endParaRPr>
          </a:p>
          <a:p>
            <a:pPr marL="119062" indent="0" eaLnBrk="1" hangingPunct="1">
              <a:lnSpc>
                <a:spcPct val="90000"/>
              </a:lnSpc>
              <a:buNone/>
            </a:pPr>
            <a:endParaRPr lang="en-US" sz="2400" dirty="0">
              <a:solidFill>
                <a:srgbClr val="0000FF"/>
              </a:solidFill>
              <a:effectLst/>
              <a:latin typeface="Cambria"/>
              <a:cs typeface="Cambria"/>
            </a:endParaRPr>
          </a:p>
          <a:p>
            <a:pPr eaLnBrk="1" hangingPunct="1">
              <a:lnSpc>
                <a:spcPct val="90000"/>
              </a:lnSpc>
            </a:pPr>
            <a:r>
              <a:rPr lang="en-US" sz="2400" dirty="0" smtClean="0">
                <a:effectLst/>
                <a:latin typeface="Cambria"/>
                <a:cs typeface="Cambria"/>
              </a:rPr>
              <a:t>I. Scott </a:t>
            </a:r>
            <a:r>
              <a:rPr lang="en-US" sz="2400" dirty="0" err="1" smtClean="0">
                <a:effectLst/>
                <a:latin typeface="Cambria"/>
                <a:cs typeface="Cambria"/>
              </a:rPr>
              <a:t>MacKenzie</a:t>
            </a:r>
            <a:r>
              <a:rPr lang="en-US" sz="2400" dirty="0" smtClean="0">
                <a:effectLst/>
                <a:latin typeface="Cambria"/>
                <a:cs typeface="Cambria"/>
              </a:rPr>
              <a:t> textbook’s website at: </a:t>
            </a:r>
          </a:p>
          <a:p>
            <a:pPr marL="119062" indent="0" eaLnBrk="1" hangingPunct="1">
              <a:lnSpc>
                <a:spcPct val="90000"/>
              </a:lnSpc>
              <a:buNone/>
            </a:pPr>
            <a:r>
              <a:rPr lang="en-US" sz="2400" dirty="0" smtClean="0">
                <a:latin typeface="Cambria"/>
                <a:cs typeface="Cambria"/>
              </a:rPr>
              <a:t>	</a:t>
            </a:r>
            <a:r>
              <a:rPr lang="en-US" sz="2400" dirty="0" smtClean="0">
                <a:latin typeface="Cambria"/>
                <a:cs typeface="Cambria"/>
                <a:hlinkClick r:id="rId4"/>
              </a:rPr>
              <a:t>http</a:t>
            </a:r>
            <a:r>
              <a:rPr lang="en-US" sz="2400" dirty="0">
                <a:latin typeface="Cambria"/>
                <a:cs typeface="Cambria"/>
                <a:hlinkClick r:id="rId4"/>
              </a:rPr>
              <a:t>://www.yorku.ca/mack/HCIbook</a:t>
            </a:r>
            <a:r>
              <a:rPr lang="en-US" sz="2400" dirty="0" smtClean="0">
                <a:latin typeface="Cambria"/>
                <a:cs typeface="Cambria"/>
                <a:hlinkClick r:id="rId4"/>
              </a:rPr>
              <a:t>/</a:t>
            </a:r>
            <a:endParaRPr lang="en-US" sz="2400" dirty="0" smtClean="0">
              <a:latin typeface="Cambria"/>
              <a:cs typeface="Cambria"/>
            </a:endParaRPr>
          </a:p>
          <a:p>
            <a:pPr marL="119062" indent="0" eaLnBrk="1" hangingPunct="1">
              <a:lnSpc>
                <a:spcPct val="90000"/>
              </a:lnSpc>
              <a:buNone/>
            </a:pPr>
            <a:endParaRPr lang="en-US" sz="2400" dirty="0">
              <a:effectLst/>
              <a:latin typeface="Cambria"/>
              <a:cs typeface="Cambria"/>
            </a:endParaRPr>
          </a:p>
          <a:p>
            <a:pPr eaLnBrk="1" hangingPunct="1">
              <a:lnSpc>
                <a:spcPct val="90000"/>
              </a:lnSpc>
            </a:pPr>
            <a:r>
              <a:rPr lang="en-US" sz="2400" dirty="0">
                <a:effectLst/>
                <a:latin typeface="Cambria"/>
                <a:cs typeface="Cambria"/>
              </a:rPr>
              <a:t>Several other addresses of websites that contain project-related resources will be indicated </a:t>
            </a:r>
            <a:r>
              <a:rPr lang="en-US" sz="2400" dirty="0" smtClean="0">
                <a:effectLst/>
                <a:latin typeface="Cambria"/>
                <a:cs typeface="Cambria"/>
              </a:rPr>
              <a:t>later</a:t>
            </a:r>
          </a:p>
          <a:p>
            <a:pPr eaLnBrk="1" hangingPunct="1">
              <a:lnSpc>
                <a:spcPct val="90000"/>
              </a:lnSpc>
            </a:pPr>
            <a:endParaRPr lang="en-US" sz="2400" dirty="0">
              <a:latin typeface="Cambria"/>
              <a:cs typeface="Cambria"/>
            </a:endParaRPr>
          </a:p>
          <a:p>
            <a:pPr eaLnBrk="1" hangingPunct="1">
              <a:lnSpc>
                <a:spcPct val="90000"/>
              </a:lnSpc>
            </a:pPr>
            <a:endParaRPr lang="en-US" sz="2400" dirty="0" smtClean="0">
              <a:effectLst/>
              <a:latin typeface="Cambria"/>
              <a:cs typeface="Cambria"/>
            </a:endParaRPr>
          </a:p>
          <a:p>
            <a:pPr eaLnBrk="1" hangingPunct="1">
              <a:lnSpc>
                <a:spcPct val="90000"/>
              </a:lnSpc>
            </a:pPr>
            <a:endParaRPr lang="en-US" sz="2400" dirty="0">
              <a:effectLst/>
              <a:latin typeface="Cambria"/>
              <a:cs typeface="Cambria"/>
            </a:endParaRP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199523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91A8F20-42AF-2F4C-B75F-8E3AF881A97D}" type="slidenum">
              <a:rPr lang="en-US"/>
              <a:pPr/>
              <a:t>11</a:t>
            </a:fld>
            <a:endParaRPr lang="en-US"/>
          </a:p>
        </p:txBody>
      </p:sp>
      <p:sp>
        <p:nvSpPr>
          <p:cNvPr id="189442"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latin typeface="Tahoma"/>
                <a:ea typeface="+mj-ea"/>
                <a:cs typeface="Tahoma"/>
              </a:rPr>
              <a:t>Grading Scheme CS 791 HCI</a:t>
            </a:r>
            <a:endParaRPr lang="en-CA" b="0" dirty="0" smtClean="0">
              <a:latin typeface="Tahoma"/>
              <a:ea typeface="+mj-ea"/>
              <a:cs typeface="Tahoma"/>
            </a:endParaRPr>
          </a:p>
        </p:txBody>
      </p:sp>
      <p:sp>
        <p:nvSpPr>
          <p:cNvPr id="189443" name="Rectangle 3"/>
          <p:cNvSpPr>
            <a:spLocks noGrp="1" noChangeArrowheads="1"/>
          </p:cNvSpPr>
          <p:nvPr>
            <p:ph type="body" idx="1"/>
          </p:nvPr>
        </p:nvSpPr>
        <p:spPr>
          <a:xfrm>
            <a:off x="228600" y="1600200"/>
            <a:ext cx="8305800" cy="5105400"/>
          </a:xfrm>
        </p:spPr>
        <p:txBody>
          <a:bodyPr lIns="92075" tIns="46038" rIns="92075" bIns="46038"/>
          <a:lstStyle/>
          <a:p>
            <a:pPr eaLnBrk="1" hangingPunct="1">
              <a:lnSpc>
                <a:spcPct val="90000"/>
              </a:lnSpc>
              <a:defRPr/>
            </a:pPr>
            <a:r>
              <a:rPr lang="en-US" sz="2800" u="sng" dirty="0" smtClean="0">
                <a:solidFill>
                  <a:srgbClr val="D60093"/>
                </a:solidFill>
                <a:effectLst/>
                <a:latin typeface="Cambria"/>
                <a:cs typeface="Cambria"/>
              </a:rPr>
              <a:t>Tentative</a:t>
            </a:r>
            <a:r>
              <a:rPr lang="en-US" sz="2800" dirty="0" smtClean="0">
                <a:effectLst/>
                <a:latin typeface="Cambria"/>
                <a:cs typeface="Cambria"/>
              </a:rPr>
              <a:t> </a:t>
            </a:r>
            <a:r>
              <a:rPr lang="en-US" sz="2400" dirty="0" smtClean="0">
                <a:effectLst/>
                <a:latin typeface="Cambria"/>
                <a:cs typeface="Cambria"/>
              </a:rPr>
              <a:t>(subject to modifications):</a:t>
            </a:r>
          </a:p>
          <a:p>
            <a:pPr marL="457200" lvl="1" indent="0" eaLnBrk="1" hangingPunct="1">
              <a:lnSpc>
                <a:spcPct val="90000"/>
              </a:lnSpc>
              <a:buNone/>
              <a:defRPr/>
            </a:pPr>
            <a:endParaRPr lang="en-US" sz="20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Assignments/</a:t>
            </a:r>
            <a:r>
              <a:rPr lang="en-US" sz="2400" dirty="0" smtClean="0">
                <a:latin typeface="Cambria"/>
                <a:cs typeface="Cambria"/>
              </a:rPr>
              <a:t>project parts		</a:t>
            </a:r>
            <a:r>
              <a:rPr lang="en-US" sz="2400" dirty="0" smtClean="0">
                <a:solidFill>
                  <a:schemeClr val="hlink"/>
                </a:solidFill>
                <a:latin typeface="Cambria"/>
                <a:cs typeface="Cambria"/>
              </a:rPr>
              <a:t>[</a:t>
            </a:r>
            <a:r>
              <a:rPr lang="en-US" sz="2400" dirty="0" smtClean="0">
                <a:solidFill>
                  <a:srgbClr val="0000FF"/>
                </a:solidFill>
                <a:latin typeface="Cambria"/>
                <a:cs typeface="Cambria"/>
              </a:rPr>
              <a:t>40%</a:t>
            </a:r>
            <a:r>
              <a:rPr lang="en-US" sz="2400" dirty="0" smtClean="0">
                <a:solidFill>
                  <a:schemeClr val="hlink"/>
                </a:solidFill>
                <a:latin typeface="Cambria"/>
                <a:cs typeface="Cambria"/>
              </a:rPr>
              <a:t>]</a:t>
            </a:r>
            <a:endParaRPr lang="en-US" sz="2400" dirty="0" smtClean="0">
              <a:latin typeface="Cambria"/>
              <a:cs typeface="Cambria"/>
            </a:endParaRPr>
          </a:p>
          <a:p>
            <a:pPr lvl="1" eaLnBrk="1" hangingPunct="1">
              <a:lnSpc>
                <a:spcPct val="90000"/>
              </a:lnSpc>
              <a:buFontTx/>
              <a:buChar char="-"/>
              <a:defRPr/>
            </a:pPr>
            <a:r>
              <a:rPr lang="en-US" sz="2400" dirty="0">
                <a:latin typeface="Cambria"/>
                <a:cs typeface="Cambria"/>
              </a:rPr>
              <a:t>Midterm </a:t>
            </a:r>
            <a:r>
              <a:rPr lang="en-US" sz="2400" dirty="0" smtClean="0">
                <a:latin typeface="Cambria"/>
                <a:cs typeface="Cambria"/>
              </a:rPr>
              <a:t>exams</a:t>
            </a:r>
            <a:r>
              <a:rPr lang="en-US" sz="2400" dirty="0">
                <a:latin typeface="Cambria"/>
                <a:cs typeface="Cambria"/>
              </a:rPr>
              <a:t>		</a:t>
            </a:r>
            <a:r>
              <a:rPr lang="en-US" sz="2400" dirty="0" smtClean="0">
                <a:latin typeface="Cambria"/>
                <a:cs typeface="Cambria"/>
              </a:rPr>
              <a:t>	</a:t>
            </a:r>
            <a:r>
              <a:rPr lang="en-US" sz="2400" dirty="0" smtClean="0">
                <a:solidFill>
                  <a:schemeClr val="hlink"/>
                </a:solidFill>
                <a:latin typeface="Cambria"/>
                <a:cs typeface="Cambria"/>
              </a:rPr>
              <a:t>[</a:t>
            </a:r>
            <a:r>
              <a:rPr lang="en-US" sz="2400" dirty="0" smtClean="0">
                <a:solidFill>
                  <a:srgbClr val="0000FF"/>
                </a:solidFill>
                <a:latin typeface="Cambria"/>
                <a:cs typeface="Cambria"/>
              </a:rPr>
              <a:t>25%</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Paper</a:t>
            </a:r>
            <a:r>
              <a:rPr lang="en-US" sz="2400" dirty="0" smtClean="0">
                <a:solidFill>
                  <a:schemeClr val="hlink"/>
                </a:solidFill>
                <a:latin typeface="Cambria"/>
                <a:cs typeface="Cambria"/>
              </a:rPr>
              <a:t> 					[</a:t>
            </a:r>
            <a:r>
              <a:rPr lang="en-US" sz="2400" dirty="0" smtClean="0">
                <a:solidFill>
                  <a:srgbClr val="0000FF"/>
                </a:solidFill>
                <a:latin typeface="Cambria"/>
                <a:cs typeface="Cambria"/>
              </a:rPr>
              <a:t>1</a:t>
            </a:r>
            <a:r>
              <a:rPr lang="en-US" sz="2400" dirty="0">
                <a:solidFill>
                  <a:srgbClr val="0000FF"/>
                </a:solidFill>
                <a:latin typeface="Cambria"/>
                <a:cs typeface="Cambria"/>
              </a:rPr>
              <a:t>5</a:t>
            </a:r>
            <a:r>
              <a:rPr lang="en-US" sz="2400" dirty="0" smtClean="0">
                <a:solidFill>
                  <a:srgbClr val="0000FF"/>
                </a:solidFill>
                <a:latin typeface="Cambria"/>
                <a:cs typeface="Cambria"/>
              </a:rPr>
              <a:t>%</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Presentations/paper discussions	</a:t>
            </a:r>
            <a:r>
              <a:rPr lang="en-US" sz="2400" dirty="0" smtClean="0">
                <a:solidFill>
                  <a:schemeClr val="hlink"/>
                </a:solidFill>
                <a:latin typeface="Cambria"/>
                <a:cs typeface="Cambria"/>
              </a:rPr>
              <a:t>[</a:t>
            </a:r>
            <a:r>
              <a:rPr lang="en-US" sz="2400" dirty="0" smtClean="0">
                <a:solidFill>
                  <a:srgbClr val="0000FF"/>
                </a:solidFill>
                <a:latin typeface="Cambria"/>
                <a:cs typeface="Cambria"/>
              </a:rPr>
              <a:t>15%</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Class participation 			</a:t>
            </a:r>
            <a:r>
              <a:rPr lang="en-US" sz="2400" dirty="0" smtClean="0">
                <a:solidFill>
                  <a:schemeClr val="hlink"/>
                </a:solidFill>
                <a:effectLst/>
                <a:latin typeface="Cambria"/>
                <a:cs typeface="Cambria"/>
              </a:rPr>
              <a:t>[  </a:t>
            </a:r>
            <a:r>
              <a:rPr lang="en-US" sz="2400" dirty="0" smtClean="0">
                <a:solidFill>
                  <a:srgbClr val="0000FF"/>
                </a:solidFill>
                <a:latin typeface="Cambria"/>
                <a:cs typeface="Cambria"/>
              </a:rPr>
              <a:t>5</a:t>
            </a:r>
            <a:r>
              <a:rPr lang="en-US" sz="2400" dirty="0" smtClean="0">
                <a:solidFill>
                  <a:srgbClr val="0000FF"/>
                </a:solidFill>
                <a:effectLst/>
                <a:latin typeface="Cambria"/>
                <a:cs typeface="Cambria"/>
              </a:rPr>
              <a:t>%</a:t>
            </a:r>
            <a:r>
              <a:rPr lang="en-US" sz="2400" dirty="0" smtClean="0">
                <a:solidFill>
                  <a:schemeClr val="hlink"/>
                </a:solidFill>
                <a:effectLst/>
                <a:latin typeface="Cambria"/>
                <a:cs typeface="Cambria"/>
              </a:rPr>
              <a:t>]</a:t>
            </a: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18956797"/>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412D2D46-82F7-EF4B-BA04-337F974BDB9C}" type="slidenum">
              <a:rPr lang="en-US"/>
              <a:pPr/>
              <a:t>12</a:t>
            </a:fld>
            <a:endParaRPr lang="en-US"/>
          </a:p>
        </p:txBody>
      </p:sp>
      <p:sp>
        <p:nvSpPr>
          <p:cNvPr id="209922"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cs typeface="Tahoma"/>
              </a:rPr>
              <a:t>On </a:t>
            </a:r>
            <a:r>
              <a:rPr lang="en-US" b="0" dirty="0" smtClean="0">
                <a:latin typeface="Tahoma"/>
                <a:cs typeface="Tahoma"/>
              </a:rPr>
              <a:t>Grading</a:t>
            </a:r>
            <a:endParaRPr lang="en-CA" b="0" dirty="0" smtClean="0">
              <a:latin typeface="Tahoma"/>
              <a:ea typeface="+mj-ea"/>
              <a:cs typeface="Tahoma"/>
            </a:endParaRPr>
          </a:p>
        </p:txBody>
      </p:sp>
      <p:sp>
        <p:nvSpPr>
          <p:cNvPr id="209923" name="Rectangle 3"/>
          <p:cNvSpPr>
            <a:spLocks noGrp="1" noChangeArrowheads="1"/>
          </p:cNvSpPr>
          <p:nvPr>
            <p:ph type="body" idx="1"/>
          </p:nvPr>
        </p:nvSpPr>
        <p:spPr>
          <a:xfrm>
            <a:off x="685800" y="2057400"/>
            <a:ext cx="8305800" cy="3886200"/>
          </a:xfrm>
        </p:spPr>
        <p:txBody>
          <a:bodyPr lIns="92075" tIns="46038" rIns="92075" bIns="46038"/>
          <a:lstStyle/>
          <a:p>
            <a:pPr eaLnBrk="1" hangingPunct="1">
              <a:defRPr/>
            </a:pPr>
            <a:r>
              <a:rPr lang="en-US" sz="2800" dirty="0" smtClean="0">
                <a:latin typeface="Cambria"/>
                <a:cs typeface="Cambria"/>
              </a:rPr>
              <a:t>Notes on grading:</a:t>
            </a:r>
          </a:p>
          <a:p>
            <a:pPr lvl="1" eaLnBrk="1" hangingPunct="1">
              <a:defRPr/>
            </a:pPr>
            <a:r>
              <a:rPr lang="en-US" sz="2400" dirty="0" smtClean="0">
                <a:latin typeface="Cambria"/>
                <a:cs typeface="Cambria"/>
              </a:rPr>
              <a:t>For grade A: at least 90% overall, at least 90% in class participation and at least 65% in tests</a:t>
            </a:r>
          </a:p>
          <a:p>
            <a:pPr lvl="1" eaLnBrk="1" hangingPunct="1">
              <a:defRPr/>
            </a:pPr>
            <a:r>
              <a:rPr lang="en-US" sz="2400" dirty="0" smtClean="0">
                <a:latin typeface="Cambria"/>
                <a:cs typeface="Cambria"/>
              </a:rPr>
              <a:t>To pass the course: at least 50% overall, at least 50% in tests, and at least 50% in homework &amp; presentations</a:t>
            </a:r>
          </a:p>
          <a:p>
            <a:pPr lvl="1" eaLnBrk="1" hangingPunct="1">
              <a:defRPr/>
            </a:pPr>
            <a:r>
              <a:rPr lang="en-US" sz="2400" dirty="0" smtClean="0">
                <a:effectLst/>
                <a:latin typeface="Cambria"/>
                <a:cs typeface="Cambria"/>
              </a:rPr>
              <a:t>There are no make-up tests or homework in this course</a:t>
            </a:r>
          </a:p>
          <a:p>
            <a:pPr lvl="1" eaLnBrk="1" hangingPunct="1">
              <a:defRPr/>
            </a:pPr>
            <a:r>
              <a:rPr lang="en-US" sz="2400" dirty="0" smtClean="0">
                <a:effectLst/>
                <a:latin typeface="Cambria"/>
                <a:cs typeface="Cambria"/>
              </a:rPr>
              <a:t>Note that poor class participation can significantly decrease your overall grade</a:t>
            </a:r>
            <a:endParaRPr lang="en-US" sz="2400" dirty="0" smtClean="0">
              <a:latin typeface="Cambria"/>
              <a:cs typeface="Cambria"/>
            </a:endParaRPr>
          </a:p>
          <a:p>
            <a:pPr lvl="1" eaLnBrk="1" hangingPunct="1">
              <a:buFont typeface="Wingdings" pitchFamily="2" charset="2"/>
              <a:buNone/>
              <a:defRPr/>
            </a:pPr>
            <a:endParaRPr lang="en-US" sz="2400" dirty="0" smtClean="0"/>
          </a:p>
          <a:p>
            <a:pPr eaLnBrk="1" hangingPunct="1">
              <a:buFont typeface="Wingdings" pitchFamily="2" charset="2"/>
              <a:buNone/>
              <a:defRPr/>
            </a:pPr>
            <a:endParaRPr lang="en-US" sz="2400" dirty="0" smtClean="0">
              <a:ea typeface="+mn-ea"/>
            </a:endParaRP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4085021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DFC52BC-9132-B149-9C34-1CC44DFE9BB9}" type="slidenum">
              <a:rPr lang="en-US"/>
              <a:pPr/>
              <a:t>13</a:t>
            </a:fld>
            <a:endParaRPr lang="en-US"/>
          </a:p>
        </p:txBody>
      </p:sp>
      <p:sp>
        <p:nvSpPr>
          <p:cNvPr id="214018" name="Rectangle 2"/>
          <p:cNvSpPr>
            <a:spLocks noGrp="1" noChangeArrowheads="1"/>
          </p:cNvSpPr>
          <p:nvPr>
            <p:ph type="title"/>
          </p:nvPr>
        </p:nvSpPr>
        <p:spPr>
          <a:xfrm>
            <a:off x="914400" y="381000"/>
            <a:ext cx="8077200" cy="755650"/>
          </a:xfrm>
        </p:spPr>
        <p:txBody>
          <a:bodyPr lIns="92075" tIns="46038" rIns="92075" bIns="46038" anchorCtr="0">
            <a:normAutofit fontScale="90000"/>
          </a:bodyPr>
          <a:lstStyle/>
          <a:p>
            <a:pPr>
              <a:defRPr/>
            </a:pPr>
            <a:r>
              <a:rPr lang="en-US" b="0" dirty="0" smtClean="0">
                <a:ea typeface="+mj-ea"/>
              </a:rPr>
              <a:t>Grading </a:t>
            </a:r>
            <a:r>
              <a:rPr lang="en-US" b="0" dirty="0"/>
              <a:t>S</a:t>
            </a:r>
            <a:r>
              <a:rPr lang="en-US" b="0" dirty="0" smtClean="0">
                <a:ea typeface="+mj-ea"/>
              </a:rPr>
              <a:t>cale</a:t>
            </a:r>
            <a:endParaRPr lang="en-CA" sz="3400" b="0" dirty="0" smtClean="0">
              <a:ea typeface="+mj-ea"/>
            </a:endParaRPr>
          </a:p>
        </p:txBody>
      </p:sp>
      <p:sp>
        <p:nvSpPr>
          <p:cNvPr id="214019" name="Rectangle 3"/>
          <p:cNvSpPr>
            <a:spLocks noGrp="1" noChangeArrowheads="1"/>
          </p:cNvSpPr>
          <p:nvPr>
            <p:ph type="body" idx="1"/>
          </p:nvPr>
        </p:nvSpPr>
        <p:spPr>
          <a:xfrm>
            <a:off x="381000" y="1676400"/>
            <a:ext cx="7772400" cy="4648200"/>
          </a:xfrm>
        </p:spPr>
        <p:txBody>
          <a:bodyPr lIns="92075" tIns="46038" rIns="92075" bIns="46038"/>
          <a:lstStyle/>
          <a:p>
            <a:pPr eaLnBrk="1" hangingPunct="1">
              <a:lnSpc>
                <a:spcPct val="90000"/>
              </a:lnSpc>
              <a:buFont typeface="Wingdings" pitchFamily="2" charset="2"/>
              <a:buChar char="l"/>
              <a:defRPr/>
            </a:pPr>
            <a:r>
              <a:rPr lang="en-US" sz="2400" dirty="0" smtClean="0">
                <a:latin typeface="Cambria"/>
                <a:ea typeface="+mn-ea"/>
                <a:cs typeface="Cambria"/>
              </a:rPr>
              <a:t>Numerical-letter grade correspondence</a:t>
            </a:r>
          </a:p>
          <a:p>
            <a:pPr marL="119062" indent="0">
              <a:buNone/>
            </a:pPr>
            <a:r>
              <a:rPr lang="en-US" sz="2400" dirty="0" smtClean="0">
                <a:latin typeface="Cambria"/>
                <a:cs typeface="Cambria"/>
              </a:rPr>
              <a:t>	A</a:t>
            </a:r>
            <a:r>
              <a:rPr lang="en-US" sz="2400" dirty="0">
                <a:latin typeface="Cambria"/>
                <a:cs typeface="Cambria"/>
              </a:rPr>
              <a:t>		90 -100		[maximum 100]</a:t>
            </a:r>
          </a:p>
          <a:p>
            <a:pPr marL="119062" indent="0">
              <a:buNone/>
            </a:pPr>
            <a:r>
              <a:rPr lang="en-US" sz="2400" dirty="0">
                <a:latin typeface="Cambria"/>
                <a:cs typeface="Cambria"/>
              </a:rPr>
              <a:t>	A-		87 - 89</a:t>
            </a:r>
          </a:p>
          <a:p>
            <a:pPr marL="119062" indent="0">
              <a:buNone/>
            </a:pPr>
            <a:r>
              <a:rPr lang="en-US" sz="2400" dirty="0">
                <a:latin typeface="Cambria"/>
                <a:cs typeface="Cambria"/>
              </a:rPr>
              <a:t>	B+		</a:t>
            </a:r>
            <a:r>
              <a:rPr lang="en-US" sz="2400" dirty="0" smtClean="0">
                <a:latin typeface="Cambria"/>
                <a:cs typeface="Cambria"/>
              </a:rPr>
              <a:t>83 </a:t>
            </a:r>
            <a:r>
              <a:rPr lang="en-US" sz="2400" dirty="0">
                <a:latin typeface="Cambria"/>
                <a:cs typeface="Cambria"/>
              </a:rPr>
              <a:t>- 86</a:t>
            </a:r>
          </a:p>
          <a:p>
            <a:pPr marL="119062" indent="0">
              <a:buNone/>
            </a:pPr>
            <a:r>
              <a:rPr lang="en-US" sz="2400" dirty="0">
                <a:latin typeface="Cambria"/>
                <a:cs typeface="Cambria"/>
              </a:rPr>
              <a:t>	B		78 - </a:t>
            </a:r>
            <a:r>
              <a:rPr lang="en-US" sz="2400" dirty="0" smtClean="0">
                <a:latin typeface="Cambria"/>
                <a:cs typeface="Cambria"/>
              </a:rPr>
              <a:t>82</a:t>
            </a:r>
            <a:endParaRPr lang="en-US" sz="2400" dirty="0">
              <a:latin typeface="Cambria"/>
              <a:cs typeface="Cambria"/>
            </a:endParaRPr>
          </a:p>
          <a:p>
            <a:pPr marL="119062" indent="0">
              <a:buNone/>
            </a:pPr>
            <a:r>
              <a:rPr lang="en-US" sz="2400" dirty="0">
                <a:latin typeface="Cambria"/>
                <a:cs typeface="Cambria"/>
              </a:rPr>
              <a:t>	B-		75 - 77</a:t>
            </a:r>
          </a:p>
          <a:p>
            <a:pPr marL="119062" indent="0">
              <a:buNone/>
            </a:pPr>
            <a:r>
              <a:rPr lang="en-US" sz="2400" dirty="0">
                <a:latin typeface="Cambria"/>
                <a:cs typeface="Cambria"/>
              </a:rPr>
              <a:t>	C+		71 - 74</a:t>
            </a:r>
          </a:p>
          <a:p>
            <a:pPr marL="119062" indent="0">
              <a:buNone/>
            </a:pPr>
            <a:r>
              <a:rPr lang="en-US" sz="2400" dirty="0">
                <a:latin typeface="Cambria"/>
                <a:cs typeface="Cambria"/>
              </a:rPr>
              <a:t>	C		66 - 70</a:t>
            </a:r>
          </a:p>
          <a:p>
            <a:pPr marL="119062" indent="0">
              <a:buNone/>
            </a:pPr>
            <a:r>
              <a:rPr lang="en-US" sz="2400" dirty="0">
                <a:latin typeface="Cambria"/>
                <a:cs typeface="Cambria"/>
              </a:rPr>
              <a:t>	C-		63 - 65</a:t>
            </a:r>
          </a:p>
          <a:p>
            <a:pPr marL="119062" indent="0">
              <a:buNone/>
            </a:pPr>
            <a:r>
              <a:rPr lang="en-US" sz="2400" dirty="0">
                <a:latin typeface="Cambria"/>
                <a:cs typeface="Cambria"/>
              </a:rPr>
              <a:t>	D+		59 - 62</a:t>
            </a:r>
          </a:p>
          <a:p>
            <a:pPr marL="119062" indent="0">
              <a:buNone/>
            </a:pPr>
            <a:r>
              <a:rPr lang="en-US" sz="2400" dirty="0">
                <a:latin typeface="Cambria"/>
                <a:cs typeface="Cambria"/>
              </a:rPr>
              <a:t>	D		54 - 58 </a:t>
            </a:r>
          </a:p>
          <a:p>
            <a:pPr marL="119062" indent="0">
              <a:buNone/>
            </a:pPr>
            <a:r>
              <a:rPr lang="en-US" sz="2400" dirty="0">
                <a:latin typeface="Cambria"/>
                <a:cs typeface="Cambria"/>
              </a:rPr>
              <a:t>	D-		50 - 53</a:t>
            </a:r>
          </a:p>
          <a:p>
            <a:pPr marL="119062" indent="0">
              <a:buNone/>
            </a:pPr>
            <a:r>
              <a:rPr lang="en-US" sz="2400" dirty="0">
                <a:latin typeface="Cambria"/>
                <a:cs typeface="Cambria"/>
              </a:rPr>
              <a:t>	F		&lt; 50</a:t>
            </a:r>
          </a:p>
          <a:p>
            <a:pPr eaLnBrk="1" hangingPunct="1">
              <a:lnSpc>
                <a:spcPct val="90000"/>
              </a:lnSpc>
              <a:buFont typeface="Wingdings" pitchFamily="2" charset="2"/>
              <a:buNone/>
              <a:defRPr/>
            </a:pPr>
            <a:endParaRPr lang="en-US" sz="2000" dirty="0" smtClean="0">
              <a:ea typeface="+mn-ea"/>
            </a:endParaRPr>
          </a:p>
          <a:p>
            <a:pPr lvl="1" eaLnBrk="1" hangingPunct="1">
              <a:lnSpc>
                <a:spcPct val="90000"/>
              </a:lnSpc>
              <a:buFont typeface="Wingdings" pitchFamily="2" charset="2"/>
              <a:buChar char="l"/>
              <a:defRPr/>
            </a:pPr>
            <a:endParaRPr lang="en-US" sz="2000" b="1" dirty="0" smtClean="0"/>
          </a:p>
        </p:txBody>
      </p:sp>
      <p:sp>
        <p:nvSpPr>
          <p:cNvPr id="2048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9853606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956532E9-08D3-804E-A48D-0AA542118B4D}" type="slidenum">
              <a:rPr lang="en-US"/>
              <a:pPr/>
              <a:t>14</a:t>
            </a:fld>
            <a:endParaRPr lang="en-US"/>
          </a:p>
        </p:txBody>
      </p:sp>
      <p:sp>
        <p:nvSpPr>
          <p:cNvPr id="21507" name="Rectangle 2"/>
          <p:cNvSpPr>
            <a:spLocks noGrp="1" noChangeArrowheads="1"/>
          </p:cNvSpPr>
          <p:nvPr>
            <p:ph type="title"/>
          </p:nvPr>
        </p:nvSpPr>
        <p:spPr>
          <a:xfrm>
            <a:off x="7620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Late Submissions</a:t>
            </a:r>
            <a:endParaRPr lang="en-CA" b="0" dirty="0">
              <a:effectLst/>
              <a:latin typeface="Tahoma" charset="0"/>
            </a:endParaRPr>
          </a:p>
        </p:txBody>
      </p:sp>
      <p:sp>
        <p:nvSpPr>
          <p:cNvPr id="191491" name="Rectangle 3"/>
          <p:cNvSpPr>
            <a:spLocks noGrp="1" noChangeArrowheads="1"/>
          </p:cNvSpPr>
          <p:nvPr>
            <p:ph type="body" idx="1"/>
          </p:nvPr>
        </p:nvSpPr>
        <p:spPr>
          <a:xfrm>
            <a:off x="381000" y="1687513"/>
            <a:ext cx="7696200" cy="3603625"/>
          </a:xfrm>
        </p:spPr>
        <p:txBody>
          <a:bodyPr lIns="92075" tIns="46038" rIns="92075" bIns="46038"/>
          <a:lstStyle/>
          <a:p>
            <a:pPr eaLnBrk="1" hangingPunct="1">
              <a:defRPr/>
            </a:pPr>
            <a:r>
              <a:rPr lang="en-US" dirty="0" smtClean="0">
                <a:latin typeface="Cambria"/>
                <a:cs typeface="Cambria"/>
              </a:rPr>
              <a:t>Late submission policy:</a:t>
            </a:r>
            <a:endParaRPr lang="en-US" sz="3000" dirty="0" smtClean="0">
              <a:latin typeface="Cambria"/>
              <a:cs typeface="Cambria"/>
            </a:endParaRPr>
          </a:p>
          <a:p>
            <a:pPr lvl="1" eaLnBrk="1" hangingPunct="1">
              <a:defRPr/>
            </a:pPr>
            <a:r>
              <a:rPr lang="en-US" sz="2400" dirty="0" smtClean="0">
                <a:effectLst/>
                <a:latin typeface="Cambria"/>
                <a:cs typeface="Cambria"/>
              </a:rPr>
              <a:t>No late days for presentations, demos, and test</a:t>
            </a:r>
          </a:p>
          <a:p>
            <a:pPr lvl="1" eaLnBrk="1" hangingPunct="1">
              <a:defRPr/>
            </a:pPr>
            <a:r>
              <a:rPr lang="en-US" sz="2400" dirty="0" smtClean="0">
                <a:effectLst/>
                <a:latin typeface="Cambria"/>
                <a:cs typeface="Cambria"/>
              </a:rPr>
              <a:t>Maximum 2 late days per project deliverable</a:t>
            </a:r>
          </a:p>
          <a:p>
            <a:pPr lvl="1" eaLnBrk="1" hangingPunct="1">
              <a:defRPr/>
            </a:pPr>
            <a:r>
              <a:rPr lang="en-US" sz="2400" dirty="0" smtClean="0">
                <a:effectLst/>
                <a:latin typeface="Cambria"/>
                <a:cs typeface="Cambria"/>
              </a:rPr>
              <a:t>Each late day penalized with 10%</a:t>
            </a:r>
          </a:p>
          <a:p>
            <a:pPr lvl="1" eaLnBrk="1" hangingPunct="1">
              <a:defRPr/>
            </a:pPr>
            <a:r>
              <a:rPr lang="en-US" sz="2400" dirty="0" smtClean="0">
                <a:effectLst/>
                <a:latin typeface="Cambria"/>
                <a:cs typeface="Cambria"/>
              </a:rPr>
              <a:t>No subdivision of late days (e.g. in hours) </a:t>
            </a:r>
          </a:p>
          <a:p>
            <a:pPr lvl="1" eaLnBrk="1" hangingPunct="1">
              <a:defRPr/>
            </a:pPr>
            <a:r>
              <a:rPr lang="en-US" sz="2400" dirty="0" smtClean="0">
                <a:effectLst/>
                <a:latin typeface="Cambria"/>
                <a:cs typeface="Cambria"/>
              </a:rPr>
              <a:t>Example: a 90/100 worth project deliverable gets 81/100 if one day late (90*0.9 = 81) or 72/100 if two days late (90*0.8 = 72)</a:t>
            </a:r>
            <a:endParaRPr lang="en-US" sz="2400" dirty="0" smtClean="0">
              <a:latin typeface="Cambria"/>
              <a:cs typeface="Cambria"/>
            </a:endParaRPr>
          </a:p>
          <a:p>
            <a:pPr lvl="1" eaLnBrk="1" hangingPunct="1">
              <a:buFont typeface="Wingdings" pitchFamily="2" charset="2"/>
              <a:buChar char="l"/>
              <a:defRPr/>
            </a:pPr>
            <a:endParaRPr lang="en-US" sz="2400" dirty="0" smtClean="0"/>
          </a:p>
          <a:p>
            <a:pPr lvl="1" eaLnBrk="1" hangingPunct="1">
              <a:buFont typeface="Wingdings" pitchFamily="2" charset="2"/>
              <a:buChar char="l"/>
              <a:defRPr/>
            </a:pPr>
            <a:endParaRPr lang="en-US" sz="2600" dirty="0" smtClean="0"/>
          </a:p>
        </p:txBody>
      </p:sp>
      <p:sp>
        <p:nvSpPr>
          <p:cNvPr id="2150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2437408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5CCD4E8-83FC-944B-B02B-2B6D865C1A45}" type="slidenum">
              <a:rPr lang="en-US"/>
              <a:pPr/>
              <a:t>15</a:t>
            </a:fld>
            <a:endParaRPr lang="en-US"/>
          </a:p>
        </p:txBody>
      </p:sp>
      <p:sp>
        <p:nvSpPr>
          <p:cNvPr id="22531" name="Rectangle 2"/>
          <p:cNvSpPr>
            <a:spLocks noGrp="1" noChangeArrowheads="1"/>
          </p:cNvSpPr>
          <p:nvPr>
            <p:ph type="title"/>
          </p:nvPr>
        </p:nvSpPr>
        <p:spPr>
          <a:xfrm>
            <a:off x="381000" y="304800"/>
            <a:ext cx="87630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solidFill>
                  <a:srgbClr val="0066FF"/>
                </a:solidFill>
                <a:effectLst/>
                <a:latin typeface="Tahoma" charset="0"/>
              </a:rPr>
              <a:t>Plagiarism and </a:t>
            </a:r>
            <a:r>
              <a:rPr lang="en-US" b="0" dirty="0">
                <a:solidFill>
                  <a:srgbClr val="0066FF"/>
                </a:solidFill>
                <a:latin typeface="Tahoma" charset="0"/>
              </a:rPr>
              <a:t>C</a:t>
            </a:r>
            <a:r>
              <a:rPr lang="en-US" b="0" dirty="0" smtClean="0">
                <a:solidFill>
                  <a:srgbClr val="0066FF"/>
                </a:solidFill>
                <a:effectLst/>
                <a:latin typeface="Tahoma" charset="0"/>
              </a:rPr>
              <a:t>heating</a:t>
            </a:r>
            <a:endParaRPr lang="en-CA" b="0" dirty="0">
              <a:solidFill>
                <a:srgbClr val="0066FF"/>
              </a:solidFill>
              <a:effectLst/>
              <a:latin typeface="Tahoma" charset="0"/>
            </a:endParaRPr>
          </a:p>
        </p:txBody>
      </p:sp>
      <p:sp>
        <p:nvSpPr>
          <p:cNvPr id="193539" name="Rectangle 3"/>
          <p:cNvSpPr>
            <a:spLocks noGrp="1" noChangeArrowheads="1"/>
          </p:cNvSpPr>
          <p:nvPr>
            <p:ph type="body" idx="1"/>
          </p:nvPr>
        </p:nvSpPr>
        <p:spPr>
          <a:xfrm>
            <a:off x="457200" y="1687513"/>
            <a:ext cx="8229600" cy="3603625"/>
          </a:xfrm>
        </p:spPr>
        <p:txBody>
          <a:bodyPr lIns="92075" tIns="46038" rIns="92075" bIns="46038"/>
          <a:lstStyle/>
          <a:p>
            <a:pPr eaLnBrk="1" hangingPunct="1">
              <a:lnSpc>
                <a:spcPct val="90000"/>
              </a:lnSpc>
            </a:pPr>
            <a:r>
              <a:rPr lang="en-US" sz="2800" dirty="0" smtClean="0"/>
              <a:t>Plagiarism </a:t>
            </a:r>
            <a:r>
              <a:rPr lang="en-US" sz="2800" dirty="0"/>
              <a:t>and cheating will not be tolerated. It will be dealt with according to the policies of the University of Nevada, Reno regarding academic dishonesty. Please read these policies at </a:t>
            </a:r>
            <a:r>
              <a:rPr lang="en-US" sz="2800" dirty="0">
                <a:solidFill>
                  <a:srgbClr val="0000FF"/>
                </a:solidFill>
              </a:rPr>
              <a:t>http://www.unr.edu/provost/curriculum-central/curricula-forms-and-guidelines/syllabus-guidelines/academic-dishonesty</a:t>
            </a:r>
            <a:endParaRPr lang="en-US" sz="2800" b="1" dirty="0">
              <a:solidFill>
                <a:srgbClr val="0000FF"/>
              </a:solidFill>
              <a:latin typeface="Cambria"/>
              <a:cs typeface="Cambria"/>
            </a:endParaRPr>
          </a:p>
        </p:txBody>
      </p:sp>
      <p:sp>
        <p:nvSpPr>
          <p:cNvPr id="2253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0111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1000"/>
            <a:ext cx="8077200" cy="755650"/>
          </a:xfrm>
        </p:spPr>
        <p:txBody>
          <a:bodyPr lIns="92075" tIns="46038" rIns="92075" bIns="46038">
            <a:normAutofit fontScale="90000"/>
          </a:bodyPr>
          <a:lstStyle/>
          <a:p>
            <a:pPr eaLnBrk="1" hangingPunct="1">
              <a:defRPr/>
            </a:pPr>
            <a:r>
              <a:rPr lang="en-US" b="0" dirty="0" smtClean="0"/>
              <a:t>Disability </a:t>
            </a:r>
            <a:r>
              <a:rPr lang="en-US" b="0" dirty="0" smtClean="0"/>
              <a:t>Statement</a:t>
            </a:r>
            <a:endParaRPr lang="en-CA" b="0" dirty="0" smtClean="0"/>
          </a:p>
        </p:txBody>
      </p:sp>
      <p:sp>
        <p:nvSpPr>
          <p:cNvPr id="16387" name="Rectangle 3"/>
          <p:cNvSpPr>
            <a:spLocks noGrp="1" noChangeArrowheads="1"/>
          </p:cNvSpPr>
          <p:nvPr>
            <p:ph idx="1"/>
          </p:nvPr>
        </p:nvSpPr>
        <p:spPr>
          <a:xfrm>
            <a:off x="1143000" y="2362200"/>
            <a:ext cx="6865938" cy="2994025"/>
          </a:xfrm>
        </p:spPr>
        <p:txBody>
          <a:bodyPr lIns="92075" tIns="46038" rIns="92075" bIns="46038"/>
          <a:lstStyle/>
          <a:p>
            <a:pPr eaLnBrk="1" hangingPunct="1"/>
            <a:r>
              <a:rPr lang="en-US" sz="2800" smtClean="0"/>
              <a:t>If you have a disability for which you need to request accommodations, please contact as soon as possible the instructors or the Disability Resource Center (Thompson Student Services - 107).</a:t>
            </a:r>
          </a:p>
          <a:p>
            <a:pPr lvl="1" eaLnBrk="1" hangingPunct="1"/>
            <a:endParaRPr lang="en-US" smtClean="0">
              <a:ea typeface="ＭＳ Ｐゴシック" pitchFamily="4" charset="-128"/>
            </a:endParaRPr>
          </a:p>
          <a:p>
            <a:pPr lvl="1" eaLnBrk="1" hangingPunct="1"/>
            <a:endParaRPr lang="en-US" sz="2600" smtClean="0">
              <a:ea typeface="ＭＳ Ｐゴシック" pitchFamily="4" charset="-128"/>
            </a:endParaRP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167A0480-47D0-47FB-B9E7-1953E3CC8515}" type="slidenum">
              <a:rPr lang="en-US" smtClean="0">
                <a:solidFill>
                  <a:srgbClr val="0D62AF"/>
                </a:solidFill>
                <a:latin typeface="Corbel" pitchFamily="34" charset="0"/>
              </a:rPr>
              <a:pPr/>
              <a:t>16</a:t>
            </a:fld>
            <a:endParaRPr lang="en-US" smtClean="0">
              <a:solidFill>
                <a:srgbClr val="0D62AF"/>
              </a:solidFill>
              <a:latin typeface="Corbel" pitchFamily="34" charset="0"/>
            </a:endParaRP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9907151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t>Academic </a:t>
            </a:r>
            <a:r>
              <a:rPr lang="en-US" b="0" dirty="0" smtClean="0"/>
              <a:t>Services</a:t>
            </a:r>
            <a:endParaRPr lang="en-CA" b="0" dirty="0" smtClean="0"/>
          </a:p>
        </p:txBody>
      </p:sp>
      <p:sp>
        <p:nvSpPr>
          <p:cNvPr id="16387" name="Rectangle 3"/>
          <p:cNvSpPr>
            <a:spLocks noGrp="1" noChangeArrowheads="1"/>
          </p:cNvSpPr>
          <p:nvPr>
            <p:ph idx="1"/>
          </p:nvPr>
        </p:nvSpPr>
        <p:spPr>
          <a:xfrm>
            <a:off x="304800" y="2111375"/>
            <a:ext cx="8763000" cy="2994025"/>
          </a:xfrm>
        </p:spPr>
        <p:txBody>
          <a:bodyPr lIns="92075" tIns="46038" rIns="92075" bIns="46038"/>
          <a:lstStyle/>
          <a:p>
            <a:pPr>
              <a:defRPr/>
            </a:pPr>
            <a:r>
              <a:rPr lang="x-none" sz="2400"/>
              <a:t>Academic Success Services:  Your student fees cover usage of the Math Center (784-4433 or </a:t>
            </a:r>
            <a:r>
              <a:rPr lang="x-none" sz="2400" u="sng">
                <a:hlinkClick r:id="rId3"/>
              </a:rPr>
              <a:t>www.unr.edu/mathcenter/</a:t>
            </a:r>
            <a:r>
              <a:rPr lang="x-none" sz="2400"/>
              <a:t>), Tutoring Center (784-6801 or </a:t>
            </a:r>
            <a:r>
              <a:rPr lang="x-none" sz="2400" u="sng">
                <a:hlinkClick r:id="rId4"/>
              </a:rPr>
              <a:t>www.unr.edu/tutoring/</a:t>
            </a:r>
            <a:r>
              <a:rPr lang="x-none" sz="2400"/>
              <a:t>), and </a:t>
            </a:r>
            <a:r>
              <a:rPr lang="en-US" sz="2400" dirty="0" smtClean="0"/>
              <a:t>University </a:t>
            </a:r>
            <a:r>
              <a:rPr lang="x-none" sz="2400" smtClean="0"/>
              <a:t>Writing </a:t>
            </a:r>
            <a:r>
              <a:rPr lang="x-none" sz="2400"/>
              <a:t>Center (784-6030 or </a:t>
            </a:r>
            <a:r>
              <a:rPr lang="x-none" sz="2000" u="sng">
                <a:hlinkClick r:id="rId5"/>
              </a:rPr>
              <a:t>http://www.unr.edu/writing_center/</a:t>
            </a:r>
            <a:r>
              <a:rPr lang="x-none" sz="2000"/>
              <a:t>. </a:t>
            </a:r>
            <a:endParaRPr lang="en-US" sz="2000" dirty="0" smtClean="0"/>
          </a:p>
          <a:p>
            <a:pPr marL="119062" indent="0">
              <a:buFont typeface="Wingdings 2" pitchFamily="18" charset="2"/>
              <a:buNone/>
              <a:defRPr/>
            </a:pPr>
            <a:endParaRPr lang="en-US" sz="2400" dirty="0" smtClean="0"/>
          </a:p>
          <a:p>
            <a:pPr>
              <a:defRPr/>
            </a:pPr>
            <a:r>
              <a:rPr lang="x-none" sz="2400" smtClean="0"/>
              <a:t>These </a:t>
            </a:r>
            <a:r>
              <a:rPr lang="x-none" sz="2400"/>
              <a:t>centers support your classroom learning; it is your responsibility to take advantage of their services. Keep in mind that seeking help outside of class is the sign of a responsible and successful student.</a:t>
            </a:r>
            <a:endParaRPr lang="en-US" sz="2400" dirty="0"/>
          </a:p>
          <a:p>
            <a:pPr lvl="1" eaLnBrk="1" hangingPunct="1">
              <a:buFont typeface="Wingdings" pitchFamily="4" charset="2"/>
              <a:buChar char=""/>
              <a:defRPr/>
            </a:pPr>
            <a:endParaRPr lang="en-US" dirty="0" smtClean="0">
              <a:ea typeface="ＭＳ Ｐゴシック" pitchFamily="4" charset="-128"/>
            </a:endParaRPr>
          </a:p>
          <a:p>
            <a:pPr lvl="1" eaLnBrk="1" hangingPunct="1">
              <a:buFont typeface="Wingdings" pitchFamily="4" charset="2"/>
              <a:buChar char=""/>
              <a:defRPr/>
            </a:pPr>
            <a:endParaRPr lang="en-US" sz="2600" dirty="0" smtClean="0">
              <a:ea typeface="ＭＳ Ｐゴシック" pitchFamily="4" charset="-128"/>
            </a:endParaRPr>
          </a:p>
        </p:txBody>
      </p:sp>
      <p:sp>
        <p:nvSpPr>
          <p:cNvPr id="174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2A6B07B4-57FF-4346-85AC-862CC08D5C98}" type="slidenum">
              <a:rPr lang="en-US" smtClean="0">
                <a:solidFill>
                  <a:srgbClr val="0D62AF"/>
                </a:solidFill>
                <a:latin typeface="Corbel" pitchFamily="34" charset="0"/>
              </a:rPr>
              <a:pPr/>
              <a:t>17</a:t>
            </a:fld>
            <a:endParaRPr lang="en-US" smtClean="0">
              <a:solidFill>
                <a:srgbClr val="0D62AF"/>
              </a:solidFill>
              <a:latin typeface="Corbel" pitchFamily="34" charset="0"/>
            </a:endParaRP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9036219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t>On </a:t>
            </a:r>
            <a:r>
              <a:rPr lang="en-US" b="0" dirty="0" smtClean="0"/>
              <a:t>Recording </a:t>
            </a:r>
            <a:r>
              <a:rPr lang="en-US" b="0" dirty="0"/>
              <a:t>C</a:t>
            </a:r>
            <a:r>
              <a:rPr lang="en-US" b="0" dirty="0" smtClean="0"/>
              <a:t>lass </a:t>
            </a:r>
            <a:r>
              <a:rPr lang="en-US" b="0" dirty="0"/>
              <a:t>L</a:t>
            </a:r>
            <a:r>
              <a:rPr lang="en-US" b="0" dirty="0" smtClean="0"/>
              <a:t>ectures</a:t>
            </a:r>
            <a:endParaRPr lang="en-CA" b="0" dirty="0" smtClean="0"/>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a:defRPr/>
            </a:pPr>
            <a:r>
              <a:rPr lang="en-US" sz="2400" dirty="0"/>
              <a:t>Statement on Audio and Video Recording: </a:t>
            </a:r>
            <a:endParaRPr lang="en-US" sz="2400" dirty="0" smtClean="0"/>
          </a:p>
          <a:p>
            <a:pPr marL="119062" indent="0">
              <a:buFont typeface="Wingdings 2" pitchFamily="18" charset="2"/>
              <a:buNone/>
              <a:defRPr/>
            </a:pPr>
            <a:endParaRPr lang="en-US" sz="2400" dirty="0" smtClean="0"/>
          </a:p>
          <a:p>
            <a:pPr marL="411162" lvl="1" indent="0">
              <a:buFont typeface="Wingdings" pitchFamily="4" charset="2"/>
              <a:buNone/>
              <a:defRPr/>
            </a:pPr>
            <a:r>
              <a:rPr lang="en-US" sz="2400" dirty="0" smtClean="0"/>
              <a:t>“</a:t>
            </a:r>
            <a:r>
              <a:rPr lang="en-US" sz="2400" dirty="0"/>
              <a:t>Surreptitious or covert video-taping of class or unauthorized audio recording of class is prohibited by law and by Board of Regents policy.  This class may be videotaped or audio recorded only with the written permission of the instructor.   In order to accommodate students with disabilities, some students may </a:t>
            </a:r>
            <a:r>
              <a:rPr lang="en-US" sz="2400" dirty="0" smtClean="0"/>
              <a:t>be given </a:t>
            </a:r>
            <a:r>
              <a:rPr lang="en-US" sz="2400" dirty="0"/>
              <a:t>permission to record class lectures </a:t>
            </a:r>
            <a:r>
              <a:rPr lang="en-US" sz="2400" dirty="0" smtClean="0"/>
              <a:t>and discussions</a:t>
            </a:r>
            <a:r>
              <a:rPr lang="en-US" sz="2400" dirty="0"/>
              <a:t>.  Therefore, students should understand that their comments during class may be recorded.”</a:t>
            </a:r>
          </a:p>
          <a:p>
            <a:pPr lvl="1" eaLnBrk="1" hangingPunct="1">
              <a:buFont typeface="Wingdings" pitchFamily="4" charset="2"/>
              <a:buChar char=""/>
              <a:defRPr/>
            </a:pPr>
            <a:endParaRPr lang="en-US" dirty="0" smtClean="0">
              <a:ea typeface="ＭＳ Ｐゴシック" pitchFamily="4" charset="-128"/>
            </a:endParaRPr>
          </a:p>
          <a:p>
            <a:pPr marL="457200" lvl="1" indent="0" eaLnBrk="1" hangingPunct="1">
              <a:buFont typeface="Wingdings" pitchFamily="4" charset="2"/>
              <a:buNone/>
              <a:defRPr/>
            </a:pPr>
            <a:endParaRPr lang="en-US" sz="2600" dirty="0" smtClean="0">
              <a:ea typeface="ＭＳ Ｐゴシック" pitchFamily="4" charset="-128"/>
            </a:endParaRP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18</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1766029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t>Electronic Devices</a:t>
            </a:r>
            <a:endParaRPr lang="en-CA" b="0" dirty="0" smtClean="0">
              <a:solidFill>
                <a:srgbClr val="0000FF"/>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b="1" dirty="0" smtClean="0"/>
              <a:t>Noise</a:t>
            </a:r>
            <a:r>
              <a:rPr lang="en-US" sz="2400" dirty="0"/>
              <a:t>. Students are expected to demonstrate professionalism and courtesy by either silencing or turning off all cell phones and/or other alarm or audible indicator devices. </a:t>
            </a:r>
            <a:r>
              <a:rPr lang="en-US" sz="2400" dirty="0" smtClean="0"/>
              <a:t>If </a:t>
            </a:r>
            <a:r>
              <a:rPr lang="en-US" sz="2400" dirty="0"/>
              <a:t>any device causes a disturbance in the class, the student who owns the device may be asked to leave the class.</a:t>
            </a:r>
          </a:p>
          <a:p>
            <a:pPr marL="457200" lvl="1" indent="0" eaLnBrk="1" hangingPunct="1">
              <a:buFont typeface="Wingdings" pitchFamily="4" charset="2"/>
              <a:buNone/>
              <a:defRPr/>
            </a:pPr>
            <a:endParaRPr lang="en-US" sz="2600" dirty="0" smtClean="0">
              <a:ea typeface="ＭＳ Ｐゴシック" pitchFamily="4" charset="-128"/>
            </a:endParaRP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19</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36272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4C85070A-BEB9-D642-BCFB-C880598531BA}" type="slidenum">
              <a:rPr lang="en-US"/>
              <a:pPr/>
              <a:t>2</a:t>
            </a:fld>
            <a:endParaRPr lang="en-US"/>
          </a:p>
        </p:txBody>
      </p:sp>
      <p:sp>
        <p:nvSpPr>
          <p:cNvPr id="4099" name="Rectangle 2"/>
          <p:cNvSpPr>
            <a:spLocks noGrp="1" noChangeArrowheads="1"/>
          </p:cNvSpPr>
          <p:nvPr>
            <p:ph type="title"/>
          </p:nvPr>
        </p:nvSpPr>
        <p:spPr>
          <a:xfrm>
            <a:off x="782638" y="354013"/>
            <a:ext cx="7415212" cy="682625"/>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CA" b="0" dirty="0">
                <a:effectLst/>
                <a:latin typeface="Tahoma" charset="0"/>
              </a:rPr>
              <a:t>Outline</a:t>
            </a:r>
          </a:p>
        </p:txBody>
      </p:sp>
      <p:sp>
        <p:nvSpPr>
          <p:cNvPr id="4100" name="Rectangle 3"/>
          <p:cNvSpPr>
            <a:spLocks noGrp="1" noChangeArrowheads="1"/>
          </p:cNvSpPr>
          <p:nvPr>
            <p:ph type="body" idx="1"/>
          </p:nvPr>
        </p:nvSpPr>
        <p:spPr>
          <a:xfrm>
            <a:off x="609600" y="1981200"/>
            <a:ext cx="8458200" cy="51816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r>
              <a:rPr lang="en-US" sz="2800" dirty="0">
                <a:effectLst/>
                <a:latin typeface="Cambria"/>
                <a:cs typeface="Cambria"/>
              </a:rPr>
              <a:t>The Instructor</a:t>
            </a:r>
          </a:p>
          <a:p>
            <a:pPr eaLnBrk="1" hangingPunct="1"/>
            <a:r>
              <a:rPr lang="en-US" sz="2800" dirty="0">
                <a:effectLst/>
                <a:latin typeface="Cambria"/>
                <a:cs typeface="Cambria"/>
              </a:rPr>
              <a:t>The Students</a:t>
            </a:r>
          </a:p>
          <a:p>
            <a:pPr eaLnBrk="1" hangingPunct="1"/>
            <a:r>
              <a:rPr lang="en-US" sz="2800" dirty="0">
                <a:effectLst/>
                <a:latin typeface="Cambria"/>
                <a:cs typeface="Cambria"/>
              </a:rPr>
              <a:t>The Course: </a:t>
            </a:r>
            <a:r>
              <a:rPr lang="en-US" sz="2800" dirty="0" smtClean="0">
                <a:effectLst/>
                <a:latin typeface="Cambria"/>
                <a:cs typeface="Cambria"/>
              </a:rPr>
              <a:t>CS 791 HCI</a:t>
            </a:r>
            <a:endParaRPr lang="en-US" sz="2800" dirty="0">
              <a:effectLst/>
              <a:latin typeface="Cambria"/>
              <a:cs typeface="Cambria"/>
            </a:endParaRPr>
          </a:p>
          <a:p>
            <a:pPr eaLnBrk="1" hangingPunct="1"/>
            <a:r>
              <a:rPr lang="en-US" sz="2800" dirty="0">
                <a:effectLst/>
                <a:latin typeface="Cambria"/>
                <a:cs typeface="Cambria"/>
              </a:rPr>
              <a:t>The Texts</a:t>
            </a:r>
          </a:p>
          <a:p>
            <a:pPr eaLnBrk="1" hangingPunct="1"/>
            <a:r>
              <a:rPr lang="en-US" sz="2800" dirty="0">
                <a:effectLst/>
                <a:latin typeface="Cambria"/>
                <a:cs typeface="Cambria"/>
              </a:rPr>
              <a:t>Grading Scheme </a:t>
            </a:r>
            <a:r>
              <a:rPr lang="en-US" sz="2800" dirty="0" smtClean="0">
                <a:effectLst/>
                <a:latin typeface="Cambria"/>
                <a:cs typeface="Cambria"/>
              </a:rPr>
              <a:t>&amp; Grading Scale</a:t>
            </a:r>
            <a:endParaRPr lang="en-US" sz="2800" dirty="0">
              <a:effectLst/>
              <a:latin typeface="Cambria"/>
              <a:cs typeface="Cambria"/>
            </a:endParaRPr>
          </a:p>
          <a:p>
            <a:pPr eaLnBrk="1" hangingPunct="1"/>
            <a:r>
              <a:rPr lang="en-US" sz="2800" dirty="0">
                <a:effectLst/>
                <a:latin typeface="Cambria"/>
                <a:cs typeface="Cambria"/>
              </a:rPr>
              <a:t>Policies</a:t>
            </a:r>
          </a:p>
          <a:p>
            <a:pPr eaLnBrk="1" hangingPunct="1"/>
            <a:r>
              <a:rPr lang="en-US" sz="2800" dirty="0">
                <a:effectLst/>
                <a:latin typeface="Cambria"/>
                <a:cs typeface="Cambria"/>
              </a:rPr>
              <a:t>Tentative Schedule</a:t>
            </a:r>
          </a:p>
          <a:p>
            <a:pPr eaLnBrk="1" hangingPunct="1">
              <a:buFont typeface="Wingdings" charset="0"/>
              <a:buNone/>
            </a:pPr>
            <a:endParaRPr lang="en-CA" sz="2800" dirty="0">
              <a:effectLst/>
              <a:latin typeface="Tahoma" charset="0"/>
            </a:endParaRPr>
          </a:p>
        </p:txBody>
      </p:sp>
      <p:sp>
        <p:nvSpPr>
          <p:cNvPr id="4101" name="Line 4"/>
          <p:cNvSpPr>
            <a:spLocks noChangeShapeType="1"/>
          </p:cNvSpPr>
          <p:nvPr/>
        </p:nvSpPr>
        <p:spPr bwMode="auto">
          <a:xfrm>
            <a:off x="1143000" y="1447800"/>
            <a:ext cx="77724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333519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Student </a:t>
            </a:r>
            <a:r>
              <a:rPr lang="en-US" b="0" dirty="0" smtClean="0">
                <a:solidFill>
                  <a:schemeClr val="accent2">
                    <a:lumMod val="40000"/>
                    <a:lumOff val="60000"/>
                  </a:schemeClr>
                </a:solidFill>
              </a:rPr>
              <a:t>Engagement</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dirty="0"/>
              <a:t>There will be a good deal of interaction and class/group activity in this course. </a:t>
            </a:r>
            <a:r>
              <a:rPr lang="en-US" sz="2400" dirty="0" smtClean="0"/>
              <a:t>For </a:t>
            </a:r>
            <a:r>
              <a:rPr lang="en-US" sz="2400" dirty="0"/>
              <a:t>that reason, students are expected to be engaged in, and focused on, the classroom discussion and/or activities. In addition, everyone involved in this class is expected to act in a </a:t>
            </a:r>
            <a:r>
              <a:rPr lang="en-US" sz="2400" dirty="0">
                <a:solidFill>
                  <a:srgbClr val="0000FF"/>
                </a:solidFill>
              </a:rPr>
              <a:t>professional manner</a:t>
            </a:r>
            <a:r>
              <a:rPr lang="en-US" sz="2400" dirty="0"/>
              <a:t>, and interact with her or his peers with that same professional </a:t>
            </a:r>
            <a:r>
              <a:rPr lang="en-US" sz="2400" dirty="0" smtClean="0"/>
              <a:t>demeanor, which precludes rude or inappropriate </a:t>
            </a:r>
            <a:r>
              <a:rPr lang="en-US" sz="2400" dirty="0" smtClean="0"/>
              <a:t>behavior. </a:t>
            </a:r>
            <a:endParaRPr lang="en-US" sz="2400" dirty="0"/>
          </a:p>
          <a:p>
            <a:pPr marL="119062" indent="0">
              <a:buNone/>
            </a:pPr>
            <a:r>
              <a:rPr lang="pt-BR" sz="2400" dirty="0"/>
              <a:t> </a:t>
            </a:r>
            <a:endParaRPr lang="en-US" sz="2400" dirty="0"/>
          </a:p>
          <a:p>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20</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22942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University Athletics</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dirty="0"/>
              <a:t>If you are involved with any </a:t>
            </a:r>
            <a:r>
              <a:rPr lang="en-US" sz="2400" b="1" i="1" dirty="0"/>
              <a:t>university-sponsored</a:t>
            </a:r>
            <a:r>
              <a:rPr lang="en-US" sz="2400" dirty="0"/>
              <a:t> athletic activities that will have an impact on your attendance, you must provide the course instructor with </a:t>
            </a:r>
            <a:r>
              <a:rPr lang="en-US" sz="2400" dirty="0">
                <a:solidFill>
                  <a:srgbClr val="0000FF"/>
                </a:solidFill>
              </a:rPr>
              <a:t>a letter from your coach and/or the UNR Athletic Department </a:t>
            </a:r>
            <a:r>
              <a:rPr lang="en-US" sz="2400" dirty="0"/>
              <a:t>as soon as possible, but no later than the end of the second week of classes. This should include the official schedule of your activities which will impact your attendance throughout the semester. You must also advise the </a:t>
            </a:r>
            <a:r>
              <a:rPr lang="en-US" sz="2400" dirty="0" smtClean="0"/>
              <a:t>instructor </a:t>
            </a:r>
            <a:r>
              <a:rPr lang="en-US" sz="2400" dirty="0">
                <a:solidFill>
                  <a:srgbClr val="0000FF"/>
                </a:solidFill>
              </a:rPr>
              <a:t>one week in advance </a:t>
            </a:r>
            <a:r>
              <a:rPr lang="en-US" sz="2400" dirty="0"/>
              <a:t>of any absences related to the athletic activities.</a:t>
            </a:r>
          </a:p>
          <a:p>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21</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1988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Illness &amp; Change of Policy</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b="1" dirty="0" smtClean="0"/>
              <a:t>Illness: </a:t>
            </a:r>
            <a:r>
              <a:rPr lang="en-US" sz="2400" dirty="0" smtClean="0"/>
              <a:t>If </a:t>
            </a:r>
            <a:r>
              <a:rPr lang="en-US" sz="2400" dirty="0"/>
              <a:t>you are sick or have a health-related reason for not attending class, let the instructor know as soon as possible of this </a:t>
            </a:r>
            <a:r>
              <a:rPr lang="en-US" sz="2400" dirty="0" smtClean="0"/>
              <a:t>situation</a:t>
            </a:r>
          </a:p>
          <a:p>
            <a:pPr marL="119062" indent="0">
              <a:buNone/>
            </a:pPr>
            <a:endParaRPr lang="en-US" sz="2400" dirty="0" smtClean="0"/>
          </a:p>
          <a:p>
            <a:r>
              <a:rPr lang="en-US" sz="2400" b="1" dirty="0"/>
              <a:t>Course/Policy Modification: </a:t>
            </a:r>
            <a:r>
              <a:rPr lang="en-US" sz="2400" dirty="0"/>
              <a:t> </a:t>
            </a:r>
            <a:r>
              <a:rPr lang="en-US" sz="2400" dirty="0" smtClean="0"/>
              <a:t>The </a:t>
            </a:r>
            <a:r>
              <a:rPr lang="en-US" sz="2400" dirty="0"/>
              <a:t>instructor reserves the right to add to, and/or modify any of the above policies as needed to maintain an appropriate and effective educational atmosphere in the classroom and the laboratories. In the case that this occurs, all students will be notified in advance of </a:t>
            </a:r>
            <a:r>
              <a:rPr lang="en-US" sz="2400" dirty="0" smtClean="0"/>
              <a:t>the implementation </a:t>
            </a:r>
            <a:r>
              <a:rPr lang="en-US" sz="2400" dirty="0"/>
              <a:t>of the new and/or modified policy </a:t>
            </a:r>
          </a:p>
          <a:p>
            <a:endParaRPr lang="en-US" sz="2400" dirty="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22</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9152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Campus Safety</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lvl="0"/>
            <a:r>
              <a:rPr lang="en-US" sz="2400" dirty="0"/>
              <a:t>Use Campus Escort or University Police Cadets to get you to your vehicle safely. Campus Escort operates 7 days a week during academic semesters from 7:00 P.M. – 1:00 A.M and can be contacted at 742-6808.  </a:t>
            </a:r>
            <a:endParaRPr lang="en-US" sz="2400" dirty="0" smtClean="0"/>
          </a:p>
          <a:p>
            <a:pPr lvl="0"/>
            <a:r>
              <a:rPr lang="en-US" sz="2400" dirty="0" smtClean="0"/>
              <a:t>Police </a:t>
            </a:r>
            <a:r>
              <a:rPr lang="en-US" sz="2400" dirty="0"/>
              <a:t>Services Cadets operate Monday through Wednesday from 6:00 P.M.–12:00 A.M. during academic semesters. Student cadets can be contacted at 745-5921 or 745-7505. When these services are not operating, contact the duty officer through regional dispatch at 334-COPS (2677) and request an escort.</a:t>
            </a:r>
          </a:p>
          <a:p>
            <a:pPr marL="119062" indent="0">
              <a:buNone/>
            </a:pPr>
            <a:endParaRPr lang="en-US" sz="2400" dirty="0" smtClean="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23</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7515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CA" b="0" dirty="0" smtClean="0">
                <a:solidFill>
                  <a:schemeClr val="accent2">
                    <a:lumMod val="40000"/>
                    <a:lumOff val="60000"/>
                  </a:schemeClr>
                </a:solidFill>
              </a:rPr>
              <a:t>Note</a:t>
            </a: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lvl="0"/>
            <a:r>
              <a:rPr lang="en-US" sz="2800" dirty="0" smtClean="0"/>
              <a:t>See more details on the previous items in the PDF version of the CS </a:t>
            </a:r>
            <a:r>
              <a:rPr lang="en-US" sz="2800" dirty="0" smtClean="0"/>
              <a:t>791 HCI</a:t>
            </a:r>
            <a:r>
              <a:rPr lang="en-US" sz="2800" dirty="0" smtClean="0"/>
              <a:t> </a:t>
            </a:r>
            <a:r>
              <a:rPr lang="en-US" sz="2800" dirty="0" smtClean="0"/>
              <a:t>syllabus, available online on the course website, entry Lecture 1.   </a:t>
            </a:r>
            <a:endParaRPr lang="en-US" sz="2800" dirty="0"/>
          </a:p>
          <a:p>
            <a:pPr marL="119062" indent="0">
              <a:buNone/>
            </a:pPr>
            <a:endParaRPr lang="en-US" sz="2800" dirty="0" smtClean="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24</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4221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9320C06-1096-B248-9E62-FBAAC583593C}" type="slidenum">
              <a:rPr lang="en-US"/>
              <a:pPr/>
              <a:t>25</a:t>
            </a:fld>
            <a:endParaRPr lang="en-US"/>
          </a:p>
        </p:txBody>
      </p:sp>
      <p:sp>
        <p:nvSpPr>
          <p:cNvPr id="254978" name="Rectangle 2"/>
          <p:cNvSpPr>
            <a:spLocks noGrp="1" noChangeArrowheads="1"/>
          </p:cNvSpPr>
          <p:nvPr>
            <p:ph type="title"/>
          </p:nvPr>
        </p:nvSpPr>
        <p:spPr>
          <a:xfrm>
            <a:off x="457200" y="0"/>
            <a:ext cx="8229600" cy="1139825"/>
          </a:xfrm>
        </p:spPr>
        <p:txBody>
          <a:bodyPr lIns="92075" tIns="46038" rIns="92075" bIns="46038" anchorCtr="0"/>
          <a:lstStyle/>
          <a:p>
            <a:pPr algn="ctr">
              <a:defRPr/>
            </a:pPr>
            <a:r>
              <a:rPr lang="en-US" sz="3800" b="0" u="sng" dirty="0" smtClean="0">
                <a:solidFill>
                  <a:srgbClr val="0000FF"/>
                </a:solidFill>
                <a:effectLst/>
                <a:latin typeface="+mj-lt"/>
                <a:ea typeface="+mj-ea"/>
                <a:cs typeface="Cambria"/>
              </a:rPr>
              <a:t>Tentative</a:t>
            </a:r>
            <a:r>
              <a:rPr lang="en-US" sz="3800" b="0" dirty="0" smtClean="0">
                <a:solidFill>
                  <a:srgbClr val="0000FF"/>
                </a:solidFill>
                <a:effectLst/>
                <a:latin typeface="+mj-lt"/>
                <a:ea typeface="+mj-ea"/>
                <a:cs typeface="Cambria"/>
              </a:rPr>
              <a:t> Schedule CS 791- HCI</a:t>
            </a:r>
            <a:endParaRPr lang="en-CA" sz="3800" b="0" dirty="0" smtClean="0">
              <a:solidFill>
                <a:srgbClr val="0000FF"/>
              </a:solidFill>
              <a:latin typeface="+mj-lt"/>
              <a:ea typeface="+mj-ea"/>
              <a:cs typeface="Cambria"/>
            </a:endParaRPr>
          </a:p>
        </p:txBody>
      </p:sp>
      <p:sp>
        <p:nvSpPr>
          <p:cNvPr id="23556"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3598" name="Group 46"/>
          <p:cNvGraphicFramePr>
            <a:graphicFrameLocks noGrp="1"/>
          </p:cNvGraphicFramePr>
          <p:nvPr>
            <p:ph idx="1"/>
            <p:extLst>
              <p:ext uri="{D42A27DB-BD31-4B8C-83A1-F6EECF244321}">
                <p14:modId xmlns:p14="http://schemas.microsoft.com/office/powerpoint/2010/main" val="4227795875"/>
              </p:ext>
            </p:extLst>
          </p:nvPr>
        </p:nvGraphicFramePr>
        <p:xfrm>
          <a:off x="228600" y="990600"/>
          <a:ext cx="8686800" cy="4876682"/>
        </p:xfrm>
        <a:graphic>
          <a:graphicData uri="http://schemas.openxmlformats.org/drawingml/2006/table">
            <a:tbl>
              <a:tblPr/>
              <a:tblGrid>
                <a:gridCol w="1304925"/>
                <a:gridCol w="1887538"/>
                <a:gridCol w="5494337"/>
              </a:tblGrid>
              <a:tr h="53495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Week #</a:t>
                      </a:r>
                    </a:p>
                  </a:txBody>
                  <a:tcPr marT="45717" marB="45717"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Dates (T, R)</a:t>
                      </a:r>
                    </a:p>
                  </a:txBody>
                  <a:tcPr marT="45717" marB="45717"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Contents</a:t>
                      </a:r>
                    </a:p>
                  </a:txBody>
                  <a:tcPr marT="45717" marB="45717"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53336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1</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Jan </a:t>
                      </a:r>
                      <a:r>
                        <a:rPr lang="en-CA" sz="1600" b="1" kern="1200" dirty="0" smtClean="0">
                          <a:solidFill>
                            <a:srgbClr val="000000"/>
                          </a:solidFill>
                          <a:effectLst/>
                          <a:latin typeface="+mj-lt"/>
                          <a:ea typeface="Times New Roman"/>
                        </a:rPr>
                        <a:t>19, 21</a:t>
                      </a:r>
                      <a:r>
                        <a:rPr lang="en-CA" sz="1600" b="1" kern="1200" dirty="0" smtClean="0">
                          <a:solidFill>
                            <a:srgbClr val="000000"/>
                          </a:solidFill>
                          <a:effectLst/>
                          <a:latin typeface="+mj-lt"/>
                          <a:ea typeface="Times New Roman"/>
                          <a:cs typeface="Arial"/>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FF"/>
                          </a:solidFill>
                          <a:effectLst/>
                          <a:latin typeface="+mj-lt"/>
                          <a:ea typeface="Times New Roman"/>
                        </a:rPr>
                        <a:t>Course syllabus</a:t>
                      </a:r>
                      <a:r>
                        <a:rPr lang="en-CA" sz="1600" b="1" kern="1200" dirty="0">
                          <a:solidFill>
                            <a:srgbClr val="9933FF"/>
                          </a:solidFill>
                          <a:effectLst/>
                          <a:latin typeface="+mj-lt"/>
                          <a:ea typeface="Times New Roman"/>
                        </a:rPr>
                        <a:t>, </a:t>
                      </a:r>
                      <a:r>
                        <a:rPr lang="en-CA" sz="1600" b="1" kern="1200" dirty="0" smtClean="0">
                          <a:solidFill>
                            <a:srgbClr val="FF0000"/>
                          </a:solidFill>
                          <a:effectLst/>
                          <a:latin typeface="+mj-lt"/>
                          <a:ea typeface="Times New Roman"/>
                        </a:rPr>
                        <a:t>Students’ introduction</a:t>
                      </a:r>
                      <a:endParaRPr lang="en-US" sz="1600" b="1" dirty="0">
                        <a:solidFill>
                          <a:srgbClr val="FF0000"/>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0797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2</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kern="1200" dirty="0">
                          <a:solidFill>
                            <a:srgbClr val="000000"/>
                          </a:solidFill>
                          <a:effectLst/>
                          <a:latin typeface="+mj-lt"/>
                          <a:ea typeface="Times New Roman"/>
                        </a:rPr>
                        <a:t> </a:t>
                      </a:r>
                      <a:r>
                        <a:rPr lang="en-CA" sz="1600" b="1" kern="1200" dirty="0">
                          <a:solidFill>
                            <a:srgbClr val="000000"/>
                          </a:solidFill>
                          <a:effectLst/>
                          <a:latin typeface="+mj-lt"/>
                          <a:ea typeface="Times New Roman"/>
                        </a:rPr>
                        <a:t>Jan </a:t>
                      </a:r>
                      <a:r>
                        <a:rPr lang="en-CA" sz="1600" b="1" kern="1200" dirty="0" smtClean="0">
                          <a:solidFill>
                            <a:srgbClr val="000000"/>
                          </a:solidFill>
                          <a:effectLst/>
                          <a:latin typeface="+mj-lt"/>
                          <a:ea typeface="Times New Roman"/>
                        </a:rPr>
                        <a:t>26, 28</a:t>
                      </a:r>
                      <a:r>
                        <a:rPr lang="en-CA" sz="1600" b="1" kern="1200" dirty="0" smtClean="0">
                          <a:solidFill>
                            <a:srgbClr val="000000"/>
                          </a:solidFill>
                          <a:effectLst/>
                          <a:latin typeface="+mj-lt"/>
                          <a:ea typeface="Times New Roman"/>
                          <a:cs typeface="Arial"/>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FF0000"/>
                          </a:solidFill>
                          <a:effectLst/>
                          <a:latin typeface="+mn-lt"/>
                          <a:ea typeface="Times New Roman"/>
                          <a:cs typeface="+mn-cs"/>
                        </a:rPr>
                        <a:t>Students’ introduction, </a:t>
                      </a:r>
                      <a:r>
                        <a:rPr lang="en-US" sz="1600" b="1" dirty="0" smtClean="0">
                          <a:solidFill>
                            <a:srgbClr val="0000FF"/>
                          </a:solidFill>
                          <a:effectLst/>
                          <a:latin typeface="+mj-lt"/>
                          <a:ea typeface="Times New Roman"/>
                        </a:rPr>
                        <a:t>Lecture</a:t>
                      </a:r>
                      <a:endParaRPr lang="en-US" sz="1600" b="1" dirty="0">
                        <a:solidFill>
                          <a:srgbClr val="0000FF"/>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62543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3</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Feb </a:t>
                      </a:r>
                      <a:r>
                        <a:rPr lang="en-CA" sz="1600" b="1" kern="1200" dirty="0" smtClean="0">
                          <a:solidFill>
                            <a:srgbClr val="000000"/>
                          </a:solidFill>
                          <a:effectLst/>
                          <a:latin typeface="+mj-lt"/>
                          <a:ea typeface="Times New Roman"/>
                        </a:rPr>
                        <a:t>02, 04</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US" sz="1600" b="1" dirty="0" smtClean="0">
                          <a:solidFill>
                            <a:srgbClr val="0000FF"/>
                          </a:solidFill>
                          <a:effectLst/>
                          <a:latin typeface="+mj-lt"/>
                          <a:ea typeface="Times New Roman"/>
                        </a:rPr>
                        <a:t>Lectures</a:t>
                      </a:r>
                      <a:endParaRPr lang="en-US" sz="1600" b="1" dirty="0">
                        <a:solidFill>
                          <a:srgbClr val="0000FF"/>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698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4</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Feb </a:t>
                      </a:r>
                      <a:r>
                        <a:rPr lang="en-CA" sz="1600" b="1" kern="1200" dirty="0" smtClean="0">
                          <a:solidFill>
                            <a:srgbClr val="000000"/>
                          </a:solidFill>
                          <a:effectLst/>
                          <a:latin typeface="+mj-lt"/>
                          <a:ea typeface="Times New Roman"/>
                        </a:rPr>
                        <a:t>09, 11</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Lectures</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595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5</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Feb </a:t>
                      </a:r>
                      <a:r>
                        <a:rPr lang="en-CA" sz="1600" b="1" kern="1200" dirty="0" smtClean="0">
                          <a:solidFill>
                            <a:srgbClr val="000000"/>
                          </a:solidFill>
                          <a:effectLst/>
                          <a:latin typeface="+mj-lt"/>
                          <a:ea typeface="Times New Roman"/>
                        </a:rPr>
                        <a:t>16, 18</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US" sz="1600" b="1" kern="1200" dirty="0" smtClean="0">
                          <a:solidFill>
                            <a:srgbClr val="FF0000"/>
                          </a:solidFill>
                          <a:effectLst/>
                          <a:latin typeface="+mn-lt"/>
                          <a:ea typeface="Times New Roman"/>
                          <a:cs typeface="+mn-cs"/>
                        </a:rPr>
                        <a:t>Student presentations (round 1)</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698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6</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Feb </a:t>
                      </a:r>
                      <a:r>
                        <a:rPr lang="en-CA" sz="1600" b="1" kern="1200" dirty="0" smtClean="0">
                          <a:solidFill>
                            <a:srgbClr val="000000"/>
                          </a:solidFill>
                          <a:effectLst/>
                          <a:latin typeface="+mj-lt"/>
                          <a:ea typeface="Times New Roman"/>
                        </a:rPr>
                        <a:t>23, 25</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FF0000"/>
                          </a:solidFill>
                          <a:effectLst/>
                          <a:latin typeface="+mn-lt"/>
                          <a:ea typeface="Times New Roman"/>
                          <a:cs typeface="+mn-cs"/>
                        </a:rPr>
                        <a:t>Student presentations (round 1)</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6400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7</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Mar </a:t>
                      </a:r>
                      <a:r>
                        <a:rPr lang="en-CA" sz="1600" b="1" kern="1200" dirty="0" smtClean="0">
                          <a:solidFill>
                            <a:srgbClr val="000000"/>
                          </a:solidFill>
                          <a:effectLst/>
                          <a:latin typeface="+mj-lt"/>
                          <a:ea typeface="Times New Roman"/>
                        </a:rPr>
                        <a:t>01, 03</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US" sz="1600" b="1" kern="1200" dirty="0" smtClean="0">
                          <a:solidFill>
                            <a:srgbClr val="0000FF"/>
                          </a:solidFill>
                          <a:effectLst/>
                          <a:latin typeface="+mn-lt"/>
                          <a:ea typeface="Times New Roman"/>
                          <a:cs typeface="+mn-cs"/>
                        </a:rPr>
                        <a:t>Lectures</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r>
            </a:tbl>
          </a:graphicData>
        </a:graphic>
      </p:graphicFrame>
    </p:spTree>
    <p:extLst>
      <p:ext uri="{BB962C8B-B14F-4D97-AF65-F5344CB8AC3E}">
        <p14:creationId xmlns:p14="http://schemas.microsoft.com/office/powerpoint/2010/main" val="139816940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B6C331DE-D934-214C-A63F-7F47A30C9337}" type="slidenum">
              <a:rPr lang="en-US"/>
              <a:pPr/>
              <a:t>26</a:t>
            </a:fld>
            <a:endParaRPr lang="en-US"/>
          </a:p>
        </p:txBody>
      </p:sp>
      <p:sp>
        <p:nvSpPr>
          <p:cNvPr id="257026" name="Rectangle 2"/>
          <p:cNvSpPr>
            <a:spLocks noGrp="1" noChangeArrowheads="1"/>
          </p:cNvSpPr>
          <p:nvPr>
            <p:ph type="title"/>
          </p:nvPr>
        </p:nvSpPr>
        <p:spPr>
          <a:xfrm>
            <a:off x="457200" y="152400"/>
            <a:ext cx="8229600" cy="1139825"/>
          </a:xfrm>
        </p:spPr>
        <p:txBody>
          <a:bodyPr lIns="92075" tIns="46038" rIns="92075" bIns="46038" anchorCtr="0"/>
          <a:lstStyle/>
          <a:p>
            <a:pPr algn="ctr">
              <a:defRPr/>
            </a:pPr>
            <a:r>
              <a:rPr lang="en-US" sz="3800" b="0" u="sng" dirty="0" smtClean="0">
                <a:solidFill>
                  <a:srgbClr val="0000FF"/>
                </a:solidFill>
                <a:latin typeface="+mj-lt"/>
                <a:ea typeface="+mj-ea"/>
                <a:cs typeface="Cambria"/>
              </a:rPr>
              <a:t>Tentative</a:t>
            </a:r>
            <a:r>
              <a:rPr lang="en-US" sz="3800" b="0" dirty="0" smtClean="0">
                <a:solidFill>
                  <a:srgbClr val="0000FF"/>
                </a:solidFill>
                <a:latin typeface="+mj-lt"/>
                <a:ea typeface="+mj-ea"/>
                <a:cs typeface="Cambria"/>
              </a:rPr>
              <a:t> </a:t>
            </a:r>
            <a:r>
              <a:rPr lang="en-US" sz="3800" b="0" dirty="0" smtClean="0">
                <a:solidFill>
                  <a:srgbClr val="0000FF"/>
                </a:solidFill>
                <a:latin typeface="+mj-lt"/>
                <a:ea typeface="+mj-ea"/>
                <a:cs typeface="Cambria"/>
              </a:rPr>
              <a:t>Schedule CS 790M</a:t>
            </a:r>
            <a:endParaRPr lang="en-CA" sz="3800" b="0" dirty="0" smtClean="0">
              <a:solidFill>
                <a:srgbClr val="0000FF"/>
              </a:solidFill>
              <a:latin typeface="+mj-lt"/>
              <a:ea typeface="+mj-ea"/>
              <a:cs typeface="Cambria"/>
            </a:endParaRPr>
          </a:p>
        </p:txBody>
      </p:sp>
      <p:sp>
        <p:nvSpPr>
          <p:cNvPr id="24580"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4638" name="Group 62"/>
          <p:cNvGraphicFramePr>
            <a:graphicFrameLocks noGrp="1"/>
          </p:cNvGraphicFramePr>
          <p:nvPr>
            <p:ph idx="1"/>
            <p:extLst>
              <p:ext uri="{D42A27DB-BD31-4B8C-83A1-F6EECF244321}">
                <p14:modId xmlns:p14="http://schemas.microsoft.com/office/powerpoint/2010/main" val="1539359748"/>
              </p:ext>
            </p:extLst>
          </p:nvPr>
        </p:nvGraphicFramePr>
        <p:xfrm>
          <a:off x="152400" y="1131151"/>
          <a:ext cx="8839200" cy="5598310"/>
        </p:xfrm>
        <a:graphic>
          <a:graphicData uri="http://schemas.openxmlformats.org/drawingml/2006/table">
            <a:tbl>
              <a:tblPr/>
              <a:tblGrid>
                <a:gridCol w="1066800"/>
                <a:gridCol w="1905000"/>
                <a:gridCol w="5867400"/>
              </a:tblGrid>
              <a:tr h="59210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8</a:t>
                      </a:r>
                    </a:p>
                  </a:txBody>
                  <a:tcPr marT="45717" marB="45717"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Mar </a:t>
                      </a:r>
                      <a:r>
                        <a:rPr lang="en-CA" sz="1600" b="1" kern="1200" dirty="0" smtClean="0">
                          <a:solidFill>
                            <a:srgbClr val="000000"/>
                          </a:solidFill>
                          <a:effectLst/>
                          <a:latin typeface="+mj-lt"/>
                          <a:ea typeface="Times New Roman"/>
                        </a:rPr>
                        <a:t>08, 10</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D60093"/>
                          </a:solidFill>
                          <a:effectLst/>
                          <a:latin typeface="+mn-lt"/>
                          <a:ea typeface="Times New Roman"/>
                          <a:cs typeface="+mn-cs"/>
                        </a:rPr>
                        <a:t>Midterm exam 1 on March</a:t>
                      </a:r>
                      <a:r>
                        <a:rPr lang="en-CA" sz="1600" b="1" kern="1200" baseline="0" dirty="0" smtClean="0">
                          <a:solidFill>
                            <a:srgbClr val="D60093"/>
                          </a:solidFill>
                          <a:effectLst/>
                          <a:latin typeface="+mn-lt"/>
                          <a:ea typeface="Times New Roman"/>
                          <a:cs typeface="+mn-cs"/>
                        </a:rPr>
                        <a:t> 08, 2016, </a:t>
                      </a:r>
                      <a:r>
                        <a:rPr lang="en-US" sz="1600" b="1" kern="1200" dirty="0" smtClean="0">
                          <a:solidFill>
                            <a:srgbClr val="6600CC"/>
                          </a:solidFill>
                          <a:effectLst/>
                          <a:latin typeface="+mn-lt"/>
                          <a:ea typeface="Times New Roman"/>
                          <a:cs typeface="+mn-cs"/>
                        </a:rPr>
                        <a:t>Lecture</a:t>
                      </a:r>
                      <a:r>
                        <a:rPr lang="en-CA" sz="1600" b="1" kern="1200" dirty="0" smtClean="0">
                          <a:solidFill>
                            <a:srgbClr val="D60093"/>
                          </a:solidFill>
                          <a:effectLst/>
                          <a:latin typeface="+mn-lt"/>
                          <a:ea typeface="Times New Roman"/>
                          <a:cs typeface="+mn-cs"/>
                        </a:rPr>
                        <a:t> </a:t>
                      </a:r>
                    </a:p>
                  </a:txBody>
                  <a:tcPr marL="68580" marR="68580" marT="0" marB="0" anchor="ctr">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51908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9</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Mar </a:t>
                      </a:r>
                      <a:r>
                        <a:rPr lang="en-CA" sz="1600" b="1" kern="1200" dirty="0" smtClean="0">
                          <a:solidFill>
                            <a:srgbClr val="000000"/>
                          </a:solidFill>
                          <a:effectLst/>
                          <a:latin typeface="+mj-lt"/>
                          <a:ea typeface="Times New Roman"/>
                        </a:rPr>
                        <a:t>15, 17</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US" sz="1600" b="1" kern="1200" dirty="0" smtClean="0">
                          <a:solidFill>
                            <a:srgbClr val="6600CC"/>
                          </a:solidFill>
                          <a:effectLst/>
                          <a:latin typeface="+mn-lt"/>
                          <a:ea typeface="Times New Roman"/>
                          <a:cs typeface="+mn-cs"/>
                        </a:rPr>
                        <a:t>Lectures</a:t>
                      </a:r>
                      <a:endParaRPr lang="en-US" sz="1600" b="1" kern="1200" dirty="0">
                        <a:solidFill>
                          <a:srgbClr val="6600CC"/>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4004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10</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Mar </a:t>
                      </a:r>
                      <a:r>
                        <a:rPr lang="en-CA" sz="1600" b="1" kern="1200" dirty="0" smtClean="0">
                          <a:solidFill>
                            <a:srgbClr val="000000"/>
                          </a:solidFill>
                          <a:effectLst/>
                          <a:latin typeface="+mj-lt"/>
                          <a:ea typeface="Times New Roman"/>
                        </a:rPr>
                        <a:t>22, 24</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i="1" kern="1200" dirty="0" smtClean="0">
                          <a:solidFill>
                            <a:srgbClr val="00B050"/>
                          </a:solidFill>
                          <a:effectLst/>
                          <a:latin typeface="+mn-lt"/>
                          <a:ea typeface="Times New Roman"/>
                          <a:cs typeface="+mn-cs"/>
                        </a:rPr>
                        <a:t>Spring break</a:t>
                      </a:r>
                      <a:endParaRPr lang="en-US" sz="1600" b="1" i="1" kern="1200" dirty="0">
                        <a:solidFill>
                          <a:srgbClr val="00B050"/>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53336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11</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Mar 29, 31 </a:t>
                      </a:r>
                      <a:r>
                        <a:rPr lang="en-CA" sz="1600" b="1" kern="1200" baseline="0" dirty="0" smtClean="0">
                          <a:solidFill>
                            <a:srgbClr val="000000"/>
                          </a:solidFill>
                          <a:effectLst/>
                          <a:latin typeface="+mj-lt"/>
                          <a:ea typeface="Times New Roman"/>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6600CC"/>
                          </a:solidFill>
                          <a:effectLst/>
                          <a:latin typeface="+mn-lt"/>
                          <a:ea typeface="Times New Roman"/>
                          <a:cs typeface="+mn-cs"/>
                        </a:rPr>
                        <a:t>Lectures</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7752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12</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Apr </a:t>
                      </a:r>
                      <a:r>
                        <a:rPr lang="en-CA" sz="1600" b="1" kern="1200" dirty="0" smtClean="0">
                          <a:solidFill>
                            <a:srgbClr val="000000"/>
                          </a:solidFill>
                          <a:effectLst/>
                          <a:latin typeface="+mj-lt"/>
                          <a:ea typeface="Times New Roman"/>
                        </a:rPr>
                        <a:t>05, 07</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kern="1200" dirty="0" smtClean="0">
                          <a:solidFill>
                            <a:srgbClr val="FF5050"/>
                          </a:solidFill>
                          <a:effectLst/>
                          <a:latin typeface="+mn-lt"/>
                          <a:ea typeface="Times New Roman"/>
                          <a:cs typeface="+mn-cs"/>
                        </a:rPr>
                        <a:t>Student presentations (round 2)</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5923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13</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Apr </a:t>
                      </a:r>
                      <a:r>
                        <a:rPr lang="en-CA" sz="1600" b="1" kern="1200" dirty="0" smtClean="0">
                          <a:solidFill>
                            <a:srgbClr val="000000"/>
                          </a:solidFill>
                          <a:effectLst/>
                          <a:latin typeface="+mj-lt"/>
                          <a:ea typeface="Times New Roman"/>
                        </a:rPr>
                        <a:t>12, 14</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FF5050"/>
                          </a:solidFill>
                          <a:effectLst/>
                          <a:latin typeface="+mn-lt"/>
                          <a:ea typeface="Times New Roman"/>
                          <a:cs typeface="+mn-cs"/>
                        </a:rPr>
                        <a:t>Student presentations (round 2)</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4925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14</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Apr </a:t>
                      </a:r>
                      <a:r>
                        <a:rPr lang="en-CA" sz="1600" b="1" kern="1200" dirty="0" smtClean="0">
                          <a:solidFill>
                            <a:srgbClr val="000000"/>
                          </a:solidFill>
                          <a:effectLst/>
                          <a:latin typeface="+mj-lt"/>
                          <a:ea typeface="Times New Roman"/>
                        </a:rPr>
                        <a:t>19, 21</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6600CC"/>
                          </a:solidFill>
                          <a:effectLst/>
                          <a:latin typeface="+mn-lt"/>
                          <a:ea typeface="Times New Roman"/>
                          <a:cs typeface="+mn-cs"/>
                        </a:rPr>
                        <a:t>Lecture, </a:t>
                      </a:r>
                      <a:r>
                        <a:rPr lang="en-US" sz="1600" b="1" kern="1200" dirty="0" smtClean="0">
                          <a:solidFill>
                            <a:srgbClr val="D60093"/>
                          </a:solidFill>
                          <a:effectLst/>
                          <a:latin typeface="+mn-lt"/>
                          <a:ea typeface="Times New Roman"/>
                          <a:cs typeface="+mn-cs"/>
                        </a:rPr>
                        <a:t>Midterm exam 2 on April 21,</a:t>
                      </a:r>
                      <a:r>
                        <a:rPr lang="en-US" sz="1600" b="1" kern="1200" baseline="0" dirty="0" smtClean="0">
                          <a:solidFill>
                            <a:srgbClr val="D60093"/>
                          </a:solidFill>
                          <a:effectLst/>
                          <a:latin typeface="+mn-lt"/>
                          <a:ea typeface="Times New Roman"/>
                          <a:cs typeface="+mn-cs"/>
                        </a:rPr>
                        <a:t> 2016</a:t>
                      </a:r>
                      <a:endParaRPr lang="en-US" sz="1600" b="1" kern="1200" dirty="0" smtClean="0">
                        <a:solidFill>
                          <a:srgbClr val="6600CC"/>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r>
              <a:tr h="647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15</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00"/>
                          </a:solidFill>
                          <a:effectLst/>
                          <a:latin typeface="+mj-lt"/>
                          <a:ea typeface="Times New Roman"/>
                        </a:rPr>
                        <a:t>April </a:t>
                      </a:r>
                      <a:r>
                        <a:rPr lang="en-CA" sz="1600" b="1" kern="1200" dirty="0" smtClean="0">
                          <a:solidFill>
                            <a:srgbClr val="000000"/>
                          </a:solidFill>
                          <a:effectLst/>
                          <a:latin typeface="+mj-lt"/>
                          <a:ea typeface="Times New Roman"/>
                        </a:rPr>
                        <a:t>26,</a:t>
                      </a:r>
                      <a:r>
                        <a:rPr lang="en-CA" sz="1600" b="1" kern="1200" baseline="0" dirty="0" smtClean="0">
                          <a:solidFill>
                            <a:srgbClr val="000000"/>
                          </a:solidFill>
                          <a:effectLst/>
                          <a:latin typeface="+mj-lt"/>
                          <a:ea typeface="Times New Roman"/>
                        </a:rPr>
                        <a:t> 28</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6600CC"/>
                          </a:solidFill>
                          <a:effectLst/>
                          <a:latin typeface="+mn-lt"/>
                          <a:ea typeface="Times New Roman"/>
                          <a:cs typeface="+mn-cs"/>
                        </a:rPr>
                        <a:t>Lectures</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r>
              <a:tr h="64925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16</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dirty="0">
                          <a:effectLst/>
                          <a:latin typeface="+mj-lt"/>
                          <a:ea typeface="Times New Roman"/>
                        </a:rPr>
                        <a:t>May </a:t>
                      </a:r>
                      <a:r>
                        <a:rPr lang="en-US" sz="1600" b="1" dirty="0" smtClean="0">
                          <a:effectLst/>
                          <a:latin typeface="+mj-lt"/>
                          <a:ea typeface="Times New Roman"/>
                        </a:rPr>
                        <a:t>03, -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dirty="0" smtClean="0">
                          <a:solidFill>
                            <a:srgbClr val="FF5050"/>
                          </a:solidFill>
                          <a:effectLst/>
                          <a:latin typeface="+mj-lt"/>
                          <a:ea typeface="Times New Roman"/>
                        </a:rPr>
                        <a:t>Project demos, Paper due May 10</a:t>
                      </a:r>
                      <a:endParaRPr lang="en-US" sz="1600" b="1" dirty="0">
                        <a:solidFill>
                          <a:srgbClr val="FF5050"/>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r>
            </a:tbl>
          </a:graphicData>
        </a:graphic>
      </p:graphicFrame>
    </p:spTree>
    <p:extLst>
      <p:ext uri="{BB962C8B-B14F-4D97-AF65-F5344CB8AC3E}">
        <p14:creationId xmlns:p14="http://schemas.microsoft.com/office/powerpoint/2010/main" val="1825296570"/>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1000"/>
            <a:ext cx="8077200" cy="755650"/>
          </a:xfrm>
        </p:spPr>
        <p:txBody>
          <a:bodyPr lIns="92075" tIns="46038" rIns="92075" bIns="46038">
            <a:normAutofit fontScale="90000"/>
          </a:bodyPr>
          <a:lstStyle/>
          <a:p>
            <a:pPr eaLnBrk="1" hangingPunct="1">
              <a:defRPr/>
            </a:pPr>
            <a:r>
              <a:rPr lang="en-US" b="0" dirty="0" smtClean="0"/>
              <a:t>Next classes (Jan 21, Jan 26)</a:t>
            </a:r>
            <a:endParaRPr lang="en-CA" b="0" dirty="0" smtClean="0"/>
          </a:p>
        </p:txBody>
      </p:sp>
      <p:sp>
        <p:nvSpPr>
          <p:cNvPr id="16387" name="Rectangle 3"/>
          <p:cNvSpPr>
            <a:spLocks noGrp="1" noChangeArrowheads="1"/>
          </p:cNvSpPr>
          <p:nvPr>
            <p:ph idx="1"/>
          </p:nvPr>
        </p:nvSpPr>
        <p:spPr>
          <a:xfrm>
            <a:off x="0" y="1600200"/>
            <a:ext cx="8991600" cy="2994025"/>
          </a:xfrm>
        </p:spPr>
        <p:txBody>
          <a:bodyPr lIns="92075" tIns="46038" rIns="92075" bIns="46038"/>
          <a:lstStyle/>
          <a:p>
            <a:pPr lvl="1" eaLnBrk="1" hangingPunct="1">
              <a:defRPr/>
            </a:pPr>
            <a:r>
              <a:rPr lang="en-US" sz="2400" b="1" dirty="0">
                <a:solidFill>
                  <a:srgbClr val="0000FF"/>
                </a:solidFill>
                <a:ea typeface="ＭＳ Ｐゴシック" pitchFamily="4" charset="-128"/>
              </a:rPr>
              <a:t>Students’ introduction</a:t>
            </a:r>
            <a:r>
              <a:rPr lang="en-US" sz="2400" dirty="0">
                <a:ea typeface="ＭＳ Ｐゴシック" pitchFamily="4" charset="-128"/>
              </a:rPr>
              <a:t>: </a:t>
            </a:r>
            <a:r>
              <a:rPr lang="en-US" sz="2400" dirty="0" smtClean="0">
                <a:ea typeface="ＭＳ Ｐゴシック" pitchFamily="4" charset="-128"/>
              </a:rPr>
              <a:t>be </a:t>
            </a:r>
            <a:r>
              <a:rPr lang="en-US" sz="2400" dirty="0">
                <a:ea typeface="ＭＳ Ｐゴシック" pitchFamily="4" charset="-128"/>
              </a:rPr>
              <a:t>prepared to talk </a:t>
            </a:r>
            <a:r>
              <a:rPr lang="en-US" sz="2400" dirty="0" smtClean="0">
                <a:ea typeface="ＭＳ Ｐゴシック" pitchFamily="4" charset="-128"/>
              </a:rPr>
              <a:t>about 5  minutes </a:t>
            </a:r>
            <a:r>
              <a:rPr lang="en-US" sz="2400" dirty="0">
                <a:ea typeface="ＭＳ Ｐゴシック" pitchFamily="4" charset="-128"/>
              </a:rPr>
              <a:t>about </a:t>
            </a:r>
            <a:r>
              <a:rPr lang="en-US" sz="2400" dirty="0" smtClean="0">
                <a:ea typeface="ＭＳ Ｐゴシック" pitchFamily="4" charset="-128"/>
              </a:rPr>
              <a:t>yourself. Have 3</a:t>
            </a:r>
            <a:r>
              <a:rPr lang="en-US" sz="2400" dirty="0">
                <a:ea typeface="ＭＳ Ｐゴシック" pitchFamily="4" charset="-128"/>
              </a:rPr>
              <a:t> </a:t>
            </a:r>
            <a:r>
              <a:rPr lang="en-US" sz="2400" dirty="0" smtClean="0">
                <a:ea typeface="ＭＳ Ｐゴシック" pitchFamily="4" charset="-128"/>
              </a:rPr>
              <a:t>to 6 slides that describe:</a:t>
            </a:r>
          </a:p>
          <a:p>
            <a:pPr lvl="2" eaLnBrk="1" hangingPunct="1">
              <a:defRPr/>
            </a:pPr>
            <a:r>
              <a:rPr lang="en-US" sz="2000" dirty="0">
                <a:ea typeface="ＭＳ Ｐゴシック" pitchFamily="4" charset="-128"/>
              </a:rPr>
              <a:t>A</a:t>
            </a:r>
            <a:r>
              <a:rPr lang="en-US" sz="2000" dirty="0" smtClean="0">
                <a:ea typeface="ＭＳ Ｐゴシック" pitchFamily="4" charset="-128"/>
              </a:rPr>
              <a:t> bit of your background. Briefly</a:t>
            </a:r>
            <a:r>
              <a:rPr lang="en-US" sz="2000" dirty="0">
                <a:ea typeface="ＭＳ Ｐゴシック" pitchFamily="4" charset="-128"/>
              </a:rPr>
              <a:t>,</a:t>
            </a:r>
            <a:r>
              <a:rPr lang="en-US" sz="2000" dirty="0" smtClean="0">
                <a:ea typeface="ＭＳ Ｐゴシック" pitchFamily="4" charset="-128"/>
              </a:rPr>
              <a:t> your professional evolution, current status, and interests</a:t>
            </a:r>
          </a:p>
          <a:p>
            <a:pPr lvl="2" eaLnBrk="1" hangingPunct="1">
              <a:defRPr/>
            </a:pPr>
            <a:r>
              <a:rPr lang="en-US" sz="2000" dirty="0" smtClean="0">
                <a:ea typeface="ＭＳ Ｐゴシック" pitchFamily="4" charset="-128"/>
              </a:rPr>
              <a:t>Your best accomplishments so far (1 to 3)</a:t>
            </a:r>
          </a:p>
          <a:p>
            <a:pPr lvl="2" eaLnBrk="1" hangingPunct="1">
              <a:defRPr/>
            </a:pPr>
            <a:r>
              <a:rPr lang="en-US" sz="2000" dirty="0" smtClean="0">
                <a:ea typeface="ＭＳ Ｐゴシック" pitchFamily="4" charset="-128"/>
              </a:rPr>
              <a:t>Your main interests in HCI</a:t>
            </a:r>
          </a:p>
          <a:p>
            <a:pPr lvl="2" eaLnBrk="1" hangingPunct="1">
              <a:defRPr/>
            </a:pPr>
            <a:r>
              <a:rPr lang="en-US" sz="2000" dirty="0">
                <a:ea typeface="ＭＳ Ｐゴシック" pitchFamily="4" charset="-128"/>
              </a:rPr>
              <a:t>W</a:t>
            </a:r>
            <a:r>
              <a:rPr lang="en-US" sz="2000" dirty="0" smtClean="0">
                <a:ea typeface="ＭＳ Ｐゴシック" pitchFamily="4" charset="-128"/>
              </a:rPr>
              <a:t>hat interests you most at this time regarding your grad studies: </a:t>
            </a:r>
          </a:p>
          <a:p>
            <a:pPr lvl="3" eaLnBrk="1" hangingPunct="1">
              <a:defRPr/>
            </a:pPr>
            <a:r>
              <a:rPr lang="en-US" dirty="0" smtClean="0">
                <a:ea typeface="ＭＳ Ｐゴシック" pitchFamily="4" charset="-128"/>
              </a:rPr>
              <a:t>Exploring the background for </a:t>
            </a:r>
            <a:r>
              <a:rPr lang="en-US" dirty="0">
                <a:ea typeface="ＭＳ Ｐゴシック" pitchFamily="4" charset="-128"/>
              </a:rPr>
              <a:t>a</a:t>
            </a:r>
            <a:r>
              <a:rPr lang="en-US" dirty="0" smtClean="0">
                <a:ea typeface="ＭＳ Ｐゴシック" pitchFamily="4" charset="-128"/>
              </a:rPr>
              <a:t> </a:t>
            </a:r>
            <a:r>
              <a:rPr lang="en-US" dirty="0" smtClean="0">
                <a:ea typeface="ＭＳ Ｐゴシック" pitchFamily="4" charset="-128"/>
              </a:rPr>
              <a:t>thesis or dissertation</a:t>
            </a:r>
          </a:p>
          <a:p>
            <a:pPr lvl="3" eaLnBrk="1" hangingPunct="1">
              <a:defRPr/>
            </a:pPr>
            <a:r>
              <a:rPr lang="en-US" dirty="0" smtClean="0">
                <a:ea typeface="ＭＳ Ｐゴシック" pitchFamily="4" charset="-128"/>
              </a:rPr>
              <a:t>Developing an interactive software application or tool </a:t>
            </a:r>
          </a:p>
          <a:p>
            <a:pPr lvl="3" eaLnBrk="1" hangingPunct="1">
              <a:defRPr/>
            </a:pPr>
            <a:r>
              <a:rPr lang="en-US" dirty="0" smtClean="0">
                <a:ea typeface="ＭＳ Ｐゴシック" pitchFamily="4" charset="-128"/>
              </a:rPr>
              <a:t>Writing a research paper</a:t>
            </a:r>
          </a:p>
          <a:p>
            <a:pPr lvl="3" eaLnBrk="1" hangingPunct="1">
              <a:defRPr/>
            </a:pPr>
            <a:r>
              <a:rPr lang="en-US" dirty="0" smtClean="0">
                <a:ea typeface="ＭＳ Ｐゴシック" pitchFamily="4" charset="-128"/>
              </a:rPr>
              <a:t>Something else (indicate what)  </a:t>
            </a:r>
          </a:p>
          <a:p>
            <a:pPr lvl="2" eaLnBrk="1" hangingPunct="1">
              <a:defRPr/>
            </a:pPr>
            <a:r>
              <a:rPr lang="en-US" sz="2000" dirty="0" smtClean="0">
                <a:ea typeface="ＭＳ Ｐゴシック" pitchFamily="4" charset="-128"/>
              </a:rPr>
              <a:t>Optionally, an interesting fact that is not on your resume</a:t>
            </a:r>
          </a:p>
          <a:p>
            <a:pPr lvl="2" eaLnBrk="1" hangingPunct="1">
              <a:defRPr/>
            </a:pPr>
            <a:endParaRPr lang="en-US" dirty="0">
              <a:ea typeface="ＭＳ Ｐゴシック" pitchFamily="4" charset="-128"/>
            </a:endParaRPr>
          </a:p>
          <a:p>
            <a:pPr lvl="1" eaLnBrk="1" hangingPunct="1"/>
            <a:endParaRPr lang="en-US" dirty="0" smtClean="0">
              <a:ea typeface="ＭＳ Ｐゴシック" pitchFamily="4" charset="-128"/>
            </a:endParaRPr>
          </a:p>
          <a:p>
            <a:pPr lvl="1" eaLnBrk="1" hangingPunct="1"/>
            <a:endParaRPr lang="en-US" sz="2600" dirty="0" smtClean="0">
              <a:ea typeface="ＭＳ Ｐゴシック" pitchFamily="4" charset="-128"/>
            </a:endParaRP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167A0480-47D0-47FB-B9E7-1953E3CC8515}" type="slidenum">
              <a:rPr lang="en-US" smtClean="0">
                <a:solidFill>
                  <a:srgbClr val="0D62AF"/>
                </a:solidFill>
                <a:latin typeface="Corbel" pitchFamily="34" charset="0"/>
              </a:rPr>
              <a:pPr/>
              <a:t>27</a:t>
            </a:fld>
            <a:endParaRPr lang="en-US" dirty="0" smtClean="0">
              <a:solidFill>
                <a:srgbClr val="0D62AF"/>
              </a:solidFill>
              <a:latin typeface="Corbel" pitchFamily="34" charset="0"/>
            </a:endParaRP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487125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E554E12-F423-C944-B23F-D4E5F8E657A6}" type="slidenum">
              <a:rPr lang="en-US"/>
              <a:pPr/>
              <a:t>3</a:t>
            </a:fld>
            <a:endParaRPr lang="en-US"/>
          </a:p>
        </p:txBody>
      </p:sp>
      <p:sp>
        <p:nvSpPr>
          <p:cNvPr id="5123"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a:t>
            </a:r>
            <a:r>
              <a:rPr lang="en-US" b="0" dirty="0" smtClean="0">
                <a:effectLst/>
                <a:latin typeface="Tahoma" charset="0"/>
              </a:rPr>
              <a:t>Instructors</a:t>
            </a:r>
            <a:endParaRPr lang="en-CA" b="0" dirty="0">
              <a:effectLst/>
              <a:latin typeface="Tahoma" charset="0"/>
            </a:endParaRPr>
          </a:p>
        </p:txBody>
      </p:sp>
      <p:sp>
        <p:nvSpPr>
          <p:cNvPr id="5124" name="Rectangle 3"/>
          <p:cNvSpPr>
            <a:spLocks noGrp="1" noChangeArrowheads="1"/>
          </p:cNvSpPr>
          <p:nvPr>
            <p:ph type="body" idx="1"/>
          </p:nvPr>
        </p:nvSpPr>
        <p:spPr>
          <a:xfrm>
            <a:off x="152400" y="2001837"/>
            <a:ext cx="8610600" cy="3941763"/>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r>
              <a:rPr lang="en-US" sz="3000" b="1" dirty="0">
                <a:effectLst/>
                <a:latin typeface="Cambria"/>
                <a:cs typeface="Cambria"/>
              </a:rPr>
              <a:t>Sergiu </a:t>
            </a:r>
            <a:r>
              <a:rPr lang="en-US" sz="3000" b="1" dirty="0" smtClean="0">
                <a:effectLst/>
                <a:latin typeface="Cambria"/>
                <a:cs typeface="Cambria"/>
              </a:rPr>
              <a:t>Dascalu</a:t>
            </a:r>
          </a:p>
          <a:p>
            <a:pPr lvl="1" eaLnBrk="1" hangingPunct="1">
              <a:lnSpc>
                <a:spcPct val="90000"/>
              </a:lnSpc>
            </a:pPr>
            <a:r>
              <a:rPr lang="en-CA" sz="2600" dirty="0">
                <a:latin typeface="Cambria"/>
                <a:cs typeface="Cambria"/>
              </a:rPr>
              <a:t>Room SEM-236</a:t>
            </a:r>
          </a:p>
          <a:p>
            <a:pPr lvl="1" eaLnBrk="1" hangingPunct="1">
              <a:lnSpc>
                <a:spcPct val="90000"/>
              </a:lnSpc>
            </a:pPr>
            <a:r>
              <a:rPr lang="en-CA" sz="2600" dirty="0">
                <a:latin typeface="Cambria"/>
                <a:cs typeface="Cambria"/>
              </a:rPr>
              <a:t>Telephone 784-4613</a:t>
            </a:r>
          </a:p>
          <a:p>
            <a:pPr lvl="1" eaLnBrk="1" hangingPunct="1">
              <a:lnSpc>
                <a:spcPct val="90000"/>
              </a:lnSpc>
            </a:pPr>
            <a:r>
              <a:rPr lang="en-CA" sz="2600" dirty="0">
                <a:latin typeface="Cambria"/>
                <a:cs typeface="Cambria"/>
              </a:rPr>
              <a:t>E-mail </a:t>
            </a:r>
            <a:r>
              <a:rPr lang="en-CA" sz="2600" dirty="0">
                <a:solidFill>
                  <a:srgbClr val="0000FF"/>
                </a:solidFill>
                <a:latin typeface="Cambria"/>
                <a:cs typeface="Cambria"/>
                <a:hlinkClick r:id="rId3"/>
              </a:rPr>
              <a:t>dascalus@cse.unr.edu</a:t>
            </a:r>
            <a:endParaRPr lang="en-CA" sz="2600" dirty="0">
              <a:solidFill>
                <a:srgbClr val="0000FF"/>
              </a:solidFill>
              <a:latin typeface="Cambria"/>
              <a:cs typeface="Cambria"/>
            </a:endParaRPr>
          </a:p>
          <a:p>
            <a:pPr lvl="1" eaLnBrk="1" hangingPunct="1">
              <a:lnSpc>
                <a:spcPct val="90000"/>
              </a:lnSpc>
            </a:pPr>
            <a:r>
              <a:rPr lang="en-CA" sz="2600" dirty="0">
                <a:latin typeface="Cambria"/>
                <a:cs typeface="Cambria"/>
              </a:rPr>
              <a:t>Web-site</a:t>
            </a:r>
            <a:r>
              <a:rPr lang="en-CA" sz="2600" dirty="0">
                <a:solidFill>
                  <a:srgbClr val="FFFF00"/>
                </a:solidFill>
                <a:latin typeface="Cambria"/>
                <a:cs typeface="Cambria"/>
              </a:rPr>
              <a:t> </a:t>
            </a:r>
            <a:r>
              <a:rPr lang="en-CA" sz="2600" dirty="0">
                <a:solidFill>
                  <a:srgbClr val="FFFF00"/>
                </a:solidFill>
                <a:latin typeface="Cambria"/>
                <a:cs typeface="Cambria"/>
                <a:hlinkClick r:id="rId4"/>
              </a:rPr>
              <a:t>www.cse.unr.edu/~dascalus</a:t>
            </a:r>
            <a:endParaRPr lang="en-CA" sz="2600" dirty="0">
              <a:solidFill>
                <a:srgbClr val="FFFF00"/>
              </a:solidFill>
              <a:latin typeface="Cambria"/>
              <a:cs typeface="Cambria"/>
            </a:endParaRPr>
          </a:p>
          <a:p>
            <a:pPr lvl="1" eaLnBrk="1" hangingPunct="1">
              <a:lnSpc>
                <a:spcPct val="90000"/>
              </a:lnSpc>
            </a:pPr>
            <a:r>
              <a:rPr lang="en-CA" sz="2600" dirty="0">
                <a:latin typeface="Cambria"/>
                <a:cs typeface="Cambria"/>
              </a:rPr>
              <a:t>Office hours: </a:t>
            </a:r>
          </a:p>
          <a:p>
            <a:pPr lvl="2" eaLnBrk="1" hangingPunct="1">
              <a:lnSpc>
                <a:spcPct val="90000"/>
              </a:lnSpc>
              <a:buFont typeface="Wingdings" charset="0"/>
              <a:buChar char="Ø"/>
            </a:pPr>
            <a:r>
              <a:rPr lang="en-CA" sz="2200" dirty="0">
                <a:latin typeface="Cambria"/>
                <a:cs typeface="Cambria"/>
              </a:rPr>
              <a:t>R 11:00 am - </a:t>
            </a:r>
            <a:r>
              <a:rPr lang="en-CA" sz="2200" dirty="0" smtClean="0">
                <a:latin typeface="Cambria"/>
                <a:cs typeface="Cambria"/>
              </a:rPr>
              <a:t>12:15 pm</a:t>
            </a:r>
            <a:endParaRPr lang="en-US" sz="2600" b="1" dirty="0" smtClean="0">
              <a:effectLst/>
              <a:latin typeface="Cambria"/>
              <a:cs typeface="Cambria"/>
            </a:endParaRPr>
          </a:p>
          <a:p>
            <a:pPr eaLnBrk="1" hangingPunct="1">
              <a:lnSpc>
                <a:spcPct val="90000"/>
              </a:lnSpc>
            </a:pPr>
            <a:r>
              <a:rPr lang="en-US" sz="3000" b="1" dirty="0" smtClean="0">
                <a:effectLst/>
                <a:latin typeface="Cambria"/>
                <a:cs typeface="Cambria"/>
              </a:rPr>
              <a:t>TAs: </a:t>
            </a:r>
          </a:p>
          <a:p>
            <a:pPr lvl="1" eaLnBrk="1" hangingPunct="1">
              <a:lnSpc>
                <a:spcPct val="90000"/>
              </a:lnSpc>
            </a:pPr>
            <a:r>
              <a:rPr lang="en-US" sz="2600" b="1" dirty="0" smtClean="0">
                <a:effectLst/>
                <a:latin typeface="Cambria"/>
                <a:cs typeface="Cambria"/>
              </a:rPr>
              <a:t>Lisa Palathingal </a:t>
            </a:r>
          </a:p>
          <a:p>
            <a:pPr lvl="1" eaLnBrk="1" hangingPunct="1">
              <a:lnSpc>
                <a:spcPct val="90000"/>
              </a:lnSpc>
            </a:pPr>
            <a:r>
              <a:rPr lang="en-US" sz="2600" b="1" dirty="0" smtClean="0">
                <a:effectLst/>
                <a:latin typeface="Cambria"/>
                <a:cs typeface="Cambria"/>
              </a:rPr>
              <a:t>Rui Wu </a:t>
            </a:r>
            <a:endParaRPr lang="en-US" sz="2600" b="1" dirty="0">
              <a:effectLst/>
              <a:latin typeface="Cambria"/>
              <a:cs typeface="Cambria"/>
            </a:endParaRPr>
          </a:p>
          <a:p>
            <a:pPr marL="119062" indent="0" eaLnBrk="1" hangingPunct="1">
              <a:lnSpc>
                <a:spcPct val="90000"/>
              </a:lnSpc>
              <a:buNone/>
            </a:pPr>
            <a:endParaRPr lang="en-CA" sz="3000" dirty="0">
              <a:effectLst/>
              <a:latin typeface="Cambria"/>
              <a:cs typeface="Cambria"/>
            </a:endParaRP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4431349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E554E12-F423-C944-B23F-D4E5F8E657A6}" type="slidenum">
              <a:rPr lang="en-US"/>
              <a:pPr/>
              <a:t>4</a:t>
            </a:fld>
            <a:endParaRPr lang="en-US"/>
          </a:p>
        </p:txBody>
      </p:sp>
      <p:sp>
        <p:nvSpPr>
          <p:cNvPr id="5123"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More about the </a:t>
            </a:r>
            <a:r>
              <a:rPr lang="en-US" b="0" dirty="0" smtClean="0">
                <a:effectLst/>
                <a:latin typeface="Tahoma" charset="0"/>
              </a:rPr>
              <a:t>Instructor</a:t>
            </a:r>
            <a:endParaRPr lang="en-CA" b="0" dirty="0">
              <a:effectLst/>
              <a:latin typeface="Tahoma" charset="0"/>
            </a:endParaRPr>
          </a:p>
        </p:txBody>
      </p:sp>
      <p:sp>
        <p:nvSpPr>
          <p:cNvPr id="5124" name="Rectangle 3"/>
          <p:cNvSpPr>
            <a:spLocks noGrp="1" noChangeArrowheads="1"/>
          </p:cNvSpPr>
          <p:nvPr>
            <p:ph type="body" idx="1"/>
          </p:nvPr>
        </p:nvSpPr>
        <p:spPr>
          <a:xfrm>
            <a:off x="152400" y="2001837"/>
            <a:ext cx="8610600" cy="3941763"/>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defRPr/>
            </a:pPr>
            <a:r>
              <a:rPr lang="en-US" sz="2600" b="1" dirty="0">
                <a:latin typeface="Cambria" pitchFamily="18" charset="0"/>
              </a:rPr>
              <a:t>Sergiu Dascalu</a:t>
            </a:r>
          </a:p>
          <a:p>
            <a:pPr lvl="1" eaLnBrk="1" hangingPunct="1">
              <a:lnSpc>
                <a:spcPct val="90000"/>
              </a:lnSpc>
              <a:defRPr/>
            </a:pPr>
            <a:r>
              <a:rPr lang="en-US" sz="2400" dirty="0">
                <a:latin typeface="Cambria" pitchFamily="18" charset="0"/>
              </a:rPr>
              <a:t>PhD, Dalhousie U., Halifax, NS, Canada, 2001</a:t>
            </a:r>
          </a:p>
          <a:p>
            <a:pPr lvl="1" eaLnBrk="1" hangingPunct="1">
              <a:lnSpc>
                <a:spcPct val="90000"/>
              </a:lnSpc>
              <a:defRPr/>
            </a:pPr>
            <a:r>
              <a:rPr lang="en-US" sz="2400" dirty="0">
                <a:latin typeface="Cambria" pitchFamily="18" charset="0"/>
              </a:rPr>
              <a:t>Teaching and research at UNR,</a:t>
            </a:r>
          </a:p>
          <a:p>
            <a:pPr lvl="1" eaLnBrk="1" hangingPunct="1">
              <a:lnSpc>
                <a:spcPct val="90000"/>
              </a:lnSpc>
              <a:buFont typeface="Wingdings" pitchFamily="4" charset="2"/>
              <a:buNone/>
              <a:defRPr/>
            </a:pPr>
            <a:r>
              <a:rPr lang="en-US" sz="2400" dirty="0">
                <a:latin typeface="Cambria" pitchFamily="18" charset="0"/>
              </a:rPr>
              <a:t>	2002-present (software engineering, HCI)</a:t>
            </a:r>
          </a:p>
          <a:p>
            <a:pPr lvl="1" eaLnBrk="1" hangingPunct="1">
              <a:lnSpc>
                <a:spcPct val="90000"/>
              </a:lnSpc>
              <a:defRPr/>
            </a:pPr>
            <a:r>
              <a:rPr lang="en-US" sz="2400" dirty="0">
                <a:latin typeface="Cambria" pitchFamily="18" charset="0"/>
              </a:rPr>
              <a:t>Teaching and research at Dalhousie University, 1993-2001 (software engineering focus)</a:t>
            </a:r>
          </a:p>
          <a:p>
            <a:pPr lvl="1" eaLnBrk="1" hangingPunct="1">
              <a:lnSpc>
                <a:spcPct val="90000"/>
              </a:lnSpc>
              <a:defRPr/>
            </a:pPr>
            <a:r>
              <a:rPr lang="en-US" sz="2400" dirty="0">
                <a:latin typeface="Cambria" pitchFamily="18" charset="0"/>
              </a:rPr>
              <a:t>Teaching and research at the University </a:t>
            </a:r>
            <a:r>
              <a:rPr lang="en-US" sz="2400" dirty="0" err="1">
                <a:latin typeface="Cambria" pitchFamily="18" charset="0"/>
              </a:rPr>
              <a:t>Politehnica</a:t>
            </a:r>
            <a:r>
              <a:rPr lang="en-US" sz="2400" dirty="0">
                <a:latin typeface="Cambria" pitchFamily="18" charset="0"/>
              </a:rPr>
              <a:t> Bucharest, Romania, </a:t>
            </a:r>
            <a:r>
              <a:rPr lang="en-US" sz="2400" dirty="0" smtClean="0">
                <a:latin typeface="Cambria" pitchFamily="18" charset="0"/>
              </a:rPr>
              <a:t>1984-1993 </a:t>
            </a:r>
            <a:endParaRPr lang="en-US" sz="2400" dirty="0">
              <a:latin typeface="Cambria" pitchFamily="18" charset="0"/>
            </a:endParaRPr>
          </a:p>
          <a:p>
            <a:pPr lvl="1" eaLnBrk="1" hangingPunct="1">
              <a:lnSpc>
                <a:spcPct val="90000"/>
              </a:lnSpc>
              <a:buFont typeface="Wingdings" pitchFamily="4" charset="2"/>
              <a:buNone/>
              <a:defRPr/>
            </a:pPr>
            <a:r>
              <a:rPr lang="en-US" sz="2400" dirty="0">
                <a:latin typeface="Cambria" pitchFamily="18" charset="0"/>
              </a:rPr>
              <a:t>	(RT embedded systems focus)</a:t>
            </a:r>
          </a:p>
          <a:p>
            <a:pPr lvl="1" eaLnBrk="1" hangingPunct="1">
              <a:lnSpc>
                <a:spcPct val="90000"/>
              </a:lnSpc>
              <a:defRPr/>
            </a:pPr>
            <a:r>
              <a:rPr lang="en-US" sz="2400" dirty="0">
                <a:latin typeface="Cambria" pitchFamily="18" charset="0"/>
              </a:rPr>
              <a:t>Consultant for software development companies in Canada and Romania</a:t>
            </a: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2386629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B40913D5-E6EC-0745-A70D-8C5CA5797FA0}" type="slidenum">
              <a:rPr lang="en-US"/>
              <a:pPr/>
              <a:t>5</a:t>
            </a:fld>
            <a:endParaRPr lang="en-US"/>
          </a:p>
        </p:txBody>
      </p:sp>
      <p:sp>
        <p:nvSpPr>
          <p:cNvPr id="6147"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Students</a:t>
            </a:r>
            <a:endParaRPr lang="en-CA" b="0" dirty="0">
              <a:effectLst/>
              <a:latin typeface="Tahoma" charset="0"/>
            </a:endParaRPr>
          </a:p>
        </p:txBody>
      </p:sp>
      <p:sp>
        <p:nvSpPr>
          <p:cNvPr id="6148" name="Rectangle 3"/>
          <p:cNvSpPr>
            <a:spLocks noGrp="1" noChangeArrowheads="1"/>
          </p:cNvSpPr>
          <p:nvPr>
            <p:ph type="body" idx="1"/>
          </p:nvPr>
        </p:nvSpPr>
        <p:spPr>
          <a:xfrm>
            <a:off x="990600" y="2133600"/>
            <a:ext cx="8153400" cy="32766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buFont typeface="Wingdings" charset="0"/>
              <a:buNone/>
            </a:pPr>
            <a:r>
              <a:rPr lang="en-US" sz="2800" dirty="0">
                <a:solidFill>
                  <a:srgbClr val="0000FF"/>
                </a:solidFill>
                <a:effectLst/>
                <a:latin typeface="Cambria"/>
                <a:cs typeface="Cambria"/>
              </a:rPr>
              <a:t>Registered as of </a:t>
            </a:r>
            <a:r>
              <a:rPr lang="en-US" sz="2800" dirty="0" smtClean="0">
                <a:solidFill>
                  <a:srgbClr val="0000FF"/>
                </a:solidFill>
                <a:effectLst/>
                <a:latin typeface="Cambria"/>
                <a:cs typeface="Cambria"/>
              </a:rPr>
              <a:t>today:</a:t>
            </a:r>
          </a:p>
          <a:p>
            <a:pPr eaLnBrk="1" hangingPunct="1">
              <a:buFont typeface="Wingdings" charset="0"/>
              <a:buNone/>
            </a:pPr>
            <a:endParaRPr lang="en-US" sz="2800" dirty="0">
              <a:solidFill>
                <a:srgbClr val="0000FF"/>
              </a:solidFill>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CS 790M: </a:t>
            </a:r>
            <a:r>
              <a:rPr lang="en-US" sz="2800" dirty="0" smtClean="0">
                <a:latin typeface="Cambria"/>
                <a:cs typeface="Cambria"/>
              </a:rPr>
              <a:t>20</a:t>
            </a:r>
            <a:r>
              <a:rPr lang="en-US" sz="2800" dirty="0" smtClean="0">
                <a:effectLst/>
                <a:latin typeface="Cambria"/>
                <a:cs typeface="Cambria"/>
              </a:rPr>
              <a:t> </a:t>
            </a:r>
            <a:r>
              <a:rPr lang="en-US" sz="2800" dirty="0" smtClean="0">
                <a:effectLst/>
                <a:latin typeface="Cambria"/>
                <a:cs typeface="Cambria"/>
              </a:rPr>
              <a:t>students </a:t>
            </a:r>
            <a:endParaRPr lang="en-US" sz="2800" dirty="0">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 </a:t>
            </a:r>
            <a:endParaRPr lang="en-US" sz="2800" dirty="0" smtClean="0">
              <a:solidFill>
                <a:srgbClr val="FFFF00"/>
              </a:solidFill>
              <a:effectLst/>
              <a:latin typeface="Cambria"/>
              <a:cs typeface="Cambria"/>
            </a:endParaRPr>
          </a:p>
          <a:p>
            <a:pPr eaLnBrk="1" hangingPunct="1">
              <a:buFont typeface="Wingdings" charset="0"/>
              <a:buNone/>
            </a:pPr>
            <a:r>
              <a:rPr lang="en-US" sz="2800" dirty="0" smtClean="0">
                <a:solidFill>
                  <a:srgbClr val="0000FF"/>
                </a:solidFill>
                <a:effectLst/>
                <a:latin typeface="Cambria"/>
                <a:cs typeface="Cambria"/>
              </a:rPr>
              <a:t>Prerequisite:</a:t>
            </a:r>
            <a:endParaRPr lang="en-US" sz="2800" dirty="0" smtClean="0">
              <a:solidFill>
                <a:srgbClr val="0000FF"/>
              </a:solidFill>
              <a:latin typeface="Cambria"/>
              <a:cs typeface="Cambria"/>
            </a:endParaRPr>
          </a:p>
          <a:p>
            <a:pPr eaLnBrk="1" hangingPunct="1">
              <a:buFont typeface="Wingdings" charset="0"/>
              <a:buNone/>
            </a:pPr>
            <a:r>
              <a:rPr lang="en-US" sz="2800" dirty="0" smtClean="0">
                <a:effectLst/>
                <a:latin typeface="Cambria"/>
                <a:cs typeface="Cambria"/>
              </a:rPr>
              <a:t> </a:t>
            </a:r>
            <a:endParaRPr lang="en-US" sz="2800" dirty="0">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Very good CSE background &amp; programming skills</a:t>
            </a:r>
            <a:endParaRPr lang="en-US" sz="2800" dirty="0">
              <a:effectLst/>
              <a:latin typeface="Cambria"/>
              <a:cs typeface="Cambria"/>
            </a:endParaRPr>
          </a:p>
        </p:txBody>
      </p:sp>
      <p:sp>
        <p:nvSpPr>
          <p:cNvPr id="614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9454921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970B1EE5-482A-384A-8CB2-6789F46CD7FE}" type="slidenum">
              <a:rPr lang="en-US"/>
              <a:pPr/>
              <a:t>6</a:t>
            </a:fld>
            <a:endParaRPr lang="en-US"/>
          </a:p>
        </p:txBody>
      </p:sp>
      <p:sp>
        <p:nvSpPr>
          <p:cNvPr id="7171" name="Rectangle 2"/>
          <p:cNvSpPr>
            <a:spLocks noGrp="1" noChangeArrowheads="1"/>
          </p:cNvSpPr>
          <p:nvPr>
            <p:ph type="title"/>
          </p:nvPr>
        </p:nvSpPr>
        <p:spPr>
          <a:xfrm>
            <a:off x="762000" y="31115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Course: </a:t>
            </a:r>
            <a:r>
              <a:rPr lang="en-US" b="0" dirty="0" smtClean="0">
                <a:effectLst/>
                <a:latin typeface="Tahoma" charset="0"/>
              </a:rPr>
              <a:t>CS 791 </a:t>
            </a:r>
            <a:r>
              <a:rPr lang="en-US" b="0" dirty="0" smtClean="0">
                <a:effectLst/>
                <a:latin typeface="Tahoma" charset="0"/>
              </a:rPr>
              <a:t>HCI</a:t>
            </a:r>
            <a:endParaRPr lang="en-CA" b="0" dirty="0">
              <a:effectLst/>
              <a:latin typeface="Tahoma" charset="0"/>
            </a:endParaRPr>
          </a:p>
        </p:txBody>
      </p:sp>
      <p:sp>
        <p:nvSpPr>
          <p:cNvPr id="181251" name="Rectangle 3"/>
          <p:cNvSpPr>
            <a:spLocks noGrp="1" noChangeArrowheads="1"/>
          </p:cNvSpPr>
          <p:nvPr>
            <p:ph type="body" idx="1"/>
          </p:nvPr>
        </p:nvSpPr>
        <p:spPr>
          <a:xfrm>
            <a:off x="990600" y="1676400"/>
            <a:ext cx="7620000" cy="4495800"/>
          </a:xfrm>
        </p:spPr>
        <p:txBody>
          <a:bodyPr lIns="92075" tIns="46038" rIns="92075" bIns="46038"/>
          <a:lstStyle/>
          <a:p>
            <a:pPr eaLnBrk="1" hangingPunct="1">
              <a:lnSpc>
                <a:spcPct val="90000"/>
              </a:lnSpc>
            </a:pPr>
            <a:r>
              <a:rPr lang="en-US" b="1" dirty="0">
                <a:solidFill>
                  <a:srgbClr val="0000FF"/>
                </a:solidFill>
                <a:latin typeface="Cambria"/>
                <a:cs typeface="Cambria"/>
              </a:rPr>
              <a:t>Classroom:</a:t>
            </a:r>
            <a:r>
              <a:rPr lang="en-US" sz="2400" b="1" dirty="0">
                <a:solidFill>
                  <a:srgbClr val="0000FF"/>
                </a:solidFill>
                <a:latin typeface="Cambria"/>
                <a:cs typeface="Cambria"/>
              </a:rPr>
              <a:t> </a:t>
            </a:r>
          </a:p>
          <a:p>
            <a:pPr eaLnBrk="1" hangingPunct="1">
              <a:lnSpc>
                <a:spcPct val="90000"/>
              </a:lnSpc>
              <a:buFont typeface="Wingdings" charset="0"/>
              <a:buNone/>
            </a:pPr>
            <a:r>
              <a:rPr lang="en-US" sz="2400" dirty="0">
                <a:solidFill>
                  <a:srgbClr val="FFFF00"/>
                </a:solidFill>
                <a:latin typeface="Cambria"/>
                <a:cs typeface="Cambria"/>
              </a:rPr>
              <a:t>	</a:t>
            </a:r>
            <a:r>
              <a:rPr lang="en-US" sz="2400" dirty="0" smtClean="0">
                <a:latin typeface="Cambria"/>
                <a:cs typeface="Cambria"/>
              </a:rPr>
              <a:t>SEM-201</a:t>
            </a:r>
            <a:r>
              <a:rPr lang="en-US" sz="2400" dirty="0" smtClean="0">
                <a:effectLst/>
                <a:latin typeface="Cambria"/>
                <a:cs typeface="Cambria"/>
              </a:rPr>
              <a:t>, TR </a:t>
            </a:r>
            <a:r>
              <a:rPr lang="en-US" sz="2400" dirty="0" smtClean="0">
                <a:latin typeface="Cambria"/>
                <a:cs typeface="Cambria"/>
              </a:rPr>
              <a:t>1</a:t>
            </a:r>
            <a:r>
              <a:rPr lang="en-US" sz="2400" dirty="0" smtClean="0">
                <a:effectLst/>
                <a:latin typeface="Cambria"/>
                <a:cs typeface="Cambria"/>
              </a:rPr>
              <a:t>:00 </a:t>
            </a:r>
            <a:r>
              <a:rPr lang="en-US" sz="2400" dirty="0">
                <a:effectLst/>
                <a:latin typeface="Cambria"/>
                <a:cs typeface="Cambria"/>
              </a:rPr>
              <a:t>- </a:t>
            </a:r>
            <a:r>
              <a:rPr lang="en-US" sz="2400" dirty="0" smtClean="0">
                <a:latin typeface="Cambria"/>
                <a:cs typeface="Cambria"/>
              </a:rPr>
              <a:t>2</a:t>
            </a:r>
            <a:r>
              <a:rPr lang="en-US" sz="2400" dirty="0" smtClean="0">
                <a:effectLst/>
                <a:latin typeface="Cambria"/>
                <a:cs typeface="Cambria"/>
              </a:rPr>
              <a:t>:15 </a:t>
            </a:r>
            <a:r>
              <a:rPr lang="en-US" sz="2400" dirty="0">
                <a:latin typeface="Cambria"/>
                <a:cs typeface="Cambria"/>
              </a:rPr>
              <a:t>p</a:t>
            </a:r>
            <a:r>
              <a:rPr lang="en-US" sz="2400" dirty="0" smtClean="0">
                <a:effectLst/>
                <a:latin typeface="Cambria"/>
                <a:cs typeface="Cambria"/>
              </a:rPr>
              <a:t>m</a:t>
            </a:r>
          </a:p>
          <a:p>
            <a:pPr eaLnBrk="1" hangingPunct="1">
              <a:lnSpc>
                <a:spcPct val="90000"/>
              </a:lnSpc>
              <a:buFont typeface="Wingdings" charset="0"/>
              <a:buNone/>
            </a:pPr>
            <a:endParaRPr lang="en-US" sz="2400" dirty="0">
              <a:latin typeface="Cambria"/>
              <a:cs typeface="Cambria"/>
            </a:endParaRPr>
          </a:p>
          <a:p>
            <a:pPr eaLnBrk="1" hangingPunct="1">
              <a:lnSpc>
                <a:spcPct val="90000"/>
              </a:lnSpc>
            </a:pPr>
            <a:r>
              <a:rPr lang="en-US" b="1" dirty="0">
                <a:solidFill>
                  <a:srgbClr val="0000FF"/>
                </a:solidFill>
                <a:effectLst/>
                <a:latin typeface="Cambria"/>
                <a:cs typeface="Cambria"/>
              </a:rPr>
              <a:t>Outline: </a:t>
            </a:r>
            <a:r>
              <a:rPr lang="en-US" sz="2800" dirty="0" smtClean="0">
                <a:solidFill>
                  <a:srgbClr val="0000FF"/>
                </a:solidFill>
                <a:effectLst/>
                <a:latin typeface="Cambria"/>
                <a:cs typeface="Cambria"/>
              </a:rPr>
              <a:t>This course focuses on performing empirical and experimental research in Human-Computer Interaction. It ties general notions, principles, practices, and methods in HCI with solid scientific concepts and experimental procedures. </a:t>
            </a:r>
            <a:endParaRPr lang="en-US" sz="2800" dirty="0">
              <a:effectLst/>
              <a:latin typeface="Cambria"/>
              <a:cs typeface="Cambria"/>
            </a:endParaRPr>
          </a:p>
        </p:txBody>
      </p:sp>
      <p:sp>
        <p:nvSpPr>
          <p:cNvPr id="717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331952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6CBD5720-CE8F-3349-9DD2-24587872981B}" type="slidenum">
              <a:rPr lang="en-US"/>
              <a:pPr/>
              <a:t>7</a:t>
            </a:fld>
            <a:endParaRPr lang="en-US"/>
          </a:p>
        </p:txBody>
      </p:sp>
      <p:sp>
        <p:nvSpPr>
          <p:cNvPr id="8195" name="Rectangle 2"/>
          <p:cNvSpPr>
            <a:spLocks noGrp="1" noChangeArrowheads="1"/>
          </p:cNvSpPr>
          <p:nvPr>
            <p:ph type="title"/>
          </p:nvPr>
        </p:nvSpPr>
        <p:spPr>
          <a:xfrm>
            <a:off x="9144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The </a:t>
            </a:r>
            <a:r>
              <a:rPr lang="en-US" b="0" dirty="0">
                <a:effectLst/>
                <a:latin typeface="Tahoma" charset="0"/>
              </a:rPr>
              <a:t>Course: </a:t>
            </a:r>
            <a:r>
              <a:rPr lang="en-US" b="0" dirty="0" smtClean="0">
                <a:effectLst/>
                <a:latin typeface="Tahoma" charset="0"/>
              </a:rPr>
              <a:t>CS 791 HCI</a:t>
            </a:r>
            <a:endParaRPr lang="en-CA" b="0" dirty="0">
              <a:effectLst/>
              <a:latin typeface="Tahoma" charset="0"/>
            </a:endParaRPr>
          </a:p>
        </p:txBody>
      </p:sp>
      <p:sp>
        <p:nvSpPr>
          <p:cNvPr id="267267" name="Rectangle 3"/>
          <p:cNvSpPr>
            <a:spLocks noGrp="1" noChangeArrowheads="1"/>
          </p:cNvSpPr>
          <p:nvPr>
            <p:ph type="body" idx="1"/>
          </p:nvPr>
        </p:nvSpPr>
        <p:spPr>
          <a:xfrm>
            <a:off x="533400" y="2133600"/>
            <a:ext cx="8077200" cy="3505200"/>
          </a:xfrm>
        </p:spPr>
        <p:txBody>
          <a:bodyPr lIns="92075" tIns="46038" rIns="92075" bIns="46038"/>
          <a:lstStyle/>
          <a:p>
            <a:pPr eaLnBrk="1" hangingPunct="1"/>
            <a:r>
              <a:rPr lang="en-US" dirty="0">
                <a:solidFill>
                  <a:srgbClr val="0000FF"/>
                </a:solidFill>
                <a:effectLst/>
                <a:latin typeface="Tahoma" charset="0"/>
              </a:rPr>
              <a:t>Outline</a:t>
            </a:r>
            <a:r>
              <a:rPr lang="en-US" dirty="0">
                <a:solidFill>
                  <a:srgbClr val="0000FF"/>
                </a:solidFill>
                <a:effectLst/>
                <a:latin typeface="Arial Unicode MS" charset="0"/>
              </a:rPr>
              <a:t> </a:t>
            </a:r>
            <a:r>
              <a:rPr lang="en-US" sz="2000" dirty="0">
                <a:solidFill>
                  <a:srgbClr val="0000FF"/>
                </a:solidFill>
                <a:effectLst/>
                <a:latin typeface="Arial Unicode MS" charset="0"/>
              </a:rPr>
              <a:t>[cont’d</a:t>
            </a:r>
            <a:r>
              <a:rPr lang="en-US" sz="2000" dirty="0" smtClean="0">
                <a:solidFill>
                  <a:srgbClr val="0000FF"/>
                </a:solidFill>
                <a:effectLst/>
                <a:latin typeface="Arial Unicode MS" charset="0"/>
              </a:rPr>
              <a:t>]: </a:t>
            </a:r>
            <a:r>
              <a:rPr lang="en-US" sz="2800" dirty="0" smtClean="0">
                <a:solidFill>
                  <a:srgbClr val="0000FF"/>
                </a:solidFill>
                <a:latin typeface="Cambria"/>
                <a:cs typeface="Cambria"/>
              </a:rPr>
              <a:t>Topics </a:t>
            </a:r>
            <a:r>
              <a:rPr lang="en-US" sz="2800" dirty="0">
                <a:solidFill>
                  <a:srgbClr val="0000FF"/>
                </a:solidFill>
                <a:latin typeface="Cambria"/>
                <a:cs typeface="Cambria"/>
              </a:rPr>
              <a:t>covered </a:t>
            </a:r>
            <a:r>
              <a:rPr lang="en-US" sz="2800" dirty="0" smtClean="0">
                <a:solidFill>
                  <a:srgbClr val="0000FF"/>
                </a:solidFill>
                <a:latin typeface="Cambria"/>
                <a:cs typeface="Cambria"/>
              </a:rPr>
              <a:t>include </a:t>
            </a:r>
            <a:r>
              <a:rPr lang="en-US" sz="2800" dirty="0">
                <a:solidFill>
                  <a:srgbClr val="0000FF"/>
                </a:solidFill>
                <a:latin typeface="Cambria"/>
                <a:cs typeface="Cambria"/>
              </a:rPr>
              <a:t>the HCI historical context, human-factors, </a:t>
            </a:r>
            <a:r>
              <a:rPr lang="en-US" sz="2800" dirty="0" smtClean="0">
                <a:solidFill>
                  <a:srgbClr val="0000FF"/>
                </a:solidFill>
                <a:latin typeface="Cambria"/>
                <a:cs typeface="Cambria"/>
              </a:rPr>
              <a:t>interaction elements, scientific foundations for HCI research, designing HCI experiments, hypothesis testing, and writing and publishing an HCI research paper. </a:t>
            </a:r>
            <a:r>
              <a:rPr lang="en-US" sz="2800" dirty="0" smtClean="0">
                <a:solidFill>
                  <a:srgbClr val="0000FF"/>
                </a:solidFill>
                <a:latin typeface="Cambria"/>
                <a:cs typeface="Cambria"/>
              </a:rPr>
              <a:t>Research papers will also be discussed. </a:t>
            </a:r>
            <a:r>
              <a:rPr lang="en-US" sz="2400" dirty="0">
                <a:latin typeface="Cambria"/>
                <a:cs typeface="Cambria"/>
              </a:rPr>
              <a:t>	</a:t>
            </a:r>
            <a:endParaRPr lang="en-US" sz="2800" dirty="0">
              <a:effectLst/>
              <a:latin typeface="Cambria"/>
              <a:cs typeface="Cambria"/>
            </a:endParaRPr>
          </a:p>
        </p:txBody>
      </p:sp>
      <p:sp>
        <p:nvSpPr>
          <p:cNvPr id="819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3428600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36AE9E5D-0A45-FA43-9874-C135C11116DD}" type="slidenum">
              <a:rPr lang="en-US"/>
              <a:pPr/>
              <a:t>8</a:t>
            </a:fld>
            <a:endParaRPr lang="en-US"/>
          </a:p>
        </p:txBody>
      </p:sp>
      <p:sp>
        <p:nvSpPr>
          <p:cNvPr id="1853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ea typeface="+mj-ea"/>
                <a:cs typeface="Tahoma"/>
              </a:rPr>
              <a:t>The Texts</a:t>
            </a:r>
            <a:endParaRPr lang="en-CA" b="0" dirty="0" smtClean="0">
              <a:latin typeface="Tahoma"/>
              <a:ea typeface="+mj-ea"/>
              <a:cs typeface="Tahoma"/>
            </a:endParaRPr>
          </a:p>
        </p:txBody>
      </p:sp>
      <p:sp>
        <p:nvSpPr>
          <p:cNvPr id="185347" name="Rectangle 3"/>
          <p:cNvSpPr>
            <a:spLocks noGrp="1" noChangeArrowheads="1"/>
          </p:cNvSpPr>
          <p:nvPr>
            <p:ph type="body" idx="1"/>
          </p:nvPr>
        </p:nvSpPr>
        <p:spPr>
          <a:xfrm>
            <a:off x="152400" y="1905000"/>
            <a:ext cx="8763000" cy="4114800"/>
          </a:xfrm>
        </p:spPr>
        <p:txBody>
          <a:bodyPr lIns="92075" tIns="46038" rIns="92075" bIns="46038"/>
          <a:lstStyle/>
          <a:p>
            <a:pPr eaLnBrk="1" hangingPunct="1">
              <a:lnSpc>
                <a:spcPct val="90000"/>
              </a:lnSpc>
            </a:pPr>
            <a:r>
              <a:rPr lang="en-US" b="1" dirty="0">
                <a:solidFill>
                  <a:srgbClr val="0000FF"/>
                </a:solidFill>
                <a:effectLst/>
                <a:latin typeface="Cambria"/>
                <a:cs typeface="Cambria"/>
              </a:rPr>
              <a:t>Required </a:t>
            </a:r>
            <a:r>
              <a:rPr lang="en-US" b="1" dirty="0" smtClean="0">
                <a:solidFill>
                  <a:srgbClr val="0000FF"/>
                </a:solidFill>
                <a:effectLst/>
                <a:latin typeface="Cambria"/>
                <a:cs typeface="Cambria"/>
              </a:rPr>
              <a:t>textbook</a:t>
            </a:r>
            <a:r>
              <a:rPr lang="en-US" dirty="0" smtClean="0">
                <a:effectLst/>
                <a:latin typeface="Cambria"/>
                <a:cs typeface="Cambria"/>
              </a:rPr>
              <a:t>: </a:t>
            </a:r>
            <a:endParaRPr lang="en-US" dirty="0">
              <a:effectLst/>
              <a:latin typeface="Cambria"/>
              <a:cs typeface="Cambria"/>
            </a:endParaRPr>
          </a:p>
          <a:p>
            <a:pPr eaLnBrk="1" hangingPunct="1">
              <a:lnSpc>
                <a:spcPct val="90000"/>
              </a:lnSpc>
              <a:buFont typeface="Wingdings" charset="0"/>
              <a:buNone/>
            </a:pPr>
            <a:r>
              <a:rPr lang="en-US" sz="2000" b="1" dirty="0" smtClean="0">
                <a:solidFill>
                  <a:srgbClr val="0000FF"/>
                </a:solidFill>
                <a:latin typeface="Cambria" pitchFamily="18" charset="0"/>
              </a:rPr>
              <a:t>[</a:t>
            </a:r>
            <a:r>
              <a:rPr lang="en-US" sz="2000" b="1" dirty="0" err="1">
                <a:solidFill>
                  <a:srgbClr val="0000FF"/>
                </a:solidFill>
                <a:latin typeface="Cambria" pitchFamily="18" charset="0"/>
              </a:rPr>
              <a:t>MacKenzie</a:t>
            </a:r>
            <a:r>
              <a:rPr lang="en-US" sz="2000" b="1" dirty="0">
                <a:solidFill>
                  <a:srgbClr val="0000FF"/>
                </a:solidFill>
                <a:latin typeface="Cambria" pitchFamily="18" charset="0"/>
              </a:rPr>
              <a:t> 2013]</a:t>
            </a:r>
            <a:r>
              <a:rPr lang="en-US" sz="2000" dirty="0">
                <a:solidFill>
                  <a:srgbClr val="0000FF"/>
                </a:solidFill>
                <a:latin typeface="Cambria" pitchFamily="18" charset="0"/>
              </a:rPr>
              <a:t> I. Scott </a:t>
            </a:r>
            <a:r>
              <a:rPr lang="en-US" sz="2000" dirty="0" err="1">
                <a:solidFill>
                  <a:srgbClr val="0000FF"/>
                </a:solidFill>
                <a:latin typeface="Cambria" pitchFamily="18" charset="0"/>
              </a:rPr>
              <a:t>MacKenzie</a:t>
            </a:r>
            <a:r>
              <a:rPr lang="en-US" sz="2000" dirty="0">
                <a:solidFill>
                  <a:srgbClr val="0000FF"/>
                </a:solidFill>
                <a:latin typeface="Cambria" pitchFamily="18" charset="0"/>
              </a:rPr>
              <a:t>, </a:t>
            </a:r>
            <a:r>
              <a:rPr lang="en-US" sz="2000" i="1" dirty="0">
                <a:solidFill>
                  <a:srgbClr val="0000FF"/>
                </a:solidFill>
                <a:latin typeface="Cambria" pitchFamily="18" charset="0"/>
              </a:rPr>
              <a:t>Human-Computer Interaction: An Empirical Research Perspective</a:t>
            </a:r>
            <a:r>
              <a:rPr lang="en-US" sz="2000" dirty="0">
                <a:solidFill>
                  <a:srgbClr val="0000FF"/>
                </a:solidFill>
                <a:latin typeface="Cambria" pitchFamily="18" charset="0"/>
              </a:rPr>
              <a:t>, Morgan Kaufmann Publishers, 2013. ISBN: </a:t>
            </a:r>
            <a:r>
              <a:rPr lang="en-US" sz="2000" dirty="0" smtClean="0">
                <a:solidFill>
                  <a:srgbClr val="0000FF"/>
                </a:solidFill>
                <a:latin typeface="Cambria" pitchFamily="18" charset="0"/>
              </a:rPr>
              <a:t>978-0-12-405865</a:t>
            </a:r>
          </a:p>
          <a:p>
            <a:pPr eaLnBrk="1" hangingPunct="1">
              <a:lnSpc>
                <a:spcPct val="90000"/>
              </a:lnSpc>
              <a:buFont typeface="Wingdings" charset="0"/>
              <a:buNone/>
            </a:pPr>
            <a:endParaRPr lang="en-US" sz="2400" dirty="0">
              <a:solidFill>
                <a:srgbClr val="0000FF"/>
              </a:solidFill>
              <a:effectLst/>
              <a:latin typeface="Cambria"/>
              <a:cs typeface="Cambria"/>
            </a:endParaRPr>
          </a:p>
          <a:p>
            <a:pPr eaLnBrk="1" hangingPunct="1">
              <a:lnSpc>
                <a:spcPct val="90000"/>
              </a:lnSpc>
            </a:pPr>
            <a:r>
              <a:rPr lang="en-US" b="1" dirty="0">
                <a:solidFill>
                  <a:srgbClr val="0000FF"/>
                </a:solidFill>
                <a:latin typeface="Cambria"/>
                <a:cs typeface="Cambria"/>
              </a:rPr>
              <a:t>Recommended </a:t>
            </a:r>
            <a:r>
              <a:rPr lang="en-US" b="1" dirty="0" smtClean="0">
                <a:solidFill>
                  <a:srgbClr val="0000FF"/>
                </a:solidFill>
                <a:latin typeface="Cambria"/>
                <a:cs typeface="Cambria"/>
              </a:rPr>
              <a:t>books: </a:t>
            </a:r>
          </a:p>
          <a:p>
            <a:pPr marL="119062" indent="0" eaLnBrk="1" hangingPunct="1">
              <a:lnSpc>
                <a:spcPct val="90000"/>
              </a:lnSpc>
              <a:buNone/>
            </a:pPr>
            <a:r>
              <a:rPr lang="en-US" sz="2000" dirty="0" smtClean="0">
                <a:solidFill>
                  <a:srgbClr val="0000FF"/>
                </a:solidFill>
                <a:latin typeface="Cambria"/>
                <a:cs typeface="Cambria"/>
              </a:rPr>
              <a:t>To be indicated later</a:t>
            </a:r>
            <a:r>
              <a:rPr lang="en-US" sz="2000" dirty="0" smtClean="0">
                <a:solidFill>
                  <a:srgbClr val="0000FF"/>
                </a:solidFill>
                <a:latin typeface="Cambria" pitchFamily="18" charset="0"/>
              </a:rPr>
              <a:t>.  </a:t>
            </a:r>
            <a:endParaRPr lang="en-US" sz="2000" dirty="0">
              <a:solidFill>
                <a:srgbClr val="0000FF"/>
              </a:solidFill>
              <a:latin typeface="Cambria" pitchFamily="18" charset="0"/>
            </a:endParaRPr>
          </a:p>
        </p:txBody>
      </p:sp>
      <p:sp>
        <p:nvSpPr>
          <p:cNvPr id="1331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3861760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37D828E2-E676-904C-9707-B71FCC26CB5E}" type="slidenum">
              <a:rPr lang="en-US"/>
              <a:pPr/>
              <a:t>9</a:t>
            </a:fld>
            <a:endParaRPr lang="en-US"/>
          </a:p>
        </p:txBody>
      </p:sp>
      <p:sp>
        <p:nvSpPr>
          <p:cNvPr id="2621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ea typeface="+mj-ea"/>
                <a:cs typeface="Tahoma"/>
              </a:rPr>
              <a:t>The </a:t>
            </a:r>
            <a:r>
              <a:rPr lang="en-US" b="0" dirty="0" smtClean="0">
                <a:latin typeface="Tahoma"/>
                <a:ea typeface="+mj-ea"/>
                <a:cs typeface="Tahoma"/>
              </a:rPr>
              <a:t>Texts</a:t>
            </a:r>
            <a:endParaRPr lang="en-CA" b="0" dirty="0" smtClean="0">
              <a:latin typeface="Tahoma"/>
              <a:ea typeface="+mj-ea"/>
              <a:cs typeface="Tahoma"/>
            </a:endParaRPr>
          </a:p>
        </p:txBody>
      </p:sp>
      <p:sp>
        <p:nvSpPr>
          <p:cNvPr id="262147" name="Rectangle 3"/>
          <p:cNvSpPr>
            <a:spLocks noGrp="1" noChangeArrowheads="1"/>
          </p:cNvSpPr>
          <p:nvPr>
            <p:ph type="body" idx="1"/>
          </p:nvPr>
        </p:nvSpPr>
        <p:spPr>
          <a:xfrm>
            <a:off x="990600" y="2057400"/>
            <a:ext cx="7086600" cy="3962400"/>
          </a:xfrm>
        </p:spPr>
        <p:txBody>
          <a:bodyPr lIns="92075" tIns="46038" rIns="92075" bIns="46038"/>
          <a:lstStyle/>
          <a:p>
            <a:pPr eaLnBrk="1" hangingPunct="1">
              <a:lnSpc>
                <a:spcPct val="90000"/>
              </a:lnSpc>
            </a:pPr>
            <a:r>
              <a:rPr lang="en-US" sz="2400" dirty="0">
                <a:latin typeface="Cambria"/>
                <a:cs typeface="Cambria"/>
              </a:rPr>
              <a:t>Additional readings:</a:t>
            </a:r>
          </a:p>
          <a:p>
            <a:pPr eaLnBrk="1" hangingPunct="1">
              <a:lnSpc>
                <a:spcPct val="90000"/>
              </a:lnSpc>
              <a:buFont typeface="Wingdings" charset="0"/>
              <a:buNone/>
            </a:pPr>
            <a:r>
              <a:rPr lang="en-US" sz="2400" dirty="0">
                <a:latin typeface="Cambria"/>
                <a:cs typeface="Cambria"/>
              </a:rPr>
              <a:t>	</a:t>
            </a:r>
          </a:p>
          <a:p>
            <a:pPr eaLnBrk="1" hangingPunct="1">
              <a:lnSpc>
                <a:spcPct val="90000"/>
              </a:lnSpc>
              <a:buFont typeface="Wingdings" charset="0"/>
              <a:buNone/>
            </a:pPr>
            <a:r>
              <a:rPr lang="en-US" sz="2400" dirty="0">
                <a:latin typeface="Cambria"/>
                <a:cs typeface="Cambria"/>
              </a:rPr>
              <a:t>	</a:t>
            </a:r>
            <a:r>
              <a:rPr lang="en-US" sz="2400" dirty="0" smtClean="0">
                <a:latin typeface="Cambria"/>
                <a:cs typeface="Cambria"/>
              </a:rPr>
              <a:t>Selected or assigned HCI journal or conference papers</a:t>
            </a:r>
            <a:endParaRPr lang="en-US" sz="2400" dirty="0">
              <a:latin typeface="Cambria"/>
              <a:cs typeface="Cambria"/>
            </a:endParaRPr>
          </a:p>
        </p:txBody>
      </p:sp>
      <p:sp>
        <p:nvSpPr>
          <p:cNvPr id="1434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07666287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fontScheme name="Module">
      <a:majorFont>
        <a:latin typeface=""/>
        <a:ea typeface=""/>
        <a:cs typeface=""/>
      </a:majorFont>
      <a:minorFont>
        <a:latin typeface=""/>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Module</Template>
  <TotalTime>3687</TotalTime>
  <Words>1181</Words>
  <Application>Microsoft Office PowerPoint</Application>
  <PresentationFormat>On-screen Show (4:3)</PresentationFormat>
  <Paragraphs>223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PowerPoint Presentation</vt:lpstr>
      <vt:lpstr>Outline</vt:lpstr>
      <vt:lpstr>The Instructors</vt:lpstr>
      <vt:lpstr>More about the Instructor</vt:lpstr>
      <vt:lpstr>The Students</vt:lpstr>
      <vt:lpstr>The Course: CS 791 HCI</vt:lpstr>
      <vt:lpstr>The Course: CS 791 HCI</vt:lpstr>
      <vt:lpstr>The Texts</vt:lpstr>
      <vt:lpstr>The Texts</vt:lpstr>
      <vt:lpstr>Initial Web Pointers</vt:lpstr>
      <vt:lpstr>Grading Scheme CS 791 HCI</vt:lpstr>
      <vt:lpstr>On Grading</vt:lpstr>
      <vt:lpstr>Grading Scale</vt:lpstr>
      <vt:lpstr>Late Submissions</vt:lpstr>
      <vt:lpstr>Plagiarism and Cheating</vt:lpstr>
      <vt:lpstr>Disability Statement</vt:lpstr>
      <vt:lpstr>Academic Services</vt:lpstr>
      <vt:lpstr>On Recording Class Lectures</vt:lpstr>
      <vt:lpstr>Electronic Devices</vt:lpstr>
      <vt:lpstr>Student Engagement</vt:lpstr>
      <vt:lpstr>University Athletics</vt:lpstr>
      <vt:lpstr>Illness &amp; Change of Policy</vt:lpstr>
      <vt:lpstr>Campus Safety</vt:lpstr>
      <vt:lpstr>Note</vt:lpstr>
      <vt:lpstr>Tentative Schedule CS 791- HCI</vt:lpstr>
      <vt:lpstr>Tentative Schedule CS 790M</vt:lpstr>
      <vt:lpstr>Next classes (Jan 21, Jan 26)</vt:lpstr>
    </vt:vector>
  </TitlesOfParts>
  <Company>A &amp; H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Coll Music Stand</dc:title>
  <dc:creator>Harold De Armas</dc:creator>
  <cp:lastModifiedBy> </cp:lastModifiedBy>
  <cp:revision>261</cp:revision>
  <dcterms:created xsi:type="dcterms:W3CDTF">2007-04-16T03:37:25Z</dcterms:created>
  <dcterms:modified xsi:type="dcterms:W3CDTF">2016-01-19T19:28:19Z</dcterms:modified>
</cp:coreProperties>
</file>