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C42"/>
    <a:srgbClr val="ADB9CA"/>
    <a:srgbClr val="242238"/>
    <a:srgbClr val="F2E7D5"/>
    <a:srgbClr val="C8F5FF"/>
    <a:srgbClr val="4C6598"/>
    <a:srgbClr val="BEEBFF"/>
    <a:srgbClr val="B5E5FE"/>
    <a:srgbClr val="CBE86B"/>
    <a:srgbClr val="B6C1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p:scale>
          <a:sx n="30" d="100"/>
          <a:sy n="30" d="100"/>
        </p:scale>
        <p:origin x="62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F7B526-3CAF-4BCF-964A-DA56CD49D211}" type="doc">
      <dgm:prSet loTypeId="urn:microsoft.com/office/officeart/2005/8/layout/hierarchy4" loCatId="hierarchy" qsTypeId="urn:microsoft.com/office/officeart/2005/8/quickstyle/simple1" qsCatId="simple" csTypeId="urn:microsoft.com/office/officeart/2005/8/colors/accent0_3" csCatId="mainScheme" phldr="1"/>
      <dgm:spPr/>
      <dgm:t>
        <a:bodyPr/>
        <a:lstStyle/>
        <a:p>
          <a:endParaRPr lang="en-US"/>
        </a:p>
      </dgm:t>
    </dgm:pt>
    <dgm:pt modelId="{AAD0B875-003F-4392-8103-55C3C8F47FF1}">
      <dgm:prSet custT="1"/>
      <dgm:spPr/>
      <dgm:t>
        <a:bodyPr/>
        <a:lstStyle/>
        <a:p>
          <a:pPr rtl="0"/>
          <a:r>
            <a:rPr lang="en-US" sz="3600" dirty="0" smtClean="0"/>
            <a:t>Web Application</a:t>
          </a:r>
          <a:endParaRPr lang="en-US" sz="3600" dirty="0"/>
        </a:p>
      </dgm:t>
    </dgm:pt>
    <dgm:pt modelId="{BB1CAA7B-236A-41BC-A8AB-75B0594CD8D7}" type="parTrans" cxnId="{92DCA2D8-0BAB-4422-9B35-5763572E902D}">
      <dgm:prSet/>
      <dgm:spPr/>
      <dgm:t>
        <a:bodyPr/>
        <a:lstStyle/>
        <a:p>
          <a:endParaRPr lang="en-US"/>
        </a:p>
      </dgm:t>
    </dgm:pt>
    <dgm:pt modelId="{A154E9AF-71BC-4A18-8141-B76820671BC0}" type="sibTrans" cxnId="{92DCA2D8-0BAB-4422-9B35-5763572E902D}">
      <dgm:prSet/>
      <dgm:spPr/>
      <dgm:t>
        <a:bodyPr/>
        <a:lstStyle/>
        <a:p>
          <a:endParaRPr lang="en-US"/>
        </a:p>
      </dgm:t>
    </dgm:pt>
    <dgm:pt modelId="{E502F6EB-278C-4C00-9C38-3CC843208933}">
      <dgm:prSet/>
      <dgm:spPr/>
      <dgm:t>
        <a:bodyPr/>
        <a:lstStyle/>
        <a:p>
          <a:pPr rtl="0"/>
          <a:r>
            <a:rPr lang="en-US" dirty="0" smtClean="0"/>
            <a:t>Brain </a:t>
          </a:r>
          <a:r>
            <a:rPr lang="en-US" dirty="0" smtClean="0"/>
            <a:t>Builder (NCB)</a:t>
          </a:r>
          <a:endParaRPr lang="en-US" dirty="0"/>
        </a:p>
      </dgm:t>
    </dgm:pt>
    <dgm:pt modelId="{4FB7492B-055E-4557-9F4D-225B4AD6D96F}" type="parTrans" cxnId="{F1820379-E829-4995-AEFC-B1297D3DBF90}">
      <dgm:prSet/>
      <dgm:spPr/>
      <dgm:t>
        <a:bodyPr/>
        <a:lstStyle/>
        <a:p>
          <a:endParaRPr lang="en-US"/>
        </a:p>
      </dgm:t>
    </dgm:pt>
    <dgm:pt modelId="{65661491-5542-4AB7-964A-44C5E52E3B49}" type="sibTrans" cxnId="{F1820379-E829-4995-AEFC-B1297D3DBF90}">
      <dgm:prSet/>
      <dgm:spPr/>
      <dgm:t>
        <a:bodyPr/>
        <a:lstStyle/>
        <a:p>
          <a:endParaRPr lang="en-US"/>
        </a:p>
      </dgm:t>
    </dgm:pt>
    <dgm:pt modelId="{FAE0C925-81B9-49AC-AC34-2DD1E6CF8BD6}">
      <dgm:prSet/>
      <dgm:spPr/>
      <dgm:t>
        <a:bodyPr/>
        <a:lstStyle/>
        <a:p>
          <a:pPr rtl="0"/>
          <a:r>
            <a:rPr lang="en-US" dirty="0" smtClean="0"/>
            <a:t>Robot Visualizer</a:t>
          </a:r>
          <a:endParaRPr lang="en-US" dirty="0"/>
        </a:p>
      </dgm:t>
    </dgm:pt>
    <dgm:pt modelId="{A8E2541F-3F6B-4FA0-9685-9EA594B6ECB4}" type="parTrans" cxnId="{9FC9E636-40CD-4ED3-9514-7CBA9612080D}">
      <dgm:prSet/>
      <dgm:spPr/>
      <dgm:t>
        <a:bodyPr/>
        <a:lstStyle/>
        <a:p>
          <a:endParaRPr lang="en-US"/>
        </a:p>
      </dgm:t>
    </dgm:pt>
    <dgm:pt modelId="{4F64419B-504B-4909-AFCF-9C308C4082F4}" type="sibTrans" cxnId="{9FC9E636-40CD-4ED3-9514-7CBA9612080D}">
      <dgm:prSet/>
      <dgm:spPr/>
      <dgm:t>
        <a:bodyPr/>
        <a:lstStyle/>
        <a:p>
          <a:endParaRPr lang="en-US"/>
        </a:p>
      </dgm:t>
    </dgm:pt>
    <dgm:pt modelId="{C2FE7CC2-A0D5-4450-A044-2FBD5F4C5EEE}">
      <dgm:prSet/>
      <dgm:spPr/>
      <dgm:t>
        <a:bodyPr/>
        <a:lstStyle/>
        <a:p>
          <a:pPr rtl="0"/>
          <a:r>
            <a:rPr lang="en-US" dirty="0" smtClean="0"/>
            <a:t>Simulation Builder (NCB)</a:t>
          </a:r>
          <a:endParaRPr lang="en-US" dirty="0"/>
        </a:p>
      </dgm:t>
    </dgm:pt>
    <dgm:pt modelId="{7BC2AE15-65FB-44F9-9F69-A394E4B4369A}" type="parTrans" cxnId="{EF8176D3-D586-468D-B224-8285DA280C7E}">
      <dgm:prSet/>
      <dgm:spPr/>
      <dgm:t>
        <a:bodyPr/>
        <a:lstStyle/>
        <a:p>
          <a:endParaRPr lang="en-US"/>
        </a:p>
      </dgm:t>
    </dgm:pt>
    <dgm:pt modelId="{1EB33970-F0E4-45AE-B1C3-1F463A438958}" type="sibTrans" cxnId="{EF8176D3-D586-468D-B224-8285DA280C7E}">
      <dgm:prSet/>
      <dgm:spPr/>
      <dgm:t>
        <a:bodyPr/>
        <a:lstStyle/>
        <a:p>
          <a:endParaRPr lang="en-US"/>
        </a:p>
      </dgm:t>
    </dgm:pt>
    <dgm:pt modelId="{85C66ADA-441C-4BFA-8ADE-B2E774A70F1C}">
      <dgm:prSet/>
      <dgm:spPr/>
      <dgm:t>
        <a:bodyPr/>
        <a:lstStyle/>
        <a:p>
          <a:pPr rtl="0"/>
          <a:r>
            <a:rPr lang="en-US" smtClean="0"/>
            <a:t>Reports (NCR)</a:t>
          </a:r>
          <a:endParaRPr lang="en-US" dirty="0"/>
        </a:p>
      </dgm:t>
    </dgm:pt>
    <dgm:pt modelId="{060BB757-C207-40E3-85B2-FAE125044E05}" type="parTrans" cxnId="{CDA1F7A1-D8C3-4AFA-B7F3-2DC8CD3A82B9}">
      <dgm:prSet/>
      <dgm:spPr/>
      <dgm:t>
        <a:bodyPr/>
        <a:lstStyle/>
        <a:p>
          <a:endParaRPr lang="en-US"/>
        </a:p>
      </dgm:t>
    </dgm:pt>
    <dgm:pt modelId="{404A02DB-180A-4520-A0B2-2C640C1CE68B}" type="sibTrans" cxnId="{CDA1F7A1-D8C3-4AFA-B7F3-2DC8CD3A82B9}">
      <dgm:prSet/>
      <dgm:spPr/>
      <dgm:t>
        <a:bodyPr/>
        <a:lstStyle/>
        <a:p>
          <a:endParaRPr lang="en-US"/>
        </a:p>
      </dgm:t>
    </dgm:pt>
    <dgm:pt modelId="{487CFBBF-7090-462C-B0F8-6AB538349F0E}">
      <dgm:prSet/>
      <dgm:spPr/>
      <dgm:t>
        <a:bodyPr/>
        <a:lstStyle/>
        <a:p>
          <a:pPr rtl="0"/>
          <a:r>
            <a:rPr lang="en-US" dirty="0" smtClean="0"/>
            <a:t>Repository (NCR)</a:t>
          </a:r>
          <a:endParaRPr lang="en-US" dirty="0"/>
        </a:p>
      </dgm:t>
    </dgm:pt>
    <dgm:pt modelId="{A573B550-A1A4-4627-B6C9-23AAEEC9E2D2}" type="parTrans" cxnId="{016D3655-69C9-492C-9498-3C360C9343D5}">
      <dgm:prSet/>
      <dgm:spPr/>
      <dgm:t>
        <a:bodyPr/>
        <a:lstStyle/>
        <a:p>
          <a:endParaRPr lang="en-US"/>
        </a:p>
      </dgm:t>
    </dgm:pt>
    <dgm:pt modelId="{4433C2C1-56B6-4785-ADF6-B1981BD25A91}" type="sibTrans" cxnId="{016D3655-69C9-492C-9498-3C360C9343D5}">
      <dgm:prSet/>
      <dgm:spPr/>
      <dgm:t>
        <a:bodyPr/>
        <a:lstStyle/>
        <a:p>
          <a:endParaRPr lang="en-US"/>
        </a:p>
      </dgm:t>
    </dgm:pt>
    <dgm:pt modelId="{D1432310-AE24-402F-BF30-9FB3CE623BFF}">
      <dgm:prSet custT="1"/>
      <dgm:spPr/>
      <dgm:t>
        <a:bodyPr/>
        <a:lstStyle/>
        <a:p>
          <a:pPr rtl="0"/>
          <a:r>
            <a:rPr lang="en-US" sz="2100" dirty="0" smtClean="0"/>
            <a:t>Simulator</a:t>
          </a:r>
        </a:p>
        <a:p>
          <a:pPr rtl="0"/>
          <a:r>
            <a:rPr lang="en-US" sz="2100" dirty="0" smtClean="0"/>
            <a:t>(NCS)</a:t>
          </a:r>
          <a:endParaRPr lang="en-US" sz="2100" dirty="0"/>
        </a:p>
      </dgm:t>
    </dgm:pt>
    <dgm:pt modelId="{F49D7187-5D26-4A27-A0EA-C6973374CAB4}" type="parTrans" cxnId="{C36AA37B-FDCF-419B-868D-699E20DDC263}">
      <dgm:prSet/>
      <dgm:spPr/>
      <dgm:t>
        <a:bodyPr/>
        <a:lstStyle/>
        <a:p>
          <a:endParaRPr lang="en-US"/>
        </a:p>
      </dgm:t>
    </dgm:pt>
    <dgm:pt modelId="{C4AD22DB-D2C2-46D2-AC80-D988465546A7}" type="sibTrans" cxnId="{C36AA37B-FDCF-419B-868D-699E20DDC263}">
      <dgm:prSet/>
      <dgm:spPr/>
      <dgm:t>
        <a:bodyPr/>
        <a:lstStyle/>
        <a:p>
          <a:endParaRPr lang="en-US"/>
        </a:p>
      </dgm:t>
    </dgm:pt>
    <dgm:pt modelId="{9ED81734-69D6-4D5D-8931-CFC2BE13BD20}" type="pres">
      <dgm:prSet presAssocID="{8CF7B526-3CAF-4BCF-964A-DA56CD49D211}" presName="Name0" presStyleCnt="0">
        <dgm:presLayoutVars>
          <dgm:chPref val="1"/>
          <dgm:dir/>
          <dgm:animOne val="branch"/>
          <dgm:animLvl val="lvl"/>
          <dgm:resizeHandles/>
        </dgm:presLayoutVars>
      </dgm:prSet>
      <dgm:spPr/>
      <dgm:t>
        <a:bodyPr/>
        <a:lstStyle/>
        <a:p>
          <a:endParaRPr lang="en-US"/>
        </a:p>
      </dgm:t>
    </dgm:pt>
    <dgm:pt modelId="{DF0868F2-88B8-463E-B5CC-3BC8FE44F338}" type="pres">
      <dgm:prSet presAssocID="{AAD0B875-003F-4392-8103-55C3C8F47FF1}" presName="vertOne" presStyleCnt="0"/>
      <dgm:spPr/>
    </dgm:pt>
    <dgm:pt modelId="{8F15AA39-B18E-4575-B256-898C301279EC}" type="pres">
      <dgm:prSet presAssocID="{AAD0B875-003F-4392-8103-55C3C8F47FF1}" presName="txOne" presStyleLbl="node0" presStyleIdx="0" presStyleCnt="1" custScaleY="39633" custLinFactY="-107415" custLinFactNeighborX="0" custLinFactNeighborY="-200000">
        <dgm:presLayoutVars>
          <dgm:chPref val="3"/>
        </dgm:presLayoutVars>
      </dgm:prSet>
      <dgm:spPr/>
      <dgm:t>
        <a:bodyPr/>
        <a:lstStyle/>
        <a:p>
          <a:endParaRPr lang="en-US"/>
        </a:p>
      </dgm:t>
    </dgm:pt>
    <dgm:pt modelId="{10CAE148-03FD-449F-930C-2D0A515C85C2}" type="pres">
      <dgm:prSet presAssocID="{AAD0B875-003F-4392-8103-55C3C8F47FF1}" presName="parTransOne" presStyleCnt="0"/>
      <dgm:spPr/>
    </dgm:pt>
    <dgm:pt modelId="{890F0667-2F8C-46E8-9799-5BF857CD8402}" type="pres">
      <dgm:prSet presAssocID="{AAD0B875-003F-4392-8103-55C3C8F47FF1}" presName="horzOne" presStyleCnt="0"/>
      <dgm:spPr/>
    </dgm:pt>
    <dgm:pt modelId="{6719FE35-8104-4794-B363-C7E806FCBC59}" type="pres">
      <dgm:prSet presAssocID="{D1432310-AE24-402F-BF30-9FB3CE623BFF}" presName="vertTwo" presStyleCnt="0"/>
      <dgm:spPr/>
    </dgm:pt>
    <dgm:pt modelId="{DACEBBDA-4FF9-4EBF-B359-1775B9D52D51}" type="pres">
      <dgm:prSet presAssocID="{D1432310-AE24-402F-BF30-9FB3CE623BFF}" presName="txTwo" presStyleLbl="node2" presStyleIdx="0" presStyleCnt="6">
        <dgm:presLayoutVars>
          <dgm:chPref val="3"/>
        </dgm:presLayoutVars>
      </dgm:prSet>
      <dgm:spPr/>
      <dgm:t>
        <a:bodyPr/>
        <a:lstStyle/>
        <a:p>
          <a:endParaRPr lang="en-US"/>
        </a:p>
      </dgm:t>
    </dgm:pt>
    <dgm:pt modelId="{7A6C19C0-7AC0-452B-A66E-C9B1E2DFBD30}" type="pres">
      <dgm:prSet presAssocID="{D1432310-AE24-402F-BF30-9FB3CE623BFF}" presName="horzTwo" presStyleCnt="0"/>
      <dgm:spPr/>
    </dgm:pt>
    <dgm:pt modelId="{1D76326F-11E4-4305-96E8-C22B1DE2C65A}" type="pres">
      <dgm:prSet presAssocID="{C4AD22DB-D2C2-46D2-AC80-D988465546A7}" presName="sibSpaceTwo" presStyleCnt="0"/>
      <dgm:spPr/>
    </dgm:pt>
    <dgm:pt modelId="{B2520021-6ACB-4EC3-8320-5736742456C7}" type="pres">
      <dgm:prSet presAssocID="{E502F6EB-278C-4C00-9C38-3CC843208933}" presName="vertTwo" presStyleCnt="0"/>
      <dgm:spPr/>
    </dgm:pt>
    <dgm:pt modelId="{91ACBE16-4EA2-4258-8232-190042E0CD23}" type="pres">
      <dgm:prSet presAssocID="{E502F6EB-278C-4C00-9C38-3CC843208933}" presName="txTwo" presStyleLbl="node2" presStyleIdx="1" presStyleCnt="6">
        <dgm:presLayoutVars>
          <dgm:chPref val="3"/>
        </dgm:presLayoutVars>
      </dgm:prSet>
      <dgm:spPr/>
      <dgm:t>
        <a:bodyPr/>
        <a:lstStyle/>
        <a:p>
          <a:endParaRPr lang="en-US"/>
        </a:p>
      </dgm:t>
    </dgm:pt>
    <dgm:pt modelId="{E3AA076B-76E0-49EC-ADA2-2E7F75F06819}" type="pres">
      <dgm:prSet presAssocID="{E502F6EB-278C-4C00-9C38-3CC843208933}" presName="horzTwo" presStyleCnt="0"/>
      <dgm:spPr/>
    </dgm:pt>
    <dgm:pt modelId="{301E8225-8C27-4F88-9252-7DB0FF34D2BC}" type="pres">
      <dgm:prSet presAssocID="{65661491-5542-4AB7-964A-44C5E52E3B49}" presName="sibSpaceTwo" presStyleCnt="0"/>
      <dgm:spPr/>
    </dgm:pt>
    <dgm:pt modelId="{6F636BF7-AD16-44F1-8272-BD765E254421}" type="pres">
      <dgm:prSet presAssocID="{C2FE7CC2-A0D5-4450-A044-2FBD5F4C5EEE}" presName="vertTwo" presStyleCnt="0"/>
      <dgm:spPr/>
    </dgm:pt>
    <dgm:pt modelId="{54EADA30-2411-4B0E-AE21-3ECD2A5105BB}" type="pres">
      <dgm:prSet presAssocID="{C2FE7CC2-A0D5-4450-A044-2FBD5F4C5EEE}" presName="txTwo" presStyleLbl="node2" presStyleIdx="2" presStyleCnt="6">
        <dgm:presLayoutVars>
          <dgm:chPref val="3"/>
        </dgm:presLayoutVars>
      </dgm:prSet>
      <dgm:spPr/>
      <dgm:t>
        <a:bodyPr/>
        <a:lstStyle/>
        <a:p>
          <a:endParaRPr lang="en-US"/>
        </a:p>
      </dgm:t>
    </dgm:pt>
    <dgm:pt modelId="{72F01372-F671-47B5-B868-26A4064895F8}" type="pres">
      <dgm:prSet presAssocID="{C2FE7CC2-A0D5-4450-A044-2FBD5F4C5EEE}" presName="horzTwo" presStyleCnt="0"/>
      <dgm:spPr/>
    </dgm:pt>
    <dgm:pt modelId="{B5F2A2D8-0031-4574-940F-7A0493681204}" type="pres">
      <dgm:prSet presAssocID="{1EB33970-F0E4-45AE-B1C3-1F463A438958}" presName="sibSpaceTwo" presStyleCnt="0"/>
      <dgm:spPr/>
    </dgm:pt>
    <dgm:pt modelId="{ABF7948B-4D50-42DB-AE34-7E1532FD1BF2}" type="pres">
      <dgm:prSet presAssocID="{487CFBBF-7090-462C-B0F8-6AB538349F0E}" presName="vertTwo" presStyleCnt="0"/>
      <dgm:spPr/>
    </dgm:pt>
    <dgm:pt modelId="{F5A58B48-3307-420F-9132-39DB76E15B15}" type="pres">
      <dgm:prSet presAssocID="{487CFBBF-7090-462C-B0F8-6AB538349F0E}" presName="txTwo" presStyleLbl="node2" presStyleIdx="3" presStyleCnt="6">
        <dgm:presLayoutVars>
          <dgm:chPref val="3"/>
        </dgm:presLayoutVars>
      </dgm:prSet>
      <dgm:spPr/>
      <dgm:t>
        <a:bodyPr/>
        <a:lstStyle/>
        <a:p>
          <a:endParaRPr lang="en-US"/>
        </a:p>
      </dgm:t>
    </dgm:pt>
    <dgm:pt modelId="{6D941065-F30F-4709-9F3A-38DA7185EDCA}" type="pres">
      <dgm:prSet presAssocID="{487CFBBF-7090-462C-B0F8-6AB538349F0E}" presName="horzTwo" presStyleCnt="0"/>
      <dgm:spPr/>
    </dgm:pt>
    <dgm:pt modelId="{59EF542A-0426-49C8-AF20-CC235E942743}" type="pres">
      <dgm:prSet presAssocID="{4433C2C1-56B6-4785-ADF6-B1981BD25A91}" presName="sibSpaceTwo" presStyleCnt="0"/>
      <dgm:spPr/>
    </dgm:pt>
    <dgm:pt modelId="{FB5EE305-70A0-445D-A4D0-EEFD7732BA07}" type="pres">
      <dgm:prSet presAssocID="{85C66ADA-441C-4BFA-8ADE-B2E774A70F1C}" presName="vertTwo" presStyleCnt="0"/>
      <dgm:spPr/>
    </dgm:pt>
    <dgm:pt modelId="{8AAE1C67-FBC1-4C8A-9BD5-D38A50C078FE}" type="pres">
      <dgm:prSet presAssocID="{85C66ADA-441C-4BFA-8ADE-B2E774A70F1C}" presName="txTwo" presStyleLbl="node2" presStyleIdx="4" presStyleCnt="6">
        <dgm:presLayoutVars>
          <dgm:chPref val="3"/>
        </dgm:presLayoutVars>
      </dgm:prSet>
      <dgm:spPr/>
      <dgm:t>
        <a:bodyPr/>
        <a:lstStyle/>
        <a:p>
          <a:endParaRPr lang="en-US"/>
        </a:p>
      </dgm:t>
    </dgm:pt>
    <dgm:pt modelId="{A82AE2E2-BD49-4F29-B631-1D117602CAEE}" type="pres">
      <dgm:prSet presAssocID="{85C66ADA-441C-4BFA-8ADE-B2E774A70F1C}" presName="horzTwo" presStyleCnt="0"/>
      <dgm:spPr/>
    </dgm:pt>
    <dgm:pt modelId="{E2C044C2-C4B3-4563-B02F-ACF7E133C4D5}" type="pres">
      <dgm:prSet presAssocID="{404A02DB-180A-4520-A0B2-2C640C1CE68B}" presName="sibSpaceTwo" presStyleCnt="0"/>
      <dgm:spPr/>
    </dgm:pt>
    <dgm:pt modelId="{C264681D-3082-41C0-AABF-168D3261AA46}" type="pres">
      <dgm:prSet presAssocID="{FAE0C925-81B9-49AC-AC34-2DD1E6CF8BD6}" presName="vertTwo" presStyleCnt="0"/>
      <dgm:spPr/>
    </dgm:pt>
    <dgm:pt modelId="{2420978F-69A2-472E-8D2F-977EA6EC8EC0}" type="pres">
      <dgm:prSet presAssocID="{FAE0C925-81B9-49AC-AC34-2DD1E6CF8BD6}" presName="txTwo" presStyleLbl="node2" presStyleIdx="5" presStyleCnt="6">
        <dgm:presLayoutVars>
          <dgm:chPref val="3"/>
        </dgm:presLayoutVars>
      </dgm:prSet>
      <dgm:spPr/>
      <dgm:t>
        <a:bodyPr/>
        <a:lstStyle/>
        <a:p>
          <a:endParaRPr lang="en-US"/>
        </a:p>
      </dgm:t>
    </dgm:pt>
    <dgm:pt modelId="{69FDD9A0-3FD2-4F43-A81C-3B0004CCBEC5}" type="pres">
      <dgm:prSet presAssocID="{FAE0C925-81B9-49AC-AC34-2DD1E6CF8BD6}" presName="horzTwo" presStyleCnt="0"/>
      <dgm:spPr/>
    </dgm:pt>
  </dgm:ptLst>
  <dgm:cxnLst>
    <dgm:cxn modelId="{78FE687E-3F15-486B-8069-55944F680067}" type="presOf" srcId="{AAD0B875-003F-4392-8103-55C3C8F47FF1}" destId="{8F15AA39-B18E-4575-B256-898C301279EC}" srcOrd="0" destOrd="0" presId="urn:microsoft.com/office/officeart/2005/8/layout/hierarchy4"/>
    <dgm:cxn modelId="{DC804FA7-3C04-4A09-9087-86B094D412C4}" type="presOf" srcId="{487CFBBF-7090-462C-B0F8-6AB538349F0E}" destId="{F5A58B48-3307-420F-9132-39DB76E15B15}" srcOrd="0" destOrd="0" presId="urn:microsoft.com/office/officeart/2005/8/layout/hierarchy4"/>
    <dgm:cxn modelId="{92DCA2D8-0BAB-4422-9B35-5763572E902D}" srcId="{8CF7B526-3CAF-4BCF-964A-DA56CD49D211}" destId="{AAD0B875-003F-4392-8103-55C3C8F47FF1}" srcOrd="0" destOrd="0" parTransId="{BB1CAA7B-236A-41BC-A8AB-75B0594CD8D7}" sibTransId="{A154E9AF-71BC-4A18-8141-B76820671BC0}"/>
    <dgm:cxn modelId="{07B9378D-982A-42B3-8732-2F3B4F17362E}" type="presOf" srcId="{85C66ADA-441C-4BFA-8ADE-B2E774A70F1C}" destId="{8AAE1C67-FBC1-4C8A-9BD5-D38A50C078FE}" srcOrd="0" destOrd="0" presId="urn:microsoft.com/office/officeart/2005/8/layout/hierarchy4"/>
    <dgm:cxn modelId="{EF8176D3-D586-468D-B224-8285DA280C7E}" srcId="{AAD0B875-003F-4392-8103-55C3C8F47FF1}" destId="{C2FE7CC2-A0D5-4450-A044-2FBD5F4C5EEE}" srcOrd="2" destOrd="0" parTransId="{7BC2AE15-65FB-44F9-9F69-A394E4B4369A}" sibTransId="{1EB33970-F0E4-45AE-B1C3-1F463A438958}"/>
    <dgm:cxn modelId="{9FC9E636-40CD-4ED3-9514-7CBA9612080D}" srcId="{AAD0B875-003F-4392-8103-55C3C8F47FF1}" destId="{FAE0C925-81B9-49AC-AC34-2DD1E6CF8BD6}" srcOrd="5" destOrd="0" parTransId="{A8E2541F-3F6B-4FA0-9685-9EA594B6ECB4}" sibTransId="{4F64419B-504B-4909-AFCF-9C308C4082F4}"/>
    <dgm:cxn modelId="{86C821B0-67C9-4CAC-9ADA-A3C330ACCE97}" type="presOf" srcId="{E502F6EB-278C-4C00-9C38-3CC843208933}" destId="{91ACBE16-4EA2-4258-8232-190042E0CD23}" srcOrd="0" destOrd="0" presId="urn:microsoft.com/office/officeart/2005/8/layout/hierarchy4"/>
    <dgm:cxn modelId="{BF4609B0-8F0F-4DAD-8D7D-DBE7A04249BD}" type="presOf" srcId="{FAE0C925-81B9-49AC-AC34-2DD1E6CF8BD6}" destId="{2420978F-69A2-472E-8D2F-977EA6EC8EC0}" srcOrd="0" destOrd="0" presId="urn:microsoft.com/office/officeart/2005/8/layout/hierarchy4"/>
    <dgm:cxn modelId="{C36AA37B-FDCF-419B-868D-699E20DDC263}" srcId="{AAD0B875-003F-4392-8103-55C3C8F47FF1}" destId="{D1432310-AE24-402F-BF30-9FB3CE623BFF}" srcOrd="0" destOrd="0" parTransId="{F49D7187-5D26-4A27-A0EA-C6973374CAB4}" sibTransId="{C4AD22DB-D2C2-46D2-AC80-D988465546A7}"/>
    <dgm:cxn modelId="{F1820379-E829-4995-AEFC-B1297D3DBF90}" srcId="{AAD0B875-003F-4392-8103-55C3C8F47FF1}" destId="{E502F6EB-278C-4C00-9C38-3CC843208933}" srcOrd="1" destOrd="0" parTransId="{4FB7492B-055E-4557-9F4D-225B4AD6D96F}" sibTransId="{65661491-5542-4AB7-964A-44C5E52E3B49}"/>
    <dgm:cxn modelId="{B0B2C022-5F8F-4CDB-973A-701713B03622}" type="presOf" srcId="{D1432310-AE24-402F-BF30-9FB3CE623BFF}" destId="{DACEBBDA-4FF9-4EBF-B359-1775B9D52D51}" srcOrd="0" destOrd="0" presId="urn:microsoft.com/office/officeart/2005/8/layout/hierarchy4"/>
    <dgm:cxn modelId="{9CAF3ADF-2095-4828-812F-C110662EF0C2}" type="presOf" srcId="{C2FE7CC2-A0D5-4450-A044-2FBD5F4C5EEE}" destId="{54EADA30-2411-4B0E-AE21-3ECD2A5105BB}" srcOrd="0" destOrd="0" presId="urn:microsoft.com/office/officeart/2005/8/layout/hierarchy4"/>
    <dgm:cxn modelId="{CDA1F7A1-D8C3-4AFA-B7F3-2DC8CD3A82B9}" srcId="{AAD0B875-003F-4392-8103-55C3C8F47FF1}" destId="{85C66ADA-441C-4BFA-8ADE-B2E774A70F1C}" srcOrd="4" destOrd="0" parTransId="{060BB757-C207-40E3-85B2-FAE125044E05}" sibTransId="{404A02DB-180A-4520-A0B2-2C640C1CE68B}"/>
    <dgm:cxn modelId="{865253EA-97DC-40B7-838A-F9F2C267ED04}" type="presOf" srcId="{8CF7B526-3CAF-4BCF-964A-DA56CD49D211}" destId="{9ED81734-69D6-4D5D-8931-CFC2BE13BD20}" srcOrd="0" destOrd="0" presId="urn:microsoft.com/office/officeart/2005/8/layout/hierarchy4"/>
    <dgm:cxn modelId="{016D3655-69C9-492C-9498-3C360C9343D5}" srcId="{AAD0B875-003F-4392-8103-55C3C8F47FF1}" destId="{487CFBBF-7090-462C-B0F8-6AB538349F0E}" srcOrd="3" destOrd="0" parTransId="{A573B550-A1A4-4627-B6C9-23AAEEC9E2D2}" sibTransId="{4433C2C1-56B6-4785-ADF6-B1981BD25A91}"/>
    <dgm:cxn modelId="{4892BB91-C523-4A38-855C-442A2BB4B71E}" type="presParOf" srcId="{9ED81734-69D6-4D5D-8931-CFC2BE13BD20}" destId="{DF0868F2-88B8-463E-B5CC-3BC8FE44F338}" srcOrd="0" destOrd="0" presId="urn:microsoft.com/office/officeart/2005/8/layout/hierarchy4"/>
    <dgm:cxn modelId="{BB36E493-7CCE-4509-A767-D7083F36669A}" type="presParOf" srcId="{DF0868F2-88B8-463E-B5CC-3BC8FE44F338}" destId="{8F15AA39-B18E-4575-B256-898C301279EC}" srcOrd="0" destOrd="0" presId="urn:microsoft.com/office/officeart/2005/8/layout/hierarchy4"/>
    <dgm:cxn modelId="{29D644BB-2A53-426B-88AB-C3D61235AF0A}" type="presParOf" srcId="{DF0868F2-88B8-463E-B5CC-3BC8FE44F338}" destId="{10CAE148-03FD-449F-930C-2D0A515C85C2}" srcOrd="1" destOrd="0" presId="urn:microsoft.com/office/officeart/2005/8/layout/hierarchy4"/>
    <dgm:cxn modelId="{3405BF38-A165-4788-8D48-23CF6FCF0522}" type="presParOf" srcId="{DF0868F2-88B8-463E-B5CC-3BC8FE44F338}" destId="{890F0667-2F8C-46E8-9799-5BF857CD8402}" srcOrd="2" destOrd="0" presId="urn:microsoft.com/office/officeart/2005/8/layout/hierarchy4"/>
    <dgm:cxn modelId="{9F2A410D-57EF-4EAF-BAF4-891791F77B44}" type="presParOf" srcId="{890F0667-2F8C-46E8-9799-5BF857CD8402}" destId="{6719FE35-8104-4794-B363-C7E806FCBC59}" srcOrd="0" destOrd="0" presId="urn:microsoft.com/office/officeart/2005/8/layout/hierarchy4"/>
    <dgm:cxn modelId="{866E8EAB-7549-41BA-B55C-5EB9ED8D61CC}" type="presParOf" srcId="{6719FE35-8104-4794-B363-C7E806FCBC59}" destId="{DACEBBDA-4FF9-4EBF-B359-1775B9D52D51}" srcOrd="0" destOrd="0" presId="urn:microsoft.com/office/officeart/2005/8/layout/hierarchy4"/>
    <dgm:cxn modelId="{DCBB2776-F9EA-466F-90FF-72EEF3C32E85}" type="presParOf" srcId="{6719FE35-8104-4794-B363-C7E806FCBC59}" destId="{7A6C19C0-7AC0-452B-A66E-C9B1E2DFBD30}" srcOrd="1" destOrd="0" presId="urn:microsoft.com/office/officeart/2005/8/layout/hierarchy4"/>
    <dgm:cxn modelId="{D9A4AC80-AE94-4B7A-8F86-3A455D2B4F81}" type="presParOf" srcId="{890F0667-2F8C-46E8-9799-5BF857CD8402}" destId="{1D76326F-11E4-4305-96E8-C22B1DE2C65A}" srcOrd="1" destOrd="0" presId="urn:microsoft.com/office/officeart/2005/8/layout/hierarchy4"/>
    <dgm:cxn modelId="{D0D30944-D8CC-4586-9BA3-E2A9405394B9}" type="presParOf" srcId="{890F0667-2F8C-46E8-9799-5BF857CD8402}" destId="{B2520021-6ACB-4EC3-8320-5736742456C7}" srcOrd="2" destOrd="0" presId="urn:microsoft.com/office/officeart/2005/8/layout/hierarchy4"/>
    <dgm:cxn modelId="{C8D29278-08E3-4C09-A763-096CD620F5B9}" type="presParOf" srcId="{B2520021-6ACB-4EC3-8320-5736742456C7}" destId="{91ACBE16-4EA2-4258-8232-190042E0CD23}" srcOrd="0" destOrd="0" presId="urn:microsoft.com/office/officeart/2005/8/layout/hierarchy4"/>
    <dgm:cxn modelId="{EF2D99B0-0060-4238-9E07-172D393F1F37}" type="presParOf" srcId="{B2520021-6ACB-4EC3-8320-5736742456C7}" destId="{E3AA076B-76E0-49EC-ADA2-2E7F75F06819}" srcOrd="1" destOrd="0" presId="urn:microsoft.com/office/officeart/2005/8/layout/hierarchy4"/>
    <dgm:cxn modelId="{812BF366-4DB1-46B4-8D85-1C629DE8B2EF}" type="presParOf" srcId="{890F0667-2F8C-46E8-9799-5BF857CD8402}" destId="{301E8225-8C27-4F88-9252-7DB0FF34D2BC}" srcOrd="3" destOrd="0" presId="urn:microsoft.com/office/officeart/2005/8/layout/hierarchy4"/>
    <dgm:cxn modelId="{E1E61093-CACC-4599-B809-1467CF86F99D}" type="presParOf" srcId="{890F0667-2F8C-46E8-9799-5BF857CD8402}" destId="{6F636BF7-AD16-44F1-8272-BD765E254421}" srcOrd="4" destOrd="0" presId="urn:microsoft.com/office/officeart/2005/8/layout/hierarchy4"/>
    <dgm:cxn modelId="{8BE6CE14-E720-48F7-BCCB-08D7C0F544D1}" type="presParOf" srcId="{6F636BF7-AD16-44F1-8272-BD765E254421}" destId="{54EADA30-2411-4B0E-AE21-3ECD2A5105BB}" srcOrd="0" destOrd="0" presId="urn:microsoft.com/office/officeart/2005/8/layout/hierarchy4"/>
    <dgm:cxn modelId="{871F284F-4FF3-467F-9D15-B2FCF1CC8E6E}" type="presParOf" srcId="{6F636BF7-AD16-44F1-8272-BD765E254421}" destId="{72F01372-F671-47B5-B868-26A4064895F8}" srcOrd="1" destOrd="0" presId="urn:microsoft.com/office/officeart/2005/8/layout/hierarchy4"/>
    <dgm:cxn modelId="{236F2AB3-150B-41E0-91F2-C1AF85945E3A}" type="presParOf" srcId="{890F0667-2F8C-46E8-9799-5BF857CD8402}" destId="{B5F2A2D8-0031-4574-940F-7A0493681204}" srcOrd="5" destOrd="0" presId="urn:microsoft.com/office/officeart/2005/8/layout/hierarchy4"/>
    <dgm:cxn modelId="{818B0638-CEF1-497A-98FD-04653546C123}" type="presParOf" srcId="{890F0667-2F8C-46E8-9799-5BF857CD8402}" destId="{ABF7948B-4D50-42DB-AE34-7E1532FD1BF2}" srcOrd="6" destOrd="0" presId="urn:microsoft.com/office/officeart/2005/8/layout/hierarchy4"/>
    <dgm:cxn modelId="{EAF67EE8-3014-4AB7-B5BB-C118EAC13CB5}" type="presParOf" srcId="{ABF7948B-4D50-42DB-AE34-7E1532FD1BF2}" destId="{F5A58B48-3307-420F-9132-39DB76E15B15}" srcOrd="0" destOrd="0" presId="urn:microsoft.com/office/officeart/2005/8/layout/hierarchy4"/>
    <dgm:cxn modelId="{9E94E69E-1613-448C-8D9E-C4746E769F29}" type="presParOf" srcId="{ABF7948B-4D50-42DB-AE34-7E1532FD1BF2}" destId="{6D941065-F30F-4709-9F3A-38DA7185EDCA}" srcOrd="1" destOrd="0" presId="urn:microsoft.com/office/officeart/2005/8/layout/hierarchy4"/>
    <dgm:cxn modelId="{DF63415E-ED0E-4585-BC36-7BA81C4BAF2C}" type="presParOf" srcId="{890F0667-2F8C-46E8-9799-5BF857CD8402}" destId="{59EF542A-0426-49C8-AF20-CC235E942743}" srcOrd="7" destOrd="0" presId="urn:microsoft.com/office/officeart/2005/8/layout/hierarchy4"/>
    <dgm:cxn modelId="{56B12600-C787-4DB1-9EB3-4B14C52114B5}" type="presParOf" srcId="{890F0667-2F8C-46E8-9799-5BF857CD8402}" destId="{FB5EE305-70A0-445D-A4D0-EEFD7732BA07}" srcOrd="8" destOrd="0" presId="urn:microsoft.com/office/officeart/2005/8/layout/hierarchy4"/>
    <dgm:cxn modelId="{DBA4035C-65E1-452E-B41F-DEBFBE0F0E25}" type="presParOf" srcId="{FB5EE305-70A0-445D-A4D0-EEFD7732BA07}" destId="{8AAE1C67-FBC1-4C8A-9BD5-D38A50C078FE}" srcOrd="0" destOrd="0" presId="urn:microsoft.com/office/officeart/2005/8/layout/hierarchy4"/>
    <dgm:cxn modelId="{3D2F1D91-DFDE-435E-9DB8-E4B90A4FA710}" type="presParOf" srcId="{FB5EE305-70A0-445D-A4D0-EEFD7732BA07}" destId="{A82AE2E2-BD49-4F29-B631-1D117602CAEE}" srcOrd="1" destOrd="0" presId="urn:microsoft.com/office/officeart/2005/8/layout/hierarchy4"/>
    <dgm:cxn modelId="{50B53287-5BCB-4E0C-BF93-EF4797E5323D}" type="presParOf" srcId="{890F0667-2F8C-46E8-9799-5BF857CD8402}" destId="{E2C044C2-C4B3-4563-B02F-ACF7E133C4D5}" srcOrd="9" destOrd="0" presId="urn:microsoft.com/office/officeart/2005/8/layout/hierarchy4"/>
    <dgm:cxn modelId="{9C04BA69-47DC-4173-880E-7425955B1FDE}" type="presParOf" srcId="{890F0667-2F8C-46E8-9799-5BF857CD8402}" destId="{C264681D-3082-41C0-AABF-168D3261AA46}" srcOrd="10" destOrd="0" presId="urn:microsoft.com/office/officeart/2005/8/layout/hierarchy4"/>
    <dgm:cxn modelId="{55469FA4-699C-4AB0-A95C-BAC60FE14353}" type="presParOf" srcId="{C264681D-3082-41C0-AABF-168D3261AA46}" destId="{2420978F-69A2-472E-8D2F-977EA6EC8EC0}" srcOrd="0" destOrd="0" presId="urn:microsoft.com/office/officeart/2005/8/layout/hierarchy4"/>
    <dgm:cxn modelId="{33E4DBDC-42AC-47EE-ACE5-AE641DC53208}" type="presParOf" srcId="{C264681D-3082-41C0-AABF-168D3261AA46}" destId="{69FDD9A0-3FD2-4F43-A81C-3B0004CCBEC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5AA39-B18E-4575-B256-898C301279EC}">
      <dsp:nvSpPr>
        <dsp:cNvPr id="0" name=""/>
        <dsp:cNvSpPr/>
      </dsp:nvSpPr>
      <dsp:spPr>
        <a:xfrm>
          <a:off x="44" y="0"/>
          <a:ext cx="9195766" cy="89385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dirty="0" smtClean="0"/>
            <a:t>Web Application</a:t>
          </a:r>
          <a:endParaRPr lang="en-US" sz="3600" kern="1200" dirty="0"/>
        </a:p>
      </dsp:txBody>
      <dsp:txXfrm>
        <a:off x="26224" y="26180"/>
        <a:ext cx="9143406" cy="841495"/>
      </dsp:txXfrm>
    </dsp:sp>
    <dsp:sp modelId="{DACEBBDA-4FF9-4EBF-B359-1775B9D52D51}">
      <dsp:nvSpPr>
        <dsp:cNvPr id="0" name=""/>
        <dsp:cNvSpPr/>
      </dsp:nvSpPr>
      <dsp:spPr>
        <a:xfrm>
          <a:off x="44" y="1227646"/>
          <a:ext cx="1432362" cy="225533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Simulator</a:t>
          </a:r>
        </a:p>
        <a:p>
          <a:pPr lvl="0" algn="ctr" defTabSz="933450" rtl="0">
            <a:lnSpc>
              <a:spcPct val="90000"/>
            </a:lnSpc>
            <a:spcBef>
              <a:spcPct val="0"/>
            </a:spcBef>
            <a:spcAft>
              <a:spcPct val="35000"/>
            </a:spcAft>
          </a:pPr>
          <a:r>
            <a:rPr lang="en-US" sz="2100" kern="1200" dirty="0" smtClean="0"/>
            <a:t>(NCS)</a:t>
          </a:r>
          <a:endParaRPr lang="en-US" sz="2100" kern="1200" dirty="0"/>
        </a:p>
      </dsp:txBody>
      <dsp:txXfrm>
        <a:off x="41996" y="1269598"/>
        <a:ext cx="1348458" cy="2171426"/>
      </dsp:txXfrm>
    </dsp:sp>
    <dsp:sp modelId="{91ACBE16-4EA2-4258-8232-190042E0CD23}">
      <dsp:nvSpPr>
        <dsp:cNvPr id="0" name=""/>
        <dsp:cNvSpPr/>
      </dsp:nvSpPr>
      <dsp:spPr>
        <a:xfrm>
          <a:off x="1552725" y="1227646"/>
          <a:ext cx="1432362" cy="225533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Brain </a:t>
          </a:r>
          <a:r>
            <a:rPr lang="en-US" sz="2100" kern="1200" dirty="0" smtClean="0"/>
            <a:t>Builder (NCB)</a:t>
          </a:r>
          <a:endParaRPr lang="en-US" sz="2100" kern="1200" dirty="0"/>
        </a:p>
      </dsp:txBody>
      <dsp:txXfrm>
        <a:off x="1594677" y="1269598"/>
        <a:ext cx="1348458" cy="2171426"/>
      </dsp:txXfrm>
    </dsp:sp>
    <dsp:sp modelId="{54EADA30-2411-4B0E-AE21-3ECD2A5105BB}">
      <dsp:nvSpPr>
        <dsp:cNvPr id="0" name=""/>
        <dsp:cNvSpPr/>
      </dsp:nvSpPr>
      <dsp:spPr>
        <a:xfrm>
          <a:off x="3105406" y="1227646"/>
          <a:ext cx="1432362" cy="225533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Simulation Builder (NCB)</a:t>
          </a:r>
          <a:endParaRPr lang="en-US" sz="2100" kern="1200" dirty="0"/>
        </a:p>
      </dsp:txBody>
      <dsp:txXfrm>
        <a:off x="3147358" y="1269598"/>
        <a:ext cx="1348458" cy="2171426"/>
      </dsp:txXfrm>
    </dsp:sp>
    <dsp:sp modelId="{F5A58B48-3307-420F-9132-39DB76E15B15}">
      <dsp:nvSpPr>
        <dsp:cNvPr id="0" name=""/>
        <dsp:cNvSpPr/>
      </dsp:nvSpPr>
      <dsp:spPr>
        <a:xfrm>
          <a:off x="4658087" y="1227646"/>
          <a:ext cx="1432362" cy="225533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Repository (NCR)</a:t>
          </a:r>
          <a:endParaRPr lang="en-US" sz="2100" kern="1200" dirty="0"/>
        </a:p>
      </dsp:txBody>
      <dsp:txXfrm>
        <a:off x="4700039" y="1269598"/>
        <a:ext cx="1348458" cy="2171426"/>
      </dsp:txXfrm>
    </dsp:sp>
    <dsp:sp modelId="{8AAE1C67-FBC1-4C8A-9BD5-D38A50C078FE}">
      <dsp:nvSpPr>
        <dsp:cNvPr id="0" name=""/>
        <dsp:cNvSpPr/>
      </dsp:nvSpPr>
      <dsp:spPr>
        <a:xfrm>
          <a:off x="6210767" y="1227646"/>
          <a:ext cx="1432362" cy="225533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smtClean="0"/>
            <a:t>Reports (NCR)</a:t>
          </a:r>
          <a:endParaRPr lang="en-US" sz="2100" kern="1200" dirty="0"/>
        </a:p>
      </dsp:txBody>
      <dsp:txXfrm>
        <a:off x="6252719" y="1269598"/>
        <a:ext cx="1348458" cy="2171426"/>
      </dsp:txXfrm>
    </dsp:sp>
    <dsp:sp modelId="{2420978F-69A2-472E-8D2F-977EA6EC8EC0}">
      <dsp:nvSpPr>
        <dsp:cNvPr id="0" name=""/>
        <dsp:cNvSpPr/>
      </dsp:nvSpPr>
      <dsp:spPr>
        <a:xfrm>
          <a:off x="7763448" y="1227646"/>
          <a:ext cx="1432362" cy="225533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Robot Visualizer</a:t>
          </a:r>
          <a:endParaRPr lang="en-US" sz="2100" kern="1200" dirty="0"/>
        </a:p>
      </dsp:txBody>
      <dsp:txXfrm>
        <a:off x="7805400" y="1269598"/>
        <a:ext cx="1348458" cy="217142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1805CC-FF6F-4EFE-8C29-166EB17FEB94}" type="datetimeFigureOut">
              <a:rPr lang="en-US" smtClean="0"/>
              <a:t>4/22/2014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2E26BB-56D2-474E-BDB7-BC1552FDB496}" type="slidenum">
              <a:rPr lang="en-US" smtClean="0"/>
              <a:t>‹#›</a:t>
            </a:fld>
            <a:endParaRPr lang="en-US"/>
          </a:p>
        </p:txBody>
      </p:sp>
    </p:spTree>
    <p:extLst>
      <p:ext uri="{BB962C8B-B14F-4D97-AF65-F5344CB8AC3E}">
        <p14:creationId xmlns:p14="http://schemas.microsoft.com/office/powerpoint/2010/main" val="3894334820"/>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2E26BB-56D2-474E-BDB7-BC1552FDB496}" type="slidenum">
              <a:rPr lang="en-US" smtClean="0"/>
              <a:t>1</a:t>
            </a:fld>
            <a:endParaRPr lang="en-US"/>
          </a:p>
        </p:txBody>
      </p:sp>
    </p:spTree>
    <p:extLst>
      <p:ext uri="{BB962C8B-B14F-4D97-AF65-F5344CB8AC3E}">
        <p14:creationId xmlns:p14="http://schemas.microsoft.com/office/powerpoint/2010/main" val="1603959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smtClean="0"/>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91E6B52-F758-46C1-B448-B8E264D73E46}" type="datetimeFigureOut">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E626CD-5B62-447C-9CBC-2AE07702225D}" type="slidenum">
              <a:rPr lang="en-US" smtClean="0"/>
              <a:t>‹#›</a:t>
            </a:fld>
            <a:endParaRPr lang="en-US"/>
          </a:p>
        </p:txBody>
      </p:sp>
    </p:spTree>
    <p:extLst>
      <p:ext uri="{BB962C8B-B14F-4D97-AF65-F5344CB8AC3E}">
        <p14:creationId xmlns:p14="http://schemas.microsoft.com/office/powerpoint/2010/main" val="1272708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1E6B52-F758-46C1-B448-B8E264D73E46}" type="datetimeFigureOut">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E626CD-5B62-447C-9CBC-2AE07702225D}" type="slidenum">
              <a:rPr lang="en-US" smtClean="0"/>
              <a:t>‹#›</a:t>
            </a:fld>
            <a:endParaRPr lang="en-US"/>
          </a:p>
        </p:txBody>
      </p:sp>
    </p:spTree>
    <p:extLst>
      <p:ext uri="{BB962C8B-B14F-4D97-AF65-F5344CB8AC3E}">
        <p14:creationId xmlns:p14="http://schemas.microsoft.com/office/powerpoint/2010/main" val="86385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1E6B52-F758-46C1-B448-B8E264D73E46}" type="datetimeFigureOut">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E626CD-5B62-447C-9CBC-2AE07702225D}" type="slidenum">
              <a:rPr lang="en-US" smtClean="0"/>
              <a:t>‹#›</a:t>
            </a:fld>
            <a:endParaRPr lang="en-US"/>
          </a:p>
        </p:txBody>
      </p:sp>
    </p:spTree>
    <p:extLst>
      <p:ext uri="{BB962C8B-B14F-4D97-AF65-F5344CB8AC3E}">
        <p14:creationId xmlns:p14="http://schemas.microsoft.com/office/powerpoint/2010/main" val="1456634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1E6B52-F758-46C1-B448-B8E264D73E46}" type="datetimeFigureOut">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E626CD-5B62-447C-9CBC-2AE07702225D}" type="slidenum">
              <a:rPr lang="en-US" smtClean="0"/>
              <a:t>‹#›</a:t>
            </a:fld>
            <a:endParaRPr lang="en-US"/>
          </a:p>
        </p:txBody>
      </p:sp>
    </p:spTree>
    <p:extLst>
      <p:ext uri="{BB962C8B-B14F-4D97-AF65-F5344CB8AC3E}">
        <p14:creationId xmlns:p14="http://schemas.microsoft.com/office/powerpoint/2010/main" val="833286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smtClean="0"/>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1E6B52-F758-46C1-B448-B8E264D73E46}" type="datetimeFigureOut">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E626CD-5B62-447C-9CBC-2AE07702225D}" type="slidenum">
              <a:rPr lang="en-US" smtClean="0"/>
              <a:t>‹#›</a:t>
            </a:fld>
            <a:endParaRPr lang="en-US"/>
          </a:p>
        </p:txBody>
      </p:sp>
    </p:spTree>
    <p:extLst>
      <p:ext uri="{BB962C8B-B14F-4D97-AF65-F5344CB8AC3E}">
        <p14:creationId xmlns:p14="http://schemas.microsoft.com/office/powerpoint/2010/main" val="3610738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91E6B52-F758-46C1-B448-B8E264D73E46}" type="datetimeFigureOut">
              <a:rPr lang="en-US" smtClean="0"/>
              <a:t>4/22/2014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E626CD-5B62-447C-9CBC-2AE07702225D}" type="slidenum">
              <a:rPr lang="en-US" smtClean="0"/>
              <a:t>‹#›</a:t>
            </a:fld>
            <a:endParaRPr lang="en-US"/>
          </a:p>
        </p:txBody>
      </p:sp>
    </p:spTree>
    <p:extLst>
      <p:ext uri="{BB962C8B-B14F-4D97-AF65-F5344CB8AC3E}">
        <p14:creationId xmlns:p14="http://schemas.microsoft.com/office/powerpoint/2010/main" val="3953059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91E6B52-F758-46C1-B448-B8E264D73E46}" type="datetimeFigureOut">
              <a:rPr lang="en-US" smtClean="0"/>
              <a:t>4/22/2014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E626CD-5B62-447C-9CBC-2AE07702225D}" type="slidenum">
              <a:rPr lang="en-US" smtClean="0"/>
              <a:t>‹#›</a:t>
            </a:fld>
            <a:endParaRPr lang="en-US"/>
          </a:p>
        </p:txBody>
      </p:sp>
    </p:spTree>
    <p:extLst>
      <p:ext uri="{BB962C8B-B14F-4D97-AF65-F5344CB8AC3E}">
        <p14:creationId xmlns:p14="http://schemas.microsoft.com/office/powerpoint/2010/main" val="1246351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91E6B52-F758-46C1-B448-B8E264D73E46}" type="datetimeFigureOut">
              <a:rPr lang="en-US" smtClean="0"/>
              <a:t>4/22/2014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E626CD-5B62-447C-9CBC-2AE07702225D}" type="slidenum">
              <a:rPr lang="en-US" smtClean="0"/>
              <a:t>‹#›</a:t>
            </a:fld>
            <a:endParaRPr lang="en-US"/>
          </a:p>
        </p:txBody>
      </p:sp>
    </p:spTree>
    <p:extLst>
      <p:ext uri="{BB962C8B-B14F-4D97-AF65-F5344CB8AC3E}">
        <p14:creationId xmlns:p14="http://schemas.microsoft.com/office/powerpoint/2010/main" val="2045590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E6B52-F758-46C1-B448-B8E264D73E46}" type="datetimeFigureOut">
              <a:rPr lang="en-US" smtClean="0"/>
              <a:t>4/22/2014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E626CD-5B62-447C-9CBC-2AE07702225D}" type="slidenum">
              <a:rPr lang="en-US" smtClean="0"/>
              <a:t>‹#›</a:t>
            </a:fld>
            <a:endParaRPr lang="en-US"/>
          </a:p>
        </p:txBody>
      </p:sp>
    </p:spTree>
    <p:extLst>
      <p:ext uri="{BB962C8B-B14F-4D97-AF65-F5344CB8AC3E}">
        <p14:creationId xmlns:p14="http://schemas.microsoft.com/office/powerpoint/2010/main" val="571824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smtClean="0"/>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1E6B52-F758-46C1-B448-B8E264D73E46}" type="datetimeFigureOut">
              <a:rPr lang="en-US" smtClean="0"/>
              <a:t>4/22/2014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E626CD-5B62-447C-9CBC-2AE07702225D}" type="slidenum">
              <a:rPr lang="en-US" smtClean="0"/>
              <a:t>‹#›</a:t>
            </a:fld>
            <a:endParaRPr lang="en-US"/>
          </a:p>
        </p:txBody>
      </p:sp>
    </p:spTree>
    <p:extLst>
      <p:ext uri="{BB962C8B-B14F-4D97-AF65-F5344CB8AC3E}">
        <p14:creationId xmlns:p14="http://schemas.microsoft.com/office/powerpoint/2010/main" val="1277816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smtClean="0"/>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1E6B52-F758-46C1-B448-B8E264D73E46}" type="datetimeFigureOut">
              <a:rPr lang="en-US" smtClean="0"/>
              <a:t>4/22/2014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E626CD-5B62-447C-9CBC-2AE07702225D}" type="slidenum">
              <a:rPr lang="en-US" smtClean="0"/>
              <a:t>‹#›</a:t>
            </a:fld>
            <a:endParaRPr lang="en-US"/>
          </a:p>
        </p:txBody>
      </p:sp>
    </p:spTree>
    <p:extLst>
      <p:ext uri="{BB962C8B-B14F-4D97-AF65-F5344CB8AC3E}">
        <p14:creationId xmlns:p14="http://schemas.microsoft.com/office/powerpoint/2010/main" val="2426603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D91E6B52-F758-46C1-B448-B8E264D73E46}" type="datetimeFigureOut">
              <a:rPr lang="en-US" smtClean="0"/>
              <a:t>4/22/2014</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9DE626CD-5B62-447C-9CBC-2AE07702225D}" type="slidenum">
              <a:rPr lang="en-US" smtClean="0"/>
              <a:t>‹#›</a:t>
            </a:fld>
            <a:endParaRPr lang="en-US"/>
          </a:p>
        </p:txBody>
      </p:sp>
    </p:spTree>
    <p:extLst>
      <p:ext uri="{BB962C8B-B14F-4D97-AF65-F5344CB8AC3E}">
        <p14:creationId xmlns:p14="http://schemas.microsoft.com/office/powerpoint/2010/main" val="36360122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png"/><Relationship Id="rId2" Type="http://schemas.openxmlformats.org/officeDocument/2006/relationships/notesSlide" Target="../notesSlides/notesSlide1.xml"/><Relationship Id="rId16"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4.png"/><Relationship Id="rId5" Type="http://schemas.openxmlformats.org/officeDocument/2006/relationships/diagramQuickStyle" Target="../diagrams/quickStyle1.xml"/><Relationship Id="rId15" Type="http://schemas.openxmlformats.org/officeDocument/2006/relationships/image" Target="../media/image8.png"/><Relationship Id="rId10" Type="http://schemas.openxmlformats.org/officeDocument/2006/relationships/image" Target="../media/image3.png"/><Relationship Id="rId4" Type="http://schemas.openxmlformats.org/officeDocument/2006/relationships/diagramLayout" Target="../diagrams/layout1.xml"/><Relationship Id="rId9" Type="http://schemas.openxmlformats.org/officeDocument/2006/relationships/image" Target="../media/image2.png"/><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483887"/>
            <a:ext cx="43891199" cy="2943451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129"/>
          </a:p>
        </p:txBody>
      </p:sp>
      <p:sp>
        <p:nvSpPr>
          <p:cNvPr id="55" name="Rectangle 54"/>
          <p:cNvSpPr/>
          <p:nvPr/>
        </p:nvSpPr>
        <p:spPr>
          <a:xfrm>
            <a:off x="32994115" y="12490597"/>
            <a:ext cx="10601770" cy="6637665"/>
          </a:xfrm>
          <a:prstGeom prst="rect">
            <a:avLst/>
          </a:prstGeom>
          <a:solidFill>
            <a:srgbClr val="AD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129" dirty="0"/>
          </a:p>
        </p:txBody>
      </p:sp>
      <p:sp>
        <p:nvSpPr>
          <p:cNvPr id="119" name="Rectangle 118"/>
          <p:cNvSpPr/>
          <p:nvPr/>
        </p:nvSpPr>
        <p:spPr>
          <a:xfrm>
            <a:off x="32994114" y="12477506"/>
            <a:ext cx="10601771" cy="1346043"/>
          </a:xfrm>
          <a:prstGeom prst="rect">
            <a:avLst/>
          </a:prstGeom>
          <a:solidFill>
            <a:srgbClr val="242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endParaRPr>
          </a:p>
        </p:txBody>
      </p:sp>
      <p:sp>
        <p:nvSpPr>
          <p:cNvPr id="120" name="Right Triangle 119"/>
          <p:cNvSpPr/>
          <p:nvPr/>
        </p:nvSpPr>
        <p:spPr>
          <a:xfrm>
            <a:off x="32994114" y="13250074"/>
            <a:ext cx="10601771" cy="570438"/>
          </a:xfrm>
          <a:prstGeom prst="rtTriangle">
            <a:avLst/>
          </a:prstGeom>
          <a:solidFill>
            <a:srgbClr val="2E2C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9184" tIns="164592" rIns="329184" bIns="164592" numCol="1" spcCol="0" rtlCol="0" fromWordArt="0" anchor="ctr" anchorCtr="0" forceAA="0" compatLnSpc="1">
            <a:prstTxWarp prst="textNoShape">
              <a:avLst/>
            </a:prstTxWarp>
            <a:noAutofit/>
          </a:bodyPr>
          <a:lstStyle/>
          <a:p>
            <a:pPr algn="ctr"/>
            <a:endParaRPr lang="en-US" sz="26129"/>
          </a:p>
        </p:txBody>
      </p:sp>
      <p:sp>
        <p:nvSpPr>
          <p:cNvPr id="34" name="Rectangle 33"/>
          <p:cNvSpPr/>
          <p:nvPr/>
        </p:nvSpPr>
        <p:spPr>
          <a:xfrm>
            <a:off x="33006443" y="19504910"/>
            <a:ext cx="10589441" cy="11838496"/>
          </a:xfrm>
          <a:prstGeom prst="rect">
            <a:avLst/>
          </a:prstGeom>
          <a:solidFill>
            <a:srgbClr val="AD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129" dirty="0"/>
          </a:p>
        </p:txBody>
      </p:sp>
      <p:sp>
        <p:nvSpPr>
          <p:cNvPr id="67" name="Hexagon 66"/>
          <p:cNvSpPr/>
          <p:nvPr/>
        </p:nvSpPr>
        <p:spPr>
          <a:xfrm>
            <a:off x="16230948" y="15226776"/>
            <a:ext cx="16158498" cy="6727653"/>
          </a:xfrm>
          <a:prstGeom prst="hexagon">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0" y="13825"/>
            <a:ext cx="43891200" cy="3291840"/>
          </a:xfrm>
          <a:prstGeom prst="rect">
            <a:avLst/>
          </a:prstGeom>
          <a:solidFill>
            <a:srgbClr val="242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129"/>
          </a:p>
        </p:txBody>
      </p:sp>
      <p:sp>
        <p:nvSpPr>
          <p:cNvPr id="39" name="Right Triangle 38"/>
          <p:cNvSpPr/>
          <p:nvPr/>
        </p:nvSpPr>
        <p:spPr>
          <a:xfrm>
            <a:off x="6559" y="1606858"/>
            <a:ext cx="43891200" cy="1564416"/>
          </a:xfrm>
          <a:prstGeom prst="rtTriangle">
            <a:avLst/>
          </a:prstGeom>
          <a:solidFill>
            <a:srgbClr val="2E2C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9184" tIns="164592" rIns="329184" bIns="164592" numCol="1" spcCol="0" rtlCol="0" fromWordArt="0" anchor="ctr" anchorCtr="0" forceAA="0" compatLnSpc="1">
            <a:prstTxWarp prst="textNoShape">
              <a:avLst/>
            </a:prstTxWarp>
            <a:noAutofit/>
          </a:bodyPr>
          <a:lstStyle/>
          <a:p>
            <a:pPr algn="ctr"/>
            <a:endParaRPr lang="en-US" sz="26129"/>
          </a:p>
        </p:txBody>
      </p:sp>
      <p:sp>
        <p:nvSpPr>
          <p:cNvPr id="42" name="Title 1"/>
          <p:cNvSpPr txBox="1">
            <a:spLocks/>
          </p:cNvSpPr>
          <p:nvPr/>
        </p:nvSpPr>
        <p:spPr>
          <a:xfrm>
            <a:off x="5486400" y="-128172"/>
            <a:ext cx="32918400" cy="3261478"/>
          </a:xfrm>
          <a:prstGeom prst="rect">
            <a:avLst/>
          </a:prstGeom>
        </p:spPr>
        <p:txBody>
          <a:bodyPr vert="horz" lIns="91440" tIns="45720" rIns="91440" bIns="45720" rtlCol="0" anchor="b">
            <a:normAutofit fontScale="92500" lnSpcReduction="20000"/>
          </a:bodyPr>
          <a:lstStyle>
            <a:lvl1pPr algn="ctr" defTabSz="4389120" rtl="0" eaLnBrk="1" latinLnBrk="0" hangingPunct="1">
              <a:lnSpc>
                <a:spcPct val="90000"/>
              </a:lnSpc>
              <a:spcBef>
                <a:spcPct val="0"/>
              </a:spcBef>
              <a:buNone/>
              <a:defRPr sz="28800" kern="1200">
                <a:solidFill>
                  <a:schemeClr val="tx1"/>
                </a:solidFill>
                <a:latin typeface="+mj-lt"/>
                <a:ea typeface="+mj-ea"/>
                <a:cs typeface="+mj-cs"/>
              </a:defRPr>
            </a:lvl1pPr>
          </a:lstStyle>
          <a:p>
            <a:r>
              <a:rPr lang="en-US" sz="17280" dirty="0" smtClean="0">
                <a:solidFill>
                  <a:schemeClr val="bg1"/>
                </a:solidFill>
              </a:rPr>
              <a:t>Neo - Cortical Repository/Reports</a:t>
            </a:r>
          </a:p>
          <a:p>
            <a:r>
              <a:rPr lang="en-US" sz="5700" dirty="0" smtClean="0">
                <a:solidFill>
                  <a:schemeClr val="bg1"/>
                </a:solidFill>
              </a:rPr>
              <a:t>Edson </a:t>
            </a:r>
            <a:r>
              <a:rPr lang="en-US" sz="5700" dirty="0" err="1" smtClean="0">
                <a:solidFill>
                  <a:schemeClr val="bg1"/>
                </a:solidFill>
              </a:rPr>
              <a:t>Almachar</a:t>
            </a:r>
            <a:r>
              <a:rPr lang="en-US" sz="5700" dirty="0" smtClean="0">
                <a:solidFill>
                  <a:schemeClr val="bg1"/>
                </a:solidFill>
              </a:rPr>
              <a:t> | Alex </a:t>
            </a:r>
            <a:r>
              <a:rPr lang="en-US" sz="5700" dirty="0" err="1" smtClean="0">
                <a:solidFill>
                  <a:schemeClr val="bg1"/>
                </a:solidFill>
              </a:rPr>
              <a:t>Falconi</a:t>
            </a:r>
            <a:r>
              <a:rPr lang="en-US" sz="5700" dirty="0" smtClean="0">
                <a:solidFill>
                  <a:schemeClr val="bg1"/>
                </a:solidFill>
              </a:rPr>
              <a:t> | Katie Gilgen | CSE Department, UNR</a:t>
            </a:r>
          </a:p>
          <a:p>
            <a:r>
              <a:rPr lang="en-US" sz="5700" dirty="0" smtClean="0">
                <a:solidFill>
                  <a:schemeClr val="bg1"/>
                </a:solidFill>
              </a:rPr>
              <a:t>Instructor: Dr. </a:t>
            </a:r>
            <a:r>
              <a:rPr lang="en-US" sz="5700" dirty="0" err="1" smtClean="0">
                <a:solidFill>
                  <a:schemeClr val="bg1"/>
                </a:solidFill>
              </a:rPr>
              <a:t>Sergiu</a:t>
            </a:r>
            <a:r>
              <a:rPr lang="en-US" sz="5700" dirty="0" smtClean="0">
                <a:solidFill>
                  <a:schemeClr val="bg1"/>
                </a:solidFill>
              </a:rPr>
              <a:t> </a:t>
            </a:r>
            <a:r>
              <a:rPr lang="en-US" sz="5700" dirty="0" err="1" smtClean="0">
                <a:solidFill>
                  <a:schemeClr val="bg1"/>
                </a:solidFill>
              </a:rPr>
              <a:t>Dascalu</a:t>
            </a:r>
            <a:r>
              <a:rPr lang="en-US" sz="5700" dirty="0" smtClean="0">
                <a:solidFill>
                  <a:schemeClr val="bg1"/>
                </a:solidFill>
              </a:rPr>
              <a:t> | Advisors: Dr. Frederick </a:t>
            </a:r>
            <a:r>
              <a:rPr lang="en-US" sz="5700" dirty="0" smtClean="0">
                <a:solidFill>
                  <a:schemeClr val="bg1"/>
                </a:solidFill>
              </a:rPr>
              <a:t>Harris, Jr., </a:t>
            </a:r>
            <a:r>
              <a:rPr lang="en-US" sz="5700" dirty="0" err="1" smtClean="0">
                <a:solidFill>
                  <a:schemeClr val="bg1"/>
                </a:solidFill>
              </a:rPr>
              <a:t>Devyani</a:t>
            </a:r>
            <a:r>
              <a:rPr lang="en-US" sz="5700" dirty="0" smtClean="0">
                <a:solidFill>
                  <a:schemeClr val="bg1"/>
                </a:solidFill>
              </a:rPr>
              <a:t> </a:t>
            </a:r>
            <a:r>
              <a:rPr lang="en-US" sz="5700" dirty="0" err="1" smtClean="0">
                <a:solidFill>
                  <a:schemeClr val="bg1"/>
                </a:solidFill>
              </a:rPr>
              <a:t>Tanna</a:t>
            </a:r>
            <a:endParaRPr lang="en-US" sz="5700" dirty="0">
              <a:solidFill>
                <a:schemeClr val="bg1"/>
              </a:solidFill>
            </a:endParaRPr>
          </a:p>
        </p:txBody>
      </p:sp>
      <p:sp>
        <p:nvSpPr>
          <p:cNvPr id="43" name="Rectangle 42"/>
          <p:cNvSpPr/>
          <p:nvPr/>
        </p:nvSpPr>
        <p:spPr>
          <a:xfrm>
            <a:off x="0" y="3163670"/>
            <a:ext cx="43891200" cy="404262"/>
          </a:xfrm>
          <a:prstGeom prst="rect">
            <a:avLst/>
          </a:prstGeom>
          <a:solidFill>
            <a:srgbClr val="4C6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129"/>
          </a:p>
        </p:txBody>
      </p:sp>
      <p:sp>
        <p:nvSpPr>
          <p:cNvPr id="15" name="TextBox 14"/>
          <p:cNvSpPr txBox="1"/>
          <p:nvPr/>
        </p:nvSpPr>
        <p:spPr>
          <a:xfrm>
            <a:off x="573393" y="31477877"/>
            <a:ext cx="11781313" cy="1200329"/>
          </a:xfrm>
          <a:prstGeom prst="rect">
            <a:avLst/>
          </a:prstGeom>
          <a:noFill/>
        </p:spPr>
        <p:txBody>
          <a:bodyPr wrap="square" rtlCol="0">
            <a:spAutoFit/>
          </a:bodyPr>
          <a:lstStyle/>
          <a:p>
            <a:r>
              <a:rPr lang="en-US" sz="3600" dirty="0" smtClean="0"/>
              <a:t>This project was developed in Spring 2014 as part of the course CS 426 Senior Projects in Computer Science</a:t>
            </a:r>
            <a:endParaRPr lang="en-US" sz="3600" dirty="0"/>
          </a:p>
        </p:txBody>
      </p:sp>
      <p:sp>
        <p:nvSpPr>
          <p:cNvPr id="14" name="Rectangle 13"/>
          <p:cNvSpPr/>
          <p:nvPr/>
        </p:nvSpPr>
        <p:spPr>
          <a:xfrm>
            <a:off x="11595095" y="21582990"/>
            <a:ext cx="20357431" cy="9963887"/>
          </a:xfrm>
          <a:prstGeom prst="rect">
            <a:avLst/>
          </a:prstGeom>
          <a:solidFill>
            <a:srgbClr val="ADB9CA">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p:nvGrpSpPr>
        <p:grpSpPr>
          <a:xfrm>
            <a:off x="430614" y="4041316"/>
            <a:ext cx="9926479" cy="14830962"/>
            <a:chOff x="260208" y="3936742"/>
            <a:chExt cx="11809768" cy="12106458"/>
          </a:xfrm>
        </p:grpSpPr>
        <p:sp>
          <p:nvSpPr>
            <p:cNvPr id="51" name="Rectangle 50"/>
            <p:cNvSpPr/>
            <p:nvPr/>
          </p:nvSpPr>
          <p:spPr>
            <a:xfrm>
              <a:off x="260208" y="3972543"/>
              <a:ext cx="11781317" cy="12070657"/>
            </a:xfrm>
            <a:prstGeom prst="rect">
              <a:avLst/>
            </a:prstGeom>
            <a:solidFill>
              <a:srgbClr val="AD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129" dirty="0"/>
            </a:p>
          </p:txBody>
        </p:sp>
        <p:sp>
          <p:nvSpPr>
            <p:cNvPr id="52" name="Rectangle 51"/>
            <p:cNvSpPr/>
            <p:nvPr/>
          </p:nvSpPr>
          <p:spPr>
            <a:xfrm>
              <a:off x="260213" y="3936742"/>
              <a:ext cx="11781313" cy="1098770"/>
            </a:xfrm>
            <a:prstGeom prst="rect">
              <a:avLst/>
            </a:prstGeom>
            <a:solidFill>
              <a:srgbClr val="242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endParaRPr>
            </a:p>
          </p:txBody>
        </p:sp>
        <p:sp>
          <p:nvSpPr>
            <p:cNvPr id="54" name="Right Triangle 53"/>
            <p:cNvSpPr/>
            <p:nvPr/>
          </p:nvSpPr>
          <p:spPr>
            <a:xfrm>
              <a:off x="260213" y="4567386"/>
              <a:ext cx="11781313" cy="465646"/>
            </a:xfrm>
            <a:prstGeom prst="rtTriangle">
              <a:avLst/>
            </a:prstGeom>
            <a:solidFill>
              <a:srgbClr val="2E2C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9184" tIns="164592" rIns="329184" bIns="164592" numCol="1" spcCol="0" rtlCol="0" fromWordArt="0" anchor="ctr" anchorCtr="0" forceAA="0" compatLnSpc="1">
              <a:prstTxWarp prst="textNoShape">
                <a:avLst/>
              </a:prstTxWarp>
              <a:noAutofit/>
            </a:bodyPr>
            <a:lstStyle/>
            <a:p>
              <a:pPr algn="ctr"/>
              <a:endParaRPr lang="en-US" sz="26129"/>
            </a:p>
          </p:txBody>
        </p:sp>
        <p:sp>
          <p:nvSpPr>
            <p:cNvPr id="53" name="TextBox 52"/>
            <p:cNvSpPr txBox="1"/>
            <p:nvPr/>
          </p:nvSpPr>
          <p:spPr>
            <a:xfrm>
              <a:off x="814035" y="5274654"/>
              <a:ext cx="10660200" cy="8918908"/>
            </a:xfrm>
            <a:prstGeom prst="rect">
              <a:avLst/>
            </a:prstGeom>
            <a:noFill/>
          </p:spPr>
          <p:txBody>
            <a:bodyPr wrap="square" rtlCol="0">
              <a:spAutoFit/>
            </a:bodyPr>
            <a:lstStyle/>
            <a:p>
              <a:r>
                <a:rPr lang="en-US" sz="4400" dirty="0"/>
                <a:t>Neo Cortical Repository/Reports (NCR) consists of two tabs of a web application to make Neo Cortical Simulator (NCS) more accessible. NCS is a brain simulator used in the field of neuroscience which </a:t>
              </a:r>
              <a:r>
                <a:rPr lang="en-US" sz="4400" dirty="0" smtClean="0"/>
                <a:t>uses brain </a:t>
              </a:r>
              <a:r>
                <a:rPr lang="en-US" sz="4400" dirty="0"/>
                <a:t>models for simulation input, and </a:t>
              </a:r>
              <a:r>
                <a:rPr lang="en-US" sz="4400" dirty="0" smtClean="0"/>
                <a:t>outputs </a:t>
              </a:r>
              <a:r>
                <a:rPr lang="en-US" sz="4400" dirty="0"/>
                <a:t>report data </a:t>
              </a:r>
              <a:r>
                <a:rPr lang="en-US" sz="4400" dirty="0" smtClean="0"/>
                <a:t>to </a:t>
              </a:r>
              <a:r>
                <a:rPr lang="en-US" sz="4400" dirty="0"/>
                <a:t>the user. The web application aims to make interactions with the simulator more intuitive. NCR’s work is divided between the repository tab that allows users to view and search through brain models, and the reports tab </a:t>
              </a:r>
              <a:r>
                <a:rPr lang="en-US" sz="4400" dirty="0" smtClean="0"/>
                <a:t>with functionality to </a:t>
              </a:r>
              <a:r>
                <a:rPr lang="en-US" sz="4400" dirty="0"/>
                <a:t>view graphical representations of the simulation data. The project includes additional work to create the brain model database and manage user accounts.</a:t>
              </a:r>
            </a:p>
          </p:txBody>
        </p:sp>
        <p:sp>
          <p:nvSpPr>
            <p:cNvPr id="69" name="Rectangle 68"/>
            <p:cNvSpPr/>
            <p:nvPr/>
          </p:nvSpPr>
          <p:spPr>
            <a:xfrm>
              <a:off x="288776" y="4094563"/>
              <a:ext cx="11781200" cy="829082"/>
            </a:xfrm>
            <a:prstGeom prst="rect">
              <a:avLst/>
            </a:prstGeom>
          </p:spPr>
          <p:txBody>
            <a:bodyPr wrap="square">
              <a:spAutoFit/>
            </a:bodyPr>
            <a:lstStyle/>
            <a:p>
              <a:pPr algn="ctr"/>
              <a:r>
                <a:rPr lang="en-US" sz="6000" dirty="0" smtClean="0">
                  <a:solidFill>
                    <a:schemeClr val="bg1"/>
                  </a:solidFill>
                  <a:latin typeface="+mj-lt"/>
                </a:rPr>
                <a:t>Abstract</a:t>
              </a:r>
              <a:endParaRPr lang="en-US" sz="6000" dirty="0">
                <a:solidFill>
                  <a:schemeClr val="bg1"/>
                </a:solidFill>
                <a:latin typeface="+mj-lt"/>
              </a:endParaRPr>
            </a:p>
          </p:txBody>
        </p:sp>
      </p:grpSp>
      <p:sp>
        <p:nvSpPr>
          <p:cNvPr id="59" name="Rectangle 58"/>
          <p:cNvSpPr/>
          <p:nvPr/>
        </p:nvSpPr>
        <p:spPr>
          <a:xfrm>
            <a:off x="430293" y="19289962"/>
            <a:ext cx="9902565" cy="11925648"/>
          </a:xfrm>
          <a:prstGeom prst="rect">
            <a:avLst/>
          </a:prstGeom>
          <a:solidFill>
            <a:srgbClr val="AD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129" dirty="0"/>
          </a:p>
        </p:txBody>
      </p:sp>
      <p:sp>
        <p:nvSpPr>
          <p:cNvPr id="60" name="TextBox 59"/>
          <p:cNvSpPr txBox="1"/>
          <p:nvPr/>
        </p:nvSpPr>
        <p:spPr>
          <a:xfrm>
            <a:off x="873798" y="21009676"/>
            <a:ext cx="8928535" cy="5509200"/>
          </a:xfrm>
          <a:prstGeom prst="rect">
            <a:avLst/>
          </a:prstGeom>
          <a:noFill/>
        </p:spPr>
        <p:txBody>
          <a:bodyPr wrap="square" rtlCol="0">
            <a:spAutoFit/>
          </a:bodyPr>
          <a:lstStyle/>
          <a:p>
            <a:r>
              <a:rPr lang="en-US" sz="4400" dirty="0"/>
              <a:t>The web application is made up of multiple tabs, which work together for completeness in functionality. </a:t>
            </a:r>
            <a:r>
              <a:rPr lang="en-US" sz="4400" dirty="0" smtClean="0"/>
              <a:t>Figure 1 shows the various components that make up the overall application. The activity diagram in Figure 4 gives more detail into the flow of control throughout the components.</a:t>
            </a:r>
            <a:endParaRPr lang="en-US" sz="4400" dirty="0"/>
          </a:p>
        </p:txBody>
      </p:sp>
      <p:graphicFrame>
        <p:nvGraphicFramePr>
          <p:cNvPr id="5" name="Diagram 4"/>
          <p:cNvGraphicFramePr/>
          <p:nvPr>
            <p:extLst>
              <p:ext uri="{D42A27DB-BD31-4B8C-83A1-F6EECF244321}">
                <p14:modId xmlns:p14="http://schemas.microsoft.com/office/powerpoint/2010/main" val="1788998758"/>
              </p:ext>
            </p:extLst>
          </p:nvPr>
        </p:nvGraphicFramePr>
        <p:xfrm>
          <a:off x="792749" y="26833097"/>
          <a:ext cx="9195856" cy="3483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7" name="Rectangle 76"/>
          <p:cNvSpPr/>
          <p:nvPr/>
        </p:nvSpPr>
        <p:spPr>
          <a:xfrm>
            <a:off x="33094536" y="12712371"/>
            <a:ext cx="10531407" cy="1015663"/>
          </a:xfrm>
          <a:prstGeom prst="rect">
            <a:avLst/>
          </a:prstGeom>
        </p:spPr>
        <p:txBody>
          <a:bodyPr wrap="square">
            <a:spAutoFit/>
          </a:bodyPr>
          <a:lstStyle/>
          <a:p>
            <a:pPr algn="ctr"/>
            <a:r>
              <a:rPr lang="en-US" sz="6000" dirty="0" smtClean="0">
                <a:solidFill>
                  <a:schemeClr val="bg1"/>
                </a:solidFill>
                <a:latin typeface="+mj-lt"/>
              </a:rPr>
              <a:t>Future Work</a:t>
            </a:r>
            <a:endParaRPr lang="en-US" sz="6000" dirty="0">
              <a:solidFill>
                <a:schemeClr val="bg1"/>
              </a:solidFill>
              <a:latin typeface="+mj-lt"/>
            </a:endParaRPr>
          </a:p>
        </p:txBody>
      </p:sp>
      <p:sp>
        <p:nvSpPr>
          <p:cNvPr id="81" name="TextBox 80"/>
          <p:cNvSpPr txBox="1"/>
          <p:nvPr/>
        </p:nvSpPr>
        <p:spPr>
          <a:xfrm>
            <a:off x="13129708" y="31581630"/>
            <a:ext cx="20357431" cy="2554545"/>
          </a:xfrm>
          <a:prstGeom prst="rect">
            <a:avLst/>
          </a:prstGeom>
          <a:noFill/>
        </p:spPr>
        <p:txBody>
          <a:bodyPr wrap="square" rtlCol="0">
            <a:spAutoFit/>
          </a:bodyPr>
          <a:lstStyle/>
          <a:p>
            <a:r>
              <a:rPr lang="en-US" sz="3600" dirty="0" smtClean="0"/>
              <a:t>For more information about the NCR project, visit  http</a:t>
            </a:r>
            <a:r>
              <a:rPr lang="en-US" sz="3600" dirty="0"/>
              <a:t>://</a:t>
            </a:r>
            <a:r>
              <a:rPr lang="en-US" sz="3600" dirty="0" smtClean="0"/>
              <a:t>www.surukenza.com/Brainlab </a:t>
            </a:r>
          </a:p>
          <a:p>
            <a:r>
              <a:rPr lang="en-US" sz="3600" dirty="0" smtClean="0"/>
              <a:t>To learn about the Brain Computation Lab, visit http://www.cse.unr.edu/brain    </a:t>
            </a:r>
            <a:r>
              <a:rPr lang="en-US" sz="4000" dirty="0" smtClean="0"/>
              <a:t>				</a:t>
            </a:r>
          </a:p>
          <a:p>
            <a:endParaRPr lang="en-US" sz="4000" dirty="0"/>
          </a:p>
        </p:txBody>
      </p:sp>
      <p:sp>
        <p:nvSpPr>
          <p:cNvPr id="83" name="TextBox 82"/>
          <p:cNvSpPr txBox="1"/>
          <p:nvPr/>
        </p:nvSpPr>
        <p:spPr>
          <a:xfrm>
            <a:off x="33613590" y="14091591"/>
            <a:ext cx="9547807" cy="5509200"/>
          </a:xfrm>
          <a:prstGeom prst="rect">
            <a:avLst/>
          </a:prstGeom>
          <a:noFill/>
        </p:spPr>
        <p:txBody>
          <a:bodyPr wrap="square" rtlCol="0">
            <a:spAutoFit/>
          </a:bodyPr>
          <a:lstStyle/>
          <a:p>
            <a:r>
              <a:rPr lang="en-US" sz="4400" dirty="0" smtClean="0"/>
              <a:t>Future work for the project includes modifications that allow the application to be more accessible on mobile devices. The database may also be modified so that it supports a wider variety of model types, meaning that the interface supports the variety as well.</a:t>
            </a:r>
          </a:p>
          <a:p>
            <a:pPr marL="571500" indent="-571500">
              <a:buFont typeface="Arial" panose="020B0604020202020204" pitchFamily="34" charset="0"/>
              <a:buChar char="•"/>
            </a:pPr>
            <a:endParaRPr lang="en-US" sz="4400" dirty="0"/>
          </a:p>
        </p:txBody>
      </p:sp>
      <p:sp>
        <p:nvSpPr>
          <p:cNvPr id="84" name="Rectangle 83"/>
          <p:cNvSpPr/>
          <p:nvPr/>
        </p:nvSpPr>
        <p:spPr>
          <a:xfrm>
            <a:off x="32994114" y="4082778"/>
            <a:ext cx="10593211" cy="8031171"/>
          </a:xfrm>
          <a:prstGeom prst="rect">
            <a:avLst/>
          </a:prstGeom>
          <a:solidFill>
            <a:srgbClr val="AD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129" dirty="0"/>
          </a:p>
        </p:txBody>
      </p:sp>
      <p:sp>
        <p:nvSpPr>
          <p:cNvPr id="89" name="TextBox 88"/>
          <p:cNvSpPr txBox="1"/>
          <p:nvPr/>
        </p:nvSpPr>
        <p:spPr>
          <a:xfrm>
            <a:off x="33726058" y="31554427"/>
            <a:ext cx="10940143" cy="2985433"/>
          </a:xfrm>
          <a:prstGeom prst="rect">
            <a:avLst/>
          </a:prstGeom>
          <a:noFill/>
        </p:spPr>
        <p:txBody>
          <a:bodyPr wrap="square" rtlCol="0">
            <a:spAutoFit/>
          </a:bodyPr>
          <a:lstStyle/>
          <a:p>
            <a:r>
              <a:rPr lang="en-US" sz="3600" dirty="0" smtClean="0"/>
              <a:t>University of Nevada Reno</a:t>
            </a:r>
          </a:p>
          <a:p>
            <a:r>
              <a:rPr lang="en-US" sz="3600" dirty="0" smtClean="0"/>
              <a:t>Department of Computer Science &amp; Engineering		</a:t>
            </a:r>
            <a:r>
              <a:rPr lang="en-US" sz="4000" dirty="0" smtClean="0"/>
              <a:t>		</a:t>
            </a:r>
          </a:p>
          <a:p>
            <a:endParaRPr lang="en-US" sz="4000" dirty="0"/>
          </a:p>
        </p:txBody>
      </p:sp>
      <p:sp>
        <p:nvSpPr>
          <p:cNvPr id="68" name="Rectangle 67"/>
          <p:cNvSpPr/>
          <p:nvPr/>
        </p:nvSpPr>
        <p:spPr>
          <a:xfrm>
            <a:off x="11555500" y="5377030"/>
            <a:ext cx="20397026" cy="10179170"/>
          </a:xfrm>
          <a:prstGeom prst="rect">
            <a:avLst/>
          </a:prstGeom>
          <a:solidFill>
            <a:srgbClr val="ADB9CA">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841019" y="13255689"/>
            <a:ext cx="9880176" cy="2369880"/>
          </a:xfrm>
          <a:prstGeom prst="rect">
            <a:avLst/>
          </a:prstGeom>
          <a:noFill/>
        </p:spPr>
        <p:txBody>
          <a:bodyPr wrap="square" rtlCol="0">
            <a:spAutoFit/>
          </a:bodyPr>
          <a:lstStyle/>
          <a:p>
            <a:pPr marL="571500" indent="-571500">
              <a:buFont typeface="Arial" panose="020B0604020202020204" pitchFamily="34" charset="0"/>
              <a:buChar char="•"/>
            </a:pPr>
            <a:r>
              <a:rPr lang="en-US" sz="3600" dirty="0"/>
              <a:t>The left </a:t>
            </a:r>
            <a:r>
              <a:rPr lang="en-US" sz="3600" dirty="0" smtClean="0"/>
              <a:t>search panel </a:t>
            </a:r>
            <a:r>
              <a:rPr lang="en-US" sz="3600" dirty="0"/>
              <a:t>contains </a:t>
            </a:r>
            <a:r>
              <a:rPr lang="en-US" sz="3600" dirty="0" smtClean="0"/>
              <a:t>collapsible search </a:t>
            </a:r>
            <a:r>
              <a:rPr lang="en-US" sz="3600" dirty="0"/>
              <a:t>filters for </a:t>
            </a:r>
            <a:r>
              <a:rPr lang="en-US" sz="3600" dirty="0" smtClean="0"/>
              <a:t>model types </a:t>
            </a:r>
            <a:r>
              <a:rPr lang="en-US" sz="3600" dirty="0"/>
              <a:t>and parameter </a:t>
            </a:r>
            <a:r>
              <a:rPr lang="en-US" sz="3600" dirty="0" smtClean="0"/>
              <a:t>values</a:t>
            </a:r>
          </a:p>
          <a:p>
            <a:pPr marL="571500" indent="-571500">
              <a:buFont typeface="Arial" panose="020B0604020202020204" pitchFamily="34" charset="0"/>
              <a:buChar char="•"/>
            </a:pPr>
            <a:r>
              <a:rPr lang="en-US" sz="3600" dirty="0" smtClean="0"/>
              <a:t>Model list changes as filters are applied</a:t>
            </a:r>
          </a:p>
          <a:p>
            <a:pPr marL="571500" indent="-571500">
              <a:buFont typeface="Arial" panose="020B0604020202020204" pitchFamily="34" charset="0"/>
              <a:buChar char="•"/>
            </a:pPr>
            <a:endParaRPr lang="en-US" sz="4000" dirty="0" smtClean="0"/>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75519" y="192046"/>
            <a:ext cx="2495156" cy="2747613"/>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862248" y="334502"/>
            <a:ext cx="3285751" cy="2590805"/>
          </a:xfrm>
          <a:prstGeom prst="rect">
            <a:avLst/>
          </a:prstGeom>
        </p:spPr>
      </p:pic>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846982" y="15916547"/>
            <a:ext cx="14892817" cy="5085067"/>
          </a:xfrm>
          <a:prstGeom prst="rect">
            <a:avLst/>
          </a:prstGeom>
        </p:spPr>
      </p:pic>
      <p:sp>
        <p:nvSpPr>
          <p:cNvPr id="66" name="TextBox 65"/>
          <p:cNvSpPr txBox="1"/>
          <p:nvPr/>
        </p:nvSpPr>
        <p:spPr>
          <a:xfrm>
            <a:off x="33593591" y="21037314"/>
            <a:ext cx="9600428" cy="10802957"/>
          </a:xfrm>
          <a:prstGeom prst="rect">
            <a:avLst/>
          </a:prstGeom>
          <a:noFill/>
        </p:spPr>
        <p:txBody>
          <a:bodyPr wrap="square" rtlCol="0">
            <a:spAutoFit/>
          </a:bodyPr>
          <a:lstStyle/>
          <a:p>
            <a:r>
              <a:rPr lang="en-US" sz="4400" dirty="0"/>
              <a:t>The NCR project is a necessary component of the web application because it allows users to see the available models, collaborate with users around the world, and intuitively view the simulation output. </a:t>
            </a:r>
            <a:r>
              <a:rPr lang="en-US" sz="4400" dirty="0" smtClean="0"/>
              <a:t>NCR follows a fundamental principle: Fluid harmony </a:t>
            </a:r>
            <a:r>
              <a:rPr lang="en-US" sz="4400" dirty="0"/>
              <a:t>between the powerful back end </a:t>
            </a:r>
            <a:r>
              <a:rPr lang="en-US" sz="4400" dirty="0" smtClean="0"/>
              <a:t>simulator </a:t>
            </a:r>
            <a:r>
              <a:rPr lang="en-US" sz="4400" dirty="0"/>
              <a:t>and </a:t>
            </a:r>
            <a:r>
              <a:rPr lang="en-US" sz="4400" dirty="0" smtClean="0"/>
              <a:t>the intuitive </a:t>
            </a:r>
            <a:r>
              <a:rPr lang="en-US" sz="4400" dirty="0"/>
              <a:t>front end </a:t>
            </a:r>
            <a:r>
              <a:rPr lang="en-US" sz="4400" dirty="0" smtClean="0"/>
              <a:t>array </a:t>
            </a:r>
            <a:r>
              <a:rPr lang="en-US" sz="4400" dirty="0"/>
              <a:t>of tools </a:t>
            </a:r>
            <a:r>
              <a:rPr lang="en-US" sz="4400" dirty="0" smtClean="0"/>
              <a:t>is essential to the </a:t>
            </a:r>
            <a:r>
              <a:rPr lang="en-US" sz="4400" dirty="0"/>
              <a:t>human paradigm of easy to use, easy to share, and easy to understand. Combining the various application components will </a:t>
            </a:r>
            <a:r>
              <a:rPr lang="en-US" sz="4400" dirty="0" smtClean="0"/>
              <a:t>encourage </a:t>
            </a:r>
            <a:r>
              <a:rPr lang="en-US" sz="4400" dirty="0"/>
              <a:t>the desired flow of user control throughout the application. </a:t>
            </a:r>
          </a:p>
          <a:p>
            <a:pPr marL="571500" indent="-571500">
              <a:buFont typeface="Arial" panose="020B0604020202020204" pitchFamily="34" charset="0"/>
              <a:buChar char="•"/>
            </a:pPr>
            <a:endParaRPr lang="en-US" sz="3600" dirty="0"/>
          </a:p>
        </p:txBody>
      </p:sp>
      <p:sp>
        <p:nvSpPr>
          <p:cNvPr id="74" name="TextBox 73"/>
          <p:cNvSpPr txBox="1"/>
          <p:nvPr/>
        </p:nvSpPr>
        <p:spPr>
          <a:xfrm>
            <a:off x="11084678" y="16918401"/>
            <a:ext cx="5106968" cy="4401205"/>
          </a:xfrm>
          <a:prstGeom prst="rect">
            <a:avLst/>
          </a:prstGeom>
          <a:noFill/>
        </p:spPr>
        <p:txBody>
          <a:bodyPr wrap="square" rtlCol="0">
            <a:spAutoFit/>
          </a:bodyPr>
          <a:lstStyle/>
          <a:p>
            <a:pPr algn="ctr"/>
            <a:r>
              <a:rPr lang="en-US" sz="4000" dirty="0" smtClean="0"/>
              <a:t>The repository and reports are a part of NCS. The diagram (right)  shows their relationship to each other and the other components</a:t>
            </a:r>
          </a:p>
        </p:txBody>
      </p:sp>
      <p:pic>
        <p:nvPicPr>
          <p:cNvPr id="23" name="Picture 22"/>
          <p:cNvPicPr>
            <a:picLocks noChangeAspect="1"/>
          </p:cNvPicPr>
          <p:nvPr/>
        </p:nvPicPr>
        <p:blipFill rotWithShape="1">
          <a:blip r:embed="rId11">
            <a:extLst>
              <a:ext uri="{28A0092B-C50C-407E-A947-70E740481C1C}">
                <a14:useLocalDpi xmlns:a14="http://schemas.microsoft.com/office/drawing/2010/main" val="0"/>
              </a:ext>
            </a:extLst>
          </a:blip>
          <a:srcRect l="5097" t="27712" r="26321" b="32213"/>
          <a:stretch/>
        </p:blipFill>
        <p:spPr>
          <a:xfrm>
            <a:off x="11956234" y="6858473"/>
            <a:ext cx="14578613" cy="5324126"/>
          </a:xfrm>
          <a:prstGeom prst="rect">
            <a:avLst/>
          </a:prstGeom>
          <a:ln>
            <a:noFill/>
          </a:ln>
          <a:effectLst>
            <a:outerShdw blurRad="190500" algn="tl" rotWithShape="0">
              <a:srgbClr val="000000">
                <a:alpha val="70000"/>
              </a:srgbClr>
            </a:outerShdw>
          </a:effectLst>
        </p:spPr>
      </p:pic>
      <p:pic>
        <p:nvPicPr>
          <p:cNvPr id="24" name="Picture 23"/>
          <p:cNvPicPr>
            <a:picLocks noChangeAspect="1"/>
          </p:cNvPicPr>
          <p:nvPr/>
        </p:nvPicPr>
        <p:blipFill rotWithShape="1">
          <a:blip r:embed="rId12">
            <a:extLst>
              <a:ext uri="{28A0092B-C50C-407E-A947-70E740481C1C}">
                <a14:useLocalDpi xmlns:a14="http://schemas.microsoft.com/office/drawing/2010/main" val="0"/>
              </a:ext>
            </a:extLst>
          </a:blip>
          <a:srcRect l="18686" t="27911" r="22370" b="26911"/>
          <a:stretch/>
        </p:blipFill>
        <p:spPr>
          <a:xfrm>
            <a:off x="22943516" y="9929232"/>
            <a:ext cx="8514391" cy="4078637"/>
          </a:xfrm>
          <a:prstGeom prst="rect">
            <a:avLst/>
          </a:prstGeom>
          <a:ln>
            <a:noFill/>
          </a:ln>
          <a:effectLst>
            <a:outerShdw blurRad="190500" algn="tl" rotWithShape="0">
              <a:srgbClr val="000000">
                <a:alpha val="70000"/>
              </a:srgbClr>
            </a:outerShdw>
          </a:effectLst>
        </p:spPr>
      </p:pic>
      <p:cxnSp>
        <p:nvCxnSpPr>
          <p:cNvPr id="29" name="Elbow Connector 28"/>
          <p:cNvCxnSpPr/>
          <p:nvPr/>
        </p:nvCxnSpPr>
        <p:spPr>
          <a:xfrm rot="16200000" flipH="1">
            <a:off x="25154356" y="8624956"/>
            <a:ext cx="3020746" cy="1021332"/>
          </a:xfrm>
          <a:prstGeom prst="bentConnector3">
            <a:avLst>
              <a:gd name="adj1" fmla="val 1408"/>
            </a:avLst>
          </a:prstGeom>
          <a:ln w="76200">
            <a:solidFill>
              <a:srgbClr val="2E2C42"/>
            </a:solidFill>
            <a:tailEnd type="triangle"/>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26041765" y="7543666"/>
            <a:ext cx="255448" cy="253941"/>
          </a:xfrm>
          <a:prstGeom prst="ellipse">
            <a:avLst/>
          </a:prstGeom>
          <a:solidFill>
            <a:srgbClr val="2E2C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27519533" y="7393041"/>
            <a:ext cx="4102534" cy="2185214"/>
          </a:xfrm>
          <a:prstGeom prst="rect">
            <a:avLst/>
          </a:prstGeom>
          <a:noFill/>
        </p:spPr>
        <p:txBody>
          <a:bodyPr wrap="square" rtlCol="0">
            <a:spAutoFit/>
          </a:bodyPr>
          <a:lstStyle/>
          <a:p>
            <a:r>
              <a:rPr lang="en-US" sz="3200" dirty="0" smtClean="0"/>
              <a:t>Selecting a model opens the detail view seen in Figure 3</a:t>
            </a:r>
          </a:p>
          <a:p>
            <a:pPr marL="571500" indent="-571500">
              <a:buFont typeface="Arial" panose="020B0604020202020204" pitchFamily="34" charset="0"/>
              <a:buChar char="•"/>
            </a:pPr>
            <a:endParaRPr lang="en-US" sz="4000" dirty="0" smtClean="0"/>
          </a:p>
        </p:txBody>
      </p:sp>
      <p:sp>
        <p:nvSpPr>
          <p:cNvPr id="48" name="TextBox 47"/>
          <p:cNvSpPr txBox="1"/>
          <p:nvPr/>
        </p:nvSpPr>
        <p:spPr>
          <a:xfrm>
            <a:off x="12210666" y="12324633"/>
            <a:ext cx="10694481" cy="584775"/>
          </a:xfrm>
          <a:prstGeom prst="rect">
            <a:avLst/>
          </a:prstGeom>
          <a:noFill/>
        </p:spPr>
        <p:txBody>
          <a:bodyPr wrap="square" rtlCol="0">
            <a:spAutoFit/>
          </a:bodyPr>
          <a:lstStyle/>
          <a:p>
            <a:pPr algn="ctr"/>
            <a:r>
              <a:rPr lang="en-US" sz="3200" dirty="0" smtClean="0"/>
              <a:t>Figure 2 – Repository tab with filtered model list</a:t>
            </a:r>
            <a:endParaRPr lang="en-US" sz="3200" dirty="0"/>
          </a:p>
        </p:txBody>
      </p:sp>
      <p:sp>
        <p:nvSpPr>
          <p:cNvPr id="93" name="TextBox 92"/>
          <p:cNvSpPr txBox="1"/>
          <p:nvPr/>
        </p:nvSpPr>
        <p:spPr>
          <a:xfrm>
            <a:off x="23172661" y="14164007"/>
            <a:ext cx="8192030" cy="584775"/>
          </a:xfrm>
          <a:prstGeom prst="rect">
            <a:avLst/>
          </a:prstGeom>
          <a:noFill/>
        </p:spPr>
        <p:txBody>
          <a:bodyPr wrap="square" rtlCol="0">
            <a:spAutoFit/>
          </a:bodyPr>
          <a:lstStyle/>
          <a:p>
            <a:r>
              <a:rPr lang="en-US" sz="3200" dirty="0" smtClean="0"/>
              <a:t>Figure 3 – Detailed view of selected model</a:t>
            </a:r>
            <a:endParaRPr lang="en-US" sz="3200" dirty="0"/>
          </a:p>
        </p:txBody>
      </p:sp>
      <p:sp>
        <p:nvSpPr>
          <p:cNvPr id="95" name="TextBox 94"/>
          <p:cNvSpPr txBox="1"/>
          <p:nvPr/>
        </p:nvSpPr>
        <p:spPr>
          <a:xfrm>
            <a:off x="19874706" y="20693350"/>
            <a:ext cx="8837367" cy="584775"/>
          </a:xfrm>
          <a:prstGeom prst="rect">
            <a:avLst/>
          </a:prstGeom>
          <a:noFill/>
        </p:spPr>
        <p:txBody>
          <a:bodyPr wrap="square" rtlCol="0">
            <a:spAutoFit/>
          </a:bodyPr>
          <a:lstStyle/>
          <a:p>
            <a:pPr algn="ctr"/>
            <a:r>
              <a:rPr lang="en-US" sz="3200" dirty="0" smtClean="0"/>
              <a:t>Figure 4 – NCR Activity Diagram</a:t>
            </a:r>
            <a:endParaRPr lang="en-US" sz="3200" dirty="0"/>
          </a:p>
        </p:txBody>
      </p:sp>
      <p:sp>
        <p:nvSpPr>
          <p:cNvPr id="94" name="TextBox 93"/>
          <p:cNvSpPr txBox="1"/>
          <p:nvPr/>
        </p:nvSpPr>
        <p:spPr>
          <a:xfrm>
            <a:off x="539959" y="30424866"/>
            <a:ext cx="9448967" cy="584775"/>
          </a:xfrm>
          <a:prstGeom prst="rect">
            <a:avLst/>
          </a:prstGeom>
          <a:noFill/>
        </p:spPr>
        <p:txBody>
          <a:bodyPr wrap="square" rtlCol="0">
            <a:spAutoFit/>
          </a:bodyPr>
          <a:lstStyle/>
          <a:p>
            <a:pPr algn="ctr"/>
            <a:r>
              <a:rPr lang="en-US" sz="3200" dirty="0" smtClean="0"/>
              <a:t>Figure 1 – NCS Web application components</a:t>
            </a:r>
            <a:endParaRPr lang="en-US" sz="3200" dirty="0"/>
          </a:p>
        </p:txBody>
      </p:sp>
      <p:sp>
        <p:nvSpPr>
          <p:cNvPr id="96" name="TextBox 95"/>
          <p:cNvSpPr txBox="1"/>
          <p:nvPr/>
        </p:nvSpPr>
        <p:spPr>
          <a:xfrm>
            <a:off x="33518801" y="5680319"/>
            <a:ext cx="9670672" cy="6186309"/>
          </a:xfrm>
          <a:prstGeom prst="rect">
            <a:avLst/>
          </a:prstGeom>
          <a:noFill/>
        </p:spPr>
        <p:txBody>
          <a:bodyPr wrap="square" rtlCol="0">
            <a:spAutoFit/>
          </a:bodyPr>
          <a:lstStyle/>
          <a:p>
            <a:r>
              <a:rPr lang="en-US" sz="4400" dirty="0" smtClean="0"/>
              <a:t>The goal of NCR is to expand the use of computational neuroscience by making the use of the Neo Cortical Simulator more accessible. The components are designed for the neuroscience community, meaning that the usage will not require the users to learn how to code or spend valuable time creating graphs from raw data. </a:t>
            </a:r>
            <a:endParaRPr lang="en-US" sz="4400" dirty="0"/>
          </a:p>
        </p:txBody>
      </p:sp>
      <p:pic>
        <p:nvPicPr>
          <p:cNvPr id="21" name="Picture 2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222043" y="25515456"/>
            <a:ext cx="6558219" cy="2772142"/>
          </a:xfrm>
          <a:prstGeom prst="rect">
            <a:avLst/>
          </a:prstGeom>
        </p:spPr>
      </p:pic>
      <p:pic>
        <p:nvPicPr>
          <p:cNvPr id="25" name="Picture 2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038560" y="23517478"/>
            <a:ext cx="7914428" cy="6513878"/>
          </a:xfrm>
          <a:prstGeom prst="rect">
            <a:avLst/>
          </a:prstGeom>
        </p:spPr>
      </p:pic>
      <p:pic>
        <p:nvPicPr>
          <p:cNvPr id="27" name="Picture 2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0248303" y="28515054"/>
            <a:ext cx="6505701" cy="2461038"/>
          </a:xfrm>
          <a:prstGeom prst="rect">
            <a:avLst/>
          </a:prstGeom>
        </p:spPr>
      </p:pic>
      <p:pic>
        <p:nvPicPr>
          <p:cNvPr id="33" name="Picture 3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0249961" y="22307889"/>
            <a:ext cx="6504042" cy="2781334"/>
          </a:xfrm>
          <a:prstGeom prst="rect">
            <a:avLst/>
          </a:prstGeom>
        </p:spPr>
      </p:pic>
      <p:sp>
        <p:nvSpPr>
          <p:cNvPr id="35" name="TextBox 34"/>
          <p:cNvSpPr txBox="1"/>
          <p:nvPr/>
        </p:nvSpPr>
        <p:spPr>
          <a:xfrm>
            <a:off x="27049317" y="22222470"/>
            <a:ext cx="4764452" cy="2554545"/>
          </a:xfrm>
          <a:prstGeom prst="rect">
            <a:avLst/>
          </a:prstGeom>
          <a:noFill/>
        </p:spPr>
        <p:txBody>
          <a:bodyPr wrap="square" rtlCol="0">
            <a:spAutoFit/>
          </a:bodyPr>
          <a:lstStyle/>
          <a:p>
            <a:pPr>
              <a:spcAft>
                <a:spcPts val="600"/>
              </a:spcAft>
            </a:pPr>
            <a:r>
              <a:rPr lang="en-US" sz="3200" dirty="0" smtClean="0"/>
              <a:t>Figure 6 – A Line Graph with the graph menu clicked. Change position via the position slider (visible on the bottom).</a:t>
            </a:r>
          </a:p>
        </p:txBody>
      </p:sp>
      <p:sp>
        <p:nvSpPr>
          <p:cNvPr id="117" name="Rectangle 116"/>
          <p:cNvSpPr/>
          <p:nvPr/>
        </p:nvSpPr>
        <p:spPr>
          <a:xfrm>
            <a:off x="32987480" y="4096013"/>
            <a:ext cx="10599845" cy="1346043"/>
          </a:xfrm>
          <a:prstGeom prst="rect">
            <a:avLst/>
          </a:prstGeom>
          <a:solidFill>
            <a:srgbClr val="242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endParaRPr>
          </a:p>
        </p:txBody>
      </p:sp>
      <p:sp>
        <p:nvSpPr>
          <p:cNvPr id="118" name="Right Triangle 117"/>
          <p:cNvSpPr/>
          <p:nvPr/>
        </p:nvSpPr>
        <p:spPr>
          <a:xfrm>
            <a:off x="32987480" y="4868581"/>
            <a:ext cx="10599845" cy="570438"/>
          </a:xfrm>
          <a:prstGeom prst="rtTriangle">
            <a:avLst/>
          </a:prstGeom>
          <a:solidFill>
            <a:srgbClr val="2E2C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9184" tIns="164592" rIns="329184" bIns="164592" numCol="1" spcCol="0" rtlCol="0" fromWordArt="0" anchor="ctr" anchorCtr="0" forceAA="0" compatLnSpc="1">
            <a:prstTxWarp prst="textNoShape">
              <a:avLst/>
            </a:prstTxWarp>
            <a:noAutofit/>
          </a:bodyPr>
          <a:lstStyle/>
          <a:p>
            <a:pPr algn="ctr"/>
            <a:endParaRPr lang="en-US" sz="26129"/>
          </a:p>
        </p:txBody>
      </p:sp>
      <p:sp>
        <p:nvSpPr>
          <p:cNvPr id="121" name="Rectangle 120"/>
          <p:cNvSpPr/>
          <p:nvPr/>
        </p:nvSpPr>
        <p:spPr>
          <a:xfrm>
            <a:off x="33004852" y="19456206"/>
            <a:ext cx="10581844" cy="1346043"/>
          </a:xfrm>
          <a:prstGeom prst="rect">
            <a:avLst/>
          </a:prstGeom>
          <a:solidFill>
            <a:srgbClr val="242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endParaRPr>
          </a:p>
        </p:txBody>
      </p:sp>
      <p:sp>
        <p:nvSpPr>
          <p:cNvPr id="122" name="Right Triangle 121"/>
          <p:cNvSpPr/>
          <p:nvPr/>
        </p:nvSpPr>
        <p:spPr>
          <a:xfrm>
            <a:off x="33004852" y="20228774"/>
            <a:ext cx="10581844" cy="570438"/>
          </a:xfrm>
          <a:prstGeom prst="rtTriangle">
            <a:avLst/>
          </a:prstGeom>
          <a:solidFill>
            <a:srgbClr val="2E2C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9184" tIns="164592" rIns="329184" bIns="164592" numCol="1" spcCol="0" rtlCol="0" fromWordArt="0" anchor="ctr" anchorCtr="0" forceAA="0" compatLnSpc="1">
            <a:prstTxWarp prst="textNoShape">
              <a:avLst/>
            </a:prstTxWarp>
            <a:noAutofit/>
          </a:bodyPr>
          <a:lstStyle/>
          <a:p>
            <a:pPr algn="ctr"/>
            <a:endParaRPr lang="en-US" sz="26129"/>
          </a:p>
        </p:txBody>
      </p:sp>
      <p:sp>
        <p:nvSpPr>
          <p:cNvPr id="116" name="Rectangle 115"/>
          <p:cNvSpPr/>
          <p:nvPr/>
        </p:nvSpPr>
        <p:spPr>
          <a:xfrm>
            <a:off x="32987481" y="4291661"/>
            <a:ext cx="10645898" cy="1015663"/>
          </a:xfrm>
          <a:prstGeom prst="rect">
            <a:avLst/>
          </a:prstGeom>
        </p:spPr>
        <p:txBody>
          <a:bodyPr wrap="square">
            <a:spAutoFit/>
          </a:bodyPr>
          <a:lstStyle/>
          <a:p>
            <a:pPr algn="ctr"/>
            <a:r>
              <a:rPr lang="en-US" sz="6000" dirty="0" smtClean="0">
                <a:solidFill>
                  <a:schemeClr val="bg1"/>
                </a:solidFill>
                <a:latin typeface="+mj-lt"/>
              </a:rPr>
              <a:t>Project Goals</a:t>
            </a:r>
            <a:endParaRPr lang="en-US" sz="6000" dirty="0">
              <a:solidFill>
                <a:schemeClr val="bg1"/>
              </a:solidFill>
              <a:latin typeface="+mj-lt"/>
            </a:endParaRPr>
          </a:p>
        </p:txBody>
      </p:sp>
      <p:sp>
        <p:nvSpPr>
          <p:cNvPr id="80" name="Rectangle 79"/>
          <p:cNvSpPr/>
          <p:nvPr/>
        </p:nvSpPr>
        <p:spPr>
          <a:xfrm>
            <a:off x="32987733" y="19677687"/>
            <a:ext cx="10598963" cy="1015663"/>
          </a:xfrm>
          <a:prstGeom prst="rect">
            <a:avLst/>
          </a:prstGeom>
        </p:spPr>
        <p:txBody>
          <a:bodyPr wrap="square">
            <a:spAutoFit/>
          </a:bodyPr>
          <a:lstStyle/>
          <a:p>
            <a:pPr algn="ctr"/>
            <a:r>
              <a:rPr lang="en-US" sz="6000" dirty="0">
                <a:solidFill>
                  <a:schemeClr val="bg1"/>
                </a:solidFill>
                <a:latin typeface="+mj-lt"/>
              </a:rPr>
              <a:t>C</a:t>
            </a:r>
            <a:r>
              <a:rPr lang="en-US" sz="6000" dirty="0" smtClean="0">
                <a:solidFill>
                  <a:schemeClr val="bg1"/>
                </a:solidFill>
                <a:latin typeface="+mj-lt"/>
              </a:rPr>
              <a:t>onclusion</a:t>
            </a:r>
            <a:endParaRPr lang="en-US" sz="6000" dirty="0">
              <a:solidFill>
                <a:schemeClr val="bg1"/>
              </a:solidFill>
              <a:latin typeface="+mj-lt"/>
            </a:endParaRPr>
          </a:p>
        </p:txBody>
      </p:sp>
      <p:sp>
        <p:nvSpPr>
          <p:cNvPr id="123" name="Rectangle 122"/>
          <p:cNvSpPr/>
          <p:nvPr/>
        </p:nvSpPr>
        <p:spPr>
          <a:xfrm>
            <a:off x="430293" y="19305024"/>
            <a:ext cx="9902562" cy="1346043"/>
          </a:xfrm>
          <a:prstGeom prst="rect">
            <a:avLst/>
          </a:prstGeom>
          <a:solidFill>
            <a:srgbClr val="242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endParaRPr>
          </a:p>
        </p:txBody>
      </p:sp>
      <p:sp>
        <p:nvSpPr>
          <p:cNvPr id="124" name="Right Triangle 123"/>
          <p:cNvSpPr/>
          <p:nvPr/>
        </p:nvSpPr>
        <p:spPr>
          <a:xfrm>
            <a:off x="430293" y="20077592"/>
            <a:ext cx="9902562" cy="570438"/>
          </a:xfrm>
          <a:prstGeom prst="rtTriangle">
            <a:avLst/>
          </a:prstGeom>
          <a:solidFill>
            <a:srgbClr val="2E2C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9184" tIns="164592" rIns="329184" bIns="164592" numCol="1" spcCol="0" rtlCol="0" fromWordArt="0" anchor="ctr" anchorCtr="0" forceAA="0" compatLnSpc="1">
            <a:prstTxWarp prst="textNoShape">
              <a:avLst/>
            </a:prstTxWarp>
            <a:noAutofit/>
          </a:bodyPr>
          <a:lstStyle/>
          <a:p>
            <a:pPr algn="ctr"/>
            <a:endParaRPr lang="en-US" sz="26129"/>
          </a:p>
        </p:txBody>
      </p:sp>
      <p:sp>
        <p:nvSpPr>
          <p:cNvPr id="75" name="Rectangle 74"/>
          <p:cNvSpPr/>
          <p:nvPr/>
        </p:nvSpPr>
        <p:spPr>
          <a:xfrm>
            <a:off x="390991" y="19498226"/>
            <a:ext cx="9902567" cy="923330"/>
          </a:xfrm>
          <a:prstGeom prst="rect">
            <a:avLst/>
          </a:prstGeom>
        </p:spPr>
        <p:txBody>
          <a:bodyPr wrap="square">
            <a:spAutoFit/>
          </a:bodyPr>
          <a:lstStyle/>
          <a:p>
            <a:pPr algn="ctr"/>
            <a:r>
              <a:rPr lang="en-US" sz="5400" dirty="0" smtClean="0">
                <a:solidFill>
                  <a:schemeClr val="bg1"/>
                </a:solidFill>
                <a:latin typeface="+mj-lt"/>
              </a:rPr>
              <a:t>Application Architecture</a:t>
            </a:r>
            <a:endParaRPr lang="en-US" sz="5400" dirty="0">
              <a:solidFill>
                <a:schemeClr val="bg1"/>
              </a:solidFill>
              <a:latin typeface="+mj-lt"/>
            </a:endParaRPr>
          </a:p>
        </p:txBody>
      </p:sp>
      <p:sp>
        <p:nvSpPr>
          <p:cNvPr id="133" name="Rectangle 132"/>
          <p:cNvSpPr/>
          <p:nvPr/>
        </p:nvSpPr>
        <p:spPr>
          <a:xfrm>
            <a:off x="11006056" y="15823851"/>
            <a:ext cx="5824250" cy="1010600"/>
          </a:xfrm>
          <a:prstGeom prst="rect">
            <a:avLst/>
          </a:prstGeom>
          <a:solidFill>
            <a:srgbClr val="242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endParaRPr>
          </a:p>
        </p:txBody>
      </p:sp>
      <p:sp>
        <p:nvSpPr>
          <p:cNvPr id="134" name="Right Triangle 133"/>
          <p:cNvSpPr/>
          <p:nvPr/>
        </p:nvSpPr>
        <p:spPr>
          <a:xfrm>
            <a:off x="11006056" y="16403132"/>
            <a:ext cx="5824250" cy="428281"/>
          </a:xfrm>
          <a:prstGeom prst="rtTriangle">
            <a:avLst/>
          </a:prstGeom>
          <a:solidFill>
            <a:srgbClr val="2E2C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9184" tIns="164592" rIns="329184" bIns="164592" numCol="1" spcCol="0" rtlCol="0" fromWordArt="0" anchor="ctr" anchorCtr="0" forceAA="0" compatLnSpc="1">
            <a:prstTxWarp prst="textNoShape">
              <a:avLst/>
            </a:prstTxWarp>
            <a:noAutofit/>
          </a:bodyPr>
          <a:lstStyle/>
          <a:p>
            <a:pPr algn="ctr"/>
            <a:endParaRPr lang="en-US" sz="26129"/>
          </a:p>
        </p:txBody>
      </p:sp>
      <p:sp>
        <p:nvSpPr>
          <p:cNvPr id="73" name="Rectangle 72"/>
          <p:cNvSpPr/>
          <p:nvPr/>
        </p:nvSpPr>
        <p:spPr>
          <a:xfrm>
            <a:off x="11084678" y="15860216"/>
            <a:ext cx="5606352" cy="923330"/>
          </a:xfrm>
          <a:prstGeom prst="rect">
            <a:avLst/>
          </a:prstGeom>
        </p:spPr>
        <p:txBody>
          <a:bodyPr wrap="square">
            <a:spAutoFit/>
          </a:bodyPr>
          <a:lstStyle/>
          <a:p>
            <a:pPr algn="ctr"/>
            <a:r>
              <a:rPr lang="en-US" sz="5400" dirty="0" smtClean="0">
                <a:solidFill>
                  <a:schemeClr val="bg1"/>
                </a:solidFill>
                <a:latin typeface="+mj-lt"/>
              </a:rPr>
              <a:t>Activity </a:t>
            </a:r>
            <a:r>
              <a:rPr lang="en-US" sz="5400" dirty="0" smtClean="0">
                <a:solidFill>
                  <a:schemeClr val="bg1"/>
                </a:solidFill>
                <a:latin typeface="+mj-lt"/>
              </a:rPr>
              <a:t>Diagram</a:t>
            </a:r>
            <a:endParaRPr lang="en-US" sz="5400" dirty="0">
              <a:solidFill>
                <a:schemeClr val="bg1"/>
              </a:solidFill>
              <a:latin typeface="+mj-lt"/>
            </a:endParaRPr>
          </a:p>
        </p:txBody>
      </p:sp>
      <p:sp>
        <p:nvSpPr>
          <p:cNvPr id="135" name="Rectangle 134"/>
          <p:cNvSpPr/>
          <p:nvPr/>
        </p:nvSpPr>
        <p:spPr>
          <a:xfrm>
            <a:off x="12055526" y="22210629"/>
            <a:ext cx="5824250" cy="1010600"/>
          </a:xfrm>
          <a:prstGeom prst="rect">
            <a:avLst/>
          </a:prstGeom>
          <a:solidFill>
            <a:srgbClr val="242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endParaRPr>
          </a:p>
        </p:txBody>
      </p:sp>
      <p:sp>
        <p:nvSpPr>
          <p:cNvPr id="136" name="Right Triangle 135"/>
          <p:cNvSpPr/>
          <p:nvPr/>
        </p:nvSpPr>
        <p:spPr>
          <a:xfrm>
            <a:off x="12055526" y="22789910"/>
            <a:ext cx="5824250" cy="428281"/>
          </a:xfrm>
          <a:prstGeom prst="rtTriangle">
            <a:avLst/>
          </a:prstGeom>
          <a:solidFill>
            <a:srgbClr val="2E2C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9184" tIns="164592" rIns="329184" bIns="164592" numCol="1" spcCol="0" rtlCol="0" fromWordArt="0" anchor="ctr" anchorCtr="0" forceAA="0" compatLnSpc="1">
            <a:prstTxWarp prst="textNoShape">
              <a:avLst/>
            </a:prstTxWarp>
            <a:noAutofit/>
          </a:bodyPr>
          <a:lstStyle/>
          <a:p>
            <a:pPr algn="ctr"/>
            <a:endParaRPr lang="en-US" sz="26129"/>
          </a:p>
        </p:txBody>
      </p:sp>
      <p:sp>
        <p:nvSpPr>
          <p:cNvPr id="3" name="Rectangle 2"/>
          <p:cNvSpPr/>
          <p:nvPr/>
        </p:nvSpPr>
        <p:spPr>
          <a:xfrm>
            <a:off x="12056652" y="22259321"/>
            <a:ext cx="5682046" cy="955936"/>
          </a:xfrm>
          <a:prstGeom prst="rect">
            <a:avLst/>
          </a:prstGeom>
        </p:spPr>
        <p:txBody>
          <a:bodyPr wrap="square">
            <a:spAutoFit/>
          </a:bodyPr>
          <a:lstStyle/>
          <a:p>
            <a:pPr algn="ctr"/>
            <a:r>
              <a:rPr lang="en-US" sz="5400" dirty="0" smtClean="0">
                <a:solidFill>
                  <a:schemeClr val="bg1"/>
                </a:solidFill>
                <a:latin typeface="+mj-lt"/>
              </a:rPr>
              <a:t>Reports Tab</a:t>
            </a:r>
            <a:endParaRPr lang="en-US" sz="5400" dirty="0">
              <a:solidFill>
                <a:schemeClr val="bg1"/>
              </a:solidFill>
              <a:latin typeface="+mj-lt"/>
            </a:endParaRPr>
          </a:p>
        </p:txBody>
      </p:sp>
      <p:sp>
        <p:nvSpPr>
          <p:cNvPr id="137" name="Rectangle 136"/>
          <p:cNvSpPr/>
          <p:nvPr/>
        </p:nvSpPr>
        <p:spPr>
          <a:xfrm>
            <a:off x="11841019" y="5611830"/>
            <a:ext cx="5824250" cy="1010600"/>
          </a:xfrm>
          <a:prstGeom prst="rect">
            <a:avLst/>
          </a:prstGeom>
          <a:solidFill>
            <a:srgbClr val="242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endParaRPr>
          </a:p>
        </p:txBody>
      </p:sp>
      <p:sp>
        <p:nvSpPr>
          <p:cNvPr id="138" name="Right Triangle 137"/>
          <p:cNvSpPr/>
          <p:nvPr/>
        </p:nvSpPr>
        <p:spPr>
          <a:xfrm>
            <a:off x="11841019" y="6191111"/>
            <a:ext cx="5824250" cy="428281"/>
          </a:xfrm>
          <a:prstGeom prst="rtTriangle">
            <a:avLst/>
          </a:prstGeom>
          <a:solidFill>
            <a:srgbClr val="2E2C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9184" tIns="164592" rIns="329184" bIns="164592" numCol="1" spcCol="0" rtlCol="0" fromWordArt="0" anchor="ctr" anchorCtr="0" forceAA="0" compatLnSpc="1">
            <a:prstTxWarp prst="textNoShape">
              <a:avLst/>
            </a:prstTxWarp>
            <a:noAutofit/>
          </a:bodyPr>
          <a:lstStyle/>
          <a:p>
            <a:pPr algn="ctr"/>
            <a:endParaRPr lang="en-US" sz="26129"/>
          </a:p>
        </p:txBody>
      </p:sp>
      <p:sp>
        <p:nvSpPr>
          <p:cNvPr id="64" name="Rectangle 63"/>
          <p:cNvSpPr/>
          <p:nvPr/>
        </p:nvSpPr>
        <p:spPr>
          <a:xfrm>
            <a:off x="11841020" y="5648361"/>
            <a:ext cx="5841082" cy="923330"/>
          </a:xfrm>
          <a:prstGeom prst="rect">
            <a:avLst/>
          </a:prstGeom>
        </p:spPr>
        <p:txBody>
          <a:bodyPr wrap="square">
            <a:spAutoFit/>
          </a:bodyPr>
          <a:lstStyle/>
          <a:p>
            <a:pPr algn="ctr"/>
            <a:r>
              <a:rPr lang="en-US" sz="5400" dirty="0" smtClean="0">
                <a:solidFill>
                  <a:schemeClr val="bg1"/>
                </a:solidFill>
                <a:latin typeface="+mj-lt"/>
              </a:rPr>
              <a:t>Repository Tab</a:t>
            </a:r>
            <a:endParaRPr lang="en-US" sz="5400" dirty="0">
              <a:solidFill>
                <a:schemeClr val="bg1"/>
              </a:solidFill>
              <a:latin typeface="+mj-lt"/>
            </a:endParaRPr>
          </a:p>
        </p:txBody>
      </p:sp>
      <p:sp>
        <p:nvSpPr>
          <p:cNvPr id="139" name="TextBox 138"/>
          <p:cNvSpPr txBox="1"/>
          <p:nvPr/>
        </p:nvSpPr>
        <p:spPr>
          <a:xfrm>
            <a:off x="12092114" y="30172562"/>
            <a:ext cx="7381187" cy="1631216"/>
          </a:xfrm>
          <a:prstGeom prst="rect">
            <a:avLst/>
          </a:prstGeom>
          <a:noFill/>
        </p:spPr>
        <p:txBody>
          <a:bodyPr wrap="square" rtlCol="0">
            <a:spAutoFit/>
          </a:bodyPr>
          <a:lstStyle/>
          <a:p>
            <a:pPr>
              <a:spcAft>
                <a:spcPts val="1200"/>
              </a:spcAft>
            </a:pPr>
            <a:r>
              <a:rPr lang="en-US" sz="3200" dirty="0" smtClean="0"/>
              <a:t>Figure 5 - Zoom in and expand the graph, or Zoom out and contract the graph</a:t>
            </a:r>
            <a:endParaRPr lang="en-US" sz="3200" dirty="0"/>
          </a:p>
          <a:p>
            <a:endParaRPr lang="en-US" sz="2600" dirty="0"/>
          </a:p>
        </p:txBody>
      </p:sp>
      <p:sp>
        <p:nvSpPr>
          <p:cNvPr id="140" name="TextBox 139"/>
          <p:cNvSpPr txBox="1"/>
          <p:nvPr/>
        </p:nvSpPr>
        <p:spPr>
          <a:xfrm>
            <a:off x="27049317" y="25376574"/>
            <a:ext cx="4764452" cy="2062103"/>
          </a:xfrm>
          <a:prstGeom prst="rect">
            <a:avLst/>
          </a:prstGeom>
          <a:noFill/>
        </p:spPr>
        <p:txBody>
          <a:bodyPr wrap="square" rtlCol="0">
            <a:spAutoFit/>
          </a:bodyPr>
          <a:lstStyle/>
          <a:p>
            <a:pPr>
              <a:spcAft>
                <a:spcPts val="1200"/>
              </a:spcAft>
            </a:pPr>
            <a:r>
              <a:rPr lang="en-US" sz="3200" dirty="0" smtClean="0"/>
              <a:t>Figure 7 - View multiple cells and change their line color. Save the graph as an SVG or an animated GIF.</a:t>
            </a:r>
          </a:p>
        </p:txBody>
      </p:sp>
      <p:sp>
        <p:nvSpPr>
          <p:cNvPr id="141" name="TextBox 140"/>
          <p:cNvSpPr txBox="1"/>
          <p:nvPr/>
        </p:nvSpPr>
        <p:spPr>
          <a:xfrm>
            <a:off x="27051758" y="28418437"/>
            <a:ext cx="4764452" cy="2062103"/>
          </a:xfrm>
          <a:prstGeom prst="rect">
            <a:avLst/>
          </a:prstGeom>
          <a:noFill/>
        </p:spPr>
        <p:txBody>
          <a:bodyPr wrap="square" rtlCol="0">
            <a:spAutoFit/>
          </a:bodyPr>
          <a:lstStyle/>
          <a:p>
            <a:pPr>
              <a:spcAft>
                <a:spcPts val="1200"/>
              </a:spcAft>
            </a:pPr>
            <a:r>
              <a:rPr lang="en-US" sz="3200" dirty="0" smtClean="0"/>
              <a:t>Figure 8 - View firing neurons via Raster Plot. Pause the graph to get a better look.</a:t>
            </a:r>
          </a:p>
        </p:txBody>
      </p:sp>
      <p:sp>
        <p:nvSpPr>
          <p:cNvPr id="142" name="Rectangle 141"/>
          <p:cNvSpPr/>
          <p:nvPr/>
        </p:nvSpPr>
        <p:spPr>
          <a:xfrm>
            <a:off x="11555500" y="4023333"/>
            <a:ext cx="20397026" cy="1346043"/>
          </a:xfrm>
          <a:prstGeom prst="rect">
            <a:avLst/>
          </a:prstGeom>
          <a:solidFill>
            <a:srgbClr val="242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endParaRPr>
          </a:p>
        </p:txBody>
      </p:sp>
      <p:sp>
        <p:nvSpPr>
          <p:cNvPr id="143" name="Right Triangle 142"/>
          <p:cNvSpPr/>
          <p:nvPr/>
        </p:nvSpPr>
        <p:spPr>
          <a:xfrm>
            <a:off x="11555500" y="4795901"/>
            <a:ext cx="20397026" cy="570438"/>
          </a:xfrm>
          <a:prstGeom prst="rtTriangle">
            <a:avLst/>
          </a:prstGeom>
          <a:solidFill>
            <a:srgbClr val="2E2C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9184" tIns="164592" rIns="329184" bIns="164592" numCol="1" spcCol="0" rtlCol="0" fromWordArt="0" anchor="ctr" anchorCtr="0" forceAA="0" compatLnSpc="1">
            <a:prstTxWarp prst="textNoShape">
              <a:avLst/>
            </a:prstTxWarp>
            <a:noAutofit/>
          </a:bodyPr>
          <a:lstStyle/>
          <a:p>
            <a:pPr algn="ctr"/>
            <a:endParaRPr lang="en-US" sz="26129"/>
          </a:p>
        </p:txBody>
      </p:sp>
      <p:sp>
        <p:nvSpPr>
          <p:cNvPr id="2" name="TextBox 1"/>
          <p:cNvSpPr txBox="1"/>
          <p:nvPr/>
        </p:nvSpPr>
        <p:spPr>
          <a:xfrm>
            <a:off x="11630871" y="4074759"/>
            <a:ext cx="20285876" cy="1200329"/>
          </a:xfrm>
          <a:prstGeom prst="rect">
            <a:avLst/>
          </a:prstGeom>
          <a:noFill/>
        </p:spPr>
        <p:txBody>
          <a:bodyPr wrap="square" rtlCol="0">
            <a:spAutoFit/>
          </a:bodyPr>
          <a:lstStyle/>
          <a:p>
            <a:pPr algn="ctr"/>
            <a:r>
              <a:rPr lang="en-US" sz="7200" dirty="0" smtClean="0">
                <a:solidFill>
                  <a:schemeClr val="bg1"/>
                </a:solidFill>
                <a:latin typeface="+mj-lt"/>
              </a:rPr>
              <a:t>User Interface</a:t>
            </a:r>
            <a:endParaRPr lang="en-US" sz="7200" dirty="0">
              <a:solidFill>
                <a:schemeClr val="bg1"/>
              </a:solidFill>
              <a:latin typeface="+mj-lt"/>
            </a:endParaRPr>
          </a:p>
        </p:txBody>
      </p:sp>
    </p:spTree>
    <p:extLst>
      <p:ext uri="{BB962C8B-B14F-4D97-AF65-F5344CB8AC3E}">
        <p14:creationId xmlns:p14="http://schemas.microsoft.com/office/powerpoint/2010/main" val="381648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628</TotalTime>
  <Words>662</Words>
  <Application>Microsoft Office PowerPoint</Application>
  <PresentationFormat>Custom</PresentationFormat>
  <Paragraphs>43</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Edson Almachar</dc:creator>
  <cp:lastModifiedBy>Edson Almachar</cp:lastModifiedBy>
  <cp:revision>84</cp:revision>
  <dcterms:created xsi:type="dcterms:W3CDTF">2014-04-08T17:52:01Z</dcterms:created>
  <dcterms:modified xsi:type="dcterms:W3CDTF">2014-04-22T23:56:18Z</dcterms:modified>
</cp:coreProperties>
</file>