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2FF"/>
    <a:srgbClr val="1B4473"/>
    <a:srgbClr val="0033CC"/>
    <a:srgbClr val="00306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61" autoAdjust="0"/>
    <p:restoredTop sz="94427" autoAdjust="0"/>
  </p:normalViewPr>
  <p:slideViewPr>
    <p:cSldViewPr>
      <p:cViewPr>
        <p:scale>
          <a:sx n="25" d="100"/>
          <a:sy n="25" d="100"/>
        </p:scale>
        <p:origin x="-2286" y="-510"/>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CCC5C-5AA2-49CC-A403-7523E12EF027}"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10B6F-166C-41F0-9380-FFDAD4762600}" type="slidenum">
              <a:rPr lang="en-US" smtClean="0"/>
              <a:pPr/>
              <a:t>‹#›</a:t>
            </a:fld>
            <a:endParaRPr lang="en-US"/>
          </a:p>
        </p:txBody>
      </p:sp>
    </p:spTree>
    <p:extLst>
      <p:ext uri="{BB962C8B-B14F-4D97-AF65-F5344CB8AC3E}">
        <p14:creationId xmlns:p14="http://schemas.microsoft.com/office/powerpoint/2010/main" val="296078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210B6F-166C-41F0-9380-FFDAD476260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894B48-5E1E-4DB1-8787-14544F808CB4}"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94B48-5E1E-4DB1-8787-14544F808CB4}"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94B48-5E1E-4DB1-8787-14544F808CB4}"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94B48-5E1E-4DB1-8787-14544F808CB4}"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894B48-5E1E-4DB1-8787-14544F808CB4}"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94B48-5E1E-4DB1-8787-14544F808CB4}"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94B48-5E1E-4DB1-8787-14544F808CB4}"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94B48-5E1E-4DB1-8787-14544F808CB4}"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94B48-5E1E-4DB1-8787-14544F808CB4}"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94B48-5E1E-4DB1-8787-14544F808CB4}"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94B48-5E1E-4DB1-8787-14544F808CB4}"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3894B48-5E1E-4DB1-8787-14544F808CB4}" type="datetimeFigureOut">
              <a:rPr lang="en-US" smtClean="0"/>
              <a:pPr/>
              <a:t>5/1/2013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FCBD44D-C42C-4AA6-8271-3DAAFAF1A2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Picture 2" descr="bg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6810632"/>
            <a:ext cx="36347400" cy="21611968"/>
          </a:xfrm>
          <a:prstGeom prst="rect">
            <a:avLst/>
          </a:prstGeom>
        </p:spPr>
      </p:pic>
      <p:pic>
        <p:nvPicPr>
          <p:cNvPr id="48" name="Picture 47" descr="tablet.jpg"/>
          <p:cNvPicPr>
            <a:picLocks noChangeAspect="1"/>
          </p:cNvPicPr>
          <p:nvPr/>
        </p:nvPicPr>
        <p:blipFill rotWithShape="1">
          <a:blip r:embed="rId4"/>
          <a:srcRect l="2113" t="3673" r="2196" b="2318"/>
          <a:stretch/>
        </p:blipFill>
        <p:spPr>
          <a:xfrm>
            <a:off x="731520" y="5173213"/>
            <a:ext cx="42702480" cy="27782985"/>
          </a:xfrm>
          <a:prstGeom prst="rect">
            <a:avLst/>
          </a:prstGeom>
        </p:spPr>
      </p:pic>
      <p:sp>
        <p:nvSpPr>
          <p:cNvPr id="104" name="L-Shape 103"/>
          <p:cNvSpPr/>
          <p:nvPr/>
        </p:nvSpPr>
        <p:spPr>
          <a:xfrm rot="5400000">
            <a:off x="14401800" y="10515600"/>
            <a:ext cx="18059400" cy="16078200"/>
          </a:xfrm>
          <a:prstGeom prst="corner">
            <a:avLst>
              <a:gd name="adj1" fmla="val 50922"/>
              <a:gd name="adj2" fmla="val 58816"/>
            </a:avLst>
          </a:prstGeom>
          <a:solidFill>
            <a:schemeClr val="tx1">
              <a:lumMod val="95000"/>
              <a:lumOff val="5000"/>
              <a:alpha val="79000"/>
            </a:schemeClr>
          </a:solidFill>
          <a:ln>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3400" y="457200"/>
            <a:ext cx="42672000" cy="43434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lumMod val="75000"/>
                </a:schemeClr>
              </a:solidFill>
            </a:endParaRPr>
          </a:p>
        </p:txBody>
      </p:sp>
      <p:pic>
        <p:nvPicPr>
          <p:cNvPr id="11266" name="Picture 2" descr="Nevada_N_RGB.jpg (1800×1800)"/>
          <p:cNvPicPr>
            <a:picLocks noChangeAspect="1" noChangeArrowheads="1"/>
          </p:cNvPicPr>
          <p:nvPr/>
        </p:nvPicPr>
        <p:blipFill>
          <a:blip r:embed="rId5" cstate="print"/>
          <a:srcRect/>
          <a:stretch>
            <a:fillRect/>
          </a:stretch>
        </p:blipFill>
        <p:spPr bwMode="auto">
          <a:xfrm>
            <a:off x="1219200" y="1066800"/>
            <a:ext cx="2940051" cy="2940051"/>
          </a:xfrm>
          <a:prstGeom prst="rect">
            <a:avLst/>
          </a:prstGeom>
          <a:noFill/>
        </p:spPr>
      </p:pic>
      <p:sp>
        <p:nvSpPr>
          <p:cNvPr id="1031" name="Rectangle 7"/>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p:nvPr/>
        </p:nvSpPr>
        <p:spPr>
          <a:xfrm>
            <a:off x="4953000" y="9601200"/>
            <a:ext cx="9351169" cy="6398952"/>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5105401" y="10543446"/>
            <a:ext cx="9067799" cy="5293757"/>
          </a:xfrm>
          <a:prstGeom prst="rect">
            <a:avLst/>
          </a:prstGeom>
          <a:noFill/>
        </p:spPr>
        <p:txBody>
          <a:bodyPr wrap="square" rtlCol="0">
            <a:spAutoFit/>
          </a:bodyPr>
          <a:lstStyle/>
          <a:p>
            <a:pPr algn="just"/>
            <a:r>
              <a:rPr lang="en-US" sz="2600" dirty="0">
                <a:solidFill>
                  <a:schemeClr val="accent5">
                    <a:lumMod val="60000"/>
                    <a:lumOff val="40000"/>
                  </a:schemeClr>
                </a:solidFill>
              </a:rPr>
              <a:t>The Measurement and Control division of General Electric in Minden, NV provides products and services that prevent large systems from failing. Often, representatives from GE will audit existing systems at other facilities and need to record data. However, due to security restrictions and limitations of legacy technology, they sometimes must record values from equipment displays by hand and enter the data into a separate machine later for analysis. To remove this middle step, we created a mobile application that uses a tablet's camera to record an image of the equipment's digital readout and performs optical character recognition to extract and record the numerical values, optionally outputting them to a separate data acquisition system using tone modulation through the tablet's headphone jack.</a:t>
            </a:r>
          </a:p>
        </p:txBody>
      </p:sp>
      <p:sp>
        <p:nvSpPr>
          <p:cNvPr id="58" name="TextBox 57"/>
          <p:cNvSpPr txBox="1"/>
          <p:nvPr/>
        </p:nvSpPr>
        <p:spPr>
          <a:xfrm>
            <a:off x="8610600" y="9702984"/>
            <a:ext cx="2009504" cy="707886"/>
          </a:xfrm>
          <a:prstGeom prst="rect">
            <a:avLst/>
          </a:prstGeom>
          <a:noFill/>
        </p:spPr>
        <p:txBody>
          <a:bodyPr wrap="square" rtlCol="0">
            <a:spAutoFit/>
          </a:bodyPr>
          <a:lstStyle/>
          <a:p>
            <a:r>
              <a:rPr lang="en-US" sz="4000" b="1" dirty="0" smtClean="0">
                <a:solidFill>
                  <a:schemeClr val="bg1"/>
                </a:solidFill>
              </a:rPr>
              <a:t>Abstract</a:t>
            </a:r>
            <a:endParaRPr lang="en-US" sz="4000" b="1" dirty="0">
              <a:solidFill>
                <a:schemeClr val="bg1"/>
              </a:solidFill>
            </a:endParaRPr>
          </a:p>
        </p:txBody>
      </p:sp>
      <p:sp>
        <p:nvSpPr>
          <p:cNvPr id="59" name="Rectangle 58"/>
          <p:cNvSpPr/>
          <p:nvPr/>
        </p:nvSpPr>
        <p:spPr>
          <a:xfrm>
            <a:off x="5029201" y="16992600"/>
            <a:ext cx="9272588" cy="10591800"/>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181600" y="17830800"/>
            <a:ext cx="8915400" cy="10095073"/>
          </a:xfrm>
          <a:prstGeom prst="rect">
            <a:avLst/>
          </a:prstGeom>
          <a:noFill/>
        </p:spPr>
        <p:txBody>
          <a:bodyPr wrap="square" rtlCol="0">
            <a:spAutoFit/>
          </a:bodyPr>
          <a:lstStyle/>
          <a:p>
            <a:pPr algn="just"/>
            <a:r>
              <a:rPr lang="en-US" sz="2600" dirty="0">
                <a:solidFill>
                  <a:schemeClr val="accent5">
                    <a:lumMod val="60000"/>
                    <a:lumOff val="40000"/>
                  </a:schemeClr>
                </a:solidFill>
              </a:rPr>
              <a:t>DESCRY is an Android application intended for the Samsung Galaxy Tab 2 7.0 that allows a user to extract data from digital gauges, records it to a database, and outputs it via tone modulations. The user can view a live preview of the tablet’s camera and select a region of the image where a desired value is being displayed. When the user is ready, DESCRY then continuously samples the value at a specified interval by performing OCR on the image. The values are written to a database with timestamps, and the volume of a 1KHz tone is modulated based on where the value lies within a user-defined range. This allows a separate data acquisition device, such as GE’s ADRE 408 </a:t>
            </a:r>
            <a:r>
              <a:rPr lang="en-US" sz="2600" dirty="0" err="1">
                <a:solidFill>
                  <a:schemeClr val="accent5">
                    <a:lumMod val="60000"/>
                    <a:lumOff val="40000"/>
                  </a:schemeClr>
                </a:solidFill>
              </a:rPr>
              <a:t>DSPi</a:t>
            </a:r>
            <a:r>
              <a:rPr lang="en-US" sz="2600" dirty="0">
                <a:solidFill>
                  <a:schemeClr val="accent5">
                    <a:lumMod val="60000"/>
                    <a:lumOff val="40000"/>
                  </a:schemeClr>
                </a:solidFill>
              </a:rPr>
              <a:t>, to accept the values as an analog input. After setup, DESCRY can be left unattended for continuous, automated data collection. The user can then pause or stop the extraction when desired. Extracted values are displayed on the tablet in real time, along with a confidence value and other information. Values that cannot be recognized accurately or fall outside of the specified range are discarded. Previous sets of extracted values, called sessions, can be later “replayed” to the ADRE via tone modulation, exported to a comma-separated values (CSV) file, or emailed. In addition to the extracted values, a stored session may also contain the location and description of the sampled gauge, the minimum and maximum of the user-defined range, the units of the value, and the date recorded.</a:t>
            </a:r>
          </a:p>
          <a:p>
            <a:pPr algn="just"/>
            <a:endParaRPr lang="en-US" sz="2600" dirty="0">
              <a:solidFill>
                <a:schemeClr val="accent5">
                  <a:lumMod val="60000"/>
                  <a:lumOff val="40000"/>
                </a:schemeClr>
              </a:solidFill>
            </a:endParaRPr>
          </a:p>
        </p:txBody>
      </p:sp>
      <p:sp>
        <p:nvSpPr>
          <p:cNvPr id="61" name="TextBox 60"/>
          <p:cNvSpPr txBox="1"/>
          <p:nvPr/>
        </p:nvSpPr>
        <p:spPr>
          <a:xfrm>
            <a:off x="8686800" y="17068800"/>
            <a:ext cx="2651144" cy="707886"/>
          </a:xfrm>
          <a:prstGeom prst="rect">
            <a:avLst/>
          </a:prstGeom>
          <a:noFill/>
        </p:spPr>
        <p:txBody>
          <a:bodyPr wrap="square" rtlCol="0">
            <a:spAutoFit/>
          </a:bodyPr>
          <a:lstStyle/>
          <a:p>
            <a:r>
              <a:rPr lang="en-US" sz="4000" b="1" dirty="0" smtClean="0">
                <a:solidFill>
                  <a:schemeClr val="bg1"/>
                </a:solidFill>
              </a:rPr>
              <a:t>Main Goals</a:t>
            </a:r>
            <a:endParaRPr lang="en-US" sz="4000" b="1" dirty="0">
              <a:solidFill>
                <a:schemeClr val="bg1"/>
              </a:solidFill>
            </a:endParaRPr>
          </a:p>
        </p:txBody>
      </p:sp>
      <p:sp>
        <p:nvSpPr>
          <p:cNvPr id="63" name="TextBox 62"/>
          <p:cNvSpPr txBox="1"/>
          <p:nvPr/>
        </p:nvSpPr>
        <p:spPr>
          <a:xfrm>
            <a:off x="15941279" y="10439399"/>
            <a:ext cx="7086600" cy="533400"/>
          </a:xfrm>
          <a:prstGeom prst="rect">
            <a:avLst/>
          </a:prstGeom>
          <a:noFill/>
        </p:spPr>
        <p:txBody>
          <a:bodyPr wrap="square" rtlCol="0">
            <a:spAutoFit/>
          </a:bodyPr>
          <a:lstStyle/>
          <a:p>
            <a:pPr algn="ctr"/>
            <a:r>
              <a:rPr lang="en-US" sz="2800" b="1" dirty="0" smtClean="0">
                <a:solidFill>
                  <a:schemeClr val="accent5">
                    <a:lumMod val="60000"/>
                    <a:lumOff val="40000"/>
                  </a:schemeClr>
                </a:solidFill>
              </a:rPr>
              <a:t>Starting a Session</a:t>
            </a:r>
            <a:endParaRPr lang="en-US" sz="2800" b="1" dirty="0">
              <a:solidFill>
                <a:schemeClr val="accent5">
                  <a:lumMod val="60000"/>
                  <a:lumOff val="40000"/>
                </a:schemeClr>
              </a:solidFill>
            </a:endParaRPr>
          </a:p>
        </p:txBody>
      </p:sp>
      <p:sp>
        <p:nvSpPr>
          <p:cNvPr id="64" name="TextBox 63"/>
          <p:cNvSpPr txBox="1"/>
          <p:nvPr/>
        </p:nvSpPr>
        <p:spPr>
          <a:xfrm>
            <a:off x="18577322" y="9601200"/>
            <a:ext cx="2377678" cy="707886"/>
          </a:xfrm>
          <a:prstGeom prst="rect">
            <a:avLst/>
          </a:prstGeom>
          <a:noFill/>
        </p:spPr>
        <p:txBody>
          <a:bodyPr wrap="square" rtlCol="0">
            <a:spAutoFit/>
          </a:bodyPr>
          <a:lstStyle/>
          <a:p>
            <a:r>
              <a:rPr lang="en-US" sz="4000" b="1" dirty="0" smtClean="0">
                <a:solidFill>
                  <a:schemeClr val="bg1"/>
                </a:solidFill>
              </a:rPr>
              <a:t>Interface</a:t>
            </a:r>
            <a:endParaRPr lang="en-US" sz="4000" b="1" dirty="0">
              <a:solidFill>
                <a:schemeClr val="bg1"/>
              </a:solidFill>
            </a:endParaRPr>
          </a:p>
        </p:txBody>
      </p:sp>
      <p:sp>
        <p:nvSpPr>
          <p:cNvPr id="68" name="Rectangle 67"/>
          <p:cNvSpPr/>
          <p:nvPr/>
        </p:nvSpPr>
        <p:spPr>
          <a:xfrm>
            <a:off x="23850600" y="26240232"/>
            <a:ext cx="15544800" cy="1371600"/>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21869400" y="8502480"/>
            <a:ext cx="304800" cy="304800"/>
          </a:xfrm>
          <a:prstGeom prst="round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2631400" y="8502480"/>
            <a:ext cx="304800" cy="3048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1107400" y="8502480"/>
            <a:ext cx="304800" cy="3048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0345400" y="8502480"/>
            <a:ext cx="304800" cy="3048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3393400" y="8502480"/>
            <a:ext cx="304800" cy="3048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5"/>
          <p:cNvSpPr txBox="1">
            <a:spLocks noChangeArrowheads="1"/>
          </p:cNvSpPr>
          <p:nvPr/>
        </p:nvSpPr>
        <p:spPr bwMode="auto">
          <a:xfrm>
            <a:off x="4724400" y="533400"/>
            <a:ext cx="34442400" cy="4031873"/>
          </a:xfrm>
          <a:prstGeom prst="rect">
            <a:avLst/>
          </a:prstGeom>
          <a:noFill/>
          <a:ln w="9525">
            <a:noFill/>
            <a:miter lim="800000"/>
            <a:headEnd/>
            <a:tailEnd/>
          </a:ln>
        </p:spPr>
        <p:txBody>
          <a:bodyPr wrap="square">
            <a:spAutoFit/>
          </a:bodyPr>
          <a:lstStyle/>
          <a:p>
            <a:pPr algn="ctr" defTabSz="652463" eaLnBrk="0" hangingPunct="0"/>
            <a:endParaRPr lang="en-US" sz="800" b="1" dirty="0">
              <a:latin typeface="Calibri" pitchFamily="-107" charset="0"/>
            </a:endParaRPr>
          </a:p>
          <a:p>
            <a:pPr algn="ctr" defTabSz="652463" eaLnBrk="0" hangingPunct="0"/>
            <a:r>
              <a:rPr lang="en-US" sz="9600" b="1" dirty="0" smtClean="0">
                <a:latin typeface="Calibri" pitchFamily="-107" charset="0"/>
              </a:rPr>
              <a:t>DESCRY: Design for Electrical Sensor Character Recognition </a:t>
            </a:r>
            <a:r>
              <a:rPr lang="en-US" sz="9600" b="1" dirty="0">
                <a:latin typeface="Calibri" pitchFamily="-107" charset="0"/>
              </a:rPr>
              <a:t>Yoking</a:t>
            </a:r>
          </a:p>
          <a:p>
            <a:pPr algn="ctr" defTabSz="652463" eaLnBrk="0" hangingPunct="0"/>
            <a:endParaRPr lang="en-US" sz="800" b="1" dirty="0">
              <a:latin typeface="Calibri" pitchFamily="-107" charset="0"/>
            </a:endParaRPr>
          </a:p>
          <a:p>
            <a:pPr algn="ctr" defTabSz="652463" eaLnBrk="0" hangingPunct="0"/>
            <a:endParaRPr lang="en-US" sz="1400" b="1" dirty="0" smtClean="0">
              <a:latin typeface="Calibri" pitchFamily="-107" charset="0"/>
            </a:endParaRPr>
          </a:p>
          <a:p>
            <a:pPr algn="ctr" defTabSz="652463" eaLnBrk="0" hangingPunct="0"/>
            <a:endParaRPr lang="en-US" sz="1400" b="1" dirty="0">
              <a:latin typeface="Calibri" pitchFamily="-107" charset="0"/>
            </a:endParaRPr>
          </a:p>
          <a:p>
            <a:pPr algn="ctr" defTabSz="652463" eaLnBrk="0" hangingPunct="0"/>
            <a:r>
              <a:rPr lang="en-US" sz="4400" b="1" dirty="0" smtClean="0"/>
              <a:t>Emily Hand </a:t>
            </a:r>
            <a:r>
              <a:rPr lang="en-US" sz="4400" b="1" dirty="0"/>
              <a:t>● </a:t>
            </a:r>
            <a:r>
              <a:rPr lang="en-US" sz="4400" b="1" dirty="0" smtClean="0"/>
              <a:t>Tina Nye ● Greg Patterson </a:t>
            </a:r>
            <a:r>
              <a:rPr lang="en-US" sz="4400" b="1" dirty="0"/>
              <a:t>● </a:t>
            </a:r>
            <a:r>
              <a:rPr lang="en-US" sz="4400" b="1" dirty="0" smtClean="0"/>
              <a:t>Qandeel Sajid</a:t>
            </a:r>
            <a:endParaRPr lang="en-US" sz="4400" b="1" dirty="0"/>
          </a:p>
          <a:p>
            <a:pPr algn="ctr" defTabSz="652463" eaLnBrk="0" hangingPunct="0"/>
            <a:r>
              <a:rPr lang="en-US" sz="3600" b="1" dirty="0"/>
              <a:t>Department of  Computer Science and Engineering, University of Nevada, Reno</a:t>
            </a:r>
          </a:p>
          <a:p>
            <a:pPr algn="ctr" defTabSz="652463" eaLnBrk="0" hangingPunct="0"/>
            <a:r>
              <a:rPr lang="en-US" sz="3600" dirty="0" smtClean="0"/>
              <a:t>Dr</a:t>
            </a:r>
            <a:r>
              <a:rPr lang="en-US" sz="3600" dirty="0"/>
              <a:t>. </a:t>
            </a:r>
            <a:r>
              <a:rPr lang="en-US" sz="3600" dirty="0" err="1"/>
              <a:t>Sergiu</a:t>
            </a:r>
            <a:r>
              <a:rPr lang="en-US" sz="3600" dirty="0"/>
              <a:t> </a:t>
            </a:r>
            <a:r>
              <a:rPr lang="en-US" sz="3600" dirty="0" err="1"/>
              <a:t>Dascalu</a:t>
            </a:r>
            <a:r>
              <a:rPr lang="en-US" sz="3600" dirty="0"/>
              <a:t>, UNR CSE </a:t>
            </a:r>
            <a:r>
              <a:rPr lang="en-US" sz="3600" dirty="0" smtClean="0"/>
              <a:t>Department </a:t>
            </a:r>
            <a:r>
              <a:rPr lang="en-US" sz="3600" b="1" dirty="0"/>
              <a:t> ● </a:t>
            </a:r>
            <a:r>
              <a:rPr lang="en-US" sz="3600" dirty="0" smtClean="0"/>
              <a:t>Mr. Roy Francis, Sr. QA Engineer, GE Energy</a:t>
            </a:r>
            <a:r>
              <a:rPr lang="en-US" sz="3600" b="1" dirty="0"/>
              <a:t> ● </a:t>
            </a:r>
            <a:r>
              <a:rPr lang="en-US" sz="3600" dirty="0" smtClean="0"/>
              <a:t>Mr. Ray Jensen, Applications Engineer, GE Energy</a:t>
            </a:r>
            <a:endParaRPr lang="en-US" sz="3600" dirty="0"/>
          </a:p>
        </p:txBody>
      </p:sp>
      <p:sp>
        <p:nvSpPr>
          <p:cNvPr id="87" name="Minus 86"/>
          <p:cNvSpPr/>
          <p:nvPr/>
        </p:nvSpPr>
        <p:spPr>
          <a:xfrm rot="3085976">
            <a:off x="4496812" y="8655892"/>
            <a:ext cx="381000" cy="381000"/>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nut 84"/>
          <p:cNvSpPr/>
          <p:nvPr/>
        </p:nvSpPr>
        <p:spPr>
          <a:xfrm>
            <a:off x="4343400" y="8426280"/>
            <a:ext cx="381000" cy="381000"/>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4876800" y="8350080"/>
            <a:ext cx="6492868" cy="584775"/>
          </a:xfrm>
          <a:prstGeom prst="rect">
            <a:avLst/>
          </a:prstGeom>
          <a:noFill/>
        </p:spPr>
        <p:txBody>
          <a:bodyPr wrap="none" rtlCol="0">
            <a:spAutoFit/>
          </a:bodyPr>
          <a:lstStyle/>
          <a:p>
            <a:r>
              <a:rPr lang="en-US" sz="3200" dirty="0" smtClean="0">
                <a:solidFill>
                  <a:schemeClr val="bg1"/>
                </a:solidFill>
              </a:rPr>
              <a:t>https://sites.google.com/descry2013/</a:t>
            </a:r>
            <a:endParaRPr lang="en-US" sz="3200" dirty="0">
              <a:solidFill>
                <a:schemeClr val="bg1"/>
              </a:solidFill>
            </a:endParaRPr>
          </a:p>
        </p:txBody>
      </p:sp>
      <p:sp>
        <p:nvSpPr>
          <p:cNvPr id="106" name="Rectangle 105"/>
          <p:cNvSpPr/>
          <p:nvPr/>
        </p:nvSpPr>
        <p:spPr>
          <a:xfrm>
            <a:off x="15925800" y="10972799"/>
            <a:ext cx="7102078" cy="3837432"/>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2" descr="C:\Users\Tina\Dropbox\Camera Uploads\2013-02-25 21.10.17.png"/>
          <p:cNvPicPr>
            <a:picLocks noChangeAspect="1" noChangeArrowheads="1"/>
          </p:cNvPicPr>
          <p:nvPr/>
        </p:nvPicPr>
        <p:blipFill>
          <a:blip r:embed="rId6" cstate="print"/>
          <a:srcRect/>
          <a:stretch>
            <a:fillRect/>
          </a:stretch>
        </p:blipFill>
        <p:spPr bwMode="auto">
          <a:xfrm>
            <a:off x="16169878" y="11125199"/>
            <a:ext cx="2041922" cy="3484880"/>
          </a:xfrm>
          <a:prstGeom prst="rect">
            <a:avLst/>
          </a:prstGeom>
          <a:noFill/>
        </p:spPr>
      </p:pic>
      <p:pic>
        <p:nvPicPr>
          <p:cNvPr id="10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8455878" y="11125200"/>
            <a:ext cx="2041921" cy="3484878"/>
          </a:xfrm>
          <a:prstGeom prst="rect">
            <a:avLst/>
          </a:prstGeom>
          <a:noFill/>
        </p:spPr>
      </p:pic>
      <p:pic>
        <p:nvPicPr>
          <p:cNvPr id="10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0726400" y="11125200"/>
            <a:ext cx="2041921" cy="3484878"/>
          </a:xfrm>
          <a:prstGeom prst="rect">
            <a:avLst/>
          </a:prstGeom>
          <a:noFill/>
        </p:spPr>
      </p:pic>
      <p:sp>
        <p:nvSpPr>
          <p:cNvPr id="123" name="TextBox 122"/>
          <p:cNvSpPr txBox="1"/>
          <p:nvPr/>
        </p:nvSpPr>
        <p:spPr>
          <a:xfrm>
            <a:off x="24841200" y="26670000"/>
            <a:ext cx="13258800" cy="523220"/>
          </a:xfrm>
          <a:prstGeom prst="rect">
            <a:avLst/>
          </a:prstGeom>
          <a:noFill/>
        </p:spPr>
        <p:txBody>
          <a:bodyPr wrap="square" rtlCol="0">
            <a:spAutoFit/>
          </a:bodyPr>
          <a:lstStyle/>
          <a:p>
            <a:pPr algn="ctr"/>
            <a:r>
              <a:rPr lang="en-US" sz="2800" dirty="0" smtClean="0">
                <a:solidFill>
                  <a:schemeClr val="accent5">
                    <a:lumMod val="60000"/>
                    <a:lumOff val="40000"/>
                  </a:schemeClr>
                </a:solidFill>
              </a:rPr>
              <a:t>This project was developed in Spring 2013 as part of the course CS 426 Senior Projects.</a:t>
            </a:r>
            <a:endParaRPr lang="en-US" sz="2800" dirty="0">
              <a:solidFill>
                <a:schemeClr val="accent5">
                  <a:lumMod val="60000"/>
                  <a:lumOff val="40000"/>
                </a:schemeClr>
              </a:solidFill>
            </a:endParaRPr>
          </a:p>
        </p:txBody>
      </p:sp>
      <p:sp>
        <p:nvSpPr>
          <p:cNvPr id="86" name="Rounded Rectangle 85"/>
          <p:cNvSpPr/>
          <p:nvPr/>
        </p:nvSpPr>
        <p:spPr>
          <a:xfrm>
            <a:off x="39090600" y="8502480"/>
            <a:ext cx="152400" cy="1524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9090600" y="8731080"/>
            <a:ext cx="152400" cy="1524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8862000" y="8731080"/>
            <a:ext cx="152400" cy="1524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8862000" y="8502480"/>
            <a:ext cx="152400" cy="1524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8633400" y="8502480"/>
            <a:ext cx="152400" cy="152400"/>
          </a:xfrm>
          <a:prstGeom prst="round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8633400" y="8731080"/>
            <a:ext cx="152400" cy="152400"/>
          </a:xfrm>
          <a:prstGeom prst="roundRect">
            <a:avLst/>
          </a:prstGeom>
          <a:solidFill>
            <a:schemeClr val="bg1">
              <a:alpha val="40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3850600" y="19354800"/>
            <a:ext cx="7620000" cy="6324600"/>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26136600" y="19507200"/>
            <a:ext cx="2971800" cy="707886"/>
          </a:xfrm>
          <a:prstGeom prst="rect">
            <a:avLst/>
          </a:prstGeom>
          <a:noFill/>
        </p:spPr>
        <p:txBody>
          <a:bodyPr wrap="square" rtlCol="0">
            <a:spAutoFit/>
          </a:bodyPr>
          <a:lstStyle/>
          <a:p>
            <a:pPr algn="ctr"/>
            <a:r>
              <a:rPr lang="en-US" sz="4000" b="1" dirty="0" smtClean="0">
                <a:solidFill>
                  <a:schemeClr val="bg1"/>
                </a:solidFill>
              </a:rPr>
              <a:t>Conclusion  </a:t>
            </a:r>
            <a:endParaRPr lang="en-US" sz="4000" b="1" dirty="0">
              <a:solidFill>
                <a:schemeClr val="bg1"/>
              </a:solidFill>
            </a:endParaRPr>
          </a:p>
        </p:txBody>
      </p:sp>
      <p:sp>
        <p:nvSpPr>
          <p:cNvPr id="132" name="TextBox 131"/>
          <p:cNvSpPr txBox="1"/>
          <p:nvPr/>
        </p:nvSpPr>
        <p:spPr>
          <a:xfrm>
            <a:off x="24003000" y="20287595"/>
            <a:ext cx="7239000" cy="4832093"/>
          </a:xfrm>
          <a:prstGeom prst="rect">
            <a:avLst/>
          </a:prstGeom>
          <a:noFill/>
        </p:spPr>
        <p:txBody>
          <a:bodyPr wrap="square" rtlCol="0">
            <a:spAutoFit/>
          </a:bodyPr>
          <a:lstStyle/>
          <a:p>
            <a:pPr algn="just"/>
            <a:r>
              <a:rPr lang="en-US" sz="2800" dirty="0">
                <a:solidFill>
                  <a:schemeClr val="accent5">
                    <a:lumMod val="60000"/>
                    <a:lumOff val="40000"/>
                  </a:schemeClr>
                </a:solidFill>
              </a:rPr>
              <a:t>DESCRY is a mobile application designed to aid GE field technicians as they collect data from equipment at remote facilities.  This automated process is more efficient and accurate than the current methods used for collecting data. Using DESCRY, fewer technicians are needed to record the same amount of data, greatly reducing labor costs. The improved accuracy also allows for more effective analysis of the data. </a:t>
            </a:r>
            <a:r>
              <a:rPr lang="en-US" sz="2800" dirty="0" smtClean="0">
                <a:solidFill>
                  <a:schemeClr val="accent5">
                    <a:lumMod val="60000"/>
                    <a:lumOff val="40000"/>
                  </a:schemeClr>
                </a:solidFill>
              </a:rPr>
              <a:t>GE </a:t>
            </a:r>
            <a:r>
              <a:rPr lang="en-US" sz="2800" dirty="0">
                <a:solidFill>
                  <a:schemeClr val="accent5">
                    <a:lumMod val="60000"/>
                    <a:lumOff val="40000"/>
                  </a:schemeClr>
                </a:solidFill>
              </a:rPr>
              <a:t>has expressed interest in developing DESCRY into a fully featured commercial product.</a:t>
            </a:r>
          </a:p>
        </p:txBody>
      </p:sp>
      <p:pic>
        <p:nvPicPr>
          <p:cNvPr id="2" name="Picture 1" descr="ge_logo_transparen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66800" y="762000"/>
            <a:ext cx="3505200" cy="3508626"/>
          </a:xfrm>
          <a:prstGeom prst="rect">
            <a:avLst/>
          </a:prstGeom>
        </p:spPr>
      </p:pic>
      <p:sp>
        <p:nvSpPr>
          <p:cNvPr id="84" name="TextBox 83"/>
          <p:cNvSpPr txBox="1"/>
          <p:nvPr/>
        </p:nvSpPr>
        <p:spPr>
          <a:xfrm>
            <a:off x="16154400" y="15402579"/>
            <a:ext cx="6903751" cy="523220"/>
          </a:xfrm>
          <a:prstGeom prst="rect">
            <a:avLst/>
          </a:prstGeom>
          <a:noFill/>
        </p:spPr>
        <p:txBody>
          <a:bodyPr wrap="square" rtlCol="0">
            <a:spAutoFit/>
          </a:bodyPr>
          <a:lstStyle/>
          <a:p>
            <a:pPr algn="ctr"/>
            <a:r>
              <a:rPr lang="en-US" sz="2800" b="1" dirty="0" smtClean="0">
                <a:solidFill>
                  <a:schemeClr val="accent5">
                    <a:lumMod val="60000"/>
                    <a:lumOff val="40000"/>
                  </a:schemeClr>
                </a:solidFill>
              </a:rPr>
              <a:t>Extraction Process</a:t>
            </a:r>
            <a:endParaRPr lang="en-US" sz="2800" b="1" dirty="0">
              <a:solidFill>
                <a:schemeClr val="accent5">
                  <a:lumMod val="60000"/>
                  <a:lumOff val="40000"/>
                </a:schemeClr>
              </a:solidFill>
            </a:endParaRPr>
          </a:p>
        </p:txBody>
      </p:sp>
      <p:sp>
        <p:nvSpPr>
          <p:cNvPr id="111" name="Rectangle 110"/>
          <p:cNvSpPr/>
          <p:nvPr/>
        </p:nvSpPr>
        <p:spPr>
          <a:xfrm>
            <a:off x="15925800" y="15925798"/>
            <a:ext cx="7086600" cy="1112520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154400" y="16078200"/>
            <a:ext cx="2041921" cy="3484878"/>
          </a:xfrm>
          <a:prstGeom prst="rect">
            <a:avLst/>
          </a:prstGeom>
          <a:noFill/>
        </p:spPr>
      </p:pic>
      <p:pic>
        <p:nvPicPr>
          <p:cNvPr id="1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8440400" y="16078200"/>
            <a:ext cx="2041921" cy="3484878"/>
          </a:xfrm>
          <a:prstGeom prst="rect">
            <a:avLst/>
          </a:prstGeom>
          <a:noFill/>
        </p:spPr>
      </p:pic>
      <p:pic>
        <p:nvPicPr>
          <p:cNvPr id="1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0710922" y="16078200"/>
            <a:ext cx="2041921" cy="3484878"/>
          </a:xfrm>
          <a:prstGeom prst="rect">
            <a:avLst/>
          </a:prstGeom>
          <a:noFill/>
        </p:spPr>
      </p:pic>
      <p:pic>
        <p:nvPicPr>
          <p:cNvPr id="11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6154400" y="19735800"/>
            <a:ext cx="2041921" cy="3484878"/>
          </a:xfrm>
          <a:prstGeom prst="rect">
            <a:avLst/>
          </a:prstGeom>
          <a:noFill/>
        </p:spPr>
      </p:pic>
      <p:pic>
        <p:nvPicPr>
          <p:cNvPr id="11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8440400" y="19735800"/>
            <a:ext cx="2041921" cy="3484878"/>
          </a:xfrm>
          <a:prstGeom prst="rect">
            <a:avLst/>
          </a:prstGeom>
          <a:noFill/>
        </p:spPr>
      </p:pic>
      <p:pic>
        <p:nvPicPr>
          <p:cNvPr id="11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0710922" y="19735800"/>
            <a:ext cx="2041921" cy="3484878"/>
          </a:xfrm>
          <a:prstGeom prst="rect">
            <a:avLst/>
          </a:prstGeom>
          <a:noFill/>
        </p:spPr>
      </p:pic>
      <p:sp>
        <p:nvSpPr>
          <p:cNvPr id="96" name="TextBox 95"/>
          <p:cNvSpPr txBox="1"/>
          <p:nvPr/>
        </p:nvSpPr>
        <p:spPr>
          <a:xfrm>
            <a:off x="24307800" y="10449580"/>
            <a:ext cx="6903751" cy="523220"/>
          </a:xfrm>
          <a:prstGeom prst="rect">
            <a:avLst/>
          </a:prstGeom>
          <a:noFill/>
        </p:spPr>
        <p:txBody>
          <a:bodyPr wrap="square" rtlCol="0">
            <a:spAutoFit/>
          </a:bodyPr>
          <a:lstStyle/>
          <a:p>
            <a:pPr algn="ctr"/>
            <a:r>
              <a:rPr lang="en-US" sz="2800" b="1" dirty="0" smtClean="0">
                <a:solidFill>
                  <a:schemeClr val="accent5">
                    <a:lumMod val="60000"/>
                    <a:lumOff val="40000"/>
                  </a:schemeClr>
                </a:solidFill>
              </a:rPr>
              <a:t>Accessing Previous Sessions</a:t>
            </a:r>
            <a:endParaRPr lang="en-US" sz="2800" b="1" dirty="0">
              <a:solidFill>
                <a:schemeClr val="accent5">
                  <a:lumMod val="60000"/>
                  <a:lumOff val="40000"/>
                </a:schemeClr>
              </a:solidFill>
            </a:endParaRPr>
          </a:p>
        </p:txBody>
      </p:sp>
      <p:sp>
        <p:nvSpPr>
          <p:cNvPr id="97" name="Rectangle 96"/>
          <p:cNvSpPr/>
          <p:nvPr/>
        </p:nvSpPr>
        <p:spPr>
          <a:xfrm>
            <a:off x="24079200" y="10972800"/>
            <a:ext cx="7086600" cy="74676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24307800" y="11125201"/>
            <a:ext cx="2041921" cy="3484878"/>
          </a:xfrm>
          <a:prstGeom prst="rect">
            <a:avLst/>
          </a:prstGeom>
          <a:noFill/>
        </p:spPr>
      </p:pic>
      <p:pic>
        <p:nvPicPr>
          <p:cNvPr id="99"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26593800" y="11125201"/>
            <a:ext cx="2041921" cy="3484878"/>
          </a:xfrm>
          <a:prstGeom prst="rect">
            <a:avLst/>
          </a:prstGeom>
          <a:noFill/>
        </p:spPr>
      </p:pic>
      <p:pic>
        <p:nvPicPr>
          <p:cNvPr id="10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28864322" y="11125201"/>
            <a:ext cx="2041921" cy="3484878"/>
          </a:xfrm>
          <a:prstGeom prst="rect">
            <a:avLst/>
          </a:prstGeom>
          <a:noFill/>
        </p:spPr>
      </p:pic>
      <p:pic>
        <p:nvPicPr>
          <p:cNvPr id="10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24307800" y="14782801"/>
            <a:ext cx="2041921" cy="3484878"/>
          </a:xfrm>
          <a:prstGeom prst="rect">
            <a:avLst/>
          </a:prstGeom>
          <a:noFill/>
        </p:spPr>
      </p:pic>
      <p:pic>
        <p:nvPicPr>
          <p:cNvPr id="102"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26593800" y="14782801"/>
            <a:ext cx="2041921" cy="3484878"/>
          </a:xfrm>
          <a:prstGeom prst="rect">
            <a:avLst/>
          </a:prstGeom>
          <a:noFill/>
        </p:spPr>
      </p:pic>
      <p:pic>
        <p:nvPicPr>
          <p:cNvPr id="103" name="Picture 2"/>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28864322" y="14782801"/>
            <a:ext cx="2041921" cy="3484878"/>
          </a:xfrm>
          <a:prstGeom prst="rect">
            <a:avLst/>
          </a:prstGeom>
          <a:noFill/>
        </p:spPr>
      </p:pic>
      <p:sp>
        <p:nvSpPr>
          <p:cNvPr id="118" name="Rectangle 117"/>
          <p:cNvSpPr/>
          <p:nvPr/>
        </p:nvSpPr>
        <p:spPr>
          <a:xfrm>
            <a:off x="32156400" y="19354800"/>
            <a:ext cx="7239000" cy="6324600"/>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p:cNvSpPr txBox="1"/>
          <p:nvPr/>
        </p:nvSpPr>
        <p:spPr>
          <a:xfrm>
            <a:off x="34366200" y="19507200"/>
            <a:ext cx="2971800" cy="707886"/>
          </a:xfrm>
          <a:prstGeom prst="rect">
            <a:avLst/>
          </a:prstGeom>
          <a:noFill/>
        </p:spPr>
        <p:txBody>
          <a:bodyPr wrap="square" rtlCol="0">
            <a:spAutoFit/>
          </a:bodyPr>
          <a:lstStyle/>
          <a:p>
            <a:r>
              <a:rPr lang="en-US" sz="4000" b="1" smtClean="0">
                <a:solidFill>
                  <a:schemeClr val="bg1"/>
                </a:solidFill>
              </a:rPr>
              <a:t>Future </a:t>
            </a:r>
            <a:r>
              <a:rPr lang="en-US" sz="4000" b="1" dirty="0" smtClean="0">
                <a:solidFill>
                  <a:schemeClr val="bg1"/>
                </a:solidFill>
              </a:rPr>
              <a:t>Work</a:t>
            </a:r>
            <a:endParaRPr lang="en-US" sz="4000" b="1" dirty="0">
              <a:solidFill>
                <a:schemeClr val="bg1"/>
              </a:solidFill>
            </a:endParaRPr>
          </a:p>
        </p:txBody>
      </p:sp>
      <p:sp>
        <p:nvSpPr>
          <p:cNvPr id="120" name="TextBox 119"/>
          <p:cNvSpPr txBox="1"/>
          <p:nvPr/>
        </p:nvSpPr>
        <p:spPr>
          <a:xfrm>
            <a:off x="32385001" y="20290572"/>
            <a:ext cx="6781800" cy="4832092"/>
          </a:xfrm>
          <a:prstGeom prst="rect">
            <a:avLst/>
          </a:prstGeom>
          <a:noFill/>
        </p:spPr>
        <p:txBody>
          <a:bodyPr wrap="square" rtlCol="0">
            <a:spAutoFit/>
          </a:bodyPr>
          <a:lstStyle/>
          <a:p>
            <a:pPr algn="just"/>
            <a:r>
              <a:rPr lang="en-US" sz="2800" dirty="0">
                <a:solidFill>
                  <a:schemeClr val="accent5">
                    <a:lumMod val="60000"/>
                    <a:lumOff val="40000"/>
                  </a:schemeClr>
                </a:solidFill>
              </a:rPr>
              <a:t>DESCRY could be extended to allow extraction of multiple areas within the camera's field of view and automatic detection of value locations. It could also be adapted to recognize and extract values from analog gauges. </a:t>
            </a:r>
            <a:r>
              <a:rPr lang="en-US" sz="2800" dirty="0" smtClean="0">
                <a:solidFill>
                  <a:schemeClr val="accent5">
                    <a:lumMod val="60000"/>
                    <a:lumOff val="40000"/>
                  </a:schemeClr>
                </a:solidFill>
              </a:rPr>
              <a:t>A </a:t>
            </a:r>
            <a:r>
              <a:rPr lang="en-US" sz="2800" dirty="0">
                <a:solidFill>
                  <a:schemeClr val="accent5">
                    <a:lumMod val="60000"/>
                    <a:lumOff val="40000"/>
                  </a:schemeClr>
                </a:solidFill>
              </a:rPr>
              <a:t>stabilization layer could also be added to allow handheld operation of the application without loss of data.  The application could also be ported to other popular mobile platforms, including </a:t>
            </a:r>
            <a:r>
              <a:rPr lang="en-US" sz="2800" dirty="0" err="1">
                <a:solidFill>
                  <a:schemeClr val="accent5">
                    <a:lumMod val="60000"/>
                    <a:lumOff val="40000"/>
                  </a:schemeClr>
                </a:solidFill>
              </a:rPr>
              <a:t>iOS</a:t>
            </a:r>
            <a:r>
              <a:rPr lang="en-US" sz="2800" dirty="0">
                <a:solidFill>
                  <a:schemeClr val="accent5">
                    <a:lumMod val="60000"/>
                    <a:lumOff val="40000"/>
                  </a:schemeClr>
                </a:solidFill>
              </a:rPr>
              <a:t> and Windows Phone.</a:t>
            </a:r>
          </a:p>
        </p:txBody>
      </p:sp>
      <p:sp>
        <p:nvSpPr>
          <p:cNvPr id="151" name="Rectangle 150"/>
          <p:cNvSpPr/>
          <p:nvPr/>
        </p:nvSpPr>
        <p:spPr>
          <a:xfrm>
            <a:off x="32156400" y="12725400"/>
            <a:ext cx="3236913" cy="676656"/>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pic>
        <p:nvPicPr>
          <p:cNvPr id="152" name="Picture 151" descr="P1030840.JPG"/>
          <p:cNvPicPr>
            <a:picLocks noChangeAspect="1"/>
          </p:cNvPicPr>
          <p:nvPr/>
        </p:nvPicPr>
        <p:blipFill>
          <a:blip r:embed="rId22" cstate="print"/>
          <a:srcRect/>
          <a:stretch>
            <a:fillRect/>
          </a:stretch>
        </p:blipFill>
        <p:spPr>
          <a:xfrm>
            <a:off x="36271200" y="10363200"/>
            <a:ext cx="3236913" cy="24322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4" name="Rectangle 153"/>
          <p:cNvSpPr/>
          <p:nvPr/>
        </p:nvSpPr>
        <p:spPr>
          <a:xfrm>
            <a:off x="32196086" y="17077944"/>
            <a:ext cx="3236913" cy="676656"/>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pic>
        <p:nvPicPr>
          <p:cNvPr id="155" name="Picture 154" descr="P1030840.JPG"/>
          <p:cNvPicPr>
            <a:picLocks noChangeAspect="1"/>
          </p:cNvPicPr>
          <p:nvPr/>
        </p:nvPicPr>
        <p:blipFill>
          <a:blip r:embed="rId23" cstate="print"/>
          <a:srcRect/>
          <a:stretch>
            <a:fillRect/>
          </a:stretch>
        </p:blipFill>
        <p:spPr>
          <a:xfrm>
            <a:off x="32156400" y="14677729"/>
            <a:ext cx="3236917" cy="24368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6" name="TextBox 155"/>
          <p:cNvSpPr txBox="1"/>
          <p:nvPr/>
        </p:nvSpPr>
        <p:spPr>
          <a:xfrm>
            <a:off x="32156403" y="17077864"/>
            <a:ext cx="3236911" cy="646319"/>
          </a:xfrm>
          <a:prstGeom prst="rect">
            <a:avLst/>
          </a:prstGeom>
          <a:noFill/>
        </p:spPr>
        <p:txBody>
          <a:bodyPr wrap="square" lIns="91429" tIns="45714" rIns="91429" bIns="45714" rtlCol="0">
            <a:spAutoFit/>
          </a:bodyPr>
          <a:lstStyle/>
          <a:p>
            <a:pPr algn="ctr"/>
            <a:r>
              <a:rPr lang="en-US" sz="3600" dirty="0" smtClean="0">
                <a:solidFill>
                  <a:schemeClr val="accent5">
                    <a:lumMod val="60000"/>
                    <a:lumOff val="40000"/>
                  </a:schemeClr>
                </a:solidFill>
              </a:rPr>
              <a:t>Greg Patterson</a:t>
            </a:r>
            <a:endParaRPr lang="en-US" sz="3600" dirty="0">
              <a:solidFill>
                <a:schemeClr val="accent5">
                  <a:lumMod val="60000"/>
                  <a:lumOff val="40000"/>
                </a:schemeClr>
              </a:solidFill>
            </a:endParaRPr>
          </a:p>
        </p:txBody>
      </p:sp>
      <p:sp>
        <p:nvSpPr>
          <p:cNvPr id="157" name="Rectangle 156"/>
          <p:cNvSpPr/>
          <p:nvPr/>
        </p:nvSpPr>
        <p:spPr>
          <a:xfrm>
            <a:off x="36271200" y="12725400"/>
            <a:ext cx="3236913" cy="676656"/>
          </a:xfrm>
          <a:prstGeom prst="rect">
            <a:avLst/>
          </a:prstGeom>
          <a:solidFill>
            <a:schemeClr val="tx1">
              <a:lumMod val="95000"/>
              <a:lumOff val="5000"/>
              <a:alpha val="50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pic>
        <p:nvPicPr>
          <p:cNvPr id="158" name="Picture 157" descr="P1030840.JPG"/>
          <p:cNvPicPr>
            <a:picLocks noChangeAspect="1"/>
          </p:cNvPicPr>
          <p:nvPr/>
        </p:nvPicPr>
        <p:blipFill>
          <a:blip r:embed="rId24" cstate="print"/>
          <a:srcRect/>
          <a:stretch>
            <a:fillRect/>
          </a:stretch>
        </p:blipFill>
        <p:spPr>
          <a:xfrm>
            <a:off x="32156400" y="10363200"/>
            <a:ext cx="3236913" cy="24368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9" name="TextBox 158"/>
          <p:cNvSpPr txBox="1"/>
          <p:nvPr/>
        </p:nvSpPr>
        <p:spPr>
          <a:xfrm>
            <a:off x="32156400" y="12725400"/>
            <a:ext cx="3124201" cy="646319"/>
          </a:xfrm>
          <a:prstGeom prst="rect">
            <a:avLst/>
          </a:prstGeom>
          <a:noFill/>
        </p:spPr>
        <p:txBody>
          <a:bodyPr wrap="square" lIns="91429" tIns="45714" rIns="91429" bIns="45714" rtlCol="0">
            <a:spAutoFit/>
          </a:bodyPr>
          <a:lstStyle/>
          <a:p>
            <a:pPr algn="ctr"/>
            <a:r>
              <a:rPr lang="en-US" sz="3600" dirty="0" smtClean="0">
                <a:solidFill>
                  <a:schemeClr val="accent5">
                    <a:lumMod val="60000"/>
                    <a:lumOff val="40000"/>
                  </a:schemeClr>
                </a:solidFill>
              </a:rPr>
              <a:t>Qandeel Sajid</a:t>
            </a:r>
            <a:endParaRPr lang="en-US" sz="3600" dirty="0">
              <a:solidFill>
                <a:schemeClr val="accent5">
                  <a:lumMod val="60000"/>
                  <a:lumOff val="40000"/>
                </a:schemeClr>
              </a:solidFill>
            </a:endParaRPr>
          </a:p>
        </p:txBody>
      </p:sp>
      <p:sp>
        <p:nvSpPr>
          <p:cNvPr id="163" name="Rectangle 162"/>
          <p:cNvSpPr/>
          <p:nvPr/>
        </p:nvSpPr>
        <p:spPr>
          <a:xfrm>
            <a:off x="36234686" y="17077944"/>
            <a:ext cx="3236913" cy="676656"/>
          </a:xfrm>
          <a:prstGeom prst="rect">
            <a:avLst/>
          </a:prstGeom>
          <a:solidFill>
            <a:schemeClr val="tx1">
              <a:lumMod val="95000"/>
              <a:lumOff val="5000"/>
              <a:alpha val="79000"/>
            </a:schemeClr>
          </a:solidFill>
          <a:ln w="25400" cap="rnd">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164" name="TextBox 163"/>
          <p:cNvSpPr txBox="1"/>
          <p:nvPr/>
        </p:nvSpPr>
        <p:spPr>
          <a:xfrm>
            <a:off x="36234686" y="17077864"/>
            <a:ext cx="3236911" cy="646319"/>
          </a:xfrm>
          <a:prstGeom prst="rect">
            <a:avLst/>
          </a:prstGeom>
          <a:noFill/>
        </p:spPr>
        <p:txBody>
          <a:bodyPr wrap="square" lIns="91429" tIns="45714" rIns="91429" bIns="45714" rtlCol="0">
            <a:spAutoFit/>
          </a:bodyPr>
          <a:lstStyle/>
          <a:p>
            <a:pPr algn="ctr"/>
            <a:r>
              <a:rPr lang="en-US" sz="3600" dirty="0" smtClean="0">
                <a:solidFill>
                  <a:schemeClr val="accent5">
                    <a:lumMod val="60000"/>
                    <a:lumOff val="40000"/>
                  </a:schemeClr>
                </a:solidFill>
              </a:rPr>
              <a:t>Tina Nye</a:t>
            </a:r>
            <a:endParaRPr lang="en-US" sz="3600" dirty="0">
              <a:solidFill>
                <a:schemeClr val="accent5">
                  <a:lumMod val="60000"/>
                  <a:lumOff val="40000"/>
                </a:schemeClr>
              </a:solidFill>
            </a:endParaRPr>
          </a:p>
        </p:txBody>
      </p:sp>
      <p:pic>
        <p:nvPicPr>
          <p:cNvPr id="165" name="Picture 164" descr="P1030840.JPG"/>
          <p:cNvPicPr>
            <a:picLocks noChangeAspect="1"/>
          </p:cNvPicPr>
          <p:nvPr/>
        </p:nvPicPr>
        <p:blipFill>
          <a:blip r:embed="rId25" cstate="print"/>
          <a:srcRect l="4850" r="16268" b="19733"/>
          <a:stretch>
            <a:fillRect/>
          </a:stretch>
        </p:blipFill>
        <p:spPr>
          <a:xfrm>
            <a:off x="36234687" y="14676183"/>
            <a:ext cx="3236913" cy="24796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7" name="Picture 2"/>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6154400" y="23393399"/>
            <a:ext cx="2041921" cy="3484880"/>
          </a:xfrm>
          <a:prstGeom prst="rect">
            <a:avLst/>
          </a:prstGeom>
          <a:noFill/>
        </p:spPr>
      </p:pic>
      <p:pic>
        <p:nvPicPr>
          <p:cNvPr id="78" name="Picture 2"/>
          <p:cNvPicPr>
            <a:picLocks noChangeAspect="1" noChangeArrowheads="1"/>
          </p:cNvPicPr>
          <p:nvPr/>
        </p:nvPicPr>
        <p:blipFill>
          <a:blip r:embed="rId27" cstate="print">
            <a:extLst>
              <a:ext uri="{28A0092B-C50C-407E-A947-70E740481C1C}">
                <a14:useLocalDpi xmlns:a14="http://schemas.microsoft.com/office/drawing/2010/main" val="0"/>
              </a:ext>
            </a:extLst>
          </a:blip>
          <a:stretch>
            <a:fillRect/>
          </a:stretch>
        </p:blipFill>
        <p:spPr bwMode="auto">
          <a:xfrm>
            <a:off x="18440400" y="23393400"/>
            <a:ext cx="2041920" cy="3484878"/>
          </a:xfrm>
          <a:prstGeom prst="rect">
            <a:avLst/>
          </a:prstGeom>
          <a:noFill/>
        </p:spPr>
      </p:pic>
      <p:pic>
        <p:nvPicPr>
          <p:cNvPr id="79" name="Picture 2"/>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20710922" y="23393400"/>
            <a:ext cx="2041920" cy="3484878"/>
          </a:xfrm>
          <a:prstGeom prst="rect">
            <a:avLst/>
          </a:prstGeom>
          <a:noFill/>
        </p:spPr>
      </p:pic>
      <p:sp>
        <p:nvSpPr>
          <p:cNvPr id="153" name="TextBox 152"/>
          <p:cNvSpPr txBox="1"/>
          <p:nvPr/>
        </p:nvSpPr>
        <p:spPr>
          <a:xfrm>
            <a:off x="36271200" y="12725400"/>
            <a:ext cx="3236911" cy="646319"/>
          </a:xfrm>
          <a:prstGeom prst="rect">
            <a:avLst/>
          </a:prstGeom>
          <a:noFill/>
        </p:spPr>
        <p:txBody>
          <a:bodyPr wrap="square" lIns="91429" tIns="45714" rIns="91429" bIns="45714" rtlCol="0">
            <a:spAutoFit/>
          </a:bodyPr>
          <a:lstStyle/>
          <a:p>
            <a:pPr algn="ctr"/>
            <a:r>
              <a:rPr lang="en-US" sz="3600" dirty="0" smtClean="0">
                <a:solidFill>
                  <a:schemeClr val="accent5">
                    <a:lumMod val="60000"/>
                    <a:lumOff val="40000"/>
                  </a:schemeClr>
                </a:solidFill>
              </a:rPr>
              <a:t>Emily Hand</a:t>
            </a:r>
            <a:endParaRPr lang="en-US" sz="36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4654</TotalTime>
  <Words>679</Words>
  <Application>Microsoft Office PowerPoint</Application>
  <PresentationFormat>Custom</PresentationFormat>
  <Paragraphs>27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Sergiu Dascalu</cp:lastModifiedBy>
  <cp:revision>253</cp:revision>
  <cp:lastPrinted>2013-04-15T23:50:30Z</cp:lastPrinted>
  <dcterms:created xsi:type="dcterms:W3CDTF">2010-03-04T23:09:11Z</dcterms:created>
  <dcterms:modified xsi:type="dcterms:W3CDTF">2013-05-01T21:05:01Z</dcterms:modified>
</cp:coreProperties>
</file>