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96" r:id="rId4"/>
    <p:sldId id="397" r:id="rId5"/>
    <p:sldId id="398" r:id="rId6"/>
    <p:sldId id="399" r:id="rId7"/>
    <p:sldId id="400" r:id="rId8"/>
    <p:sldId id="401" r:id="rId9"/>
    <p:sldId id="372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75" r:id="rId19"/>
    <p:sldId id="380" r:id="rId20"/>
    <p:sldId id="381" r:id="rId21"/>
    <p:sldId id="382" r:id="rId22"/>
    <p:sldId id="383" r:id="rId23"/>
    <p:sldId id="384" r:id="rId24"/>
    <p:sldId id="385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6" r:id="rId36"/>
    <p:sldId id="345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71" r:id="rId46"/>
    <p:sldId id="355" r:id="rId47"/>
    <p:sldId id="356" r:id="rId48"/>
    <p:sldId id="274" r:id="rId4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hiddenSlides="1" frameSlides="1"/>
  <p:clrMru>
    <a:srgbClr val="CC0000"/>
    <a:srgbClr val="33CCCC"/>
    <a:srgbClr val="006699"/>
    <a:srgbClr val="0000FF"/>
    <a:srgbClr val="0066FF"/>
    <a:srgbClr val="990099"/>
    <a:srgbClr val="000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-12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5A91E2A5-7CE9-7F46-BB97-EBE58FBA4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0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01D8D8CA-6531-B940-AD4E-C135E7BEA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4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BF571-5F67-8A4D-B7B2-25115610652B}" type="slidenum">
              <a:rPr lang="en-US">
                <a:latin typeface="Arial" pitchFamily="-108" charset="0"/>
              </a:rPr>
              <a:pPr/>
              <a:t>1</a:t>
            </a:fld>
            <a:endParaRPr lang="en-US">
              <a:latin typeface="Arial" pitchFamily="-10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4B877-5F6C-FF4D-B384-E1A5F26450B2}" type="slidenum">
              <a:rPr lang="en-US"/>
              <a:pPr/>
              <a:t>10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AEA56-E907-7345-9A5B-F527CF505873}" type="slidenum">
              <a:rPr lang="en-US"/>
              <a:pPr/>
              <a:t>11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C7839-ADC3-6E46-BA4A-77B554BFE5A6}" type="slidenum">
              <a:rPr lang="en-US"/>
              <a:pPr/>
              <a:t>12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C450B-9111-9D44-BB03-4522EB7DE0B0}" type="slidenum">
              <a:rPr lang="en-US"/>
              <a:pPr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9664E-B590-EB4F-8CDD-390028DA92DC}" type="slidenum">
              <a:rPr lang="en-US"/>
              <a:pPr/>
              <a:t>14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C3997-C0E3-4B4C-B09D-743B0E39124D}" type="slidenum">
              <a:rPr lang="en-US"/>
              <a:pPr/>
              <a:t>15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39E25-C49D-BE41-9CC7-CDBA443F1D27}" type="slidenum">
              <a:rPr lang="en-US"/>
              <a:pPr/>
              <a:t>16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FE931-456A-BF4A-8CC3-491D691F8079}" type="slidenum">
              <a:rPr lang="en-US"/>
              <a:pPr/>
              <a:t>17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8B6D6-B7A1-894C-AC50-85D00F9B4BC1}" type="slidenum">
              <a:rPr lang="en-US">
                <a:latin typeface="Arial" pitchFamily="-108" charset="0"/>
              </a:rPr>
              <a:pPr/>
              <a:t>18</a:t>
            </a:fld>
            <a:endParaRPr lang="en-US">
              <a:latin typeface="Arial" pitchFamily="-10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246A0-F823-264D-9D0E-AC2302CC223B}" type="slidenum">
              <a:rPr lang="en-US">
                <a:latin typeface="Arial" pitchFamily="-108" charset="0"/>
              </a:rPr>
              <a:pPr/>
              <a:t>19</a:t>
            </a:fld>
            <a:endParaRPr lang="en-US">
              <a:latin typeface="Arial" pitchFamily="-10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D66D1-0843-1543-AB4E-04B8BC7A0C2F}" type="slidenum">
              <a:rPr lang="en-US">
                <a:latin typeface="Arial" pitchFamily="-108" charset="0"/>
              </a:rPr>
              <a:pPr/>
              <a:t>2</a:t>
            </a:fld>
            <a:endParaRPr lang="en-US">
              <a:latin typeface="Arial" pitchFamily="-10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6C4C3-B1C6-3F40-A9BA-40FC6CDF98C8}" type="slidenum">
              <a:rPr lang="en-US">
                <a:latin typeface="Arial" pitchFamily="-108" charset="0"/>
              </a:rPr>
              <a:pPr/>
              <a:t>20</a:t>
            </a:fld>
            <a:endParaRPr lang="en-US">
              <a:latin typeface="Arial" pitchFamily="-10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D4CD8-168E-D143-A4C5-C97AB6702CD3}" type="slidenum">
              <a:rPr lang="en-US">
                <a:latin typeface="Arial" pitchFamily="-108" charset="0"/>
              </a:rPr>
              <a:pPr/>
              <a:t>21</a:t>
            </a:fld>
            <a:endParaRPr lang="en-US">
              <a:latin typeface="Arial" pitchFamily="-10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DF7BF-AB50-E147-9180-6880DC4B05F0}" type="slidenum">
              <a:rPr lang="en-US">
                <a:latin typeface="Arial" pitchFamily="-108" charset="0"/>
              </a:rPr>
              <a:pPr/>
              <a:t>22</a:t>
            </a:fld>
            <a:endParaRPr lang="en-US">
              <a:latin typeface="Arial" pitchFamily="-10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7465F-AE45-E247-B69D-321AD32DE7C5}" type="slidenum">
              <a:rPr lang="en-US">
                <a:latin typeface="Arial" pitchFamily="-108" charset="0"/>
              </a:rPr>
              <a:pPr/>
              <a:t>23</a:t>
            </a:fld>
            <a:endParaRPr lang="en-US">
              <a:latin typeface="Arial" pitchFamily="-10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BDB54-234D-9642-B781-921D78FF1FB3}" type="slidenum">
              <a:rPr lang="en-US">
                <a:latin typeface="Arial" pitchFamily="-108" charset="0"/>
              </a:rPr>
              <a:pPr/>
              <a:t>24</a:t>
            </a:fld>
            <a:endParaRPr lang="en-US">
              <a:latin typeface="Arial" pitchFamily="-10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1D73A-6ACB-EB49-A231-5E2C2AD712E2}" type="slidenum">
              <a:rPr lang="en-US">
                <a:latin typeface="Arial" pitchFamily="-108" charset="0"/>
              </a:rPr>
              <a:pPr/>
              <a:t>25</a:t>
            </a:fld>
            <a:endParaRPr lang="en-US">
              <a:latin typeface="Arial" pitchFamily="-10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03BC3-A856-AE40-AD01-E9CA72BCBC0E}" type="slidenum">
              <a:rPr lang="en-US">
                <a:latin typeface="Arial" pitchFamily="-108" charset="0"/>
              </a:rPr>
              <a:pPr/>
              <a:t>26</a:t>
            </a:fld>
            <a:endParaRPr lang="en-US">
              <a:latin typeface="Arial" pitchFamily="-10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36E5E-E823-314A-B640-233E56D37917}" type="slidenum">
              <a:rPr lang="en-US">
                <a:latin typeface="Arial" pitchFamily="-108" charset="0"/>
              </a:rPr>
              <a:pPr/>
              <a:t>27</a:t>
            </a:fld>
            <a:endParaRPr lang="en-US">
              <a:latin typeface="Arial" pitchFamily="-10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EC7DF-C04C-2042-9FF4-0AB0A3EC190A}" type="slidenum">
              <a:rPr lang="en-US">
                <a:latin typeface="Arial" pitchFamily="-108" charset="0"/>
              </a:rPr>
              <a:pPr/>
              <a:t>28</a:t>
            </a:fld>
            <a:endParaRPr lang="en-US">
              <a:latin typeface="Arial" pitchFamily="-10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F7903-8789-4E43-97BC-7613A58A6233}" type="slidenum">
              <a:rPr lang="en-US">
                <a:latin typeface="Arial" pitchFamily="-108" charset="0"/>
              </a:rPr>
              <a:pPr/>
              <a:t>29</a:t>
            </a:fld>
            <a:endParaRPr lang="en-US">
              <a:latin typeface="Arial" pitchFamily="-10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70E50-8689-F24D-91D4-EB64F7327248}" type="slidenum">
              <a:rPr lang="en-US"/>
              <a:pPr/>
              <a:t>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3467F-D281-2845-A2E7-3BDAEF6728E4}" type="slidenum">
              <a:rPr lang="en-US">
                <a:latin typeface="Arial" pitchFamily="-108" charset="0"/>
              </a:rPr>
              <a:pPr/>
              <a:t>30</a:t>
            </a:fld>
            <a:endParaRPr lang="en-US">
              <a:latin typeface="Arial" pitchFamily="-10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314C1-C67B-C64F-9AF3-F6B3E723DE39}" type="slidenum">
              <a:rPr lang="en-US">
                <a:latin typeface="Arial" pitchFamily="-108" charset="0"/>
              </a:rPr>
              <a:pPr/>
              <a:t>31</a:t>
            </a:fld>
            <a:endParaRPr lang="en-US">
              <a:latin typeface="Arial" pitchFamily="-10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4E66E-4072-0542-AD57-10D6140366A4}" type="slidenum">
              <a:rPr lang="en-US">
                <a:latin typeface="Arial" pitchFamily="-108" charset="0"/>
              </a:rPr>
              <a:pPr/>
              <a:t>32</a:t>
            </a:fld>
            <a:endParaRPr lang="en-US">
              <a:latin typeface="Arial" pitchFamily="-10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0C360-B678-CF4D-9C8A-DB74E0023CE2}" type="slidenum">
              <a:rPr lang="en-US">
                <a:latin typeface="Arial" pitchFamily="-108" charset="0"/>
              </a:rPr>
              <a:pPr/>
              <a:t>33</a:t>
            </a:fld>
            <a:endParaRPr lang="en-US">
              <a:latin typeface="Arial" pitchFamily="-10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BAE30-2ECC-1148-A5E0-E56739EEFE07}" type="slidenum">
              <a:rPr lang="en-US">
                <a:latin typeface="Arial" pitchFamily="-108" charset="0"/>
              </a:rPr>
              <a:pPr/>
              <a:t>34</a:t>
            </a:fld>
            <a:endParaRPr lang="en-US">
              <a:latin typeface="Arial" pitchFamily="-10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4A73A-6587-9C47-9B7B-7901B784D5FA}" type="slidenum">
              <a:rPr lang="en-US">
                <a:latin typeface="Arial" pitchFamily="-108" charset="0"/>
              </a:rPr>
              <a:pPr/>
              <a:t>35</a:t>
            </a:fld>
            <a:endParaRPr lang="en-US">
              <a:latin typeface="Arial" pitchFamily="-10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7E036-3C6B-DE4F-BEEE-D47A2491CC14}" type="slidenum">
              <a:rPr lang="en-US">
                <a:latin typeface="Arial" pitchFamily="-108" charset="0"/>
              </a:rPr>
              <a:pPr/>
              <a:t>36</a:t>
            </a:fld>
            <a:endParaRPr lang="en-US">
              <a:latin typeface="Arial" pitchFamily="-10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9196D-84EA-B545-85D1-B26825E23C9C}" type="slidenum">
              <a:rPr lang="en-US">
                <a:latin typeface="Arial" pitchFamily="-108" charset="0"/>
              </a:rPr>
              <a:pPr/>
              <a:t>37</a:t>
            </a:fld>
            <a:endParaRPr lang="en-US">
              <a:latin typeface="Arial" pitchFamily="-10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100CE-8082-504B-848C-92CFD4B03392}" type="slidenum">
              <a:rPr lang="en-US">
                <a:latin typeface="Arial" pitchFamily="-108" charset="0"/>
              </a:rPr>
              <a:pPr/>
              <a:t>38</a:t>
            </a:fld>
            <a:endParaRPr lang="en-US">
              <a:latin typeface="Arial" pitchFamily="-10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4E186-7B7D-7542-A0D6-DBF2B11F3E3F}" type="slidenum">
              <a:rPr lang="en-US">
                <a:latin typeface="Arial" pitchFamily="-108" charset="0"/>
              </a:rPr>
              <a:pPr/>
              <a:t>39</a:t>
            </a:fld>
            <a:endParaRPr lang="en-US">
              <a:latin typeface="Arial" pitchFamily="-10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51680-A8ED-4E4A-85EE-C3C7130DB549}" type="slidenum">
              <a:rPr lang="en-US"/>
              <a:pPr/>
              <a:t>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E353F-8182-3943-AA80-4D876FAB2C9E}" type="slidenum">
              <a:rPr lang="en-US">
                <a:latin typeface="Arial" pitchFamily="-108" charset="0"/>
              </a:rPr>
              <a:pPr/>
              <a:t>40</a:t>
            </a:fld>
            <a:endParaRPr lang="en-US">
              <a:latin typeface="Arial" pitchFamily="-10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5D520-C868-0142-AFA0-4F1530756532}" type="slidenum">
              <a:rPr lang="en-US">
                <a:latin typeface="Arial" pitchFamily="-108" charset="0"/>
              </a:rPr>
              <a:pPr/>
              <a:t>41</a:t>
            </a:fld>
            <a:endParaRPr lang="en-US">
              <a:latin typeface="Arial" pitchFamily="-10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59D87-D1F2-6247-B312-577AFF8F4C10}" type="slidenum">
              <a:rPr lang="en-US">
                <a:latin typeface="Arial" pitchFamily="-108" charset="0"/>
              </a:rPr>
              <a:pPr/>
              <a:t>42</a:t>
            </a:fld>
            <a:endParaRPr lang="en-US">
              <a:latin typeface="Arial" pitchFamily="-10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E3AC9-6454-CB45-A56E-8F80DE3A7BF3}" type="slidenum">
              <a:rPr lang="en-US">
                <a:latin typeface="Arial" pitchFamily="-108" charset="0"/>
              </a:rPr>
              <a:pPr/>
              <a:t>43</a:t>
            </a:fld>
            <a:endParaRPr lang="en-US">
              <a:latin typeface="Arial" pitchFamily="-10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FF9DA-1CA1-8941-AD9A-692E62BA9043}" type="slidenum">
              <a:rPr lang="en-US">
                <a:latin typeface="Arial" pitchFamily="-108" charset="0"/>
              </a:rPr>
              <a:pPr/>
              <a:t>44</a:t>
            </a:fld>
            <a:endParaRPr lang="en-US">
              <a:latin typeface="Arial" pitchFamily="-10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A1E36-8FE0-FF4F-B45F-A9F3F7724BF6}" type="slidenum">
              <a:rPr lang="en-US">
                <a:latin typeface="Arial" pitchFamily="-108" charset="0"/>
              </a:rPr>
              <a:pPr/>
              <a:t>45</a:t>
            </a:fld>
            <a:endParaRPr lang="en-US">
              <a:latin typeface="Arial" pitchFamily="-10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43CCB-5B22-B140-B28C-793027D73805}" type="slidenum">
              <a:rPr lang="en-US">
                <a:latin typeface="Arial" pitchFamily="-108" charset="0"/>
              </a:rPr>
              <a:pPr/>
              <a:t>46</a:t>
            </a:fld>
            <a:endParaRPr lang="en-US">
              <a:latin typeface="Arial" pitchFamily="-10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75999-719E-8D4B-BF06-D28733D3C90D}" type="slidenum">
              <a:rPr lang="en-US">
                <a:latin typeface="Arial" pitchFamily="-108" charset="0"/>
              </a:rPr>
              <a:pPr/>
              <a:t>47</a:t>
            </a:fld>
            <a:endParaRPr lang="en-US">
              <a:latin typeface="Arial" pitchFamily="-10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92A01-2E87-7248-B97E-7E9C6B29E302}" type="slidenum">
              <a:rPr lang="en-US">
                <a:latin typeface="Arial" pitchFamily="-108" charset="0"/>
              </a:rPr>
              <a:pPr/>
              <a:t>48</a:t>
            </a:fld>
            <a:endParaRPr lang="en-US">
              <a:latin typeface="Arial" pitchFamily="-10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C7CE8-CF03-764C-B434-5F5D4644AA46}" type="slidenum">
              <a:rPr lang="en-US"/>
              <a:pPr/>
              <a:t>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A749B-9CEE-2E49-B6AF-5BB90C81F143}" type="slidenum">
              <a:rPr lang="en-US"/>
              <a:pPr/>
              <a:t>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8B389-ABC4-6348-A31D-8F2DEE0D6A8D}" type="slidenum">
              <a:rPr lang="en-US"/>
              <a:pPr/>
              <a:t>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738F4-433F-6744-94D5-F781E16435F1}" type="slidenum">
              <a:rPr lang="en-US"/>
              <a:pPr/>
              <a:t>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F6D6C-35B6-6249-B91C-B71F451F9A64}" type="slidenum">
              <a:rPr lang="en-US">
                <a:latin typeface="Arial" pitchFamily="-108" charset="0"/>
              </a:rPr>
              <a:pPr/>
              <a:t>9</a:t>
            </a:fld>
            <a:endParaRPr lang="en-US">
              <a:latin typeface="Arial" pitchFamily="-10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9ABB-1F5D-A64B-BC7F-66AC41A4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0FABE-8E48-E64B-BF05-F0523F179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A1DB8-7DD7-2346-BE69-8A7846320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057D-C9A8-064B-89CF-9BAB4DF1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1F45-BB70-2246-A5A5-91A4F45B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FB3F-1EDB-9D4A-9D9C-5330EC54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E698-2F75-7741-A16C-2B560F10C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D65DA-007C-AE48-9D48-2D68CA78F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A98A-9ACC-954B-AA1F-1033A6A8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3079-4AEB-434D-9126-0E484844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0C64-383C-3946-8EDC-ACD75B031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96172-AB2E-E146-B12A-4A699E594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B0A-FF9B-9B47-8404-E91E6FFE4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885A-D73A-B349-9BC8-BB8A22713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83493A-F390-594C-9DEA-CB8848124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2" name="Picture 13" descr="robot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obot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7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png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hyperlink" Target="http://www.youtube.com/watch?v=g3u48T4Vx7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png"/><Relationship Id="rId8" Type="http://schemas.openxmlformats.org/officeDocument/2006/relationships/image" Target="../media/image20.wmf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png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wmf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" Type="http://schemas.microsoft.com/office/2007/relationships/media" Target="file://localhost/Users/monica/Courses/Robotics_F14/sony_06.wmv" TargetMode="External"/><Relationship Id="rId2" Type="http://schemas.openxmlformats.org/officeDocument/2006/relationships/video" Target="file://localhost/Users/monica/Courses/Robotics_F14/sony_06.wmv" TargetMode="External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image" Target="../media/image39.wmf"/><Relationship Id="rId10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wmf"/><Relationship Id="rId1" Type="http://schemas.microsoft.com/office/2007/relationships/media" Target="file://localhost/Users/monica/Courses/Robotics_F13/Lectures/Videos/Tinkertoy.mpeg" TargetMode="External"/><Relationship Id="rId2" Type="http://schemas.openxmlformats.org/officeDocument/2006/relationships/video" Target="file://localhost/Users/monica/Courses/Robotics_F13/Lectures/Videos/Tinkertoy.mpeg" TargetMode="External"/><Relationship Id="rId3" Type="http://schemas.microsoft.com/office/2007/relationships/media" Target="file://localhost/Users/monica/Courses/Robotics_F13/Lectures/Steve_angle.mpeg" TargetMode="External"/><Relationship Id="rId4" Type="http://schemas.openxmlformats.org/officeDocument/2006/relationships/video" Target="file://localhost/Users/monica/Courses/Robotics_F13/Lectures/Steve_angle.mpeg" TargetMode="External"/><Relationship Id="rId5" Type="http://schemas.microsoft.com/office/2007/relationships/media" Target="file://localhost/Users/monica/Courses/Robotics_F13/Lectures/Videos/Video-PassiveWalkerSmall.mpeg" TargetMode="External"/><Relationship Id="rId6" Type="http://schemas.openxmlformats.org/officeDocument/2006/relationships/video" Target="file://localhost/Users/monica/Courses/Robotics_F13/Lectures/Videos/Video-PassiveWalkerSmall.mpeg" TargetMode="External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6.xml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kidstuff.com/images/helicopter.gif" TargetMode="External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lark.edu/~autumn/private/u38j47a0t/Inverted.ZIP" TargetMode="External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8" Type="http://schemas.openxmlformats.org/officeDocument/2006/relationships/hyperlink" Target="file:///D:\Users\Monica\Courses\Robotics_F07\Lectures\GeckoClimb.mov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7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204913"/>
            <a:ext cx="7772400" cy="2228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Autonomous Mobile Robots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CPE 470/670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Lecture 3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612E8-2437-7E43-8638-AB714D633A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Robot Types - Manipulators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183562" cy="8763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 b="1">
                <a:solidFill>
                  <a:srgbClr val="CC0000"/>
                </a:solidFill>
              </a:rPr>
              <a:t>Kinematic redundancy:</a:t>
            </a:r>
            <a:r>
              <a:rPr lang="en-US" sz="2200"/>
              <a:t> more degrees of freedom than necessary to solve the task</a:t>
            </a:r>
          </a:p>
        </p:txBody>
      </p:sp>
      <p:pic>
        <p:nvPicPr>
          <p:cNvPr id="7987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3700" y="2495550"/>
            <a:ext cx="2339975" cy="1901825"/>
          </a:xfrm>
          <a:noFill/>
        </p:spPr>
      </p:pic>
      <p:sp>
        <p:nvSpPr>
          <p:cNvPr id="79879" name="Text Box 5"/>
          <p:cNvSpPr txBox="1">
            <a:spLocks noChangeArrowheads="1"/>
          </p:cNvSpPr>
          <p:nvPr/>
        </p:nvSpPr>
        <p:spPr bwMode="auto">
          <a:xfrm>
            <a:off x="258763" y="2157413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7-DOF Mitsubishi PA10</a:t>
            </a:r>
          </a:p>
        </p:txBody>
      </p:sp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3082925" y="2160588"/>
            <a:ext cx="290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8-DOF Scienzia Machinale</a:t>
            </a:r>
          </a:p>
        </p:txBody>
      </p:sp>
      <p:pic>
        <p:nvPicPr>
          <p:cNvPr id="7988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3852863"/>
            <a:ext cx="192722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8"/>
          <p:cNvSpPr txBox="1">
            <a:spLocks noChangeArrowheads="1"/>
          </p:cNvSpPr>
          <p:nvPr/>
        </p:nvSpPr>
        <p:spPr bwMode="auto">
          <a:xfrm>
            <a:off x="6950075" y="5688013"/>
            <a:ext cx="2020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Robotics Research Corporation</a:t>
            </a:r>
          </a:p>
        </p:txBody>
      </p:sp>
      <p:pic>
        <p:nvPicPr>
          <p:cNvPr id="7988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8550" y="4511675"/>
            <a:ext cx="2066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4" name="Text Box 10"/>
          <p:cNvSpPr txBox="1">
            <a:spLocks noChangeArrowheads="1"/>
          </p:cNvSpPr>
          <p:nvPr/>
        </p:nvSpPr>
        <p:spPr bwMode="auto">
          <a:xfrm>
            <a:off x="630238" y="5962650"/>
            <a:ext cx="1939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NASA dexterous manipulator</a:t>
            </a:r>
          </a:p>
        </p:txBody>
      </p:sp>
      <p:pic>
        <p:nvPicPr>
          <p:cNvPr id="7988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4288" y="2495550"/>
            <a:ext cx="26400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6" name="Text Box 12"/>
          <p:cNvSpPr txBox="1">
            <a:spLocks noChangeArrowheads="1"/>
          </p:cNvSpPr>
          <p:nvPr/>
        </p:nvSpPr>
        <p:spPr bwMode="auto">
          <a:xfrm>
            <a:off x="6281738" y="21605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Snake design</a:t>
            </a:r>
          </a:p>
        </p:txBody>
      </p:sp>
      <p:pic>
        <p:nvPicPr>
          <p:cNvPr id="7988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3587750" y="2495550"/>
            <a:ext cx="1566863" cy="24622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5C375-9A64-824A-B6DB-D12B1DAB52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Robot Types - Hands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C0000"/>
                </a:solidFill>
              </a:rPr>
              <a:t>Mechanical constraints:</a:t>
            </a:r>
            <a:r>
              <a:rPr lang="en-US"/>
              <a:t> placement of motors and sensors </a:t>
            </a:r>
          </a:p>
        </p:txBody>
      </p:sp>
      <p:pic>
        <p:nvPicPr>
          <p:cNvPr id="8192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2636838"/>
            <a:ext cx="2022475" cy="1857375"/>
          </a:xfrm>
          <a:noFill/>
        </p:spPr>
      </p:pic>
      <p:pic>
        <p:nvPicPr>
          <p:cNvPr id="8192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62013" y="2636838"/>
            <a:ext cx="2425700" cy="1858962"/>
          </a:xfrm>
          <a:noFill/>
        </p:spPr>
      </p:pic>
      <p:pic>
        <p:nvPicPr>
          <p:cNvPr id="81928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726238" y="2657475"/>
            <a:ext cx="1463675" cy="1858963"/>
          </a:xfrm>
          <a:noFill/>
        </p:spPr>
      </p:pic>
      <p:sp>
        <p:nvSpPr>
          <p:cNvPr id="81929" name="Text Box 7"/>
          <p:cNvSpPr txBox="1">
            <a:spLocks noChangeArrowheads="1"/>
          </p:cNvSpPr>
          <p:nvPr/>
        </p:nvSpPr>
        <p:spPr bwMode="auto">
          <a:xfrm>
            <a:off x="769938" y="2290763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Utah/MIT robot hand</a:t>
            </a:r>
          </a:p>
        </p:txBody>
      </p:sp>
      <p:sp>
        <p:nvSpPr>
          <p:cNvPr id="81930" name="Text Box 8"/>
          <p:cNvSpPr txBox="1">
            <a:spLocks noChangeArrowheads="1"/>
          </p:cNvSpPr>
          <p:nvPr/>
        </p:nvSpPr>
        <p:spPr bwMode="auto">
          <a:xfrm>
            <a:off x="3883025" y="229076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Stanford/JPL hand</a:t>
            </a:r>
          </a:p>
        </p:txBody>
      </p:sp>
      <p:sp>
        <p:nvSpPr>
          <p:cNvPr id="81931" name="Text Box 9"/>
          <p:cNvSpPr txBox="1">
            <a:spLocks noChangeArrowheads="1"/>
          </p:cNvSpPr>
          <p:nvPr/>
        </p:nvSpPr>
        <p:spPr bwMode="auto">
          <a:xfrm>
            <a:off x="6792913" y="22907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UB hand 3</a:t>
            </a:r>
          </a:p>
        </p:txBody>
      </p:sp>
      <p:pic>
        <p:nvPicPr>
          <p:cNvPr id="8193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3776" y="4643438"/>
            <a:ext cx="14859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3" name="Text Box 11"/>
          <p:cNvSpPr txBox="1">
            <a:spLocks noChangeArrowheads="1"/>
          </p:cNvSpPr>
          <p:nvPr/>
        </p:nvSpPr>
        <p:spPr bwMode="auto">
          <a:xfrm>
            <a:off x="4025093" y="5021240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NASA </a:t>
            </a:r>
            <a:r>
              <a:rPr lang="en-US" dirty="0" err="1"/>
              <a:t>robonaut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5557" y="5805310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http://www.youtube.com/watch?v=</a:t>
            </a:r>
            <a:r>
              <a:rPr lang="en-US" dirty="0" smtClean="0">
                <a:hlinkClick r:id="rId7"/>
              </a:rPr>
              <a:t>g3u48T4Vx7k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C97BC-CB57-2947-9E5A-C78360BD40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3972" name="Picture 2"/>
          <p:cNvPicPr>
            <a:picLocks noGrp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824038" y="3298825"/>
            <a:ext cx="2343150" cy="1543050"/>
          </a:xfrm>
          <a:noFill/>
        </p:spPr>
      </p:pic>
      <p:sp>
        <p:nvSpPr>
          <p:cNvPr id="839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Robot Types – Legged Robots</a:t>
            </a:r>
          </a:p>
        </p:txBody>
      </p:sp>
      <p:sp>
        <p:nvSpPr>
          <p:cNvPr id="839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128713"/>
            <a:ext cx="7880350" cy="5076825"/>
          </a:xfrm>
        </p:spPr>
        <p:txBody>
          <a:bodyPr/>
          <a:lstStyle/>
          <a:p>
            <a:pPr eaLnBrk="1" hangingPunct="1"/>
            <a:r>
              <a:rPr lang="en-US" sz="2200"/>
              <a:t>Inspired from biological systems: insects, mammals</a:t>
            </a:r>
          </a:p>
        </p:txBody>
      </p:sp>
      <p:pic>
        <p:nvPicPr>
          <p:cNvPr id="839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3" y="1603375"/>
            <a:ext cx="251142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5363" y="1603375"/>
            <a:ext cx="15716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5450" y="1603375"/>
            <a:ext cx="264001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063" y="4492625"/>
            <a:ext cx="20415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0213" y="4770438"/>
            <a:ext cx="27686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42025" y="4600575"/>
            <a:ext cx="210343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11" descr="california-cyb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/>
          <a:srcRect/>
          <a:stretch>
            <a:fillRect/>
          </a:stretch>
        </p:blipFill>
        <p:spPr>
          <a:xfrm>
            <a:off x="4668838" y="3241675"/>
            <a:ext cx="2117725" cy="16748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05354-173F-D342-99A6-A2A1295AD0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/>
              <a:t>Robot Types - Wheeled</a:t>
            </a:r>
          </a:p>
        </p:txBody>
      </p:sp>
      <p:pic>
        <p:nvPicPr>
          <p:cNvPr id="86021" name="Picture 3" descr="5rob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2562225"/>
            <a:ext cx="18923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4" descr="miner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0563" y="1522413"/>
            <a:ext cx="2762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5" descr="path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7396" y="4417340"/>
            <a:ext cx="2489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6" descr="pione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2198688"/>
            <a:ext cx="18780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48AEF-EF23-7040-948C-DD78FEABF8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/>
              <a:t>Robot Types - Hybrid</a:t>
            </a:r>
          </a:p>
        </p:txBody>
      </p:sp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636713"/>
            <a:ext cx="17811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2638" y="1636713"/>
            <a:ext cx="21764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4025" y="1636713"/>
            <a:ext cx="210661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7150" y="1639888"/>
            <a:ext cx="25987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Text Box 7"/>
          <p:cNvSpPr txBox="1">
            <a:spLocks noChangeArrowheads="1"/>
          </p:cNvSpPr>
          <p:nvPr/>
        </p:nvSpPr>
        <p:spPr bwMode="auto">
          <a:xfrm>
            <a:off x="449263" y="1274763"/>
            <a:ext cx="1414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Leg – wheel</a:t>
            </a:r>
          </a:p>
        </p:txBody>
      </p:sp>
      <p:sp>
        <p:nvSpPr>
          <p:cNvPr id="88074" name="Text Box 8"/>
          <p:cNvSpPr txBox="1">
            <a:spLocks noChangeArrowheads="1"/>
          </p:cNvSpPr>
          <p:nvPr/>
        </p:nvSpPr>
        <p:spPr bwMode="auto">
          <a:xfrm>
            <a:off x="304800" y="347345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Leg – arm</a:t>
            </a:r>
          </a:p>
        </p:txBody>
      </p:sp>
      <p:pic>
        <p:nvPicPr>
          <p:cNvPr id="8807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38" y="3868738"/>
            <a:ext cx="19621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3868738"/>
            <a:ext cx="18272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33925" y="3868738"/>
            <a:ext cx="15160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45238" y="3857625"/>
            <a:ext cx="14493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9" name="Text Box 13"/>
          <p:cNvSpPr txBox="1">
            <a:spLocks noChangeArrowheads="1"/>
          </p:cNvSpPr>
          <p:nvPr/>
        </p:nvSpPr>
        <p:spPr bwMode="auto">
          <a:xfrm>
            <a:off x="4764088" y="34734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Wall-climbing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40E72-B8D9-664F-A89A-19D4331D8B9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600"/>
              <a:t>Robot Types – Legged/Humanoid Robots</a:t>
            </a:r>
          </a:p>
        </p:txBody>
      </p:sp>
      <p:pic>
        <p:nvPicPr>
          <p:cNvPr id="9011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019800" y="4494213"/>
            <a:ext cx="3054350" cy="2071687"/>
          </a:xfrm>
          <a:noFill/>
        </p:spPr>
      </p:pic>
      <p:pic>
        <p:nvPicPr>
          <p:cNvPr id="9011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1778000" y="1649413"/>
            <a:ext cx="1014413" cy="2462212"/>
          </a:xfrm>
          <a:noFill/>
        </p:spPr>
      </p:pic>
      <p:pic>
        <p:nvPicPr>
          <p:cNvPr id="9011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428625" y="1649413"/>
            <a:ext cx="1265238" cy="2462212"/>
          </a:xfrm>
          <a:noFill/>
        </p:spPr>
      </p:pic>
      <p:sp>
        <p:nvSpPr>
          <p:cNvPr id="90120" name="Text Box 6"/>
          <p:cNvSpPr txBox="1">
            <a:spLocks noChangeArrowheads="1"/>
          </p:cNvSpPr>
          <p:nvPr/>
        </p:nvSpPr>
        <p:spPr bwMode="auto">
          <a:xfrm>
            <a:off x="449263" y="12747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Biped robots</a:t>
            </a:r>
          </a:p>
        </p:txBody>
      </p:sp>
      <p:sp>
        <p:nvSpPr>
          <p:cNvPr id="90121" name="Text Box 7"/>
          <p:cNvSpPr txBox="1">
            <a:spLocks noChangeArrowheads="1"/>
          </p:cNvSpPr>
          <p:nvPr/>
        </p:nvSpPr>
        <p:spPr bwMode="auto">
          <a:xfrm>
            <a:off x="6021388" y="416242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Hopping robots</a:t>
            </a:r>
          </a:p>
        </p:txBody>
      </p:sp>
      <p:pic>
        <p:nvPicPr>
          <p:cNvPr id="90122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417513" y="4162425"/>
            <a:ext cx="1685925" cy="2333625"/>
          </a:xfrm>
          <a:noFill/>
        </p:spPr>
      </p:pic>
      <p:pic>
        <p:nvPicPr>
          <p:cNvPr id="9012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11563" y="4162425"/>
            <a:ext cx="1449387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2738" y="1649413"/>
            <a:ext cx="13874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9950" y="4162425"/>
            <a:ext cx="138906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37050" y="1649413"/>
            <a:ext cx="162083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Picture 15" descr="/Users/monica/Courses/Robotics_S10/Lectures/Videos/sony_06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991225" y="18510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0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2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541D-6A18-C64F-AE43-594C921C14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Passive Actuation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945062" cy="5076825"/>
          </a:xfrm>
        </p:spPr>
        <p:txBody>
          <a:bodyPr/>
          <a:lstStyle/>
          <a:p>
            <a:pPr eaLnBrk="1" hangingPunct="1"/>
            <a:r>
              <a:rPr lang="en-US" sz="2200"/>
              <a:t>Use potential energy and interaction with the environment</a:t>
            </a:r>
          </a:p>
          <a:p>
            <a:pPr lvl="1" eaLnBrk="1" hangingPunct="1"/>
            <a:r>
              <a:rPr lang="en-US" sz="2000"/>
              <a:t>E.g.: gliding (flying squirrels)</a:t>
            </a:r>
          </a:p>
          <a:p>
            <a:pPr eaLnBrk="1" hangingPunct="1"/>
            <a:r>
              <a:rPr lang="en-US" sz="2200"/>
              <a:t>Robotics examples:</a:t>
            </a:r>
          </a:p>
          <a:p>
            <a:pPr lvl="1" eaLnBrk="1" hangingPunct="1"/>
            <a:r>
              <a:rPr lang="en-US" sz="2000"/>
              <a:t>Tad  McGeer’s passive walker</a:t>
            </a:r>
          </a:p>
          <a:p>
            <a:pPr lvl="1" eaLnBrk="1" hangingPunct="1"/>
            <a:r>
              <a:rPr lang="en-US" sz="2000"/>
              <a:t>Actuated by gravity</a:t>
            </a:r>
          </a:p>
          <a:p>
            <a:pPr lvl="1" eaLnBrk="1" hangingPunct="1"/>
            <a:endParaRPr lang="en-US" sz="2000"/>
          </a:p>
        </p:txBody>
      </p:sp>
      <p:pic>
        <p:nvPicPr>
          <p:cNvPr id="92166" name="Picture 6" descr="/Users/monica/Courses/Robotics_S10/Lectures/Videos/Tinkertoy.mpeg">
            <a:hlinkClick r:id="" action="ppaction://media"/>
          </p:cNvPr>
          <p:cNvPicPr>
            <a:picLocks noGrp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>
          <a:xfrm>
            <a:off x="1063625" y="3935413"/>
            <a:ext cx="2667000" cy="2133600"/>
          </a:xfrm>
        </p:spPr>
      </p:pic>
      <p:pic>
        <p:nvPicPr>
          <p:cNvPr id="92167" name="Picture 7" descr="/Users/monica/Courses/Robotics_S10/Lectures/Videos/Steve_angle.mpeg">
            <a:hlinkClick r:id="" action="ppaction://media"/>
          </p:cNvPr>
          <p:cNvPicPr>
            <a:picLocks noGrp="1"/>
          </p:cNvPicPr>
          <p:nvPr>
            <p:ph sz="quarter" idx="3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>
          <a:xfrm>
            <a:off x="6029325" y="4244975"/>
            <a:ext cx="2682875" cy="1828800"/>
          </a:xfrm>
        </p:spPr>
      </p:pic>
      <p:pic>
        <p:nvPicPr>
          <p:cNvPr id="92168" name="Picture 8" descr="/Users/monica/Courses/Robotics_S10/Lectures/Videos/Video-PassiveWalkerSmall.mpeg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790950" y="4243388"/>
            <a:ext cx="2193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30938" y="1263650"/>
            <a:ext cx="14954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2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8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3750-3DE7-D64F-B77A-4F20342F9D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Actuators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Electric motors</a:t>
            </a:r>
          </a:p>
          <a:p>
            <a:pPr eaLnBrk="1" hangingPunct="1"/>
            <a:r>
              <a:rPr lang="en-US"/>
              <a:t>Hydraulics</a:t>
            </a:r>
          </a:p>
          <a:p>
            <a:pPr eaLnBrk="1" hangingPunct="1"/>
            <a:r>
              <a:rPr lang="en-US"/>
              <a:t>Pneumatics</a:t>
            </a:r>
          </a:p>
          <a:p>
            <a:pPr eaLnBrk="1" hangingPunct="1"/>
            <a:r>
              <a:rPr lang="en-US"/>
              <a:t>Photo-reactive materials</a:t>
            </a:r>
          </a:p>
          <a:p>
            <a:pPr eaLnBrk="1" hangingPunct="1"/>
            <a:r>
              <a:rPr lang="en-US"/>
              <a:t>Chemically reactive materials</a:t>
            </a:r>
          </a:p>
          <a:p>
            <a:pPr eaLnBrk="1" hangingPunct="1"/>
            <a:r>
              <a:rPr lang="en-US"/>
              <a:t>Thermally reactive materials</a:t>
            </a:r>
          </a:p>
          <a:p>
            <a:pPr eaLnBrk="1" hangingPunct="1"/>
            <a:r>
              <a:rPr lang="en-US"/>
              <a:t>Piezoelectric materials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95B9D-F227-FD4D-90DB-A1579E1F18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DC Motors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231187" cy="5076825"/>
          </a:xfrm>
        </p:spPr>
        <p:txBody>
          <a:bodyPr/>
          <a:lstStyle/>
          <a:p>
            <a:pPr eaLnBrk="1" hangingPunct="1"/>
            <a:r>
              <a:rPr lang="en-US" sz="2200"/>
              <a:t>DC (direct current) motors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Convert electrical energy into mechanical energy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Small, cheap, reasonably efficient, easy to use</a:t>
            </a:r>
          </a:p>
          <a:p>
            <a:pPr eaLnBrk="1" hangingPunct="1"/>
            <a:r>
              <a:rPr lang="en-US" sz="2200"/>
              <a:t>How do they work?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Electrical current through loops of wires mounted on a rotating shaft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000">
                <a:ea typeface="ＭＳ Ｐゴシック" pitchFamily="-108" charset="-128"/>
              </a:rPr>
              <a:t>When current is flowing, loops of wire generate a magnetic field, which reacts against the magnetic fields of permanent magnets positioned around the wire loops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000">
                <a:ea typeface="ＭＳ Ｐゴシック" pitchFamily="-108" charset="-128"/>
              </a:rPr>
              <a:t>These magnetic fields push against one another and the armature turns</a:t>
            </a:r>
          </a:p>
        </p:txBody>
      </p:sp>
      <p:pic>
        <p:nvPicPr>
          <p:cNvPr id="24582" name="Picture 4" descr="mo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51675" y="1293813"/>
            <a:ext cx="1516063" cy="16287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DE8C6-9052-1B4D-8B13-6DBD84DC9D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Motor Efficiency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78837" cy="5297487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/>
              <a:t>DC motors are not perfectly efficient</a:t>
            </a:r>
          </a:p>
          <a:p>
            <a:pPr eaLnBrk="1" hangingPunct="1">
              <a:lnSpc>
                <a:spcPct val="170000"/>
              </a:lnSpc>
            </a:pPr>
            <a:r>
              <a:rPr lang="en-US"/>
              <a:t>Some limitations (mechanical friction) </a:t>
            </a:r>
          </a:p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/>
              <a:t>	of motors</a:t>
            </a:r>
          </a:p>
          <a:p>
            <a:pPr lvl="1" eaLnBrk="1" hangingPunct="1">
              <a:lnSpc>
                <a:spcPct val="170000"/>
              </a:lnSpc>
            </a:pPr>
            <a:r>
              <a:rPr lang="en-US">
                <a:ea typeface="ＭＳ Ｐゴシック" pitchFamily="-108" charset="-128"/>
              </a:rPr>
              <a:t>Some energy is wasted as heat</a:t>
            </a:r>
          </a:p>
          <a:p>
            <a:pPr eaLnBrk="1" hangingPunct="1">
              <a:lnSpc>
                <a:spcPct val="170000"/>
              </a:lnSpc>
            </a:pPr>
            <a:r>
              <a:rPr lang="en-US"/>
              <a:t>Industrial-grade motors (good quality): 90%</a:t>
            </a:r>
          </a:p>
          <a:p>
            <a:pPr eaLnBrk="1" hangingPunct="1">
              <a:lnSpc>
                <a:spcPct val="170000"/>
              </a:lnSpc>
            </a:pPr>
            <a:r>
              <a:rPr lang="en-US"/>
              <a:t>Toy motors (cheap): efficiencies of 50%</a:t>
            </a:r>
          </a:p>
          <a:p>
            <a:pPr eaLnBrk="1" hangingPunct="1">
              <a:lnSpc>
                <a:spcPct val="170000"/>
              </a:lnSpc>
            </a:pPr>
            <a:r>
              <a:rPr lang="en-US"/>
              <a:t>Electrostatic micro-motors for miniature robots: </a:t>
            </a:r>
            <a:r>
              <a:rPr lang="en-US">
                <a:sym typeface="Symbol" pitchFamily="-108" charset="2"/>
              </a:rPr>
              <a:t>50%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3025" y="1543050"/>
            <a:ext cx="2444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F361-8081-DD4A-9CED-A4764ADC43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Spectrum of robot control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Reactive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Deliberative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Hybrid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Behavior-based control</a:t>
            </a:r>
          </a:p>
          <a:p>
            <a:pPr eaLnBrk="1" hangingPunct="1"/>
            <a:r>
              <a:rPr lang="en-US" dirty="0"/>
              <a:t>Brief history of robotics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Control theory, cybernetics, </a:t>
            </a:r>
            <a:r>
              <a:rPr lang="en-US" dirty="0" smtClean="0">
                <a:ea typeface="ＭＳ Ｐゴシック" pitchFamily="-108" charset="-128"/>
              </a:rPr>
              <a:t>AI</a:t>
            </a:r>
            <a:endParaRPr lang="en-US" dirty="0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4807-D001-6C40-9A77-783AF85F1B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Operating Voltage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/>
              <a:t>Making the motor run requires electrical power in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the right voltage range</a:t>
            </a:r>
          </a:p>
          <a:p>
            <a:pPr eaLnBrk="1" hangingPunct="1">
              <a:lnSpc>
                <a:spcPct val="200000"/>
              </a:lnSpc>
            </a:pPr>
            <a:r>
              <a:rPr lang="en-US"/>
              <a:t>Most motors will run fine at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lower voltages</a:t>
            </a:r>
            <a:r>
              <a:rPr lang="en-US"/>
              <a:t>, though they will be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less powerful</a:t>
            </a:r>
          </a:p>
          <a:p>
            <a:pPr eaLnBrk="1" hangingPunct="1">
              <a:lnSpc>
                <a:spcPct val="200000"/>
              </a:lnSpc>
            </a:pPr>
            <a:r>
              <a:rPr lang="en-US"/>
              <a:t>Can operate at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higher voltages</a:t>
            </a:r>
            <a:r>
              <a:rPr lang="en-US"/>
              <a:t> at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expense of operating life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FDAC-AB2E-1645-B831-758929EED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Operating/Stall Current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When provided with a constant voltage, a DC motor draws </a:t>
            </a:r>
            <a:r>
              <a:rPr lang="en-US" dirty="0">
                <a:solidFill>
                  <a:srgbClr val="CC0000"/>
                </a:solidFill>
              </a:rPr>
              <a:t>current</a:t>
            </a:r>
            <a:r>
              <a:rPr lang="en-US" dirty="0"/>
              <a:t> proportional to how much </a:t>
            </a:r>
            <a:r>
              <a:rPr lang="en-US" dirty="0">
                <a:solidFill>
                  <a:srgbClr val="CC0000"/>
                </a:solidFill>
              </a:rPr>
              <a:t>work</a:t>
            </a:r>
            <a:r>
              <a:rPr lang="en-US" dirty="0"/>
              <a:t> it is doing             </a:t>
            </a:r>
            <a:r>
              <a:rPr lang="en-US" dirty="0">
                <a:solidFill>
                  <a:srgbClr val="339966"/>
                </a:solidFill>
              </a:rPr>
              <a:t>Work = Force * Distance</a:t>
            </a:r>
          </a:p>
          <a:p>
            <a:pPr eaLnBrk="1" hangingPunct="1"/>
            <a:r>
              <a:rPr lang="en-US" dirty="0"/>
              <a:t>When there is no resistance to its motion, the motor draws the least amount of current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Moving in free space </a:t>
            </a:r>
            <a:r>
              <a:rPr lang="en-US" dirty="0">
                <a:ea typeface="ＭＳ Ｐゴシック" pitchFamily="-108" charset="-128"/>
                <a:sym typeface="Symbol" pitchFamily="-108" charset="2"/>
              </a:rPr>
              <a:t> </a:t>
            </a:r>
            <a:r>
              <a:rPr lang="en-US" dirty="0">
                <a:ea typeface="ＭＳ Ｐゴシック" pitchFamily="-108" charset="-128"/>
              </a:rPr>
              <a:t>less current 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dirty="0"/>
              <a:t>the resistance becomes very high the motor stalls and draws </a:t>
            </a:r>
            <a:r>
              <a:rPr lang="en-US" dirty="0">
                <a:solidFill>
                  <a:srgbClr val="CC0000"/>
                </a:solidFill>
                <a:latin typeface="Comic Sans MS" pitchFamily="-108" charset="0"/>
              </a:rPr>
              <a:t>the maximum amount of current</a:t>
            </a:r>
            <a:r>
              <a:rPr lang="en-US" dirty="0"/>
              <a:t> at its specified voltage (</a:t>
            </a:r>
            <a:r>
              <a:rPr lang="en-US" dirty="0">
                <a:solidFill>
                  <a:srgbClr val="CC0000"/>
                </a:solidFill>
                <a:latin typeface="Comic Sans MS" pitchFamily="-108" charset="0"/>
              </a:rPr>
              <a:t>stall current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smtClean="0">
                <a:ea typeface="ＭＳ Ｐゴシック" pitchFamily="-108" charset="-128"/>
              </a:rPr>
              <a:t>Pushing against an obstacle (wall) </a:t>
            </a:r>
            <a:r>
              <a:rPr lang="en-US" dirty="0" smtClean="0">
                <a:ea typeface="ＭＳ Ｐゴシック" pitchFamily="-108" charset="-128"/>
                <a:sym typeface="Symbol" pitchFamily="-108" charset="2"/>
              </a:rPr>
              <a:t> drain more current</a:t>
            </a:r>
            <a:endParaRPr lang="en-US" dirty="0">
              <a:ea typeface="ＭＳ Ｐゴシック" pitchFamily="-108" charset="-128"/>
              <a:sym typeface="Symbol" pitchFamily="-10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9A57-9103-4A44-B86B-936DC6634F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Torque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6897687" cy="50768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b="1">
                <a:solidFill>
                  <a:srgbClr val="CC0000"/>
                </a:solidFill>
              </a:rPr>
              <a:t>Torque</a:t>
            </a:r>
            <a:r>
              <a:rPr lang="en-US">
                <a:solidFill>
                  <a:srgbClr val="CC0000"/>
                </a:solidFill>
              </a:rPr>
              <a:t>:</a:t>
            </a:r>
            <a:r>
              <a:rPr lang="en-US"/>
              <a:t> rotational force that a motor can deliver at a certain distance from the shaft</a:t>
            </a:r>
          </a:p>
          <a:p>
            <a:pPr eaLnBrk="1" hangingPunct="1">
              <a:lnSpc>
                <a:spcPct val="13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Strength of magnetic field</a:t>
            </a:r>
            <a:r>
              <a:rPr lang="en-US"/>
              <a:t> generated in loops of wire is directly </a:t>
            </a:r>
            <a:r>
              <a:rPr lang="en-US" b="1"/>
              <a:t>proportional</a:t>
            </a:r>
            <a:r>
              <a:rPr lang="en-US"/>
              <a:t> to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amount of current</a:t>
            </a:r>
            <a:r>
              <a:rPr lang="en-US"/>
              <a:t> flowing through them and thus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the torque produced on motor’s shaft</a:t>
            </a:r>
          </a:p>
          <a:p>
            <a:pPr eaLnBrk="1" hangingPunct="1">
              <a:lnSpc>
                <a:spcPct val="130000"/>
              </a:lnSpc>
            </a:pPr>
            <a:r>
              <a:rPr lang="en-US"/>
              <a:t>The more current through a motor, the more torque at the motor’s shaft</a:t>
            </a:r>
          </a:p>
        </p:txBody>
      </p:sp>
      <p:pic>
        <p:nvPicPr>
          <p:cNvPr id="32774" name="Picture 4" descr="mo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6475" y="1382713"/>
            <a:ext cx="15160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F4EF0-E74B-3342-908E-8D73CD8B69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1598613"/>
            <a:ext cx="3089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Stall Torque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5886450" cy="50768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0000"/>
                </a:solidFill>
              </a:rPr>
              <a:t>Stall torque: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/>
              <a:t>the amount of rotational force produced when the motor is stalled at its recommended operating voltage, drawing the maximal stall current at this voltage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Typical torque units:</a:t>
            </a:r>
            <a:r>
              <a:rPr lang="en-US"/>
              <a:t> ounce-inches 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5 oz.-in. torque means motor can pull weight of 5 oz up through a pulley 1 inch away from the shaft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E7DFC-176D-CB44-9CF7-27D1B19294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538" y="1212850"/>
            <a:ext cx="329406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of a Motor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C0000"/>
                </a:solidFill>
              </a:rPr>
              <a:t>Power</a:t>
            </a:r>
            <a:r>
              <a:rPr lang="en-US" dirty="0"/>
              <a:t>: product of the output </a:t>
            </a:r>
          </a:p>
          <a:p>
            <a:pPr eaLnBrk="1" hangingPunct="1">
              <a:buFontTx/>
              <a:buNone/>
            </a:pPr>
            <a:r>
              <a:rPr lang="en-US" dirty="0"/>
              <a:t>	shaft’s </a:t>
            </a:r>
            <a:r>
              <a:rPr lang="en-US" dirty="0">
                <a:solidFill>
                  <a:srgbClr val="CC0000"/>
                </a:solidFill>
                <a:latin typeface="Comic Sans MS" pitchFamily="-108" charset="0"/>
              </a:rPr>
              <a:t>rotational velocity</a:t>
            </a:r>
            <a:r>
              <a:rPr lang="en-US" dirty="0"/>
              <a:t> and 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C0000"/>
                </a:solidFill>
                <a:latin typeface="Comic Sans MS" pitchFamily="-108" charset="0"/>
              </a:rPr>
              <a:t>torque</a:t>
            </a:r>
          </a:p>
          <a:p>
            <a:pPr eaLnBrk="1" hangingPunct="1"/>
            <a:r>
              <a:rPr lang="en-US" dirty="0"/>
              <a:t>No load on the shaft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Rotational velocity is at its highest, but the torque is zero 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The motor is spinning freely (it is not driving any mechanism)</a:t>
            </a:r>
          </a:p>
          <a:p>
            <a:pPr eaLnBrk="1" hangingPunct="1"/>
            <a:r>
              <a:rPr lang="en-US" dirty="0"/>
              <a:t>Motor is stalled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It is producing its maximal torque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Rotational velocity is zero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5881688" y="4689475"/>
            <a:ext cx="3021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motor produces the most power in the middle of its performance range.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3913188" y="2928938"/>
            <a:ext cx="781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003399"/>
                </a:solidFill>
                <a:latin typeface="Arial" pitchFamily="-108" charset="0"/>
              </a:rPr>
              <a:t>P=0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3111500" y="4830763"/>
            <a:ext cx="781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003399"/>
                </a:solidFill>
                <a:latin typeface="Arial" pitchFamily="-108" charset="0"/>
              </a:rPr>
              <a:t>P=0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/>
      <p:bldP spid="195590" grpId="0"/>
      <p:bldP spid="1955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28DC7-8BCC-6641-9D00-448362E6098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Fast do Motors Turn?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434012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/>
              <a:t>Free spinning speeds (most motors): </a:t>
            </a:r>
          </a:p>
          <a:p>
            <a:pPr lvl="1" eaLnBrk="1" hangingPunct="1">
              <a:lnSpc>
                <a:spcPct val="160000"/>
              </a:lnSpc>
            </a:pPr>
            <a:r>
              <a:rPr lang="en-US">
                <a:ea typeface="ＭＳ Ｐゴシック" pitchFamily="-108" charset="-128"/>
              </a:rPr>
              <a:t>3000-9000 RPM (revolutions per minute) [50-150 RPS]</a:t>
            </a:r>
          </a:p>
          <a:p>
            <a:pPr eaLnBrk="1" hangingPunct="1">
              <a:lnSpc>
                <a:spcPct val="160000"/>
              </a:lnSpc>
            </a:pPr>
            <a:r>
              <a:rPr lang="en-US"/>
              <a:t>High-speed, low torque</a:t>
            </a:r>
          </a:p>
          <a:p>
            <a:pPr lvl="1" eaLnBrk="1" hangingPunct="1">
              <a:lnSpc>
                <a:spcPct val="160000"/>
              </a:lnSpc>
            </a:pPr>
            <a:r>
              <a:rPr lang="en-US">
                <a:ea typeface="ＭＳ Ｐゴシック" pitchFamily="-108" charset="-128"/>
              </a:rPr>
              <a:t>Drive light things that rotate very fast</a:t>
            </a:r>
          </a:p>
          <a:p>
            <a:pPr eaLnBrk="1" hangingPunct="1">
              <a:lnSpc>
                <a:spcPct val="160000"/>
              </a:lnSpc>
            </a:pPr>
            <a:r>
              <a:rPr lang="en-US"/>
              <a:t>What about driving a heavy robot body or lifting a heavy manipulator?</a:t>
            </a:r>
          </a:p>
          <a:p>
            <a:pPr lvl="1" eaLnBrk="1" hangingPunct="1">
              <a:lnSpc>
                <a:spcPct val="160000"/>
              </a:lnSpc>
            </a:pPr>
            <a:r>
              <a:rPr lang="en-US">
                <a:ea typeface="ＭＳ Ｐゴシック" pitchFamily="-108" charset="-128"/>
              </a:rPr>
              <a:t>Need more torque and less speed</a:t>
            </a:r>
          </a:p>
          <a:p>
            <a:pPr lvl="1" eaLnBrk="1" hangingPunct="1">
              <a:lnSpc>
                <a:spcPct val="160000"/>
              </a:lnSpc>
            </a:pPr>
            <a:r>
              <a:rPr lang="en-US">
                <a:ea typeface="ＭＳ Ｐゴシック" pitchFamily="-108" charset="-128"/>
              </a:rPr>
              <a:t>How can we do this?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269CC-9201-344E-9137-BEA8646701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Gearing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/>
              <a:t>Tradeoff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high speed</a:t>
            </a:r>
            <a:r>
              <a:rPr lang="en-US"/>
              <a:t> for more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torque</a:t>
            </a:r>
            <a:endParaRPr lang="en-US">
              <a:solidFill>
                <a:schemeClr val="accent2"/>
              </a:solidFill>
              <a:latin typeface="Comic Sans MS" pitchFamily="-10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</a:rPr>
              <a:t>Seesaw physics</a:t>
            </a:r>
          </a:p>
          <a:p>
            <a:pPr lvl="1" eaLnBrk="1" hangingPunct="1">
              <a:lnSpc>
                <a:spcPct val="140000"/>
              </a:lnSpc>
            </a:pPr>
            <a:r>
              <a:rPr lang="en-US">
                <a:solidFill>
                  <a:srgbClr val="CC0000"/>
                </a:solidFill>
                <a:ea typeface="ＭＳ Ｐゴシック" pitchFamily="-108" charset="-128"/>
              </a:rPr>
              <a:t>Downward force is equal to weight 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>
                <a:solidFill>
                  <a:srgbClr val="CC0000"/>
                </a:solidFill>
                <a:ea typeface="ＭＳ Ｐゴシック" pitchFamily="-108" charset="-128"/>
              </a:rPr>
              <a:t>	times their distance from the fulcrum.</a:t>
            </a:r>
          </a:p>
          <a:p>
            <a:pPr eaLnBrk="1" hangingPunct="1"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</a:rPr>
              <a:t>Torque: </a:t>
            </a:r>
            <a:r>
              <a:rPr lang="en-US" b="1">
                <a:solidFill>
                  <a:schemeClr val="tx1"/>
                </a:solidFill>
              </a:rPr>
              <a:t>T = F x r</a:t>
            </a:r>
          </a:p>
          <a:p>
            <a:pPr lvl="1" eaLnBrk="1" hangingPunct="1">
              <a:lnSpc>
                <a:spcPct val="140000"/>
              </a:lnSpc>
            </a:pPr>
            <a:r>
              <a:rPr lang="en-US">
                <a:ea typeface="ＭＳ Ｐゴシック" pitchFamily="-108" charset="-128"/>
              </a:rPr>
              <a:t>rotational force generated at the center of a 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>
                <a:ea typeface="ＭＳ Ｐゴシック" pitchFamily="-108" charset="-128"/>
              </a:rPr>
              <a:t>	gear is equal to the gear’s radius times the 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>
                <a:ea typeface="ＭＳ Ｐゴシック" pitchFamily="-108" charset="-128"/>
              </a:rPr>
              <a:t>	force applied tangential at the circumference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713" y="2114550"/>
            <a:ext cx="2762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0075" y="3771900"/>
            <a:ext cx="179228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0DC66-6E0F-3A41-8DDA-FCF78D31E2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Meshing Gears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548312"/>
          </a:xfrm>
        </p:spPr>
        <p:txBody>
          <a:bodyPr/>
          <a:lstStyle/>
          <a:p>
            <a:pPr eaLnBrk="1" hangingPunct="1"/>
            <a:r>
              <a:rPr lang="en-US"/>
              <a:t>By combining gears with different ratios we can control the amount of force and torque generated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Work = force x distance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Work = torque x angular movement</a:t>
            </a:r>
          </a:p>
          <a:p>
            <a:pPr eaLnBrk="1" hangingPunct="1"/>
            <a:r>
              <a:rPr lang="en-US"/>
              <a:t>Example: r</a:t>
            </a:r>
            <a:r>
              <a:rPr lang="en-US" baseline="-25000"/>
              <a:t>2</a:t>
            </a:r>
            <a:r>
              <a:rPr lang="en-US"/>
              <a:t> = 3r</a:t>
            </a:r>
            <a:r>
              <a:rPr lang="en-US" baseline="-25000"/>
              <a:t>1</a:t>
            </a:r>
            <a:endParaRPr lang="en-US"/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Gear 1 turns three times (1080 degrees) </a:t>
            </a:r>
          </a:p>
          <a:p>
            <a:pPr lvl="1" eaLnBrk="1" hangingPunct="1">
              <a:buFontTx/>
              <a:buNone/>
            </a:pPr>
            <a:r>
              <a:rPr lang="en-US">
                <a:ea typeface="ＭＳ Ｐゴシック" pitchFamily="-108" charset="-128"/>
              </a:rPr>
              <a:t>while gear 2 turns only once (360 degrees)</a:t>
            </a:r>
          </a:p>
          <a:p>
            <a:pPr lvl="1" eaLnBrk="1" hangingPunct="1">
              <a:buFontTx/>
              <a:buNone/>
            </a:pPr>
            <a:r>
              <a:rPr lang="en-US">
                <a:latin typeface="Comic Sans MS" pitchFamily="-108" charset="0"/>
                <a:ea typeface="ＭＳ Ｐゴシック" pitchFamily="-108" charset="-128"/>
              </a:rPr>
              <a:t>T</a:t>
            </a:r>
            <a:r>
              <a:rPr lang="en-US" baseline="-25000">
                <a:latin typeface="Comic Sans MS" pitchFamily="-108" charset="0"/>
                <a:ea typeface="ＭＳ Ｐゴシック" pitchFamily="-108" charset="-128"/>
              </a:rPr>
              <a:t>output</a:t>
            </a:r>
            <a:r>
              <a:rPr lang="en-US">
                <a:latin typeface="Comic Sans MS" pitchFamily="-108" charset="0"/>
                <a:ea typeface="ＭＳ Ｐゴシック" pitchFamily="-108" charset="-128"/>
              </a:rPr>
              <a:t> x 360 = T</a:t>
            </a:r>
            <a:r>
              <a:rPr lang="en-US" baseline="-25000">
                <a:latin typeface="Comic Sans MS" pitchFamily="-108" charset="0"/>
                <a:ea typeface="ＭＳ Ｐゴシック" pitchFamily="-108" charset="-128"/>
              </a:rPr>
              <a:t>input</a:t>
            </a:r>
            <a:r>
              <a:rPr lang="en-US">
                <a:latin typeface="Comic Sans MS" pitchFamily="-108" charset="0"/>
                <a:ea typeface="ＭＳ Ｐゴシック" pitchFamily="-108" charset="-128"/>
              </a:rPr>
              <a:t> x 1080 </a:t>
            </a:r>
          </a:p>
          <a:p>
            <a:pPr lvl="1" eaLnBrk="1" hangingPunct="1">
              <a:buFontTx/>
              <a:buNone/>
            </a:pPr>
            <a:r>
              <a:rPr lang="en-US">
                <a:latin typeface="Comic Sans MS" pitchFamily="-108" charset="0"/>
                <a:ea typeface="ＭＳ Ｐゴシック" pitchFamily="-108" charset="-128"/>
              </a:rPr>
              <a:t>T</a:t>
            </a:r>
            <a:r>
              <a:rPr lang="en-US" baseline="-25000">
                <a:latin typeface="Comic Sans MS" pitchFamily="-108" charset="0"/>
                <a:ea typeface="ＭＳ Ｐゴシック" pitchFamily="-108" charset="-128"/>
              </a:rPr>
              <a:t>output</a:t>
            </a:r>
            <a:r>
              <a:rPr lang="en-US">
                <a:latin typeface="Comic Sans MS" pitchFamily="-108" charset="0"/>
                <a:ea typeface="ＭＳ Ｐゴシック" pitchFamily="-108" charset="-128"/>
              </a:rPr>
              <a:t> = 3 T</a:t>
            </a:r>
            <a:r>
              <a:rPr lang="en-US" baseline="-25000">
                <a:latin typeface="Comic Sans MS" pitchFamily="-108" charset="0"/>
                <a:ea typeface="ＭＳ Ｐゴシック" pitchFamily="-108" charset="-128"/>
              </a:rPr>
              <a:t>input</a:t>
            </a:r>
            <a:r>
              <a:rPr lang="en-US">
                <a:latin typeface="Comic Sans MS" pitchFamily="-108" charset="0"/>
                <a:ea typeface="ＭＳ Ｐゴシック" pitchFamily="-108" charset="-128"/>
              </a:rPr>
              <a:t> = T</a:t>
            </a:r>
            <a:r>
              <a:rPr lang="en-US" baseline="-25000">
                <a:latin typeface="Comic Sans MS" pitchFamily="-108" charset="0"/>
                <a:ea typeface="ＭＳ Ｐゴシック" pitchFamily="-108" charset="-128"/>
              </a:rPr>
              <a:t>input</a:t>
            </a:r>
            <a:r>
              <a:rPr lang="en-US">
                <a:latin typeface="Comic Sans MS" pitchFamily="-108" charset="0"/>
                <a:ea typeface="ＭＳ Ｐゴシック" pitchFamily="-108" charset="-128"/>
              </a:rPr>
              <a:t> x r</a:t>
            </a:r>
            <a:r>
              <a:rPr lang="en-US" baseline="-25000">
                <a:latin typeface="Comic Sans MS" pitchFamily="-108" charset="0"/>
                <a:ea typeface="ＭＳ Ｐゴシック" pitchFamily="-108" charset="-128"/>
              </a:rPr>
              <a:t>2</a:t>
            </a:r>
            <a:r>
              <a:rPr lang="en-US">
                <a:latin typeface="Comic Sans MS" pitchFamily="-108" charset="0"/>
                <a:ea typeface="ＭＳ Ｐゴシック" pitchFamily="-108" charset="-128"/>
              </a:rPr>
              <a:t>/r</a:t>
            </a:r>
            <a:r>
              <a:rPr lang="en-US" baseline="-25000">
                <a:latin typeface="Comic Sans MS" pitchFamily="-108" charset="0"/>
                <a:ea typeface="ＭＳ Ｐゴシック" pitchFamily="-108" charset="-128"/>
              </a:rPr>
              <a:t>1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5699125" y="5153025"/>
            <a:ext cx="3444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latin typeface="Arial" pitchFamily="-108" charset="0"/>
              </a:rPr>
              <a:t>Gear 1</a:t>
            </a:r>
            <a:r>
              <a:rPr lang="en-US" sz="1400">
                <a:latin typeface="Arial" pitchFamily="-108" charset="0"/>
              </a:rPr>
              <a:t> with radius r1 turns an angular distance of </a:t>
            </a:r>
            <a:r>
              <a:rPr lang="en-US" sz="1400">
                <a:latin typeface="Arial" pitchFamily="-108" charset="0"/>
                <a:sym typeface="Symbol" pitchFamily="-108" charset="2"/>
              </a:rPr>
              <a:t></a:t>
            </a:r>
            <a:r>
              <a:rPr lang="en-US" sz="1400" baseline="-25000">
                <a:latin typeface="Arial" pitchFamily="-108" charset="0"/>
              </a:rPr>
              <a:t>1</a:t>
            </a:r>
            <a:r>
              <a:rPr lang="en-US" sz="1400">
                <a:latin typeface="Arial" pitchFamily="-108" charset="0"/>
              </a:rPr>
              <a:t> while </a:t>
            </a:r>
            <a:r>
              <a:rPr lang="en-US" sz="1400" b="1">
                <a:latin typeface="Arial" pitchFamily="-108" charset="0"/>
              </a:rPr>
              <a:t>Gear 2</a:t>
            </a:r>
            <a:r>
              <a:rPr lang="en-US" sz="1400">
                <a:latin typeface="Arial" pitchFamily="-108" charset="0"/>
              </a:rPr>
              <a:t> with radius</a:t>
            </a:r>
          </a:p>
          <a:p>
            <a:pPr eaLnBrk="0" hangingPunct="0"/>
            <a:r>
              <a:rPr lang="en-US" sz="1400">
                <a:latin typeface="Arial" pitchFamily="-108" charset="0"/>
              </a:rPr>
              <a:t>r2 turns an angular distance of </a:t>
            </a:r>
            <a:r>
              <a:rPr lang="en-US" sz="1400">
                <a:sym typeface="Symbol" pitchFamily="-108" charset="2"/>
              </a:rPr>
              <a:t></a:t>
            </a:r>
            <a:r>
              <a:rPr lang="en-US" sz="1400" baseline="-25000">
                <a:latin typeface="Arial" pitchFamily="-108" charset="0"/>
              </a:rPr>
              <a:t>2</a:t>
            </a:r>
            <a:r>
              <a:rPr lang="en-US" sz="1400">
                <a:latin typeface="Arial" pitchFamily="-108" charset="0"/>
              </a:rPr>
              <a:t>.</a:t>
            </a:r>
          </a:p>
        </p:txBody>
      </p:sp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838" y="2457450"/>
            <a:ext cx="25908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087F7-4A19-5E41-A87B-72370B2C1E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Torque – Gearing Law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29625" cy="50768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>
                <a:latin typeface="Comic Sans MS" pitchFamily="-108" charset="0"/>
              </a:rPr>
              <a:t>			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</a:t>
            </a:r>
            <a:r>
              <a:rPr lang="en-US" baseline="-25000">
                <a:solidFill>
                  <a:srgbClr val="CC0000"/>
                </a:solidFill>
                <a:latin typeface="Comic Sans MS" pitchFamily="-108" charset="0"/>
              </a:rPr>
              <a:t>output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 = T</a:t>
            </a:r>
            <a:r>
              <a:rPr lang="en-US" baseline="-25000">
                <a:solidFill>
                  <a:srgbClr val="CC0000"/>
                </a:solidFill>
                <a:latin typeface="Comic Sans MS" pitchFamily="-108" charset="0"/>
              </a:rPr>
              <a:t>input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 x r</a:t>
            </a:r>
            <a:r>
              <a:rPr lang="en-US" baseline="-25000">
                <a:solidFill>
                  <a:srgbClr val="CC0000"/>
                </a:solidFill>
                <a:latin typeface="Comic Sans MS" pitchFamily="-108" charset="0"/>
              </a:rPr>
              <a:t>output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/r</a:t>
            </a:r>
            <a:r>
              <a:rPr lang="en-US" baseline="-25000">
                <a:solidFill>
                  <a:srgbClr val="CC0000"/>
                </a:solidFill>
                <a:latin typeface="Comic Sans MS" pitchFamily="-108" charset="0"/>
              </a:rPr>
              <a:t>input</a:t>
            </a:r>
            <a:endParaRPr lang="en-US">
              <a:solidFill>
                <a:srgbClr val="CC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/>
              <a:t>The torque generated at the output gear is proportional to the torque on the input gear and the ratio of the two gear's radii</a:t>
            </a:r>
          </a:p>
          <a:p>
            <a:pPr eaLnBrk="1" hangingPunct="1"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</a:rPr>
              <a:t>If the output gear is larger than the input gear (small gear driving a large gear) </a:t>
            </a:r>
            <a:r>
              <a:rPr lang="en-US">
                <a:solidFill>
                  <a:schemeClr val="tx1"/>
                </a:solidFill>
                <a:sym typeface="Symbol" pitchFamily="-108" charset="2"/>
              </a:rPr>
              <a:t> torque increases</a:t>
            </a:r>
          </a:p>
          <a:p>
            <a:pPr eaLnBrk="1" hangingPunct="1"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  <a:sym typeface="Symbol" pitchFamily="-108" charset="2"/>
              </a:rPr>
              <a:t>If the output gear is smaller than the input gear (large gear driving a small gear)  torque decreases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83D62-42AC-0B43-ABC9-65585B4E84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38" y="3006725"/>
            <a:ext cx="25908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Gearing Effect on Speed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82688"/>
            <a:ext cx="8229600" cy="5427662"/>
          </a:xfrm>
        </p:spPr>
        <p:txBody>
          <a:bodyPr/>
          <a:lstStyle/>
          <a:p>
            <a:pPr eaLnBrk="1" hangingPunct="1"/>
            <a:r>
              <a:rPr lang="en-US"/>
              <a:t>Combining gears has a corresponding effect on speed</a:t>
            </a:r>
          </a:p>
          <a:p>
            <a:pPr eaLnBrk="1" hangingPunct="1"/>
            <a:r>
              <a:rPr lang="en-US"/>
              <a:t>A gear with a small radius has to turn faster to keep up with a larger gear </a:t>
            </a:r>
          </a:p>
          <a:p>
            <a:pPr eaLnBrk="1" hangingPunct="1"/>
            <a:r>
              <a:rPr lang="en-US"/>
              <a:t>If the circumference of gear 2 is three </a:t>
            </a:r>
          </a:p>
          <a:p>
            <a:pPr eaLnBrk="1" hangingPunct="1">
              <a:buFontTx/>
              <a:buNone/>
            </a:pPr>
            <a:r>
              <a:rPr lang="en-US"/>
              <a:t>	times that of gear 1, then gear 1 must </a:t>
            </a:r>
          </a:p>
          <a:p>
            <a:pPr eaLnBrk="1" hangingPunct="1">
              <a:buFontTx/>
              <a:buNone/>
            </a:pPr>
            <a:r>
              <a:rPr lang="en-US"/>
              <a:t>	turn three times for each full rotation </a:t>
            </a:r>
          </a:p>
          <a:p>
            <a:pPr eaLnBrk="1" hangingPunct="1">
              <a:buFontTx/>
              <a:buNone/>
            </a:pPr>
            <a:r>
              <a:rPr lang="en-US"/>
              <a:t>	of gear 2.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sym typeface="Symbol" pitchFamily="-108" charset="2"/>
              </a:rPr>
              <a:t>Increasing the gear radius reduces the speed.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sym typeface="Symbol" pitchFamily="-108" charset="2"/>
              </a:rPr>
              <a:t>Decreasing the gear radius increases the speed.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FB39-A792-3649-B143-C9FBA4CD87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AI and Robotics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58212" cy="53625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AI influence to robotics: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Knowledge and knowledge representation are central to intelligence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Perception and action are more central to robotics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New solutions developed: behavior-based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“Planning is just a way of avoiding figuring out what to do next” (Rodney Brooks, 1987)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Distributed AI (DAI)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Society of Mind (Marvin Minsky, 1986): simple, multiple agents can generate highly complex intelligence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First robots were mostly influenced by AI (deliberative)</a:t>
            </a:r>
          </a:p>
        </p:txBody>
      </p:sp>
    </p:spTree>
    <p:extLst>
      <p:ext uri="{BB962C8B-B14F-4D97-AF65-F5344CB8AC3E}">
        <p14:creationId xmlns:p14="http://schemas.microsoft.com/office/powerpoint/2010/main" val="158657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4DD57-F924-374C-9F61-308C2AF32C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Torque – Speed Tradeoff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1214438"/>
            <a:ext cx="7215188" cy="50768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/>
              <a:t>When a small gear drives a large one,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torque is increased</a:t>
            </a:r>
            <a:r>
              <a:rPr lang="en-US"/>
              <a:t> and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speed is decreased</a:t>
            </a:r>
            <a:endParaRPr lang="en-US"/>
          </a:p>
          <a:p>
            <a:pPr eaLnBrk="1" hangingPunct="1">
              <a:lnSpc>
                <a:spcPct val="200000"/>
              </a:lnSpc>
            </a:pPr>
            <a:r>
              <a:rPr lang="en-US"/>
              <a:t>Analogously, when a large gear drives a small one, </a:t>
            </a:r>
            <a:r>
              <a:rPr lang="en-US">
                <a:solidFill>
                  <a:schemeClr val="tx1"/>
                </a:solidFill>
                <a:latin typeface="Comic Sans MS" pitchFamily="-108" charset="0"/>
              </a:rPr>
              <a:t>torque is decreased</a:t>
            </a:r>
            <a:r>
              <a:rPr lang="en-US"/>
              <a:t> and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speed is increased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B8C5-115D-DA42-85FD-343097879A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Designing Gear Teeth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Reduced backlash</a:t>
            </a:r>
          </a:p>
          <a:p>
            <a:pPr lvl="1" eaLnBrk="1" hangingPunct="1">
              <a:lnSpc>
                <a:spcPct val="150000"/>
              </a:lnSpc>
            </a:pPr>
            <a:r>
              <a:rPr lang="en-US">
                <a:ea typeface="ＭＳ Ｐゴシック" pitchFamily="-108" charset="-128"/>
              </a:rPr>
              <a:t>The play/looseness between mashing gear teeth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Tight meshing between gears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>
                <a:ea typeface="ＭＳ Ｐゴシック" pitchFamily="-108" charset="-128"/>
              </a:rPr>
              <a:t>Increases friction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Proportionally sized gears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>
                <a:ea typeface="ＭＳ Ｐゴシック" pitchFamily="-108" charset="-128"/>
              </a:rPr>
              <a:t>A 24-tooth gear must have a radius three times the size of an 8-tooth gear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244A8-0759-FD41-835E-8C820B59E39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Gearing Examples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792288"/>
            <a:ext cx="5878512" cy="449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	3 to 1 Gear Reduction</a:t>
            </a:r>
          </a:p>
          <a:p>
            <a:pPr eaLnBrk="1" hangingPunct="1"/>
            <a:r>
              <a:rPr lang="en-US"/>
              <a:t>Input (driving) gear: 8 teeth</a:t>
            </a:r>
          </a:p>
          <a:p>
            <a:pPr eaLnBrk="1" hangingPunct="1"/>
            <a:r>
              <a:rPr lang="en-US"/>
              <a:t>Output (driven) gear: 24 teeth</a:t>
            </a:r>
          </a:p>
          <a:p>
            <a:pPr eaLnBrk="1" hangingPunct="1"/>
            <a:r>
              <a:rPr lang="en-US"/>
              <a:t>Effect: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  <a:ea typeface="ＭＳ Ｐゴシック" pitchFamily="-108" charset="-128"/>
              </a:rPr>
              <a:t>1/3 reduction in speed</a:t>
            </a:r>
            <a:r>
              <a:rPr lang="en-US">
                <a:ea typeface="ＭＳ Ｐゴシック" pitchFamily="-108" charset="-128"/>
              </a:rPr>
              <a:t> and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  <a:ea typeface="ＭＳ Ｐゴシック" pitchFamily="-108" charset="-128"/>
              </a:rPr>
              <a:t>3 times increase in torque</a:t>
            </a:r>
            <a:r>
              <a:rPr lang="en-US">
                <a:ea typeface="ＭＳ Ｐゴシック" pitchFamily="-108" charset="-128"/>
              </a:rPr>
              <a:t> at 24-tooth gear</a:t>
            </a:r>
            <a:endParaRPr lang="en-US">
              <a:solidFill>
                <a:srgbClr val="CC0000"/>
              </a:solidFill>
              <a:latin typeface="Comic Sans MS" pitchFamily="-108" charset="0"/>
              <a:ea typeface="ＭＳ Ｐゴシック" pitchFamily="-108" charset="-128"/>
            </a:endParaRPr>
          </a:p>
          <a:p>
            <a:pPr lvl="1" eaLnBrk="1" hangingPunct="1"/>
            <a:endParaRPr lang="en-US">
              <a:ea typeface="ＭＳ Ｐゴシック" pitchFamily="-108" charset="-128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6149975" y="4040188"/>
            <a:ext cx="26590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Arial" pitchFamily="-108" charset="0"/>
              </a:rPr>
              <a:t>3 turns of left gear (8 teeth) cause 1 turn of right gear (24 teeth)</a:t>
            </a:r>
            <a:endParaRPr lang="en-US" sz="1400">
              <a:latin typeface="Arial" pitchFamily="-108" charset="0"/>
            </a:endParaRPr>
          </a:p>
        </p:txBody>
      </p:sp>
      <p:pic>
        <p:nvPicPr>
          <p:cNvPr id="532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2017713"/>
            <a:ext cx="2082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92911-20BC-3447-B144-5FCDCAE43D2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Gear Reduction in Series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5808662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By putting two 3:1 gear reductions in series (“ganging”) a 9:1 gear reduction is created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>
                <a:ea typeface="ＭＳ Ｐゴシック" pitchFamily="-108" charset="-128"/>
              </a:rPr>
              <a:t>The effect of each pair of reductions is multiplied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>
                <a:ea typeface="ＭＳ Ｐゴシック" pitchFamily="-108" charset="-128"/>
              </a:rPr>
              <a:t>Key to achieving useful power from a DC motor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 With such reductions, high speeds and low torques are transformed into usable speeds and powerful torques</a:t>
            </a: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006600"/>
            <a:ext cx="28209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6540500" y="3770313"/>
            <a:ext cx="2227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Arial" pitchFamily="-108" charset="0"/>
              </a:rPr>
              <a:t>8-tooth gear on left; 24-tooth gear on right</a:t>
            </a:r>
            <a:endParaRPr lang="en-US" sz="1400">
              <a:latin typeface="Arial" pitchFamily="-10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1C276-0C03-9D4D-9842-4ED79D599A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Servo Motors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/>
              <a:t>Specialized motors that can move their shaft to a specific position</a:t>
            </a:r>
          </a:p>
          <a:p>
            <a:pPr eaLnBrk="1" hangingPunct="1"/>
            <a:r>
              <a:rPr lang="en-US" sz="2200"/>
              <a:t>DC motors can only move in one direction</a:t>
            </a:r>
          </a:p>
          <a:p>
            <a:pPr eaLnBrk="1" hangingPunct="1"/>
            <a:r>
              <a:rPr lang="en-US" sz="2200"/>
              <a:t>“Servo” 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capability to self-regulate its behavior, i.e., to measure its own position and compensate for external loads when responding to a control signal</a:t>
            </a:r>
          </a:p>
          <a:p>
            <a:pPr eaLnBrk="1" hangingPunct="1"/>
            <a:r>
              <a:rPr lang="en-US" sz="2400"/>
              <a:t>Hobby radio control applications: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Radio-controlled cars: front wheel steering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RC airplanes: control the orientation of the wing flaps and rudders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06FDF-AA17-DD43-A05D-12E904E923F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Servo Motors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Servo motors are built from DC motors by adding: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Gear reduction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Position sensor for the motor shaft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Electronics that tell the motor how much to turn and in what direction</a:t>
            </a:r>
          </a:p>
          <a:p>
            <a:pPr eaLnBrk="1" hangingPunct="1"/>
            <a:r>
              <a:rPr lang="en-US"/>
              <a:t>Movement limitations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Shaft travel is restricted to 180 degrees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Sufficient for most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695EC-FB6B-D843-93F5-1EA31DEC449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4122738"/>
            <a:ext cx="6629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Operation of Servo Motors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19188"/>
            <a:ext cx="8229600" cy="3198812"/>
          </a:xfrm>
        </p:spPr>
        <p:txBody>
          <a:bodyPr/>
          <a:lstStyle/>
          <a:p>
            <a:pPr eaLnBrk="1" hangingPunct="1"/>
            <a:r>
              <a:rPr lang="en-US" sz="2200"/>
              <a:t>The </a:t>
            </a:r>
            <a:r>
              <a:rPr lang="en-US" sz="2200">
                <a:solidFill>
                  <a:srgbClr val="CC0000"/>
                </a:solidFill>
              </a:rPr>
              <a:t>input</a:t>
            </a:r>
            <a:r>
              <a:rPr lang="en-US" sz="2200"/>
              <a:t> to the servo motor is desired position of the output shaft. </a:t>
            </a:r>
          </a:p>
          <a:p>
            <a:pPr eaLnBrk="1" hangingPunct="1"/>
            <a:r>
              <a:rPr lang="en-US" sz="2200"/>
              <a:t>This signal is compared with a </a:t>
            </a:r>
            <a:r>
              <a:rPr lang="en-US" sz="2200">
                <a:solidFill>
                  <a:srgbClr val="CC0000"/>
                </a:solidFill>
              </a:rPr>
              <a:t>feedback signal</a:t>
            </a:r>
            <a:r>
              <a:rPr lang="en-US" sz="2200"/>
              <a:t> indicating the actual position of the shaft (as measured by position sensor). </a:t>
            </a:r>
          </a:p>
          <a:p>
            <a:pPr eaLnBrk="1" hangingPunct="1"/>
            <a:r>
              <a:rPr lang="en-US" sz="2200"/>
              <a:t>An </a:t>
            </a:r>
            <a:r>
              <a:rPr lang="en-US" sz="2200">
                <a:solidFill>
                  <a:srgbClr val="CC0000"/>
                </a:solidFill>
              </a:rPr>
              <a:t>“error signal”</a:t>
            </a:r>
            <a:r>
              <a:rPr lang="en-US" sz="2200"/>
              <a:t> is generated that directs the motor drive circuit to power the motor</a:t>
            </a:r>
          </a:p>
          <a:p>
            <a:pPr eaLnBrk="1" hangingPunct="1"/>
            <a:r>
              <a:rPr lang="en-US" sz="2200"/>
              <a:t>The servo’s gear reduction drives the final output.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4C445-E76A-A14D-998F-5806BB4BE0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1866900"/>
            <a:ext cx="325913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Control of Servo Motors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5965825" cy="5556250"/>
          </a:xfrm>
        </p:spPr>
        <p:txBody>
          <a:bodyPr/>
          <a:lstStyle/>
          <a:p>
            <a:pPr eaLnBrk="1" hangingPunct="1"/>
            <a:r>
              <a:rPr lang="en-US"/>
              <a:t>Input is given as an electronic signal, as a series of pulses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08" charset="0"/>
                <a:ea typeface="ＭＳ Ｐゴシック" pitchFamily="-108" charset="-128"/>
              </a:rPr>
              <a:t>length of the pulse</a:t>
            </a:r>
            <a:r>
              <a:rPr lang="en-US">
                <a:ea typeface="ＭＳ Ｐゴシック" pitchFamily="-108" charset="-128"/>
              </a:rPr>
              <a:t> is interpreted to signify control value: pulse-width modulation</a:t>
            </a:r>
          </a:p>
          <a:p>
            <a:pPr eaLnBrk="1" hangingPunct="1"/>
            <a:r>
              <a:rPr lang="en-US"/>
              <a:t>Width of pulse must be accurate (</a:t>
            </a:r>
            <a:r>
              <a:rPr lang="en-US">
                <a:sym typeface="Symbol" pitchFamily="-108" charset="2"/>
              </a:rPr>
              <a:t>s)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Otherwise the motor could jitter or go over its mechanical limits</a:t>
            </a:r>
          </a:p>
          <a:p>
            <a:pPr eaLnBrk="1" hangingPunct="1"/>
            <a:r>
              <a:rPr lang="en-US"/>
              <a:t>The duration between pulses is not as important (ms variations)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When no pulse arrives the motor stops</a:t>
            </a: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6303963" y="4086225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Arial" pitchFamily="-108" charset="0"/>
              </a:rPr>
              <a:t>Three sample waveforms for controlling a servo motor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90784-4617-BC41-9CB9-B10071A4BC2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Effectors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>
                <a:solidFill>
                  <a:srgbClr val="CC0000"/>
                </a:solidFill>
              </a:rPr>
              <a:t>Effector</a:t>
            </a:r>
            <a:r>
              <a:rPr lang="en-US"/>
              <a:t>: any robot device that has an effect on the environment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Robot effectors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>
                <a:ea typeface="ＭＳ Ｐゴシック" pitchFamily="-108" charset="-128"/>
              </a:rPr>
              <a:t>Wheels, tracks, arms grippers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The role of the controller </a:t>
            </a:r>
          </a:p>
          <a:p>
            <a:pPr lvl="1" eaLnBrk="1" hangingPunct="1">
              <a:lnSpc>
                <a:spcPct val="150000"/>
              </a:lnSpc>
            </a:pPr>
            <a:r>
              <a:rPr lang="en-US">
                <a:ea typeface="ＭＳ Ｐゴシック" pitchFamily="-108" charset="-128"/>
              </a:rPr>
              <a:t>get the effectors to produce the desired effect on the environment, based on the robot’s task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6126A-C538-684F-8586-2F7E680D5C0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Degrees of Freedom (DOF)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C0000"/>
                </a:solidFill>
              </a:rPr>
              <a:t>DOF</a:t>
            </a:r>
            <a:r>
              <a:rPr lang="en-US">
                <a:solidFill>
                  <a:srgbClr val="CC0000"/>
                </a:solidFill>
              </a:rPr>
              <a:t>:</a:t>
            </a:r>
            <a:r>
              <a:rPr lang="en-US"/>
              <a:t> any direction in which motion can be made</a:t>
            </a:r>
          </a:p>
          <a:p>
            <a:pPr eaLnBrk="1" hangingPunct="1"/>
            <a:r>
              <a:rPr lang="en-US"/>
              <a:t>The number of a robot’s DOFs influences its performance of a task</a:t>
            </a:r>
          </a:p>
          <a:p>
            <a:pPr eaLnBrk="1" hangingPunct="1"/>
            <a:r>
              <a:rPr lang="en-US"/>
              <a:t>Most simple actuators (motors) control a single DOF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Left-right, up-down, in-out</a:t>
            </a:r>
          </a:p>
          <a:p>
            <a:pPr eaLnBrk="1" hangingPunct="1"/>
            <a:r>
              <a:rPr lang="en-US"/>
              <a:t>Wheels for example have only one degree of freedom</a:t>
            </a:r>
          </a:p>
          <a:p>
            <a:pPr eaLnBrk="1" hangingPunct="1"/>
            <a:r>
              <a:rPr lang="en-US"/>
              <a:t>Robotic arms have many more DOFs</a:t>
            </a:r>
          </a:p>
          <a:p>
            <a:pPr lvl="1" eaLnBrk="1" hangingPunct="1"/>
            <a:endParaRPr lang="en-US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B6304-D9E9-C846-8EE9-137724686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Early AI Robots: HILARE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/>
              <a:t>Late 1970s </a:t>
            </a:r>
          </a:p>
          <a:p>
            <a:pPr eaLnBrk="1" hangingPunct="1"/>
            <a:r>
              <a:rPr lang="en-US"/>
              <a:t>At LAAS in Toulouse</a:t>
            </a:r>
          </a:p>
          <a:p>
            <a:pPr eaLnBrk="1" hangingPunct="1"/>
            <a:r>
              <a:rPr lang="en-US"/>
              <a:t>Video, ultrasound, laser rangefinder</a:t>
            </a:r>
          </a:p>
          <a:p>
            <a:pPr eaLnBrk="1" hangingPunct="1"/>
            <a:r>
              <a:rPr lang="en-US"/>
              <a:t>Was in use for almost 2 decades </a:t>
            </a:r>
          </a:p>
          <a:p>
            <a:pPr eaLnBrk="1" hangingPunct="1"/>
            <a:r>
              <a:rPr lang="en-US"/>
              <a:t>One of the earliest hybrid architectures</a:t>
            </a:r>
          </a:p>
          <a:p>
            <a:pPr eaLnBrk="1" hangingPunct="1"/>
            <a:r>
              <a:rPr lang="en-US"/>
              <a:t>Multi-level spatial representations</a:t>
            </a:r>
            <a:endParaRPr lang="en-US" sz="2200"/>
          </a:p>
        </p:txBody>
      </p:sp>
      <p:pic>
        <p:nvPicPr>
          <p:cNvPr id="67590" name="Picture 4" descr="hil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3209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609801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2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7935E-3DA4-6648-8F1E-3F4B0637009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DOFs of a Free Body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532312" cy="5076825"/>
          </a:xfrm>
        </p:spPr>
        <p:txBody>
          <a:bodyPr/>
          <a:lstStyle/>
          <a:p>
            <a:pPr eaLnBrk="1" hangingPunct="1"/>
            <a:r>
              <a:rPr lang="en-US" sz="2200"/>
              <a:t>Any unattached body in 3D space has a total of 6 DOFs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3 for translation: x, y, z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3 for rotation: roll, pitch, yaw</a:t>
            </a:r>
          </a:p>
          <a:p>
            <a:pPr eaLnBrk="1" hangingPunct="1"/>
            <a:r>
              <a:rPr lang="en-US" sz="2200"/>
              <a:t>These are all the possible ways a helicopter can move</a:t>
            </a:r>
          </a:p>
          <a:p>
            <a:pPr eaLnBrk="1" hangingPunct="1"/>
            <a:r>
              <a:rPr lang="en-US" sz="2200"/>
              <a:t>If a robot has an actuator for every DOF then all DOF are </a:t>
            </a:r>
            <a:r>
              <a:rPr lang="en-US" sz="2200" b="1">
                <a:solidFill>
                  <a:srgbClr val="CC0000"/>
                </a:solidFill>
                <a:latin typeface="Comic Sans MS" pitchFamily="-108" charset="0"/>
              </a:rPr>
              <a:t>controllable</a:t>
            </a:r>
          </a:p>
          <a:p>
            <a:pPr eaLnBrk="1" hangingPunct="1"/>
            <a:r>
              <a:rPr lang="en-US" sz="2200"/>
              <a:t>In practice, not all DOF are controllable</a:t>
            </a:r>
          </a:p>
        </p:txBody>
      </p:sp>
      <p:pic>
        <p:nvPicPr>
          <p:cNvPr id="69638" name="Picture 12" descr="helicopter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21263" y="2187575"/>
            <a:ext cx="3200400" cy="1695450"/>
          </a:xfrm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026025" y="1738313"/>
            <a:ext cx="3570288" cy="2497137"/>
            <a:chOff x="3166" y="1095"/>
            <a:chExt cx="2249" cy="1573"/>
          </a:xfrm>
        </p:grpSpPr>
        <p:sp>
          <p:nvSpPr>
            <p:cNvPr id="69652" name="Line 15"/>
            <p:cNvSpPr>
              <a:spLocks noChangeShapeType="1"/>
            </p:cNvSpPr>
            <p:nvPr/>
          </p:nvSpPr>
          <p:spPr bwMode="auto">
            <a:xfrm flipH="1">
              <a:off x="3166" y="2438"/>
              <a:ext cx="346" cy="1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3" name="Line 16"/>
            <p:cNvSpPr>
              <a:spLocks noChangeShapeType="1"/>
            </p:cNvSpPr>
            <p:nvPr/>
          </p:nvSpPr>
          <p:spPr bwMode="auto">
            <a:xfrm>
              <a:off x="4612" y="2228"/>
              <a:ext cx="314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4" name="Line 17"/>
            <p:cNvSpPr>
              <a:spLocks noChangeShapeType="1"/>
            </p:cNvSpPr>
            <p:nvPr/>
          </p:nvSpPr>
          <p:spPr bwMode="auto">
            <a:xfrm rot="10800000">
              <a:off x="3507" y="1446"/>
              <a:ext cx="296" cy="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5" name="Line 18"/>
            <p:cNvSpPr>
              <a:spLocks noChangeShapeType="1"/>
            </p:cNvSpPr>
            <p:nvPr/>
          </p:nvSpPr>
          <p:spPr bwMode="auto">
            <a:xfrm rot="-3198774">
              <a:off x="5198" y="1354"/>
              <a:ext cx="288" cy="1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6" name="Line 19"/>
            <p:cNvSpPr>
              <a:spLocks noChangeShapeType="1"/>
            </p:cNvSpPr>
            <p:nvPr/>
          </p:nvSpPr>
          <p:spPr bwMode="auto">
            <a:xfrm rot="-6941559">
              <a:off x="4107" y="1166"/>
              <a:ext cx="289" cy="14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7" name="Line 20"/>
            <p:cNvSpPr>
              <a:spLocks noChangeShapeType="1"/>
            </p:cNvSpPr>
            <p:nvPr/>
          </p:nvSpPr>
          <p:spPr bwMode="auto">
            <a:xfrm rot="6941559" flipV="1">
              <a:off x="4200" y="2454"/>
              <a:ext cx="285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889500" y="3292475"/>
            <a:ext cx="1223963" cy="1563688"/>
            <a:chOff x="3080" y="2074"/>
            <a:chExt cx="771" cy="985"/>
          </a:xfrm>
        </p:grpSpPr>
        <p:grpSp>
          <p:nvGrpSpPr>
            <p:cNvPr id="69648" name="Group 24"/>
            <p:cNvGrpSpPr>
              <a:grpSpLocks/>
            </p:cNvGrpSpPr>
            <p:nvPr/>
          </p:nvGrpSpPr>
          <p:grpSpPr bwMode="auto">
            <a:xfrm>
              <a:off x="3080" y="2074"/>
              <a:ext cx="719" cy="710"/>
              <a:chOff x="3173" y="2034"/>
              <a:chExt cx="719" cy="710"/>
            </a:xfrm>
          </p:grpSpPr>
          <p:sp>
            <p:nvSpPr>
              <p:cNvPr id="69650" name="Freeform 22"/>
              <p:cNvSpPr>
                <a:spLocks/>
              </p:cNvSpPr>
              <p:nvPr/>
            </p:nvSpPr>
            <p:spPr bwMode="auto">
              <a:xfrm>
                <a:off x="3173" y="2034"/>
                <a:ext cx="193" cy="333"/>
              </a:xfrm>
              <a:custGeom>
                <a:avLst/>
                <a:gdLst>
                  <a:gd name="T0" fmla="*/ 193 w 193"/>
                  <a:gd name="T1" fmla="*/ 333 h 333"/>
                  <a:gd name="T2" fmla="*/ 31 w 193"/>
                  <a:gd name="T3" fmla="*/ 216 h 333"/>
                  <a:gd name="T4" fmla="*/ 9 w 193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333"/>
                  <a:gd name="T11" fmla="*/ 193 w 193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333">
                    <a:moveTo>
                      <a:pt x="193" y="333"/>
                    </a:moveTo>
                    <a:cubicBezTo>
                      <a:pt x="127" y="302"/>
                      <a:pt x="62" y="272"/>
                      <a:pt x="31" y="216"/>
                    </a:cubicBezTo>
                    <a:cubicBezTo>
                      <a:pt x="0" y="160"/>
                      <a:pt x="4" y="80"/>
                      <a:pt x="9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1" name="Freeform 23"/>
              <p:cNvSpPr>
                <a:spLocks/>
              </p:cNvSpPr>
              <p:nvPr/>
            </p:nvSpPr>
            <p:spPr bwMode="auto">
              <a:xfrm rot="5400000" flipH="1">
                <a:off x="3629" y="2481"/>
                <a:ext cx="193" cy="333"/>
              </a:xfrm>
              <a:custGeom>
                <a:avLst/>
                <a:gdLst>
                  <a:gd name="T0" fmla="*/ 193 w 193"/>
                  <a:gd name="T1" fmla="*/ 333 h 333"/>
                  <a:gd name="T2" fmla="*/ 31 w 193"/>
                  <a:gd name="T3" fmla="*/ 216 h 333"/>
                  <a:gd name="T4" fmla="*/ 9 w 193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333"/>
                  <a:gd name="T11" fmla="*/ 193 w 193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333">
                    <a:moveTo>
                      <a:pt x="193" y="333"/>
                    </a:moveTo>
                    <a:cubicBezTo>
                      <a:pt x="127" y="302"/>
                      <a:pt x="62" y="272"/>
                      <a:pt x="31" y="216"/>
                    </a:cubicBezTo>
                    <a:cubicBezTo>
                      <a:pt x="0" y="160"/>
                      <a:pt x="4" y="80"/>
                      <a:pt x="9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49" name="Text Box 25"/>
            <p:cNvSpPr txBox="1">
              <a:spLocks noChangeArrowheads="1"/>
            </p:cNvSpPr>
            <p:nvPr/>
          </p:nvSpPr>
          <p:spPr bwMode="auto">
            <a:xfrm>
              <a:off x="3440" y="2828"/>
              <a:ext cx="4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yaw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775325" y="3057525"/>
            <a:ext cx="839788" cy="1093788"/>
            <a:chOff x="3638" y="1926"/>
            <a:chExt cx="529" cy="689"/>
          </a:xfrm>
        </p:grpSpPr>
        <p:sp>
          <p:nvSpPr>
            <p:cNvPr id="69645" name="Line 28"/>
            <p:cNvSpPr>
              <a:spLocks noChangeShapeType="1"/>
            </p:cNvSpPr>
            <p:nvPr/>
          </p:nvSpPr>
          <p:spPr bwMode="auto">
            <a:xfrm flipV="1">
              <a:off x="3638" y="1926"/>
              <a:ext cx="0" cy="2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6" name="Line 29"/>
            <p:cNvSpPr>
              <a:spLocks noChangeShapeType="1"/>
            </p:cNvSpPr>
            <p:nvPr/>
          </p:nvSpPr>
          <p:spPr bwMode="auto">
            <a:xfrm>
              <a:off x="3638" y="2382"/>
              <a:ext cx="0" cy="2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7" name="Text Box 30"/>
            <p:cNvSpPr txBox="1">
              <a:spLocks noChangeArrowheads="1"/>
            </p:cNvSpPr>
            <p:nvPr/>
          </p:nvSpPr>
          <p:spPr bwMode="auto">
            <a:xfrm>
              <a:off x="3694" y="2384"/>
              <a:ext cx="4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pitch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530975" y="2244725"/>
            <a:ext cx="1419225" cy="1300163"/>
            <a:chOff x="4114" y="1414"/>
            <a:chExt cx="894" cy="819"/>
          </a:xfrm>
        </p:grpSpPr>
        <p:sp>
          <p:nvSpPr>
            <p:cNvPr id="69643" name="Freeform 31"/>
            <p:cNvSpPr>
              <a:spLocks/>
            </p:cNvSpPr>
            <p:nvPr/>
          </p:nvSpPr>
          <p:spPr bwMode="auto">
            <a:xfrm>
              <a:off x="4114" y="1414"/>
              <a:ext cx="658" cy="629"/>
            </a:xfrm>
            <a:custGeom>
              <a:avLst/>
              <a:gdLst>
                <a:gd name="T0" fmla="*/ 0 w 604"/>
                <a:gd name="T1" fmla="*/ 197 h 638"/>
                <a:gd name="T2" fmla="*/ 13 w 604"/>
                <a:gd name="T3" fmla="*/ 157 h 638"/>
                <a:gd name="T4" fmla="*/ 58 w 604"/>
                <a:gd name="T5" fmla="*/ 98 h 638"/>
                <a:gd name="T6" fmla="*/ 198 w 604"/>
                <a:gd name="T7" fmla="*/ 13 h 638"/>
                <a:gd name="T8" fmla="*/ 409 w 604"/>
                <a:gd name="T9" fmla="*/ 31 h 638"/>
                <a:gd name="T10" fmla="*/ 576 w 604"/>
                <a:gd name="T11" fmla="*/ 202 h 638"/>
                <a:gd name="T12" fmla="*/ 576 w 604"/>
                <a:gd name="T13" fmla="*/ 467 h 638"/>
                <a:gd name="T14" fmla="*/ 436 w 604"/>
                <a:gd name="T15" fmla="*/ 638 h 6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4"/>
                <a:gd name="T25" fmla="*/ 0 h 638"/>
                <a:gd name="T26" fmla="*/ 604 w 604"/>
                <a:gd name="T27" fmla="*/ 638 h 6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" h="638">
                  <a:moveTo>
                    <a:pt x="0" y="197"/>
                  </a:moveTo>
                  <a:cubicBezTo>
                    <a:pt x="1" y="185"/>
                    <a:pt x="3" y="173"/>
                    <a:pt x="13" y="157"/>
                  </a:cubicBezTo>
                  <a:cubicBezTo>
                    <a:pt x="23" y="141"/>
                    <a:pt x="27" y="122"/>
                    <a:pt x="58" y="98"/>
                  </a:cubicBezTo>
                  <a:cubicBezTo>
                    <a:pt x="89" y="74"/>
                    <a:pt x="140" y="24"/>
                    <a:pt x="198" y="13"/>
                  </a:cubicBezTo>
                  <a:cubicBezTo>
                    <a:pt x="256" y="2"/>
                    <a:pt x="346" y="0"/>
                    <a:pt x="409" y="31"/>
                  </a:cubicBezTo>
                  <a:cubicBezTo>
                    <a:pt x="472" y="62"/>
                    <a:pt x="548" y="129"/>
                    <a:pt x="576" y="202"/>
                  </a:cubicBezTo>
                  <a:cubicBezTo>
                    <a:pt x="604" y="275"/>
                    <a:pt x="599" y="394"/>
                    <a:pt x="576" y="467"/>
                  </a:cubicBezTo>
                  <a:cubicBezTo>
                    <a:pt x="553" y="540"/>
                    <a:pt x="494" y="589"/>
                    <a:pt x="436" y="6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4" name="Text Box 32"/>
            <p:cNvSpPr txBox="1">
              <a:spLocks noChangeArrowheads="1"/>
            </p:cNvSpPr>
            <p:nvPr/>
          </p:nvSpPr>
          <p:spPr bwMode="auto">
            <a:xfrm>
              <a:off x="4697" y="2002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roll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6BA58-2EE4-8849-B791-FC3A21C4DDA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Car DOF</a:t>
            </a:r>
          </a:p>
        </p:txBody>
      </p:sp>
      <p:sp>
        <p:nvSpPr>
          <p:cNvPr id="1853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459787" cy="5076825"/>
          </a:xfrm>
        </p:spPr>
        <p:txBody>
          <a:bodyPr/>
          <a:lstStyle/>
          <a:p>
            <a:pPr eaLnBrk="1" hangingPunct="1"/>
            <a:r>
              <a:rPr lang="en-US" sz="2200"/>
              <a:t>A car has 3 DOF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Translation in two directions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Rotation in one direction</a:t>
            </a:r>
          </a:p>
          <a:p>
            <a:pPr eaLnBrk="1" hangingPunct="1"/>
            <a:r>
              <a:rPr lang="en-US" sz="2200"/>
              <a:t>How many of these are controllable?</a:t>
            </a:r>
          </a:p>
          <a:p>
            <a:pPr eaLnBrk="1" hangingPunct="1"/>
            <a:r>
              <a:rPr lang="en-US" sz="2200"/>
              <a:t>Only two can be controlled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Forward/reverse direction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Rotation through the steering wheel</a:t>
            </a:r>
          </a:p>
          <a:p>
            <a:pPr eaLnBrk="1" hangingPunct="1"/>
            <a:r>
              <a:rPr lang="en-US" sz="2200"/>
              <a:t>Some motions cannot be done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Moving sideways</a:t>
            </a:r>
          </a:p>
          <a:p>
            <a:pPr eaLnBrk="1" hangingPunct="1"/>
            <a:r>
              <a:rPr lang="en-US" sz="2200"/>
              <a:t>The two available degrees of freedom can get to any position and orientation in 2D </a:t>
            </a:r>
          </a:p>
        </p:txBody>
      </p:sp>
      <p:pic>
        <p:nvPicPr>
          <p:cNvPr id="71686" name="Picture 6" descr="j01394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97575" y="1639888"/>
            <a:ext cx="2452688" cy="1366837"/>
          </a:xfrm>
          <a:noFill/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591175" y="1878013"/>
            <a:ext cx="1749425" cy="1463675"/>
            <a:chOff x="3522" y="1183"/>
            <a:chExt cx="1102" cy="922"/>
          </a:xfrm>
        </p:grpSpPr>
        <p:sp>
          <p:nvSpPr>
            <p:cNvPr id="71693" name="Freeform 14"/>
            <p:cNvSpPr>
              <a:spLocks/>
            </p:cNvSpPr>
            <p:nvPr/>
          </p:nvSpPr>
          <p:spPr bwMode="auto">
            <a:xfrm>
              <a:off x="3522" y="1183"/>
              <a:ext cx="193" cy="333"/>
            </a:xfrm>
            <a:custGeom>
              <a:avLst/>
              <a:gdLst>
                <a:gd name="T0" fmla="*/ 193 w 193"/>
                <a:gd name="T1" fmla="*/ 333 h 333"/>
                <a:gd name="T2" fmla="*/ 31 w 193"/>
                <a:gd name="T3" fmla="*/ 216 h 333"/>
                <a:gd name="T4" fmla="*/ 9 w 193"/>
                <a:gd name="T5" fmla="*/ 0 h 333"/>
                <a:gd name="T6" fmla="*/ 0 60000 65536"/>
                <a:gd name="T7" fmla="*/ 0 60000 65536"/>
                <a:gd name="T8" fmla="*/ 0 60000 65536"/>
                <a:gd name="T9" fmla="*/ 0 w 193"/>
                <a:gd name="T10" fmla="*/ 0 h 333"/>
                <a:gd name="T11" fmla="*/ 193 w 193"/>
                <a:gd name="T12" fmla="*/ 333 h 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333">
                  <a:moveTo>
                    <a:pt x="193" y="333"/>
                  </a:moveTo>
                  <a:cubicBezTo>
                    <a:pt x="127" y="302"/>
                    <a:pt x="62" y="272"/>
                    <a:pt x="31" y="216"/>
                  </a:cubicBezTo>
                  <a:cubicBezTo>
                    <a:pt x="0" y="160"/>
                    <a:pt x="4" y="80"/>
                    <a:pt x="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4" name="Freeform 15"/>
            <p:cNvSpPr>
              <a:spLocks/>
            </p:cNvSpPr>
            <p:nvPr/>
          </p:nvSpPr>
          <p:spPr bwMode="auto">
            <a:xfrm rot="5400000" flipH="1">
              <a:off x="4361" y="1842"/>
              <a:ext cx="193" cy="333"/>
            </a:xfrm>
            <a:custGeom>
              <a:avLst/>
              <a:gdLst>
                <a:gd name="T0" fmla="*/ 193 w 193"/>
                <a:gd name="T1" fmla="*/ 333 h 333"/>
                <a:gd name="T2" fmla="*/ 31 w 193"/>
                <a:gd name="T3" fmla="*/ 216 h 333"/>
                <a:gd name="T4" fmla="*/ 9 w 193"/>
                <a:gd name="T5" fmla="*/ 0 h 333"/>
                <a:gd name="T6" fmla="*/ 0 60000 65536"/>
                <a:gd name="T7" fmla="*/ 0 60000 65536"/>
                <a:gd name="T8" fmla="*/ 0 60000 65536"/>
                <a:gd name="T9" fmla="*/ 0 w 193"/>
                <a:gd name="T10" fmla="*/ 0 h 333"/>
                <a:gd name="T11" fmla="*/ 193 w 193"/>
                <a:gd name="T12" fmla="*/ 333 h 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333">
                  <a:moveTo>
                    <a:pt x="193" y="333"/>
                  </a:moveTo>
                  <a:cubicBezTo>
                    <a:pt x="127" y="302"/>
                    <a:pt x="62" y="272"/>
                    <a:pt x="31" y="216"/>
                  </a:cubicBezTo>
                  <a:cubicBezTo>
                    <a:pt x="0" y="160"/>
                    <a:pt x="4" y="80"/>
                    <a:pt x="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522913" y="1714500"/>
            <a:ext cx="3438525" cy="1470025"/>
            <a:chOff x="3479" y="1080"/>
            <a:chExt cx="2166" cy="926"/>
          </a:xfrm>
        </p:grpSpPr>
        <p:sp>
          <p:nvSpPr>
            <p:cNvPr id="71689" name="Line 16"/>
            <p:cNvSpPr>
              <a:spLocks noChangeShapeType="1"/>
            </p:cNvSpPr>
            <p:nvPr/>
          </p:nvSpPr>
          <p:spPr bwMode="auto">
            <a:xfrm flipH="1">
              <a:off x="3479" y="1710"/>
              <a:ext cx="32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0" name="Line 17"/>
            <p:cNvSpPr>
              <a:spLocks noChangeShapeType="1"/>
            </p:cNvSpPr>
            <p:nvPr/>
          </p:nvSpPr>
          <p:spPr bwMode="auto">
            <a:xfrm>
              <a:off x="5325" y="1680"/>
              <a:ext cx="32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1" name="Line 18"/>
            <p:cNvSpPr>
              <a:spLocks noChangeShapeType="1"/>
            </p:cNvSpPr>
            <p:nvPr/>
          </p:nvSpPr>
          <p:spPr bwMode="auto">
            <a:xfrm>
              <a:off x="4724" y="1862"/>
              <a:ext cx="314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2" name="Line 19"/>
            <p:cNvSpPr>
              <a:spLocks noChangeShapeType="1"/>
            </p:cNvSpPr>
            <p:nvPr/>
          </p:nvSpPr>
          <p:spPr bwMode="auto">
            <a:xfrm rot="10800000">
              <a:off x="3619" y="1080"/>
              <a:ext cx="296" cy="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2244-639F-4B41-9691-D667EB9AF12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Holonomicity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robot is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holonomic</a:t>
            </a:r>
            <a:r>
              <a:rPr lang="en-US"/>
              <a:t> if the number of controllable DOF is equal to the number of DOF of the robot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 robot is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non-holonomic</a:t>
            </a:r>
            <a:r>
              <a:rPr lang="en-US"/>
              <a:t> if the number of controllable DOF is smaller than the number of DOF of the robot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 robot is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redundant</a:t>
            </a:r>
            <a:r>
              <a:rPr lang="en-US"/>
              <a:t> if the number of controllable DOF is larger than the number of DOF of the robot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366AD-79DC-D64C-B4FF-BAB62146974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Redundancy Example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human arm has 7 degrees of freedom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3 in the shoulder (up-down, side-to-side, rotation)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1 in elbow (open-close)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3 in wrist (up-down, side-to-side, rotation)</a:t>
            </a:r>
          </a:p>
          <a:p>
            <a:pPr eaLnBrk="1" hangingPunct="1"/>
            <a:r>
              <a:rPr lang="en-US"/>
              <a:t>How can that be possible?</a:t>
            </a:r>
          </a:p>
          <a:p>
            <a:pPr eaLnBrk="1" hangingPunct="1"/>
            <a:r>
              <a:rPr lang="en-US"/>
              <a:t>The arm still moves in 3D, but there are multiple ways of moving it to a position in space</a:t>
            </a:r>
          </a:p>
          <a:p>
            <a:pPr eaLnBrk="1" hangingPunct="1"/>
            <a:r>
              <a:rPr lang="en-US"/>
              <a:t>This is why controlling complex robotic arms is a hard problem</a:t>
            </a:r>
          </a:p>
          <a:p>
            <a:pPr lvl="1" eaLnBrk="1" hangingPunct="1"/>
            <a:endParaRPr lang="en-US">
              <a:ea typeface="ＭＳ Ｐゴシック" pitchFamily="-108" charset="-128"/>
            </a:endParaRPr>
          </a:p>
        </p:txBody>
      </p:sp>
      <p:pic>
        <p:nvPicPr>
          <p:cNvPr id="190472" name="Picture 8" descr="BD078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088" y="2192338"/>
            <a:ext cx="18351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343775" y="1895475"/>
            <a:ext cx="854075" cy="762000"/>
            <a:chOff x="4626" y="1194"/>
            <a:chExt cx="538" cy="480"/>
          </a:xfrm>
        </p:grpSpPr>
        <p:sp>
          <p:nvSpPr>
            <p:cNvPr id="75788" name="Line 10"/>
            <p:cNvSpPr>
              <a:spLocks noChangeShapeType="1"/>
            </p:cNvSpPr>
            <p:nvPr/>
          </p:nvSpPr>
          <p:spPr bwMode="auto">
            <a:xfrm flipH="1">
              <a:off x="4721" y="1400"/>
              <a:ext cx="72" cy="27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9" name="Text Box 11"/>
            <p:cNvSpPr txBox="1">
              <a:spLocks noChangeArrowheads="1"/>
            </p:cNvSpPr>
            <p:nvPr/>
          </p:nvSpPr>
          <p:spPr bwMode="auto">
            <a:xfrm>
              <a:off x="4626" y="1194"/>
              <a:ext cx="5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3 DOF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132763" y="3465513"/>
            <a:ext cx="854075" cy="763587"/>
            <a:chOff x="5123" y="2183"/>
            <a:chExt cx="538" cy="481"/>
          </a:xfrm>
        </p:grpSpPr>
        <p:sp>
          <p:nvSpPr>
            <p:cNvPr id="75786" name="Line 12"/>
            <p:cNvSpPr>
              <a:spLocks noChangeShapeType="1"/>
            </p:cNvSpPr>
            <p:nvPr/>
          </p:nvSpPr>
          <p:spPr bwMode="auto">
            <a:xfrm flipH="1" flipV="1">
              <a:off x="5342" y="2183"/>
              <a:ext cx="99" cy="2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7" name="Text Box 13"/>
            <p:cNvSpPr txBox="1">
              <a:spLocks noChangeArrowheads="1"/>
            </p:cNvSpPr>
            <p:nvPr/>
          </p:nvSpPr>
          <p:spPr bwMode="auto">
            <a:xfrm>
              <a:off x="5123" y="2433"/>
              <a:ext cx="5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1 DOF</a:t>
              </a:r>
            </a:p>
          </p:txBody>
        </p:sp>
      </p:grp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8015288" y="2214563"/>
            <a:ext cx="336550" cy="3571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57FB3-97CD-014C-BEA2-1114054912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Uses of Effectors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Locomotion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Moving a robot around</a:t>
            </a:r>
          </a:p>
          <a:p>
            <a:pPr eaLnBrk="1" hangingPunct="1"/>
            <a:r>
              <a:rPr lang="en-US"/>
              <a:t>Manipulation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Moving objects around</a:t>
            </a:r>
          </a:p>
          <a:p>
            <a:pPr eaLnBrk="1" hangingPunct="1"/>
            <a:r>
              <a:rPr lang="en-US"/>
              <a:t>Effectors for locomotion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Legs: walking/crawling/climbing/jumping/hopping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Wheels: rolling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Arms: swinging/crawling/climbing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Flippers: swimming </a:t>
            </a:r>
          </a:p>
          <a:p>
            <a:pPr eaLnBrk="1" hangingPunct="1"/>
            <a:r>
              <a:rPr lang="en-US"/>
              <a:t>Most robots use wheels for locomotion</a:t>
            </a:r>
          </a:p>
        </p:txBody>
      </p:sp>
      <p:pic>
        <p:nvPicPr>
          <p:cNvPr id="191494" name="Picture 6" descr="j0097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5248275"/>
            <a:ext cx="11953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4EEE5-E210-8446-8B46-00E8AE2C24D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Biologically Inspired Effectors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6548437" cy="5076825"/>
          </a:xfrm>
        </p:spPr>
        <p:txBody>
          <a:bodyPr/>
          <a:lstStyle/>
          <a:p>
            <a:pPr eaLnBrk="1" hangingPunct="1"/>
            <a:r>
              <a:rPr lang="en-US" sz="2200"/>
              <a:t>Bob Full – Berkley: Geckos</a:t>
            </a:r>
          </a:p>
          <a:p>
            <a:pPr eaLnBrk="1" hangingPunct="1"/>
            <a:r>
              <a:rPr lang="en-US" sz="2200"/>
              <a:t>The structure of a gecko foot has millions of microscopic hairs (called setae) on its bottom</a:t>
            </a:r>
          </a:p>
          <a:p>
            <a:pPr eaLnBrk="1" hangingPunct="1"/>
            <a:r>
              <a:rPr lang="en-US" sz="2200"/>
              <a:t>Setae span just two diameters of a human hair, or 100 millionth of a meter </a:t>
            </a:r>
          </a:p>
          <a:p>
            <a:pPr eaLnBrk="1" hangingPunct="1"/>
            <a:r>
              <a:rPr lang="en-US" sz="2200"/>
              <a:t>Each seta ends with 1,000 even smaller pads at the tip. </a:t>
            </a:r>
          </a:p>
          <a:p>
            <a:pPr eaLnBrk="1" hangingPunct="1"/>
            <a:r>
              <a:rPr lang="en-US" sz="2200"/>
              <a:t>Intermolecular </a:t>
            </a:r>
          </a:p>
          <a:p>
            <a:pPr eaLnBrk="1" hangingPunct="1">
              <a:buFontTx/>
              <a:buNone/>
            </a:pPr>
            <a:r>
              <a:rPr lang="en-US" sz="2200"/>
              <a:t>	forces </a:t>
            </a:r>
          </a:p>
        </p:txBody>
      </p:sp>
      <p:pic>
        <p:nvPicPr>
          <p:cNvPr id="79878" name="Picture 5" descr="InvertedTN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875463" y="1246188"/>
            <a:ext cx="1905000" cy="1905000"/>
          </a:xfrm>
        </p:spPr>
      </p:pic>
      <p:pic>
        <p:nvPicPr>
          <p:cNvPr id="227335" name="Picture 7" descr="tokay_fo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219950" y="3394075"/>
            <a:ext cx="1560513" cy="2395538"/>
          </a:xfrm>
          <a:noFill/>
        </p:spPr>
      </p:pic>
      <p:pic>
        <p:nvPicPr>
          <p:cNvPr id="227338" name="Picture 10" descr="Closeup of the tiny hairs, or setae, on a gecko's to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6538" y="4443413"/>
            <a:ext cx="1676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40" name="Picture 12" descr="The branches, or spatulae, on the end of a single gecko seta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9288" y="4440238"/>
            <a:ext cx="25384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AutoShape 14">
            <a:hlinkClick r:id="rId8" action="ppaction://program" highlightClick="1"/>
          </p:cNvPr>
          <p:cNvSpPr>
            <a:spLocks noChangeArrowheads="1"/>
          </p:cNvSpPr>
          <p:nvPr/>
        </p:nvSpPr>
        <p:spPr bwMode="auto">
          <a:xfrm>
            <a:off x="4652963" y="1235075"/>
            <a:ext cx="463550" cy="50482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53762-DE9B-514F-96CE-8899B7E26A0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Stability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40712" cy="5076825"/>
          </a:xfrm>
        </p:spPr>
        <p:txBody>
          <a:bodyPr/>
          <a:lstStyle/>
          <a:p>
            <a:pPr eaLnBrk="1" hangingPunct="1"/>
            <a:r>
              <a:rPr lang="en-US"/>
              <a:t>Robots need to be stable to get their job done</a:t>
            </a:r>
          </a:p>
          <a:p>
            <a:pPr eaLnBrk="1" hangingPunct="1"/>
            <a:r>
              <a:rPr lang="en-US"/>
              <a:t>Stability can be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Static: the robot can stand still without falling over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Dynamic: the body must actively balance or move to remain stable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Static stability</a:t>
            </a:r>
            <a:r>
              <a:rPr lang="en-US"/>
              <a:t> is achieved through the mechanical design of the robot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Dynamic stability</a:t>
            </a:r>
            <a:r>
              <a:rPr lang="en-US"/>
              <a:t> is achieved through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2A300-1E98-7544-BD54-8F592B023D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Stability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239125" cy="5076825"/>
          </a:xfrm>
        </p:spPr>
        <p:txBody>
          <a:bodyPr/>
          <a:lstStyle/>
          <a:p>
            <a:pPr eaLnBrk="1" hangingPunct="1"/>
            <a:r>
              <a:rPr lang="en-US" sz="2200"/>
              <a:t>What do you think about people?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Humans are not statically stable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Active control of the brain is needed, although it is largely unconscious</a:t>
            </a:r>
          </a:p>
          <a:p>
            <a:pPr eaLnBrk="1" hangingPunct="1"/>
            <a:r>
              <a:rPr lang="en-US" sz="2200"/>
              <a:t>Stability becomes easier if you would have more legs</a:t>
            </a:r>
          </a:p>
          <a:p>
            <a:pPr eaLnBrk="1" hangingPunct="1"/>
            <a:r>
              <a:rPr lang="en-US" sz="2200"/>
              <a:t>For stability, the </a:t>
            </a: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center of gravity</a:t>
            </a:r>
            <a:r>
              <a:rPr lang="en-US" sz="2200"/>
              <a:t> (COG) of the body needs to be above the </a:t>
            </a:r>
            <a:r>
              <a:rPr lang="en-US" sz="2200">
                <a:solidFill>
                  <a:srgbClr val="CC0000"/>
                </a:solidFill>
                <a:latin typeface="Comic Sans MS" pitchFamily="-108" charset="0"/>
              </a:rPr>
              <a:t>polygon of support </a:t>
            </a:r>
            <a:r>
              <a:rPr lang="en-US" sz="2200"/>
              <a:t>(area covered by the ground points)</a:t>
            </a:r>
          </a:p>
        </p:txBody>
      </p:sp>
      <p:pic>
        <p:nvPicPr>
          <p:cNvPr id="195588" name="Picture 4" descr="co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238" y="4668838"/>
            <a:ext cx="8905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Picture 5" descr="cog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9825" y="4656138"/>
            <a:ext cx="9223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3" name="Picture 9" descr="cog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638550" y="4656138"/>
            <a:ext cx="647700" cy="1651000"/>
          </a:xfrm>
          <a:noFill/>
        </p:spPr>
      </p:pic>
      <p:pic>
        <p:nvPicPr>
          <p:cNvPr id="195597" name="Picture 13" descr="cog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2788" y="4652963"/>
            <a:ext cx="15287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8" name="Picture 14" descr="cog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5388" y="4652963"/>
            <a:ext cx="15049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5486400" y="43037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Bad designs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8" grpId="0"/>
      <p:bldP spid="19559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049EF-3A76-B347-834C-87957FA664C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Readings</a:t>
            </a:r>
          </a:p>
        </p:txBody>
      </p:sp>
      <p:sp>
        <p:nvSpPr>
          <p:cNvPr id="11674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075113" y="2505075"/>
            <a:ext cx="4468812" cy="25622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</a:t>
            </a:r>
            <a:r>
              <a:rPr lang="en-US" sz="2400" dirty="0"/>
              <a:t>. </a:t>
            </a:r>
            <a:r>
              <a:rPr lang="en-US" sz="2400" dirty="0" err="1"/>
              <a:t>Matari</a:t>
            </a:r>
            <a:r>
              <a:rPr lang="en-US" sz="2400" dirty="0" err="1">
                <a:ea typeface="Arial" pitchFamily="-108" charset="0"/>
                <a:cs typeface="Arial" pitchFamily="-108" charset="0"/>
              </a:rPr>
              <a:t>ć</a:t>
            </a:r>
            <a:r>
              <a:rPr lang="en-US" sz="2400" dirty="0"/>
              <a:t>: Chapters 5, 6</a:t>
            </a:r>
          </a:p>
        </p:txBody>
      </p:sp>
      <p:pic>
        <p:nvPicPr>
          <p:cNvPr id="116742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92BFF-94DF-C74B-94FF-B431089479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Early Robots: CART/Rover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5194300" cy="5076825"/>
          </a:xfrm>
        </p:spPr>
        <p:txBody>
          <a:bodyPr/>
          <a:lstStyle/>
          <a:p>
            <a:pPr eaLnBrk="1" hangingPunct="1"/>
            <a:r>
              <a:rPr lang="en-US"/>
              <a:t>Hans Moravec’s early robots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Stanford Cart</a:t>
            </a:r>
            <a:r>
              <a:rPr lang="en-US"/>
              <a:t> (1977) followed by </a:t>
            </a:r>
            <a:r>
              <a:rPr lang="en-US">
                <a:solidFill>
                  <a:srgbClr val="CC0000"/>
                </a:solidFill>
              </a:rPr>
              <a:t>CMU rover</a:t>
            </a:r>
            <a:r>
              <a:rPr lang="en-US"/>
              <a:t> (1983)</a:t>
            </a:r>
          </a:p>
          <a:p>
            <a:pPr eaLnBrk="1" hangingPunct="1"/>
            <a:r>
              <a:rPr lang="en-US"/>
              <a:t>Sonar and vision</a:t>
            </a:r>
          </a:p>
        </p:txBody>
      </p:sp>
      <p:pic>
        <p:nvPicPr>
          <p:cNvPr id="69638" name="Picture 4" descr="car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3897313"/>
            <a:ext cx="35052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5" descr="r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6888" y="1484313"/>
            <a:ext cx="2890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19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1D5E3-16F5-5B46-804C-884EB5F2E1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Lessons Learned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36650"/>
            <a:ext cx="8229600" cy="5462588"/>
          </a:xfrm>
        </p:spPr>
        <p:txBody>
          <a:bodyPr/>
          <a:lstStyle/>
          <a:p>
            <a:pPr eaLnBrk="1" hangingPunct="1"/>
            <a:r>
              <a:rPr lang="en-US"/>
              <a:t>Move faster, more robustly</a:t>
            </a:r>
          </a:p>
          <a:p>
            <a:pPr eaLnBrk="1" hangingPunct="1"/>
            <a:r>
              <a:rPr lang="en-US"/>
              <a:t>Think in such a way as to allow this action</a:t>
            </a:r>
          </a:p>
          <a:p>
            <a:pPr eaLnBrk="1" hangingPunct="1"/>
            <a:r>
              <a:rPr lang="en-US"/>
              <a:t>New types of robot control:</a:t>
            </a:r>
          </a:p>
          <a:p>
            <a:pPr lvl="1" eaLnBrk="1" hangingPunct="1"/>
            <a:r>
              <a:rPr lang="en-US"/>
              <a:t>Reactive, hybrid, behavior-based</a:t>
            </a:r>
          </a:p>
          <a:p>
            <a:pPr eaLnBrk="1" hangingPunct="1"/>
            <a:r>
              <a:rPr lang="en-US"/>
              <a:t>Control theory</a:t>
            </a:r>
          </a:p>
          <a:p>
            <a:pPr lvl="1" eaLnBrk="1" hangingPunct="1"/>
            <a:r>
              <a:rPr lang="en-US"/>
              <a:t>Continues to thrive in numerous applications</a:t>
            </a:r>
          </a:p>
          <a:p>
            <a:pPr eaLnBrk="1" hangingPunct="1"/>
            <a:r>
              <a:rPr lang="en-US"/>
              <a:t>Cybernetics</a:t>
            </a:r>
          </a:p>
          <a:p>
            <a:pPr lvl="1" eaLnBrk="1" hangingPunct="1"/>
            <a:r>
              <a:rPr lang="en-US"/>
              <a:t>Biologically inspired robot control</a:t>
            </a:r>
          </a:p>
          <a:p>
            <a:pPr eaLnBrk="1" hangingPunct="1"/>
            <a:r>
              <a:rPr lang="en-US"/>
              <a:t>AI</a:t>
            </a:r>
          </a:p>
          <a:p>
            <a:pPr lvl="1" eaLnBrk="1" hangingPunct="1"/>
            <a:r>
              <a:rPr lang="en-US"/>
              <a:t>Non-physical, “disembodied thinking”</a:t>
            </a:r>
          </a:p>
        </p:txBody>
      </p:sp>
    </p:spTree>
    <p:extLst>
      <p:ext uri="{BB962C8B-B14F-4D97-AF65-F5344CB8AC3E}">
        <p14:creationId xmlns:p14="http://schemas.microsoft.com/office/powerpoint/2010/main" val="173104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B884-0CAD-3C4D-A08A-E9802052F3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Challenges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/>
              <a:t>Perception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Limited, noisy sensors, symbol grounding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Actuation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Limited capabilities of robot effectors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Thinking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Time consuming in large state spaces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Environments</a:t>
            </a:r>
          </a:p>
          <a:p>
            <a:pPr lvl="1" eaLnBrk="1" hangingPunct="1">
              <a:lnSpc>
                <a:spcPct val="140000"/>
              </a:lnSpc>
            </a:pPr>
            <a:r>
              <a:rPr lang="en-US"/>
              <a:t>Dynamic, impose fast reaction times </a:t>
            </a:r>
          </a:p>
        </p:txBody>
      </p:sp>
    </p:spTree>
    <p:extLst>
      <p:ext uri="{BB962C8B-B14F-4D97-AF65-F5344CB8AC3E}">
        <p14:creationId xmlns:p14="http://schemas.microsoft.com/office/powerpoint/2010/main" val="418387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FAD63-D6C0-9145-BE8B-D3541B183A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0581" y="100013"/>
            <a:ext cx="7530332" cy="866826"/>
          </a:xfrm>
        </p:spPr>
        <p:txBody>
          <a:bodyPr/>
          <a:lstStyle/>
          <a:p>
            <a:pPr eaLnBrk="1" hangingPunct="1"/>
            <a:r>
              <a:rPr lang="en-US" sz="3600"/>
              <a:t>Key Issues of Behavior-Based Control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91150"/>
          </a:xfrm>
        </p:spPr>
        <p:txBody>
          <a:bodyPr/>
          <a:lstStyle/>
          <a:p>
            <a:pPr eaLnBrk="1" hangingPunct="1"/>
            <a:r>
              <a:rPr lang="en-US" dirty="0" err="1"/>
              <a:t>Situatedness</a:t>
            </a:r>
            <a:endParaRPr lang="en-US" dirty="0"/>
          </a:p>
          <a:p>
            <a:pPr lvl="1" eaLnBrk="1" hangingPunct="1"/>
            <a:r>
              <a:rPr lang="en-US" dirty="0"/>
              <a:t>Robot is entirely situated in the real world</a:t>
            </a:r>
          </a:p>
          <a:p>
            <a:pPr eaLnBrk="1" hangingPunct="1"/>
            <a:r>
              <a:rPr lang="en-US" dirty="0"/>
              <a:t>Embodiment</a:t>
            </a:r>
          </a:p>
          <a:p>
            <a:pPr lvl="1" eaLnBrk="1" hangingPunct="1"/>
            <a:r>
              <a:rPr lang="en-US" dirty="0"/>
              <a:t>Robot has a physical body</a:t>
            </a:r>
          </a:p>
          <a:p>
            <a:pPr eaLnBrk="1" hangingPunct="1"/>
            <a:r>
              <a:rPr lang="en-US" dirty="0" smtClean="0"/>
              <a:t>Emergence</a:t>
            </a:r>
            <a:endParaRPr lang="en-US" dirty="0"/>
          </a:p>
          <a:p>
            <a:pPr lvl="1" eaLnBrk="1" hangingPunct="1"/>
            <a:r>
              <a:rPr lang="en-US" dirty="0"/>
              <a:t>Intelligence from the interaction with the environment</a:t>
            </a:r>
          </a:p>
          <a:p>
            <a:pPr eaLnBrk="1" hangingPunct="1"/>
            <a:r>
              <a:rPr lang="en-US" dirty="0"/>
              <a:t>Grounding in reality</a:t>
            </a:r>
          </a:p>
          <a:p>
            <a:pPr lvl="1" eaLnBrk="1" hangingPunct="1"/>
            <a:r>
              <a:rPr lang="en-US" dirty="0"/>
              <a:t>Correlation of symbols with the reality</a:t>
            </a:r>
          </a:p>
          <a:p>
            <a:pPr eaLnBrk="1" hangingPunct="1"/>
            <a:r>
              <a:rPr lang="en-US" dirty="0"/>
              <a:t>Scalability</a:t>
            </a:r>
          </a:p>
          <a:p>
            <a:pPr lvl="1" eaLnBrk="1" hangingPunct="1"/>
            <a:r>
              <a:rPr lang="en-US" dirty="0"/>
              <a:t>Reaching high-level of intelligence</a:t>
            </a:r>
          </a:p>
        </p:txBody>
      </p:sp>
    </p:spTree>
    <p:extLst>
      <p:ext uri="{BB962C8B-B14F-4D97-AF65-F5344CB8AC3E}">
        <p14:creationId xmlns:p14="http://schemas.microsoft.com/office/powerpoint/2010/main" val="251608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A204-6851-3747-9237-9C81D81C8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Effectors &amp; Actuators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09000" cy="5327650"/>
          </a:xfrm>
        </p:spPr>
        <p:txBody>
          <a:bodyPr/>
          <a:lstStyle/>
          <a:p>
            <a:pPr eaLnBrk="1" hangingPunct="1"/>
            <a:r>
              <a:rPr lang="en-US" sz="2200"/>
              <a:t>Effector</a:t>
            </a:r>
          </a:p>
          <a:p>
            <a:pPr lvl="1" eaLnBrk="1" hangingPunct="1"/>
            <a:r>
              <a:rPr lang="en-US" sz="2000">
                <a:solidFill>
                  <a:srgbClr val="CC0000"/>
                </a:solidFill>
                <a:ea typeface="ＭＳ Ｐゴシック" pitchFamily="-108" charset="-128"/>
              </a:rPr>
              <a:t>Any device robot that has an impact on the environment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Effectors must match a robot’s task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Controllers command the effectors to achieve the desired task</a:t>
            </a:r>
          </a:p>
          <a:p>
            <a:pPr eaLnBrk="1" hangingPunct="1"/>
            <a:r>
              <a:rPr lang="en-US" sz="2200"/>
              <a:t>Actuator</a:t>
            </a:r>
          </a:p>
          <a:p>
            <a:pPr lvl="1" eaLnBrk="1" hangingPunct="1"/>
            <a:r>
              <a:rPr lang="en-US" sz="2000">
                <a:solidFill>
                  <a:srgbClr val="CC0000"/>
                </a:solidFill>
                <a:ea typeface="ＭＳ Ｐゴシック" pitchFamily="-108" charset="-128"/>
              </a:rPr>
              <a:t>A robot mechanism that enables the effector to execute an action</a:t>
            </a:r>
          </a:p>
          <a:p>
            <a:pPr eaLnBrk="1" hangingPunct="1"/>
            <a:r>
              <a:rPr lang="en-US" sz="2200"/>
              <a:t>Robot effectors are very different than biological ones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Robots: wheels, tracks, legs, grippers</a:t>
            </a:r>
          </a:p>
          <a:p>
            <a:pPr eaLnBrk="1" hangingPunct="1"/>
            <a:r>
              <a:rPr lang="en-US" sz="2200"/>
              <a:t>Robot actuators: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Motors of various 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2607</Words>
  <Application>Microsoft Macintosh PowerPoint</Application>
  <PresentationFormat>On-screen Show (4:3)</PresentationFormat>
  <Paragraphs>478</Paragraphs>
  <Slides>48</Slides>
  <Notes>48</Notes>
  <HiddenSlides>1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Autonomous Mobile Robots CPE 470/670</vt:lpstr>
      <vt:lpstr>Review</vt:lpstr>
      <vt:lpstr>AI and Robotics</vt:lpstr>
      <vt:lpstr>Early AI Robots: HILARE</vt:lpstr>
      <vt:lpstr>Early Robots: CART/Rover</vt:lpstr>
      <vt:lpstr>Lessons Learned</vt:lpstr>
      <vt:lpstr>Challenges</vt:lpstr>
      <vt:lpstr>Key Issues of Behavior-Based Control</vt:lpstr>
      <vt:lpstr>Effectors &amp; Actuators</vt:lpstr>
      <vt:lpstr>Robot Types - Manipulators</vt:lpstr>
      <vt:lpstr>Robot Types - Hands</vt:lpstr>
      <vt:lpstr>Robot Types – Legged Robots</vt:lpstr>
      <vt:lpstr>Robot Types - Wheeled</vt:lpstr>
      <vt:lpstr>Robot Types - Hybrid</vt:lpstr>
      <vt:lpstr>Robot Types – Legged/Humanoid Robots</vt:lpstr>
      <vt:lpstr>Passive Actuation</vt:lpstr>
      <vt:lpstr>Types of Actuators</vt:lpstr>
      <vt:lpstr>DC Motors</vt:lpstr>
      <vt:lpstr>Motor Efficiency</vt:lpstr>
      <vt:lpstr>Operating Voltage</vt:lpstr>
      <vt:lpstr>Operating/Stall Current</vt:lpstr>
      <vt:lpstr>Torque</vt:lpstr>
      <vt:lpstr>Stall Torque</vt:lpstr>
      <vt:lpstr>Power of a Motor</vt:lpstr>
      <vt:lpstr>How Fast do Motors Turn?</vt:lpstr>
      <vt:lpstr>Gearing</vt:lpstr>
      <vt:lpstr>Meshing Gears</vt:lpstr>
      <vt:lpstr>Torque – Gearing Law</vt:lpstr>
      <vt:lpstr>Gearing Effect on Speed</vt:lpstr>
      <vt:lpstr>Torque – Speed Tradeoff</vt:lpstr>
      <vt:lpstr>Designing Gear Teeth</vt:lpstr>
      <vt:lpstr>Gearing Examples</vt:lpstr>
      <vt:lpstr>Gear Reduction in Series</vt:lpstr>
      <vt:lpstr>Servo Motors</vt:lpstr>
      <vt:lpstr>Servo Motors</vt:lpstr>
      <vt:lpstr>Operation of Servo Motors</vt:lpstr>
      <vt:lpstr>Control of Servo Motors</vt:lpstr>
      <vt:lpstr>Effectors</vt:lpstr>
      <vt:lpstr>Degrees of Freedom (DOF)</vt:lpstr>
      <vt:lpstr>DOFs of a Free Body</vt:lpstr>
      <vt:lpstr>A Car DOF</vt:lpstr>
      <vt:lpstr>Holonomicity</vt:lpstr>
      <vt:lpstr>Redundancy Example</vt:lpstr>
      <vt:lpstr>Uses of Effectors</vt:lpstr>
      <vt:lpstr>Biologically Inspired Effectors</vt:lpstr>
      <vt:lpstr>Stability</vt:lpstr>
      <vt:lpstr>Stability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626</cp:revision>
  <cp:lastPrinted>2013-09-11T19:21:25Z</cp:lastPrinted>
  <dcterms:created xsi:type="dcterms:W3CDTF">2011-02-01T17:39:24Z</dcterms:created>
  <dcterms:modified xsi:type="dcterms:W3CDTF">2014-09-17T16:22:33Z</dcterms:modified>
</cp:coreProperties>
</file>