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59" r:id="rId4"/>
    <p:sldId id="360" r:id="rId5"/>
    <p:sldId id="361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74" r:id="rId23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C0000"/>
    <a:srgbClr val="33CCCC"/>
    <a:srgbClr val="006699"/>
    <a:srgbClr val="008000"/>
    <a:srgbClr val="5F5F5F"/>
    <a:srgbClr val="FF0000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9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fld id="{9E5FD72E-667A-7143-9316-EF7964BF8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5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fld id="{92BA31E6-AE93-5447-8D3A-CF1DB5BB5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6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B2CDE-F7E2-1449-8D34-D1C57CF0291F}" type="slidenum">
              <a:rPr lang="en-US"/>
              <a:pPr/>
              <a:t>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87B64-D0EF-6947-AF9A-044C4CE5B1F1}" type="slidenum">
              <a:rPr lang="en-US"/>
              <a:pPr/>
              <a:t>12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07B85-C0F7-C54D-81DA-824EF7C0A9C0}" type="slidenum">
              <a:rPr lang="en-US"/>
              <a:pPr/>
              <a:t>13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7084F-9835-AA4D-944F-DE43A13293D0}" type="slidenum">
              <a:rPr lang="en-US"/>
              <a:pPr/>
              <a:t>14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FAD3B-7AF9-5B4C-88EE-C92FD4557D58}" type="slidenum">
              <a:rPr lang="en-US"/>
              <a:pPr/>
              <a:t>15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AFE59-9B2E-B24F-8668-2568452A72C4}" type="slidenum">
              <a:rPr lang="en-US"/>
              <a:pPr/>
              <a:t>16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041D2-86CB-2A48-BA20-B81AC82B0250}" type="slidenum">
              <a:rPr lang="en-US"/>
              <a:pPr/>
              <a:t>17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908DC-6077-404F-96B7-7E23589C49D2}" type="slidenum">
              <a:rPr lang="en-US"/>
              <a:pPr/>
              <a:t>18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957FC-7F2E-EB4E-9771-7E4924AFAE27}" type="slidenum">
              <a:rPr lang="en-US"/>
              <a:pPr/>
              <a:t>19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D129F-C693-9E43-AF8E-0067A28569B0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A3E83-A6E1-DB43-9602-EA5DE15C1AD4}" type="slidenum">
              <a:rPr lang="en-US"/>
              <a:pPr/>
              <a:t>21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E14CE-F1D3-804C-B8F8-81BBFD582DD2}" type="slidenum">
              <a:rPr lang="en-US"/>
              <a:pPr/>
              <a:t>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51628-F38B-6C48-B097-4FB7612474EC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F8AA1-8469-904C-A4FE-308653A45091}" type="slidenum">
              <a:rPr lang="en-US"/>
              <a:pPr/>
              <a:t>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E2F0B-BECE-F349-99C5-839E9B017F60}" type="slidenum">
              <a:rPr lang="en-US"/>
              <a:pPr/>
              <a:t>6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8A10A-A015-BF4B-9CC5-EE0CF282BA93}" type="slidenum">
              <a:rPr lang="en-US"/>
              <a:pPr/>
              <a:t>7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2560F-B01D-CE44-84EB-3A0E1B51EE6C}" type="slidenum">
              <a:rPr lang="en-US"/>
              <a:pPr/>
              <a:t>8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44BD9-ED72-3847-BFC8-50B871668C1F}" type="slidenum">
              <a:rPr lang="en-US"/>
              <a:pPr/>
              <a:t>9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FEFCB-6E05-8D46-A074-93631E2A738B}" type="slidenum">
              <a:rPr lang="en-US"/>
              <a:pPr/>
              <a:t>10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08F78-397C-8942-8F35-C69B63AC9E17}" type="slidenum">
              <a:rPr lang="en-US"/>
              <a:pPr/>
              <a:t>11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8" descr="ro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81213"/>
            <a:ext cx="16827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obot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124075"/>
            <a:ext cx="2149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F7FB45-3D36-A341-8999-AF2203478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462DB-3FCA-A447-AEE4-C4C4CAEED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B87A9-AE50-3649-B6B9-592581079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44573-557E-B040-ABFA-BA03BEB45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7625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7625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7625"/>
            <a:ext cx="1800225" cy="323850"/>
          </a:xfrm>
        </p:spPr>
        <p:txBody>
          <a:bodyPr/>
          <a:lstStyle>
            <a:lvl1pPr>
              <a:defRPr smtClean="0"/>
            </a:lvl1pPr>
          </a:lstStyle>
          <a:p>
            <a:fld id="{B5D7BF5A-AAD6-7E41-AE2F-65BF4D4E2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EFADA-78CB-AF43-BE16-EAAC0BA67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DB042-5A9B-E34A-AE61-1C4BCD0F2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9139F-AECD-364D-85F9-2ED5E53C1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36E36-7EF8-4D42-9651-585ABE328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C7340-C6D3-D645-8DDA-AECB30BAA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78B7D-B6F0-894E-84B2-DB8D0D574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2D7B3-CCB0-0F4D-82B7-A80887514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6DB94-82FA-5C4B-ACA5-45B8EA31D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fld id="{EE9F71D5-814E-F442-822A-1A8E5E1A78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13" descr="robot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47075" y="6278563"/>
            <a:ext cx="796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robot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33375" y="328613"/>
            <a:ext cx="706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8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CC0000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marathon.csee.usf.edu/edge/140.html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1.png"/><Relationship Id="rId6" Type="http://schemas.openxmlformats.org/officeDocument/2006/relationships/hyperlink" Target="file:///D:\Users\Monica\Courses\Robotics_S05\Lectures\hallway1.mov" TargetMode="External"/><Relationship Id="rId7" Type="http://schemas.openxmlformats.org/officeDocument/2006/relationships/hyperlink" Target="file:///D:\Users\Monica\Courses\Robotics_S05\Lectures\pit.mov" TargetMode="External"/><Relationship Id="rId1" Type="http://schemas.microsoft.com/office/2007/relationships/media" Target="file://localhost/Users/monica/Courses/Robotics_F13/Lectures/Videos/sony_04.wmv" TargetMode="External"/><Relationship Id="rId2" Type="http://schemas.openxmlformats.org/officeDocument/2006/relationships/video" Target="file://localhost/Users/monica/Courses/Robotics_F13/Lectures/Videos/sony_04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file://localhost/D/%5CUsers%5CMonica%5CCourses%5CRobotics_S09%5CLectures%5CMakingMap.mpeg" TargetMode="External"/><Relationship Id="rId4" Type="http://schemas.openxmlformats.org/officeDocument/2006/relationships/video" Target="file://localhost/D/%5CUsers%5CMonica%5CCourses%5CRobotics_S09%5CLectures%5CMakingMap.mpeg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microsoft.com/office/2007/relationships/media" Target="file://localhost/Users/monica/Courses/Robotics_F14/Lectures/wean.mpeg" TargetMode="External"/><Relationship Id="rId2" Type="http://schemas.openxmlformats.org/officeDocument/2006/relationships/video" Target="file://localhost/Users/monica/Courses/Robotics_F14/Lectures/wean.mpe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371600"/>
            <a:ext cx="7772400" cy="22288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Autonomous Mobile Robots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CPE 470/670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Lecture 6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Instructor: Monica Nicolescu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5A84-9408-F64B-AC4C-94782771F061}" type="slidenum">
              <a:rPr lang="en-US"/>
              <a:pPr/>
              <a:t>10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Edge Detection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036638"/>
            <a:ext cx="6873875" cy="55753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Edge</a:t>
            </a:r>
            <a:r>
              <a:rPr lang="en-US"/>
              <a:t> = a curve in the image across which there is a change in brightness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Finding edges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Differentiate the image and look for areas where the magnitude of the derivative is large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Difficulties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Not only edges produce changes in brightness: shadows, noise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Smoothing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Filter the image using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convolution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Use filters of various orientations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Segmentation:</a:t>
            </a:r>
            <a:r>
              <a:rPr lang="en-US"/>
              <a:t> get objects out of the lines</a:t>
            </a:r>
          </a:p>
        </p:txBody>
      </p:sp>
      <p:pic>
        <p:nvPicPr>
          <p:cNvPr id="407556" name="Picture 4" descr="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738" y="4470400"/>
            <a:ext cx="146843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1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1271588"/>
            <a:ext cx="149383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8" name="Picture 6" descr="1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9625" y="2922588"/>
            <a:ext cx="14954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03E2-4E92-BE41-BCEA-D6E22833A41E}" type="slidenum">
              <a:rPr lang="en-US"/>
              <a:pPr/>
              <a:t>11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Model-Based Vision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200"/>
              <a:t>Compare the current image with images of similar objects (</a:t>
            </a:r>
            <a:r>
              <a:rPr lang="en-US" sz="2200" b="1">
                <a:solidFill>
                  <a:srgbClr val="CC0000"/>
                </a:solidFill>
                <a:latin typeface="Comic Sans MS" pitchFamily="-108" charset="0"/>
              </a:rPr>
              <a:t>models</a:t>
            </a:r>
            <a:r>
              <a:rPr lang="en-US" sz="2200"/>
              <a:t>) stored in memory</a:t>
            </a:r>
          </a:p>
          <a:p>
            <a:pPr eaLnBrk="1" hangingPunct="1"/>
            <a:r>
              <a:rPr lang="en-US" sz="2200"/>
              <a:t>Models provide prior information about the objects</a:t>
            </a:r>
          </a:p>
          <a:p>
            <a:pPr eaLnBrk="1" hangingPunct="1"/>
            <a:r>
              <a:rPr lang="en-US" sz="2200"/>
              <a:t>Storing models</a:t>
            </a:r>
          </a:p>
          <a:p>
            <a:pPr lvl="1" eaLnBrk="1" hangingPunct="1"/>
            <a:r>
              <a:rPr lang="en-US" sz="2000"/>
              <a:t>Line drawings</a:t>
            </a:r>
          </a:p>
          <a:p>
            <a:pPr lvl="1" eaLnBrk="1" hangingPunct="1"/>
            <a:r>
              <a:rPr lang="en-US" sz="2000"/>
              <a:t>Several views of the same object </a:t>
            </a:r>
          </a:p>
          <a:p>
            <a:pPr lvl="1" eaLnBrk="1" hangingPunct="1"/>
            <a:r>
              <a:rPr lang="en-US" sz="2000"/>
              <a:t>Repeatable features (two eyes, a nose, a mouth)</a:t>
            </a:r>
          </a:p>
          <a:p>
            <a:pPr eaLnBrk="1" hangingPunct="1"/>
            <a:r>
              <a:rPr lang="en-US" sz="2200"/>
              <a:t>Difficulties</a:t>
            </a:r>
          </a:p>
          <a:p>
            <a:pPr lvl="1" eaLnBrk="1" hangingPunct="1"/>
            <a:r>
              <a:rPr lang="en-US" sz="2000"/>
              <a:t>Translation, orientation and scale </a:t>
            </a:r>
          </a:p>
          <a:p>
            <a:pPr lvl="1" eaLnBrk="1" hangingPunct="1"/>
            <a:r>
              <a:rPr lang="en-US" sz="2000"/>
              <a:t>Not known what is the object in the image</a:t>
            </a:r>
          </a:p>
          <a:p>
            <a:pPr lvl="1" eaLnBrk="1" hangingPunct="1"/>
            <a:r>
              <a:rPr lang="en-US" sz="2000"/>
              <a:t>Occlusion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AE2-8815-604A-9CFE-8790D089DB99}" type="slidenum">
              <a:rPr lang="en-US"/>
              <a:pPr/>
              <a:t>12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Vision from Motion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Take advantage of motion to facilitate vision</a:t>
            </a:r>
          </a:p>
          <a:p>
            <a:pPr eaLnBrk="1" hangingPunct="1"/>
            <a:r>
              <a:rPr lang="en-US"/>
              <a:t>Static system can detect moving objects</a:t>
            </a:r>
          </a:p>
          <a:p>
            <a:pPr lvl="1" eaLnBrk="1" hangingPunct="1"/>
            <a:r>
              <a:rPr lang="en-US"/>
              <a:t>Subtract two consecutive images from each other </a:t>
            </a:r>
            <a:r>
              <a:rPr lang="en-US">
                <a:sym typeface="Symbol" pitchFamily="-108" charset="2"/>
              </a:rPr>
              <a:t> the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  <a:sym typeface="Symbol" pitchFamily="-108" charset="2"/>
              </a:rPr>
              <a:t>movement</a:t>
            </a:r>
            <a:r>
              <a:rPr lang="en-US">
                <a:sym typeface="Symbol" pitchFamily="-108" charset="2"/>
              </a:rPr>
              <a:t> between frames</a:t>
            </a:r>
          </a:p>
          <a:p>
            <a:pPr eaLnBrk="1" hangingPunct="1"/>
            <a:r>
              <a:rPr lang="en-US"/>
              <a:t>Moving system can detect static objects</a:t>
            </a:r>
          </a:p>
          <a:p>
            <a:pPr lvl="1" eaLnBrk="1" hangingPunct="1"/>
            <a:r>
              <a:rPr lang="en-US"/>
              <a:t>At consecutive time steps continuous objects move as one</a:t>
            </a:r>
          </a:p>
          <a:p>
            <a:pPr lvl="1" eaLnBrk="1" hangingPunct="1"/>
            <a:r>
              <a:rPr lang="en-US"/>
              <a:t>Exact movement of the camera should be known</a:t>
            </a:r>
          </a:p>
          <a:p>
            <a:pPr eaLnBrk="1" hangingPunct="1"/>
            <a:r>
              <a:rPr lang="en-US"/>
              <a:t>Robots are typically moving themselves</a:t>
            </a:r>
          </a:p>
          <a:p>
            <a:pPr lvl="1" eaLnBrk="1" hangingPunct="1"/>
            <a:r>
              <a:rPr lang="en-US"/>
              <a:t>Need to consider the movement of the robot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26DA-7083-1F42-9250-1A60D89333B3}" type="slidenum">
              <a:rPr lang="en-US"/>
              <a:pPr/>
              <a:t>13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Stereo Vision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389937" cy="5457825"/>
          </a:xfrm>
        </p:spPr>
        <p:txBody>
          <a:bodyPr/>
          <a:lstStyle/>
          <a:p>
            <a:pPr eaLnBrk="1" hangingPunct="1"/>
            <a:r>
              <a:rPr lang="en-US"/>
              <a:t>3D information can be </a:t>
            </a:r>
          </a:p>
          <a:p>
            <a:pPr eaLnBrk="1" hangingPunct="1">
              <a:buFontTx/>
              <a:buNone/>
            </a:pPr>
            <a:r>
              <a:rPr lang="en-US"/>
              <a:t>	computed from two </a:t>
            </a:r>
          </a:p>
          <a:p>
            <a:pPr eaLnBrk="1" hangingPunct="1">
              <a:buFontTx/>
              <a:buNone/>
            </a:pPr>
            <a:r>
              <a:rPr lang="en-US"/>
              <a:t>	images</a:t>
            </a:r>
          </a:p>
          <a:p>
            <a:pPr eaLnBrk="1" hangingPunct="1"/>
            <a:r>
              <a:rPr lang="en-US"/>
              <a:t>Compute relative </a:t>
            </a:r>
          </a:p>
          <a:p>
            <a:pPr eaLnBrk="1" hangingPunct="1">
              <a:buFontTx/>
              <a:buNone/>
            </a:pPr>
            <a:r>
              <a:rPr lang="en-US"/>
              <a:t>	positions of cameras</a:t>
            </a:r>
          </a:p>
          <a:p>
            <a:pPr eaLnBrk="1" hangingPunct="1"/>
            <a:r>
              <a:rPr lang="en-US"/>
              <a:t>Compute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disparity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displacement of a point in </a:t>
            </a:r>
            <a:br>
              <a:rPr lang="en-US"/>
            </a:br>
            <a:r>
              <a:rPr lang="en-US"/>
              <a:t>2D between the two images</a:t>
            </a:r>
          </a:p>
          <a:p>
            <a:pPr eaLnBrk="1" hangingPunct="1"/>
            <a:r>
              <a:rPr lang="en-US"/>
              <a:t>Disparity is inverse proportional with actual distance in 3D</a:t>
            </a:r>
          </a:p>
        </p:txBody>
      </p:sp>
      <p:pic>
        <p:nvPicPr>
          <p:cNvPr id="10246" name="Picture 4" descr="i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38" y="1227138"/>
            <a:ext cx="2147887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im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3050" y="1227138"/>
            <a:ext cx="21478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 descr="dis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838" y="3109913"/>
            <a:ext cx="2147887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disp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3050" y="3109913"/>
            <a:ext cx="21478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1B2A-1CB5-974B-B315-CA445A670233}" type="slidenum">
              <a:rPr lang="en-US"/>
              <a:pPr/>
              <a:t>14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Biological Vision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426075"/>
          </a:xfrm>
        </p:spPr>
        <p:txBody>
          <a:bodyPr/>
          <a:lstStyle/>
          <a:p>
            <a:pPr eaLnBrk="1" hangingPunct="1"/>
            <a:r>
              <a:rPr lang="en-US"/>
              <a:t>Similar visual strategies are used in nature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Model-based vision</a:t>
            </a:r>
            <a:r>
              <a:rPr lang="en-US"/>
              <a:t> is essential for object/people recognition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Vestibular occular reflex</a:t>
            </a:r>
          </a:p>
          <a:p>
            <a:pPr lvl="1" eaLnBrk="1" hangingPunct="1"/>
            <a:r>
              <a:rPr lang="en-US"/>
              <a:t>Eyes stay fixed while the head/body is moving to stabilize the image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Stereo vision</a:t>
            </a:r>
          </a:p>
          <a:p>
            <a:pPr lvl="1" eaLnBrk="1" hangingPunct="1"/>
            <a:r>
              <a:rPr lang="en-US"/>
              <a:t>Typical in carnivores</a:t>
            </a:r>
          </a:p>
          <a:p>
            <a:pPr eaLnBrk="1" hangingPunct="1"/>
            <a:r>
              <a:rPr lang="en-US"/>
              <a:t>Human vision is particularly good at recognizing shadows, textures, contours, other shapes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AB2-8D3B-9240-885F-AA64B2F2BA4E}" type="slidenum">
              <a:rPr lang="en-US"/>
              <a:pPr/>
              <a:t>15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Vision for Robots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If complete scene reconstruction is not needed we can simplify the problem based on the task requirements</a:t>
            </a:r>
          </a:p>
          <a:p>
            <a:pPr eaLnBrk="1" hangingPunct="1"/>
            <a:r>
              <a:rPr lang="en-US"/>
              <a:t>Use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color</a:t>
            </a:r>
          </a:p>
          <a:p>
            <a:pPr eaLnBrk="1" hangingPunct="1"/>
            <a:r>
              <a:rPr lang="en-US"/>
              <a:t>Use a combination of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color</a:t>
            </a:r>
            <a:r>
              <a:rPr lang="en-US">
                <a:solidFill>
                  <a:srgbClr val="008000"/>
                </a:solidFill>
              </a:rPr>
              <a:t> and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movement</a:t>
            </a:r>
          </a:p>
          <a:p>
            <a:pPr eaLnBrk="1" hangingPunct="1"/>
            <a:r>
              <a:rPr lang="en-US"/>
              <a:t>Use </a:t>
            </a:r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small images</a:t>
            </a:r>
          </a:p>
          <a:p>
            <a:pPr eaLnBrk="1" hangingPunct="1"/>
            <a:r>
              <a:rPr lang="en-US"/>
              <a:t>Combine </a:t>
            </a:r>
            <a:r>
              <a:rPr lang="en-US">
                <a:solidFill>
                  <a:srgbClr val="6600CC"/>
                </a:solidFill>
                <a:latin typeface="Comic Sans MS" pitchFamily="-108" charset="0"/>
              </a:rPr>
              <a:t>other sensors with vision</a:t>
            </a:r>
          </a:p>
          <a:p>
            <a:pPr eaLnBrk="1" hangingPunct="1"/>
            <a:r>
              <a:rPr lang="en-US"/>
              <a:t>Use </a:t>
            </a:r>
            <a:r>
              <a:rPr lang="en-US">
                <a:solidFill>
                  <a:srgbClr val="5F5F5F"/>
                </a:solidFill>
                <a:latin typeface="Comic Sans MS" pitchFamily="-108" charset="0"/>
              </a:rPr>
              <a:t>knowledge about the environment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936-1441-DD41-BD96-2433572ABA59}" type="slidenum">
              <a:rPr lang="en-US"/>
              <a:pPr/>
              <a:t>16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793" y="100013"/>
            <a:ext cx="8229600" cy="906462"/>
          </a:xfrm>
        </p:spPr>
        <p:txBody>
          <a:bodyPr/>
          <a:lstStyle/>
          <a:p>
            <a:pPr eaLnBrk="1" hangingPunct="1"/>
            <a:r>
              <a:rPr lang="en-US" sz="3600" dirty="0"/>
              <a:t>Examples of Vision-Based Navigation</a:t>
            </a:r>
          </a:p>
        </p:txBody>
      </p:sp>
      <p:pic>
        <p:nvPicPr>
          <p:cNvPr id="351235" name="sony_04.wm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844550" y="2103438"/>
            <a:ext cx="3048000" cy="2286000"/>
          </a:xfrm>
          <a:noFill/>
          <a:ln/>
        </p:spPr>
      </p:pic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1447800" y="1660525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8" charset="0"/>
              </a:rPr>
              <a:t>Running QRIO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4889500" y="1684338"/>
            <a:ext cx="343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8" charset="0"/>
              </a:rPr>
              <a:t>Sony Aibo – obstacle avoidance</a:t>
            </a:r>
          </a:p>
        </p:txBody>
      </p:sp>
      <p:sp>
        <p:nvSpPr>
          <p:cNvPr id="13320" name="AutoShape 6">
            <a:hlinkClick r:id="rId6" action="ppaction://program" highlightClick="1"/>
          </p:cNvPr>
          <p:cNvSpPr>
            <a:spLocks noChangeArrowheads="1"/>
          </p:cNvSpPr>
          <p:nvPr/>
        </p:nvSpPr>
        <p:spPr bwMode="auto">
          <a:xfrm>
            <a:off x="5068888" y="3030538"/>
            <a:ext cx="665162" cy="585787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AutoShape 7">
            <a:hlinkClick r:id="rId7" action="ppaction://program" highlightClick="1"/>
          </p:cNvPr>
          <p:cNvSpPr>
            <a:spLocks noChangeArrowheads="1"/>
          </p:cNvSpPr>
          <p:nvPr/>
        </p:nvSpPr>
        <p:spPr bwMode="auto">
          <a:xfrm>
            <a:off x="6124575" y="3024188"/>
            <a:ext cx="665163" cy="585787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1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1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2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123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0CBC-FB95-BA48-BD79-A2155DBDD2BB}" type="slidenum">
              <a:rPr lang="en-US"/>
              <a:pPr/>
              <a:t>17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Feedback Control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2754312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Feedback control </a:t>
            </a:r>
            <a:r>
              <a:rPr lang="en-US"/>
              <a:t>= having a system </a:t>
            </a:r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achieve</a:t>
            </a:r>
            <a:r>
              <a:rPr lang="en-US"/>
              <a:t> and </a:t>
            </a:r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maintain</a:t>
            </a:r>
            <a:r>
              <a:rPr lang="en-US"/>
              <a:t> a </a:t>
            </a:r>
            <a:r>
              <a:rPr lang="en-US" b="1">
                <a:solidFill>
                  <a:srgbClr val="6600CC"/>
                </a:solidFill>
                <a:latin typeface="Comic Sans MS" pitchFamily="-108" charset="0"/>
              </a:rPr>
              <a:t>desired state</a:t>
            </a:r>
            <a:r>
              <a:rPr lang="en-US"/>
              <a:t> by continuously comparing its current and desired states, then adjusting the current state to minimize the difference</a:t>
            </a:r>
          </a:p>
          <a:p>
            <a:pPr eaLnBrk="1" hangingPunct="1"/>
            <a:r>
              <a:rPr lang="en-US"/>
              <a:t>Also called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closed loop control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163" y="3735388"/>
            <a:ext cx="58753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4533-0DD0-0C4D-B1C6-75EDE472EEF2}" type="slidenum">
              <a:rPr lang="en-US"/>
              <a:pPr/>
              <a:t>18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State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12162" cy="5449887"/>
          </a:xfrm>
        </p:spPr>
        <p:txBody>
          <a:bodyPr/>
          <a:lstStyle/>
          <a:p>
            <a:pPr eaLnBrk="1" hangingPunct="1"/>
            <a:r>
              <a:rPr lang="en-US"/>
              <a:t>Goal driven behavior is used in both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control theory</a:t>
            </a:r>
            <a:r>
              <a:rPr lang="en-US"/>
              <a:t> and in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AI</a:t>
            </a:r>
          </a:p>
          <a:p>
            <a:pPr eaLnBrk="1" hangingPunct="1"/>
            <a:r>
              <a:rPr lang="en-US"/>
              <a:t>Goals in AI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Achievement goals:</a:t>
            </a:r>
            <a:r>
              <a:rPr lang="en-US"/>
              <a:t> states that the system is trying to reach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Maintenance goals:</a:t>
            </a:r>
            <a:r>
              <a:rPr lang="en-US"/>
              <a:t> states that need to be maintained </a:t>
            </a:r>
          </a:p>
          <a:p>
            <a:pPr eaLnBrk="1" hangingPunct="1"/>
            <a:r>
              <a:rPr lang="en-US"/>
              <a:t>Control theory: </a:t>
            </a:r>
            <a:r>
              <a:rPr lang="en-US" sz="2400">
                <a:solidFill>
                  <a:schemeClr val="tx1"/>
                </a:solidFill>
              </a:rPr>
              <a:t>mostly focused on maintenance goals</a:t>
            </a:r>
          </a:p>
          <a:p>
            <a:pPr eaLnBrk="1" hangingPunct="1"/>
            <a:r>
              <a:rPr lang="en-US"/>
              <a:t>Goal states can be: 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Internal</a:t>
            </a:r>
            <a:r>
              <a:rPr lang="en-US">
                <a:solidFill>
                  <a:srgbClr val="CC0000"/>
                </a:solidFill>
              </a:rPr>
              <a:t>:</a:t>
            </a:r>
            <a:r>
              <a:rPr lang="en-US"/>
              <a:t> monitor battery power level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External</a:t>
            </a:r>
            <a:r>
              <a:rPr lang="en-US"/>
              <a:t>: get to a particular location in the environment</a:t>
            </a:r>
          </a:p>
          <a:p>
            <a:pPr lvl="1" eaLnBrk="1" hangingPunct="1"/>
            <a:r>
              <a:rPr lang="en-US">
                <a:solidFill>
                  <a:srgbClr val="6600CC"/>
                </a:solidFill>
                <a:latin typeface="Comic Sans MS" pitchFamily="-108" charset="0"/>
              </a:rPr>
              <a:t>Combinations of both:</a:t>
            </a:r>
            <a:r>
              <a:rPr lang="en-US"/>
              <a:t> balance a pole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A76-CB9D-5142-9DE6-DEC620BE95CE}" type="slidenum">
              <a:rPr lang="en-US"/>
              <a:pPr/>
              <a:t>19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Error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389937" cy="5365750"/>
          </a:xfrm>
        </p:spPr>
        <p:txBody>
          <a:bodyPr/>
          <a:lstStyle/>
          <a:p>
            <a:pPr eaLnBrk="1" hangingPunct="1"/>
            <a:r>
              <a:rPr lang="en-US" sz="2200">
                <a:solidFill>
                  <a:schemeClr val="tx1"/>
                </a:solidFill>
                <a:latin typeface="Comic Sans MS" pitchFamily="-108" charset="0"/>
              </a:rPr>
              <a:t>Error</a:t>
            </a:r>
            <a:r>
              <a:rPr lang="en-US" sz="2200"/>
              <a:t> = the difference in the current state and desired state of the system</a:t>
            </a:r>
          </a:p>
          <a:p>
            <a:pPr eaLnBrk="1" hangingPunct="1"/>
            <a:r>
              <a:rPr lang="en-US" sz="2200"/>
              <a:t>The controller has to minimize the error at all times</a:t>
            </a:r>
          </a:p>
          <a:p>
            <a:pPr eaLnBrk="1" hangingPunct="1"/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Zero/non-zero error:</a:t>
            </a:r>
            <a:r>
              <a:rPr lang="en-US" sz="2200"/>
              <a:t> </a:t>
            </a:r>
          </a:p>
          <a:p>
            <a:pPr lvl="1" eaLnBrk="1" hangingPunct="1"/>
            <a:r>
              <a:rPr lang="en-US" sz="2000"/>
              <a:t>Tells whether there is an error or not</a:t>
            </a:r>
          </a:p>
          <a:p>
            <a:pPr lvl="1" eaLnBrk="1" hangingPunct="1"/>
            <a:r>
              <a:rPr lang="en-US" sz="2000"/>
              <a:t>The least information we could have</a:t>
            </a:r>
          </a:p>
          <a:p>
            <a:pPr eaLnBrk="1" hangingPunct="1"/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Magnitude of error:</a:t>
            </a:r>
            <a:r>
              <a:rPr lang="en-US" sz="2200"/>
              <a:t> </a:t>
            </a:r>
          </a:p>
          <a:p>
            <a:pPr lvl="1" eaLnBrk="1" hangingPunct="1"/>
            <a:r>
              <a:rPr lang="en-US" sz="2000"/>
              <a:t>The distance to the goal state</a:t>
            </a:r>
          </a:p>
          <a:p>
            <a:pPr eaLnBrk="1" hangingPunct="1"/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Direction of error:</a:t>
            </a:r>
            <a:r>
              <a:rPr lang="en-US" sz="2200"/>
              <a:t> </a:t>
            </a:r>
          </a:p>
          <a:p>
            <a:pPr lvl="1" eaLnBrk="1" hangingPunct="1"/>
            <a:r>
              <a:rPr lang="en-US" sz="2000"/>
              <a:t>Which way to go to minimize the error</a:t>
            </a:r>
          </a:p>
          <a:p>
            <a:pPr eaLnBrk="1" hangingPunct="1"/>
            <a:r>
              <a:rPr lang="en-US" sz="2200"/>
              <a:t>Control is much easier if we know both magnitude and direction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398A-E7DF-574F-8491-1926E2115BAA}" type="slidenum">
              <a:rPr lang="en-US"/>
              <a:pPr/>
              <a:t>2</a:t>
            </a:fld>
            <a:endParaRPr lang="en-US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0838" y="111125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CC0000"/>
                </a:solidFill>
              </a:rPr>
              <a:t>Sensors</a:t>
            </a:r>
          </a:p>
          <a:p>
            <a:pPr eaLnBrk="1" hangingPunct="1"/>
            <a:r>
              <a:rPr lang="en-US" dirty="0"/>
              <a:t>Photocells</a:t>
            </a:r>
          </a:p>
          <a:p>
            <a:pPr eaLnBrk="1" hangingPunct="1"/>
            <a:r>
              <a:rPr lang="en-US" dirty="0"/>
              <a:t>Reflective </a:t>
            </a:r>
            <a:r>
              <a:rPr lang="en-US" dirty="0" err="1"/>
              <a:t>optosensors</a:t>
            </a:r>
            <a:endParaRPr lang="en-US" dirty="0"/>
          </a:p>
          <a:p>
            <a:pPr eaLnBrk="1" hangingPunct="1"/>
            <a:r>
              <a:rPr lang="en-US" dirty="0"/>
              <a:t>Infrared sensors</a:t>
            </a:r>
          </a:p>
          <a:p>
            <a:pPr eaLnBrk="1" hangingPunct="1"/>
            <a:r>
              <a:rPr lang="en-US" dirty="0"/>
              <a:t>Break-Beam sensors</a:t>
            </a:r>
          </a:p>
          <a:p>
            <a:pPr eaLnBrk="1" hangingPunct="1"/>
            <a:r>
              <a:rPr lang="en-US" dirty="0"/>
              <a:t>Shaft </a:t>
            </a:r>
            <a:r>
              <a:rPr lang="en-US" dirty="0" smtClean="0"/>
              <a:t>encoders</a:t>
            </a:r>
          </a:p>
          <a:p>
            <a:pPr eaLnBrk="1" hangingPunct="1"/>
            <a:r>
              <a:rPr lang="en-US" dirty="0" smtClean="0"/>
              <a:t>Sonar sensors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886C-4C20-454A-8DFB-B16E87E48CE0}" type="slidenum">
              <a:rPr lang="en-US"/>
              <a:pPr/>
              <a:t>20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Robotic Example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437187"/>
          </a:xfrm>
        </p:spPr>
        <p:txBody>
          <a:bodyPr/>
          <a:lstStyle/>
          <a:p>
            <a:pPr eaLnBrk="1" hangingPunct="1"/>
            <a:r>
              <a:rPr lang="en-US"/>
              <a:t>Use feedback to design a wall following robot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What sensors to use, what info will they provide?</a:t>
            </a:r>
          </a:p>
          <a:p>
            <a:pPr lvl="1" eaLnBrk="1" hangingPunct="1"/>
            <a:r>
              <a:rPr lang="en-US"/>
              <a:t>Contact: the least information</a:t>
            </a:r>
          </a:p>
          <a:p>
            <a:pPr lvl="1" eaLnBrk="1" hangingPunct="1"/>
            <a:r>
              <a:rPr lang="en-US"/>
              <a:t>IR: information about a possible wall, but not distance</a:t>
            </a:r>
          </a:p>
          <a:p>
            <a:pPr lvl="1" eaLnBrk="1" hangingPunct="1"/>
            <a:r>
              <a:rPr lang="en-US"/>
              <a:t>Sonar, laser: would provide distance</a:t>
            </a:r>
          </a:p>
          <a:p>
            <a:pPr lvl="1" eaLnBrk="1" hangingPunct="1"/>
            <a:r>
              <a:rPr lang="en-US"/>
              <a:t>Bend sensor: would provide distance</a:t>
            </a:r>
          </a:p>
          <a:p>
            <a:pPr eaLnBrk="1" hangingPunct="1"/>
            <a:r>
              <a:rPr lang="en-US"/>
              <a:t>Control</a:t>
            </a:r>
          </a:p>
          <a:p>
            <a:pPr lvl="1" eaLnBrk="1" hangingPunct="1">
              <a:buFontTx/>
              <a:buNone/>
            </a:pPr>
            <a:r>
              <a:rPr lang="en-US" sz="2000" b="1"/>
              <a:t>If</a:t>
            </a:r>
            <a:r>
              <a:rPr lang="en-US" sz="2000"/>
              <a:t> </a:t>
            </a:r>
            <a:r>
              <a:rPr lang="en-US" sz="2000">
                <a:solidFill>
                  <a:srgbClr val="CC0000"/>
                </a:solidFill>
              </a:rPr>
              <a:t>distance-to-wall is right</a:t>
            </a:r>
            <a:r>
              <a:rPr lang="en-US" sz="2000"/>
              <a:t>, </a:t>
            </a:r>
            <a:r>
              <a:rPr lang="en-US" sz="2000" b="1"/>
              <a:t>then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keep going</a:t>
            </a:r>
          </a:p>
          <a:p>
            <a:pPr lvl="1" eaLnBrk="1" hangingPunct="1">
              <a:buFontTx/>
              <a:buNone/>
            </a:pPr>
            <a:r>
              <a:rPr lang="en-US" sz="2000" b="1"/>
              <a:t>If</a:t>
            </a:r>
            <a:r>
              <a:rPr lang="en-US" sz="2000"/>
              <a:t> </a:t>
            </a:r>
            <a:r>
              <a:rPr lang="en-US" sz="2000">
                <a:solidFill>
                  <a:srgbClr val="CC0000"/>
                </a:solidFill>
              </a:rPr>
              <a:t>distance-to-wall is larger</a:t>
            </a:r>
          </a:p>
          <a:p>
            <a:pPr lvl="1" eaLnBrk="1" hangingPunct="1">
              <a:buFontTx/>
              <a:buNone/>
            </a:pPr>
            <a:r>
              <a:rPr lang="en-US" sz="2000"/>
              <a:t>	</a:t>
            </a:r>
            <a:r>
              <a:rPr lang="en-US" sz="2000" b="1"/>
              <a:t>then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turn toward the wall</a:t>
            </a:r>
          </a:p>
          <a:p>
            <a:pPr lvl="1" eaLnBrk="1" hangingPunct="1">
              <a:buFontTx/>
              <a:buNone/>
            </a:pPr>
            <a:r>
              <a:rPr lang="en-US" sz="2000"/>
              <a:t>	</a:t>
            </a:r>
            <a:r>
              <a:rPr lang="en-US" sz="2000" b="1"/>
              <a:t>else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turn away from the wall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8075" y="3387725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3C1-1BF6-7A4B-8E92-5FCDE2652689}" type="slidenum">
              <a:rPr lang="en-US"/>
              <a:pPr/>
              <a:t>21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Simple Feedback Control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257300"/>
            <a:ext cx="4162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3695700"/>
            <a:ext cx="4114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542925" y="4343400"/>
            <a:ext cx="39782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Times New Roman" pitchFamily="-108" charset="0"/>
              </a:rPr>
              <a:t> </a:t>
            </a:r>
            <a:r>
              <a:rPr lang="en-US">
                <a:latin typeface="Arial" pitchFamily="-108" charset="0"/>
              </a:rPr>
              <a:t>HandyBug oscillates around setpoint goal value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Arial" pitchFamily="-108" charset="0"/>
              </a:rPr>
              <a:t> Never goes straight</a:t>
            </a: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598488" y="1395413"/>
            <a:ext cx="3690937" cy="27813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Arial" pitchFamily="-108" charset="0"/>
              </a:rPr>
              <a:t>Sharp turns</a:t>
            </a:r>
          </a:p>
          <a:p>
            <a:pPr eaLnBrk="0" hangingPunct="0"/>
            <a:endParaRPr lang="en-US">
              <a:latin typeface="Arial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left()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  <a:p>
            <a:pPr eaLnBrk="0" hangingPunct="0"/>
            <a:endParaRPr lang="en-US" sz="1400">
              <a:latin typeface="Courier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right()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8DAC-CF68-C949-B2CF-99210E1A6A7F}" type="slidenum">
              <a:rPr lang="en-US"/>
              <a:pPr/>
              <a:t>22</a:t>
            </a:fld>
            <a:endParaRPr lang="en-US"/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Readings</a:t>
            </a:r>
          </a:p>
        </p:txBody>
      </p:sp>
      <p:sp>
        <p:nvSpPr>
          <p:cNvPr id="6042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70325" y="2505075"/>
            <a:ext cx="5092700" cy="2562225"/>
          </a:xfrm>
        </p:spPr>
        <p:txBody>
          <a:bodyPr/>
          <a:lstStyle/>
          <a:p>
            <a:pPr eaLnBrk="1" hangingPunct="1"/>
            <a:r>
              <a:rPr lang="en-US" sz="2400"/>
              <a:t>M. Matari</a:t>
            </a:r>
            <a:r>
              <a:rPr lang="en-US" sz="2400">
                <a:ea typeface="Arial" pitchFamily="-108" charset="0"/>
                <a:cs typeface="Arial" pitchFamily="-108" charset="0"/>
              </a:rPr>
              <a:t>ć</a:t>
            </a:r>
            <a:r>
              <a:rPr lang="en-US" sz="2400"/>
              <a:t>: Chapter 10</a:t>
            </a:r>
          </a:p>
        </p:txBody>
      </p:sp>
      <p:pic>
        <p:nvPicPr>
          <p:cNvPr id="60422" name="Picture 14" descr="mrayztno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82788"/>
            <a:ext cx="2814637" cy="246221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0B69-624A-9048-87D1-50AC56177EB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Sensing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143000"/>
            <a:ext cx="4722812" cy="50768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200" dirty="0"/>
              <a:t>High accuracy sensor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Lasers use </a:t>
            </a:r>
            <a:r>
              <a:rPr lang="en-US" sz="2200" dirty="0">
                <a:solidFill>
                  <a:srgbClr val="CC0000"/>
                </a:solidFill>
                <a:latin typeface="Comic Sans MS" pitchFamily="-108" charset="0"/>
              </a:rPr>
              <a:t>light</a:t>
            </a:r>
            <a:r>
              <a:rPr lang="en-US" sz="2200" dirty="0"/>
              <a:t> time-of-flight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Light is emitted in a beam (3mm) rather than a cone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Provide higher resolution </a:t>
            </a: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SICK </a:t>
            </a:r>
            <a:r>
              <a:rPr lang="en-US" sz="2200" dirty="0"/>
              <a:t>LMS200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360 readings over an 180-degrees, 10Hz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Disadvantages: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cost, weight, power, price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mostly 2D</a:t>
            </a:r>
          </a:p>
        </p:txBody>
      </p:sp>
      <p:pic>
        <p:nvPicPr>
          <p:cNvPr id="373764" name="Picture 4" descr="LMS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0"/>
            <a:ext cx="1428750" cy="1724025"/>
          </a:xfrm>
          <a:prstGeom prst="rect">
            <a:avLst/>
          </a:prstGeom>
          <a:noFill/>
        </p:spPr>
      </p:pic>
      <p:pic>
        <p:nvPicPr>
          <p:cNvPr id="373765" name="Picture 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010150" y="1520825"/>
            <a:ext cx="2438400" cy="1828800"/>
          </a:xfrm>
          <a:prstGeom prst="rect">
            <a:avLst/>
          </a:prstGeom>
          <a:noFill/>
        </p:spPr>
      </p:pic>
      <p:pic>
        <p:nvPicPr>
          <p:cNvPr id="373766" name="Picture 6">
            <a:hlinkClick r:id="" action="ppaction://media"/>
          </p:cNvPr>
          <p:cNvPicPr>
            <a:picLocks noGrp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rcRect/>
          <a:stretch>
            <a:fillRect/>
          </a:stretch>
        </p:blipFill>
        <p:spPr>
          <a:xfrm>
            <a:off x="5013325" y="3397250"/>
            <a:ext cx="4038600" cy="2595563"/>
          </a:xfrm>
          <a:ln/>
        </p:spPr>
      </p:pic>
    </p:spTree>
    <p:extLst>
      <p:ext uri="{BB962C8B-B14F-4D97-AF65-F5344CB8AC3E}">
        <p14:creationId xmlns:p14="http://schemas.microsoft.com/office/powerpoint/2010/main" val="82527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3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37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7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376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3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73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76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376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417" y="1166283"/>
            <a:ext cx="2169583" cy="1735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Positioning System (GPS)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7D61-1EE2-FE4C-B767-E23C7A2AC5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0837" y="1214438"/>
            <a:ext cx="8401579" cy="5076825"/>
          </a:xfrm>
        </p:spPr>
        <p:txBody>
          <a:bodyPr/>
          <a:lstStyle/>
          <a:p>
            <a:r>
              <a:rPr lang="en-US" dirty="0" smtClean="0"/>
              <a:t>General information</a:t>
            </a:r>
          </a:p>
          <a:p>
            <a:pPr lvl="1"/>
            <a:r>
              <a:rPr lang="en-US" sz="2400" dirty="0" smtClean="0"/>
              <a:t>At least 24 </a:t>
            </a:r>
            <a:r>
              <a:rPr lang="en-US" sz="2400" dirty="0"/>
              <a:t>satellites orbiting the earth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every </a:t>
            </a:r>
            <a:r>
              <a:rPr lang="en-US" sz="2400" dirty="0"/>
              <a:t>12 hours </a:t>
            </a:r>
            <a:r>
              <a:rPr lang="en-US" sz="2400" dirty="0" smtClean="0"/>
              <a:t>at a height of </a:t>
            </a:r>
            <a:r>
              <a:rPr lang="en-US" sz="2400" dirty="0"/>
              <a:t>20.190 </a:t>
            </a:r>
            <a:r>
              <a:rPr lang="en-US" sz="2400" dirty="0" smtClean="0"/>
              <a:t>km</a:t>
            </a:r>
            <a:endParaRPr lang="en-US" sz="2400" dirty="0"/>
          </a:p>
          <a:p>
            <a:pPr lvl="1"/>
            <a:r>
              <a:rPr lang="en-US" sz="2400" dirty="0" smtClean="0"/>
              <a:t>4 </a:t>
            </a:r>
            <a:r>
              <a:rPr lang="en-US" sz="2400" dirty="0"/>
              <a:t>satellites were located in each of 6 orbits with 60 degrees orientation between each </a:t>
            </a:r>
            <a:r>
              <a:rPr lang="en-US" sz="2400" dirty="0" smtClean="0"/>
              <a:t>other</a:t>
            </a:r>
          </a:p>
          <a:p>
            <a:r>
              <a:rPr lang="en-US" dirty="0" smtClean="0"/>
              <a:t>How does it work?</a:t>
            </a:r>
          </a:p>
          <a:p>
            <a:pPr lvl="1"/>
            <a:r>
              <a:rPr lang="en-US" dirty="0" smtClean="0"/>
              <a:t>Each satellite transmits its </a:t>
            </a:r>
            <a:r>
              <a:rPr lang="en-US" b="1" dirty="0" smtClean="0"/>
              <a:t>location</a:t>
            </a:r>
            <a:r>
              <a:rPr lang="en-US" dirty="0" smtClean="0"/>
              <a:t> and </a:t>
            </a:r>
            <a:r>
              <a:rPr lang="en-US" b="1" dirty="0" smtClean="0"/>
              <a:t>current time</a:t>
            </a:r>
          </a:p>
          <a:p>
            <a:pPr lvl="1"/>
            <a:r>
              <a:rPr lang="en-US" dirty="0" smtClean="0"/>
              <a:t>GPS receivers use the arrival time and location to infer their current location</a:t>
            </a:r>
          </a:p>
          <a:p>
            <a:pPr lvl="1"/>
            <a:r>
              <a:rPr lang="en-US" dirty="0" smtClean="0"/>
              <a:t>GPS receivers read from at least 4 satellites</a:t>
            </a:r>
          </a:p>
        </p:txBody>
      </p:sp>
    </p:spTree>
    <p:extLst>
      <p:ext uri="{BB962C8B-B14F-4D97-AF65-F5344CB8AC3E}">
        <p14:creationId xmlns:p14="http://schemas.microsoft.com/office/powerpoint/2010/main" val="34424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24" y="3039530"/>
            <a:ext cx="5884333" cy="3570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Positioning System (GPS)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8189912" cy="5076825"/>
          </a:xfrm>
        </p:spPr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Time synchronization between satellites and GPS receiver</a:t>
            </a:r>
          </a:p>
          <a:p>
            <a:pPr lvl="1"/>
            <a:r>
              <a:rPr lang="en-US" dirty="0" smtClean="0"/>
              <a:t>Real time update of the location of the satellites</a:t>
            </a:r>
          </a:p>
          <a:p>
            <a:pPr lvl="1"/>
            <a:r>
              <a:rPr lang="en-US" dirty="0" smtClean="0"/>
              <a:t>Precise measurement of time-of flight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7D61-1EE2-FE4C-B767-E23C7A2AC5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FEAE-4D00-D943-ACD6-346BCE67860D}" type="slidenum">
              <a:rPr lang="en-US"/>
              <a:pPr/>
              <a:t>6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Sensing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Cameras try to model biological eyes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Machine vision</a:t>
            </a:r>
            <a:r>
              <a:rPr lang="en-US"/>
              <a:t> is a highly difficult research area</a:t>
            </a:r>
          </a:p>
          <a:p>
            <a:pPr lvl="1"/>
            <a:r>
              <a:rPr lang="en-US"/>
              <a:t>Reconstruction</a:t>
            </a:r>
          </a:p>
          <a:p>
            <a:pPr lvl="1"/>
            <a:r>
              <a:rPr lang="en-US"/>
              <a:t>What is that? Who is that? Where is that?</a:t>
            </a:r>
          </a:p>
          <a:p>
            <a:r>
              <a:rPr lang="en-US"/>
              <a:t>Robotics requires answers related to achieving goals</a:t>
            </a:r>
          </a:p>
          <a:p>
            <a:pPr lvl="1"/>
            <a:r>
              <a:rPr lang="en-US"/>
              <a:t>Not usually necessary to reconstruct the entire world</a:t>
            </a:r>
          </a:p>
          <a:p>
            <a:r>
              <a:rPr lang="en-US"/>
              <a:t>Applications</a:t>
            </a:r>
          </a:p>
          <a:p>
            <a:pPr lvl="1"/>
            <a:r>
              <a:rPr lang="en-US"/>
              <a:t>Security, robotics (mapping, navigation)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D96B-527A-114A-A64E-ED37CBB8D7ED}" type="slidenum">
              <a:rPr lang="en-US"/>
              <a:pPr/>
              <a:t>7</a:t>
            </a:fld>
            <a:endParaRPr lang="en-US"/>
          </a:p>
        </p:txBody>
      </p:sp>
      <p:pic>
        <p:nvPicPr>
          <p:cNvPr id="377858" name="Picture 2" descr="e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2865438"/>
            <a:ext cx="2147887" cy="2184400"/>
          </a:xfrm>
          <a:prstGeom prst="rect">
            <a:avLst/>
          </a:prstGeom>
          <a:noFill/>
        </p:spPr>
      </p:pic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Cameras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838" y="1119188"/>
            <a:ext cx="8456612" cy="5532437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Cameras</a:t>
            </a:r>
            <a:r>
              <a:rPr lang="en-US"/>
              <a:t> have many similarities with the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human eye</a:t>
            </a:r>
          </a:p>
          <a:p>
            <a:pPr lvl="1"/>
            <a:r>
              <a:rPr lang="en-US"/>
              <a:t>The light goes through an opening (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iris</a:t>
            </a:r>
            <a:r>
              <a:rPr lang="en-US"/>
              <a:t> -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lens</a:t>
            </a:r>
            <a:r>
              <a:rPr lang="en-US"/>
              <a:t>) and hits the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image plane</a:t>
            </a:r>
            <a:r>
              <a:rPr lang="en-US"/>
              <a:t> (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retina</a:t>
            </a:r>
            <a:r>
              <a:rPr lang="en-US"/>
              <a:t>)</a:t>
            </a:r>
          </a:p>
          <a:p>
            <a:pPr lvl="1"/>
            <a:r>
              <a:rPr lang="en-US"/>
              <a:t>The retina is attached to light-sensitive elements (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rods, cones</a:t>
            </a:r>
            <a:r>
              <a:rPr lang="en-US">
                <a:latin typeface="Comic Sans MS" pitchFamily="-108" charset="0"/>
              </a:rPr>
              <a:t> –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silicon circuits</a:t>
            </a:r>
            <a:r>
              <a:rPr lang="en-US"/>
              <a:t>)</a:t>
            </a:r>
          </a:p>
          <a:p>
            <a:pPr lvl="1"/>
            <a:r>
              <a:rPr lang="en-US"/>
              <a:t>Only objects at a particular range are</a:t>
            </a:r>
          </a:p>
          <a:p>
            <a:pPr lvl="1">
              <a:buFontTx/>
              <a:buNone/>
            </a:pPr>
            <a:r>
              <a:rPr lang="en-US"/>
              <a:t>in focus (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fovea</a:t>
            </a:r>
            <a:r>
              <a:rPr lang="en-US"/>
              <a:t>) – </a:t>
            </a:r>
            <a:r>
              <a:rPr lang="en-US">
                <a:solidFill>
                  <a:schemeClr val="accent2"/>
                </a:solidFill>
                <a:latin typeface="Comic Sans MS" pitchFamily="-108" charset="0"/>
              </a:rPr>
              <a:t>depth of field</a:t>
            </a:r>
          </a:p>
          <a:p>
            <a:pPr lvl="1"/>
            <a:r>
              <a:rPr lang="en-US"/>
              <a:t>512x512 pixels (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cameras</a:t>
            </a:r>
            <a:r>
              <a:rPr lang="en-US"/>
              <a:t>), </a:t>
            </a:r>
          </a:p>
          <a:p>
            <a:pPr lvl="1">
              <a:buFontTx/>
              <a:buNone/>
            </a:pPr>
            <a:r>
              <a:rPr lang="en-US"/>
              <a:t>120x10</a:t>
            </a:r>
            <a:r>
              <a:rPr lang="en-US" baseline="30000"/>
              <a:t>6</a:t>
            </a:r>
            <a:r>
              <a:rPr lang="en-US"/>
              <a:t> rods and 6x10</a:t>
            </a:r>
            <a:r>
              <a:rPr lang="en-US" baseline="30000"/>
              <a:t>6</a:t>
            </a:r>
            <a:r>
              <a:rPr lang="en-US"/>
              <a:t> cones (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eye</a:t>
            </a:r>
            <a:r>
              <a:rPr lang="en-US"/>
              <a:t>)</a:t>
            </a:r>
          </a:p>
          <a:p>
            <a:pPr lvl="1"/>
            <a:r>
              <a:rPr lang="en-US"/>
              <a:t>The brightness is proportional to the </a:t>
            </a:r>
          </a:p>
          <a:p>
            <a:pPr lvl="1">
              <a:buFontTx/>
              <a:buNone/>
            </a:pPr>
            <a:r>
              <a:rPr lang="en-US"/>
              <a:t>amount of light reflected from the objects</a:t>
            </a:r>
          </a:p>
        </p:txBody>
      </p:sp>
      <p:pic>
        <p:nvPicPr>
          <p:cNvPr id="377861" name="Picture 5" descr="eyefoc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013" y="4772025"/>
            <a:ext cx="3205162" cy="120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EF08-8FBD-964A-9182-D344C60F3591}" type="slidenum">
              <a:rPr lang="en-US"/>
              <a:pPr/>
              <a:t>8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Brightness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02678"/>
            <a:ext cx="6515100" cy="54641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Brightness depends 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reflectance of the surface patch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position and distribution of the light sources in the environment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amount of light reflected from other objects in the scene onto the surface patch</a:t>
            </a:r>
          </a:p>
          <a:p>
            <a:pPr>
              <a:lnSpc>
                <a:spcPct val="110000"/>
              </a:lnSpc>
            </a:pPr>
            <a:r>
              <a:rPr lang="en-US" dirty="0"/>
              <a:t>Two types of reflection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Specular (smooth surfaces)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Diffuse (rough </a:t>
            </a:r>
            <a:r>
              <a:rPr lang="en-US" dirty="0" err="1"/>
              <a:t>sourfaces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Necessary to account for these properties for correct object reconstruction </a:t>
            </a:r>
            <a:r>
              <a:rPr lang="en-US" dirty="0">
                <a:sym typeface="Symbol" pitchFamily="-108" charset="2"/>
              </a:rPr>
              <a:t> complex computation</a:t>
            </a:r>
          </a:p>
        </p:txBody>
      </p:sp>
      <p:pic>
        <p:nvPicPr>
          <p:cNvPr id="379908" name="Picture 4" descr="u13l1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9288" y="3421063"/>
            <a:ext cx="3133725" cy="876300"/>
          </a:xfrm>
          <a:prstGeom prst="rect">
            <a:avLst/>
          </a:prstGeom>
          <a:noFill/>
        </p:spPr>
      </p:pic>
      <p:pic>
        <p:nvPicPr>
          <p:cNvPr id="379909" name="Picture 5" descr="u13l1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3363" y="5076825"/>
            <a:ext cx="2314575" cy="1023938"/>
          </a:xfrm>
          <a:prstGeom prst="rect">
            <a:avLst/>
          </a:prstGeom>
          <a:noFill/>
        </p:spPr>
      </p:pic>
      <p:pic>
        <p:nvPicPr>
          <p:cNvPr id="379910" name="Picture 6" descr="u13l1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7338" y="4494213"/>
            <a:ext cx="360997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A-2483-7F4F-B53E-226DF2AD3BB9}" type="slidenum">
              <a:rPr lang="en-US"/>
              <a:pPr/>
              <a:t>9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Vision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200"/>
              <a:t>The </a:t>
            </a:r>
            <a:r>
              <a:rPr lang="en-US" sz="2200">
                <a:solidFill>
                  <a:srgbClr val="008000"/>
                </a:solidFill>
                <a:latin typeface="Comic Sans MS" pitchFamily="-108" charset="0"/>
              </a:rPr>
              <a:t>retina</a:t>
            </a:r>
            <a:r>
              <a:rPr lang="en-US" sz="2200"/>
              <a:t> is attached to numerous </a:t>
            </a:r>
            <a:r>
              <a:rPr lang="en-US" sz="2200">
                <a:solidFill>
                  <a:srgbClr val="008000"/>
                </a:solidFill>
                <a:latin typeface="Comic Sans MS" pitchFamily="-108" charset="0"/>
              </a:rPr>
              <a:t>rods</a:t>
            </a:r>
            <a:r>
              <a:rPr lang="en-US" sz="2200"/>
              <a:t> and </a:t>
            </a:r>
            <a:r>
              <a:rPr lang="en-US" sz="2200">
                <a:solidFill>
                  <a:srgbClr val="008000"/>
                </a:solidFill>
                <a:latin typeface="Comic Sans MS" pitchFamily="-108" charset="0"/>
              </a:rPr>
              <a:t>cones</a:t>
            </a:r>
            <a:r>
              <a:rPr lang="en-US" sz="2200"/>
              <a:t> which, in turn, are attached to </a:t>
            </a:r>
            <a:r>
              <a:rPr lang="en-US" sz="2200">
                <a:solidFill>
                  <a:srgbClr val="008000"/>
                </a:solidFill>
                <a:latin typeface="Comic Sans MS" pitchFamily="-108" charset="0"/>
              </a:rPr>
              <a:t>nerve cells</a:t>
            </a:r>
            <a:r>
              <a:rPr lang="en-US" sz="2200"/>
              <a:t> (</a:t>
            </a:r>
            <a:r>
              <a:rPr lang="en-US" sz="2200">
                <a:solidFill>
                  <a:srgbClr val="008000"/>
                </a:solidFill>
                <a:latin typeface="Comic Sans MS" pitchFamily="-108" charset="0"/>
              </a:rPr>
              <a:t>neurons</a:t>
            </a:r>
            <a:r>
              <a:rPr lang="en-US" sz="2200"/>
              <a:t>)</a:t>
            </a:r>
          </a:p>
          <a:p>
            <a:r>
              <a:rPr lang="en-US" sz="2200"/>
              <a:t>The nerves process the information; they perform </a:t>
            </a:r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"early vision"</a:t>
            </a:r>
            <a:r>
              <a:rPr lang="en-US" sz="2200"/>
              <a:t>, and pass information on throughout the brain to do </a:t>
            </a:r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"higher-level"</a:t>
            </a:r>
            <a:r>
              <a:rPr lang="en-US" sz="2200"/>
              <a:t> vision processing </a:t>
            </a:r>
          </a:p>
          <a:p>
            <a:r>
              <a:rPr lang="en-US" sz="2200"/>
              <a:t>The typical first step ("early vision") is edge detection, i.e., find all the edges  in the image</a:t>
            </a:r>
          </a:p>
          <a:p>
            <a:r>
              <a:rPr lang="en-US" sz="2200"/>
              <a:t>Suppose we have a b&amp;w camera with a 512 x 512 pixel image </a:t>
            </a:r>
          </a:p>
          <a:p>
            <a:r>
              <a:rPr lang="en-US" sz="2200"/>
              <a:t>Each pixel has an intensity level between white and black </a:t>
            </a:r>
          </a:p>
          <a:p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How do we find an object in the image? Do we know if there is one?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6646</TotalTime>
  <Words>1267</Words>
  <Application>Microsoft Macintosh PowerPoint</Application>
  <PresentationFormat>On-screen Show (4:3)</PresentationFormat>
  <Paragraphs>241</Paragraphs>
  <Slides>22</Slides>
  <Notes>20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Autonomous Mobile Robots CPE 470/670</vt:lpstr>
      <vt:lpstr>Review</vt:lpstr>
      <vt:lpstr>Laser Sensing</vt:lpstr>
      <vt:lpstr>Global Positioning System (GPS)</vt:lpstr>
      <vt:lpstr>Global Positioning System (GPS)</vt:lpstr>
      <vt:lpstr>Visual Sensing</vt:lpstr>
      <vt:lpstr>Principles of Cameras</vt:lpstr>
      <vt:lpstr>Image Brightness</vt:lpstr>
      <vt:lpstr>Early Vision</vt:lpstr>
      <vt:lpstr>Edge Detection</vt:lpstr>
      <vt:lpstr>Model-Based Vision</vt:lpstr>
      <vt:lpstr>Vision from Motion</vt:lpstr>
      <vt:lpstr>Stereo Vision</vt:lpstr>
      <vt:lpstr>Biological Vision</vt:lpstr>
      <vt:lpstr>Vision for Robots</vt:lpstr>
      <vt:lpstr>Examples of Vision-Based Navigation</vt:lpstr>
      <vt:lpstr>Feedback Control</vt:lpstr>
      <vt:lpstr>Goal State</vt:lpstr>
      <vt:lpstr>Error</vt:lpstr>
      <vt:lpstr>A Robotic Example</vt:lpstr>
      <vt:lpstr>Simple Feedback Control</vt:lpstr>
      <vt:lpstr>Readings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Monica Nicolescu</cp:lastModifiedBy>
  <cp:revision>799</cp:revision>
  <cp:lastPrinted>2011-03-01T18:42:05Z</cp:lastPrinted>
  <dcterms:created xsi:type="dcterms:W3CDTF">2011-03-01T18:41:21Z</dcterms:created>
  <dcterms:modified xsi:type="dcterms:W3CDTF">2014-10-20T19:16:42Z</dcterms:modified>
</cp:coreProperties>
</file>