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WenQuanYi Micro Hei" charset="0"/>
        <a:cs typeface="WenQuanYi Micro Hei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WenQuanYi Micro Hei" charset="0"/>
        <a:cs typeface="WenQuanYi Micro Hei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WenQuanYi Micro Hei" charset="0"/>
        <a:cs typeface="WenQuanYi Micro Hei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WenQuanYi Micro Hei" charset="0"/>
        <a:cs typeface="WenQuanYi Micro Hei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WenQuanYi Micro Hei" charset="0"/>
        <a:cs typeface="WenQuanYi Micro Hei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WenQuanYi Micro Hei" charset="0"/>
        <a:cs typeface="WenQuanYi Micro Hei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WenQuanYi Micro Hei" charset="0"/>
        <a:cs typeface="WenQuanYi Micro Hei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WenQuanYi Micro Hei" charset="0"/>
        <a:cs typeface="WenQuanYi Micro Hei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WenQuanYi Micro Hei" charset="0"/>
        <a:cs typeface="WenQuanYi Micro Hei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96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847322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-14227175" y="-11796713"/>
            <a:ext cx="16656050" cy="12492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A88BC-47F2-4E4F-8F9F-D1C208D03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3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44A82-F3EE-4647-9038-964B451D6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0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5450" y="565150"/>
            <a:ext cx="1987550" cy="576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565150"/>
            <a:ext cx="5813425" cy="576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67A5D-8097-489B-AAAC-A01FCDAD6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17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65150"/>
            <a:ext cx="7373938" cy="1231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9625" y="2214563"/>
            <a:ext cx="7953375" cy="411321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0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5EC2D-E875-4E25-8C22-D2AC2F0A7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06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F8575-4C14-40DF-99C5-A0F3F0443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27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15947-E287-4C0F-97D5-6D0C38E01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21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74E59-C55A-4859-94B4-91A804528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29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FCD0E-81CE-4FC3-BD77-82EE741BE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255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938EF-F966-48DB-8102-153192ADB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075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56C48-1CA6-4381-8B1C-C2C5070F2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10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DD664-5391-46B6-9835-42C5FE4B3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3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F2E47-A9CB-4DA6-B925-C83BF7966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6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0FE8B-F072-4ED7-B58F-F221E2DC5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28909-15B8-46DD-8E8F-588A0B787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30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9D081-795A-46B7-80C1-5725CA4A5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4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36625"/>
            <a:ext cx="2057400" cy="5189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36625"/>
            <a:ext cx="6019800" cy="51895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E33EE-C622-4130-A888-A3160678D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9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EE335-C097-4431-B53C-2CE415F01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2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0488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13" y="2214563"/>
            <a:ext cx="3900487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609B7-FCD9-4434-A219-6F6FBB3A1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4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D3223-E36E-4891-9613-B5C67879B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4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E9BD5-BBE0-4104-B2E3-4EA37B522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8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D0B7F-FAFD-4E78-B757-702BB64E1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6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D5C26-7311-4669-8B59-8942D6F9D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00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9D454-0D0D-4F20-A632-D3F222E97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76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68263"/>
            <a:ext cx="8910638" cy="6708775"/>
            <a:chOff x="0" y="43"/>
            <a:chExt cx="5613" cy="4226"/>
          </a:xfrm>
        </p:grpSpPr>
        <p:grpSp>
          <p:nvGrpSpPr>
            <p:cNvPr id="1033" name="Group 2"/>
            <p:cNvGrpSpPr>
              <a:grpSpLocks/>
            </p:cNvGrpSpPr>
            <p:nvPr/>
          </p:nvGrpSpPr>
          <p:grpSpPr bwMode="auto">
            <a:xfrm>
              <a:off x="0" y="43"/>
              <a:ext cx="405" cy="4226"/>
              <a:chOff x="0" y="43"/>
              <a:chExt cx="405" cy="4226"/>
            </a:xfrm>
          </p:grpSpPr>
          <p:sp>
            <p:nvSpPr>
              <p:cNvPr id="1039" name="Line 3"/>
              <p:cNvSpPr>
                <a:spLocks noChangeShapeType="1"/>
              </p:cNvSpPr>
              <p:nvPr/>
            </p:nvSpPr>
            <p:spPr bwMode="auto">
              <a:xfrm>
                <a:off x="0" y="4201"/>
                <a:ext cx="405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Line 4"/>
              <p:cNvSpPr>
                <a:spLocks noChangeShapeType="1"/>
              </p:cNvSpPr>
              <p:nvPr/>
            </p:nvSpPr>
            <p:spPr bwMode="auto">
              <a:xfrm>
                <a:off x="0" y="4237"/>
                <a:ext cx="405" cy="0"/>
              </a:xfrm>
              <a:prstGeom prst="line">
                <a:avLst/>
              </a:prstGeom>
              <a:noFill/>
              <a:ln w="381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Line 5"/>
              <p:cNvSpPr>
                <a:spLocks noChangeShapeType="1"/>
              </p:cNvSpPr>
              <p:nvPr/>
            </p:nvSpPr>
            <p:spPr bwMode="auto">
              <a:xfrm>
                <a:off x="0" y="4270"/>
                <a:ext cx="405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Line 6"/>
              <p:cNvSpPr>
                <a:spLocks noChangeShapeType="1"/>
              </p:cNvSpPr>
              <p:nvPr/>
            </p:nvSpPr>
            <p:spPr bwMode="auto">
              <a:xfrm>
                <a:off x="0" y="4111"/>
                <a:ext cx="405" cy="0"/>
              </a:xfrm>
              <a:prstGeom prst="line">
                <a:avLst/>
              </a:prstGeom>
              <a:noFill/>
              <a:ln w="2844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Line 7"/>
              <p:cNvSpPr>
                <a:spLocks noChangeShapeType="1"/>
              </p:cNvSpPr>
              <p:nvPr/>
            </p:nvSpPr>
            <p:spPr bwMode="auto">
              <a:xfrm>
                <a:off x="0" y="4063"/>
                <a:ext cx="405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Line 8"/>
              <p:cNvSpPr>
                <a:spLocks noChangeShapeType="1"/>
              </p:cNvSpPr>
              <p:nvPr/>
            </p:nvSpPr>
            <p:spPr bwMode="auto">
              <a:xfrm>
                <a:off x="0" y="4156"/>
                <a:ext cx="405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Line 9"/>
              <p:cNvSpPr>
                <a:spLocks noChangeShapeType="1"/>
              </p:cNvSpPr>
              <p:nvPr/>
            </p:nvSpPr>
            <p:spPr bwMode="auto">
              <a:xfrm>
                <a:off x="0" y="3664"/>
                <a:ext cx="405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Line 10"/>
              <p:cNvSpPr>
                <a:spLocks noChangeShapeType="1"/>
              </p:cNvSpPr>
              <p:nvPr/>
            </p:nvSpPr>
            <p:spPr bwMode="auto">
              <a:xfrm>
                <a:off x="0" y="3637"/>
                <a:ext cx="405" cy="0"/>
              </a:xfrm>
              <a:prstGeom prst="line">
                <a:avLst/>
              </a:prstGeom>
              <a:noFill/>
              <a:ln w="381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Line 11"/>
              <p:cNvSpPr>
                <a:spLocks noChangeShapeType="1"/>
              </p:cNvSpPr>
              <p:nvPr/>
            </p:nvSpPr>
            <p:spPr bwMode="auto">
              <a:xfrm>
                <a:off x="0" y="4018"/>
                <a:ext cx="405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Line 12"/>
              <p:cNvSpPr>
                <a:spLocks noChangeShapeType="1"/>
              </p:cNvSpPr>
              <p:nvPr/>
            </p:nvSpPr>
            <p:spPr bwMode="auto">
              <a:xfrm>
                <a:off x="0" y="3892"/>
                <a:ext cx="405" cy="0"/>
              </a:xfrm>
              <a:prstGeom prst="line">
                <a:avLst/>
              </a:prstGeom>
              <a:noFill/>
              <a:ln w="2844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9" name="Line 13"/>
              <p:cNvSpPr>
                <a:spLocks noChangeShapeType="1"/>
              </p:cNvSpPr>
              <p:nvPr/>
            </p:nvSpPr>
            <p:spPr bwMode="auto">
              <a:xfrm>
                <a:off x="0" y="3811"/>
                <a:ext cx="405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0" name="Line 14"/>
              <p:cNvSpPr>
                <a:spLocks noChangeShapeType="1"/>
              </p:cNvSpPr>
              <p:nvPr/>
            </p:nvSpPr>
            <p:spPr bwMode="auto">
              <a:xfrm>
                <a:off x="0" y="3997"/>
                <a:ext cx="405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15"/>
              <p:cNvSpPr>
                <a:spLocks noChangeShapeType="1"/>
              </p:cNvSpPr>
              <p:nvPr/>
            </p:nvSpPr>
            <p:spPr bwMode="auto">
              <a:xfrm>
                <a:off x="0" y="3685"/>
                <a:ext cx="405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16"/>
              <p:cNvSpPr>
                <a:spLocks noChangeShapeType="1"/>
              </p:cNvSpPr>
              <p:nvPr/>
            </p:nvSpPr>
            <p:spPr bwMode="auto">
              <a:xfrm>
                <a:off x="0" y="3739"/>
                <a:ext cx="405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17"/>
              <p:cNvSpPr>
                <a:spLocks noChangeShapeType="1"/>
              </p:cNvSpPr>
              <p:nvPr/>
            </p:nvSpPr>
            <p:spPr bwMode="auto">
              <a:xfrm>
                <a:off x="0" y="3937"/>
                <a:ext cx="405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18"/>
              <p:cNvSpPr>
                <a:spLocks noChangeShapeType="1"/>
              </p:cNvSpPr>
              <p:nvPr/>
            </p:nvSpPr>
            <p:spPr bwMode="auto">
              <a:xfrm>
                <a:off x="0" y="3916"/>
                <a:ext cx="405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Line 19"/>
              <p:cNvSpPr>
                <a:spLocks noChangeShapeType="1"/>
              </p:cNvSpPr>
              <p:nvPr/>
            </p:nvSpPr>
            <p:spPr bwMode="auto">
              <a:xfrm>
                <a:off x="0" y="3508"/>
                <a:ext cx="405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" name="Line 20"/>
              <p:cNvSpPr>
                <a:spLocks noChangeShapeType="1"/>
              </p:cNvSpPr>
              <p:nvPr/>
            </p:nvSpPr>
            <p:spPr bwMode="auto">
              <a:xfrm>
                <a:off x="0" y="3544"/>
                <a:ext cx="405" cy="0"/>
              </a:xfrm>
              <a:prstGeom prst="line">
                <a:avLst/>
              </a:prstGeom>
              <a:noFill/>
              <a:ln w="381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Line 21"/>
              <p:cNvSpPr>
                <a:spLocks noChangeShapeType="1"/>
              </p:cNvSpPr>
              <p:nvPr/>
            </p:nvSpPr>
            <p:spPr bwMode="auto">
              <a:xfrm>
                <a:off x="0" y="3577"/>
                <a:ext cx="405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Line 22"/>
              <p:cNvSpPr>
                <a:spLocks noChangeShapeType="1"/>
              </p:cNvSpPr>
              <p:nvPr/>
            </p:nvSpPr>
            <p:spPr bwMode="auto">
              <a:xfrm>
                <a:off x="0" y="3418"/>
                <a:ext cx="405" cy="0"/>
              </a:xfrm>
              <a:prstGeom prst="line">
                <a:avLst/>
              </a:prstGeom>
              <a:noFill/>
              <a:ln w="2844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Line 23"/>
              <p:cNvSpPr>
                <a:spLocks noChangeShapeType="1"/>
              </p:cNvSpPr>
              <p:nvPr/>
            </p:nvSpPr>
            <p:spPr bwMode="auto">
              <a:xfrm>
                <a:off x="0" y="3370"/>
                <a:ext cx="405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Line 24"/>
              <p:cNvSpPr>
                <a:spLocks noChangeShapeType="1"/>
              </p:cNvSpPr>
              <p:nvPr/>
            </p:nvSpPr>
            <p:spPr bwMode="auto">
              <a:xfrm>
                <a:off x="0" y="3463"/>
                <a:ext cx="405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Line 25"/>
              <p:cNvSpPr>
                <a:spLocks noChangeShapeType="1"/>
              </p:cNvSpPr>
              <p:nvPr/>
            </p:nvSpPr>
            <p:spPr bwMode="auto">
              <a:xfrm>
                <a:off x="0" y="2971"/>
                <a:ext cx="405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" name="Line 26"/>
              <p:cNvSpPr>
                <a:spLocks noChangeShapeType="1"/>
              </p:cNvSpPr>
              <p:nvPr/>
            </p:nvSpPr>
            <p:spPr bwMode="auto">
              <a:xfrm>
                <a:off x="0" y="2944"/>
                <a:ext cx="405" cy="0"/>
              </a:xfrm>
              <a:prstGeom prst="line">
                <a:avLst/>
              </a:prstGeom>
              <a:noFill/>
              <a:ln w="381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Line 27"/>
              <p:cNvSpPr>
                <a:spLocks noChangeShapeType="1"/>
              </p:cNvSpPr>
              <p:nvPr/>
            </p:nvSpPr>
            <p:spPr bwMode="auto">
              <a:xfrm>
                <a:off x="0" y="3325"/>
                <a:ext cx="405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Line 28"/>
              <p:cNvSpPr>
                <a:spLocks noChangeShapeType="1"/>
              </p:cNvSpPr>
              <p:nvPr/>
            </p:nvSpPr>
            <p:spPr bwMode="auto">
              <a:xfrm>
                <a:off x="0" y="3199"/>
                <a:ext cx="405" cy="0"/>
              </a:xfrm>
              <a:prstGeom prst="line">
                <a:avLst/>
              </a:prstGeom>
              <a:noFill/>
              <a:ln w="2844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Line 29"/>
              <p:cNvSpPr>
                <a:spLocks noChangeShapeType="1"/>
              </p:cNvSpPr>
              <p:nvPr/>
            </p:nvSpPr>
            <p:spPr bwMode="auto">
              <a:xfrm>
                <a:off x="0" y="3118"/>
                <a:ext cx="405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" name="Line 30"/>
              <p:cNvSpPr>
                <a:spLocks noChangeShapeType="1"/>
              </p:cNvSpPr>
              <p:nvPr/>
            </p:nvSpPr>
            <p:spPr bwMode="auto">
              <a:xfrm>
                <a:off x="0" y="3304"/>
                <a:ext cx="405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7" name="Line 31"/>
              <p:cNvSpPr>
                <a:spLocks noChangeShapeType="1"/>
              </p:cNvSpPr>
              <p:nvPr/>
            </p:nvSpPr>
            <p:spPr bwMode="auto">
              <a:xfrm>
                <a:off x="0" y="2992"/>
                <a:ext cx="405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8" name="Line 32"/>
              <p:cNvSpPr>
                <a:spLocks noChangeShapeType="1"/>
              </p:cNvSpPr>
              <p:nvPr/>
            </p:nvSpPr>
            <p:spPr bwMode="auto">
              <a:xfrm>
                <a:off x="0" y="3046"/>
                <a:ext cx="405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9" name="Line 33"/>
              <p:cNvSpPr>
                <a:spLocks noChangeShapeType="1"/>
              </p:cNvSpPr>
              <p:nvPr/>
            </p:nvSpPr>
            <p:spPr bwMode="auto">
              <a:xfrm>
                <a:off x="0" y="3244"/>
                <a:ext cx="405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0" name="Line 34"/>
              <p:cNvSpPr>
                <a:spLocks noChangeShapeType="1"/>
              </p:cNvSpPr>
              <p:nvPr/>
            </p:nvSpPr>
            <p:spPr bwMode="auto">
              <a:xfrm>
                <a:off x="0" y="3223"/>
                <a:ext cx="405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1" name="Line 35"/>
              <p:cNvSpPr>
                <a:spLocks noChangeShapeType="1"/>
              </p:cNvSpPr>
              <p:nvPr/>
            </p:nvSpPr>
            <p:spPr bwMode="auto">
              <a:xfrm>
                <a:off x="0" y="2829"/>
                <a:ext cx="405" cy="0"/>
              </a:xfrm>
              <a:prstGeom prst="line">
                <a:avLst/>
              </a:prstGeom>
              <a:noFill/>
              <a:ln w="2844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" name="Line 36"/>
              <p:cNvSpPr>
                <a:spLocks noChangeShapeType="1"/>
              </p:cNvSpPr>
              <p:nvPr/>
            </p:nvSpPr>
            <p:spPr bwMode="auto">
              <a:xfrm>
                <a:off x="0" y="2748"/>
                <a:ext cx="405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Line 37"/>
              <p:cNvSpPr>
                <a:spLocks noChangeShapeType="1"/>
              </p:cNvSpPr>
              <p:nvPr/>
            </p:nvSpPr>
            <p:spPr bwMode="auto">
              <a:xfrm>
                <a:off x="0" y="2676"/>
                <a:ext cx="405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Line 38"/>
              <p:cNvSpPr>
                <a:spLocks noChangeShapeType="1"/>
              </p:cNvSpPr>
              <p:nvPr/>
            </p:nvSpPr>
            <p:spPr bwMode="auto">
              <a:xfrm>
                <a:off x="0" y="2874"/>
                <a:ext cx="405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Line 39"/>
              <p:cNvSpPr>
                <a:spLocks noChangeShapeType="1"/>
              </p:cNvSpPr>
              <p:nvPr/>
            </p:nvSpPr>
            <p:spPr bwMode="auto">
              <a:xfrm>
                <a:off x="0" y="2853"/>
                <a:ext cx="405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" name="Line 40"/>
              <p:cNvSpPr>
                <a:spLocks noChangeShapeType="1"/>
              </p:cNvSpPr>
              <p:nvPr/>
            </p:nvSpPr>
            <p:spPr bwMode="auto">
              <a:xfrm>
                <a:off x="0" y="2552"/>
                <a:ext cx="405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7" name="Line 41"/>
              <p:cNvSpPr>
                <a:spLocks noChangeShapeType="1"/>
              </p:cNvSpPr>
              <p:nvPr/>
            </p:nvSpPr>
            <p:spPr bwMode="auto">
              <a:xfrm>
                <a:off x="0" y="2588"/>
                <a:ext cx="405" cy="0"/>
              </a:xfrm>
              <a:prstGeom prst="line">
                <a:avLst/>
              </a:prstGeom>
              <a:noFill/>
              <a:ln w="381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8" name="Line 42"/>
              <p:cNvSpPr>
                <a:spLocks noChangeShapeType="1"/>
              </p:cNvSpPr>
              <p:nvPr/>
            </p:nvSpPr>
            <p:spPr bwMode="auto">
              <a:xfrm>
                <a:off x="0" y="2621"/>
                <a:ext cx="405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9" name="Line 43"/>
              <p:cNvSpPr>
                <a:spLocks noChangeShapeType="1"/>
              </p:cNvSpPr>
              <p:nvPr/>
            </p:nvSpPr>
            <p:spPr bwMode="auto">
              <a:xfrm>
                <a:off x="0" y="2462"/>
                <a:ext cx="405" cy="0"/>
              </a:xfrm>
              <a:prstGeom prst="line">
                <a:avLst/>
              </a:prstGeom>
              <a:noFill/>
              <a:ln w="2844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Line 44"/>
              <p:cNvSpPr>
                <a:spLocks noChangeShapeType="1"/>
              </p:cNvSpPr>
              <p:nvPr/>
            </p:nvSpPr>
            <p:spPr bwMode="auto">
              <a:xfrm>
                <a:off x="0" y="2414"/>
                <a:ext cx="405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1" name="Line 45"/>
              <p:cNvSpPr>
                <a:spLocks noChangeShapeType="1"/>
              </p:cNvSpPr>
              <p:nvPr/>
            </p:nvSpPr>
            <p:spPr bwMode="auto">
              <a:xfrm>
                <a:off x="0" y="2507"/>
                <a:ext cx="405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2" name="Line 46"/>
              <p:cNvSpPr>
                <a:spLocks noChangeShapeType="1"/>
              </p:cNvSpPr>
              <p:nvPr/>
            </p:nvSpPr>
            <p:spPr bwMode="auto">
              <a:xfrm>
                <a:off x="0" y="2369"/>
                <a:ext cx="405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3" name="Line 47"/>
              <p:cNvSpPr>
                <a:spLocks noChangeShapeType="1"/>
              </p:cNvSpPr>
              <p:nvPr/>
            </p:nvSpPr>
            <p:spPr bwMode="auto">
              <a:xfrm>
                <a:off x="0" y="2243"/>
                <a:ext cx="405" cy="0"/>
              </a:xfrm>
              <a:prstGeom prst="line">
                <a:avLst/>
              </a:prstGeom>
              <a:noFill/>
              <a:ln w="2844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4" name="Line 48"/>
              <p:cNvSpPr>
                <a:spLocks noChangeShapeType="1"/>
              </p:cNvSpPr>
              <p:nvPr/>
            </p:nvSpPr>
            <p:spPr bwMode="auto">
              <a:xfrm>
                <a:off x="0" y="2348"/>
                <a:ext cx="405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5" name="Line 49"/>
              <p:cNvSpPr>
                <a:spLocks noChangeShapeType="1"/>
              </p:cNvSpPr>
              <p:nvPr/>
            </p:nvSpPr>
            <p:spPr bwMode="auto">
              <a:xfrm>
                <a:off x="0" y="2288"/>
                <a:ext cx="405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6" name="Line 50"/>
              <p:cNvSpPr>
                <a:spLocks noChangeShapeType="1"/>
              </p:cNvSpPr>
              <p:nvPr/>
            </p:nvSpPr>
            <p:spPr bwMode="auto">
              <a:xfrm>
                <a:off x="0" y="2267"/>
                <a:ext cx="405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7" name="Line 51"/>
              <p:cNvSpPr>
                <a:spLocks noChangeShapeType="1"/>
              </p:cNvSpPr>
              <p:nvPr/>
            </p:nvSpPr>
            <p:spPr bwMode="auto">
              <a:xfrm>
                <a:off x="0" y="2130"/>
                <a:ext cx="405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8" name="Line 52"/>
              <p:cNvSpPr>
                <a:spLocks noChangeShapeType="1"/>
              </p:cNvSpPr>
              <p:nvPr/>
            </p:nvSpPr>
            <p:spPr bwMode="auto">
              <a:xfrm>
                <a:off x="0" y="2164"/>
                <a:ext cx="405" cy="0"/>
              </a:xfrm>
              <a:prstGeom prst="line">
                <a:avLst/>
              </a:prstGeom>
              <a:noFill/>
              <a:ln w="381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9" name="Line 53"/>
              <p:cNvSpPr>
                <a:spLocks noChangeShapeType="1"/>
              </p:cNvSpPr>
              <p:nvPr/>
            </p:nvSpPr>
            <p:spPr bwMode="auto">
              <a:xfrm>
                <a:off x="0" y="2197"/>
                <a:ext cx="405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0" name="Line 54"/>
              <p:cNvSpPr>
                <a:spLocks noChangeShapeType="1"/>
              </p:cNvSpPr>
              <p:nvPr/>
            </p:nvSpPr>
            <p:spPr bwMode="auto">
              <a:xfrm>
                <a:off x="0" y="2040"/>
                <a:ext cx="405" cy="0"/>
              </a:xfrm>
              <a:prstGeom prst="line">
                <a:avLst/>
              </a:prstGeom>
              <a:noFill/>
              <a:ln w="2844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1" name="Line 55"/>
              <p:cNvSpPr>
                <a:spLocks noChangeShapeType="1"/>
              </p:cNvSpPr>
              <p:nvPr/>
            </p:nvSpPr>
            <p:spPr bwMode="auto">
              <a:xfrm>
                <a:off x="0" y="1992"/>
                <a:ext cx="405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2" name="Line 56"/>
              <p:cNvSpPr>
                <a:spLocks noChangeShapeType="1"/>
              </p:cNvSpPr>
              <p:nvPr/>
            </p:nvSpPr>
            <p:spPr bwMode="auto">
              <a:xfrm>
                <a:off x="0" y="2084"/>
                <a:ext cx="405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3" name="Line 57"/>
              <p:cNvSpPr>
                <a:spLocks noChangeShapeType="1"/>
              </p:cNvSpPr>
              <p:nvPr/>
            </p:nvSpPr>
            <p:spPr bwMode="auto">
              <a:xfrm>
                <a:off x="0" y="1593"/>
                <a:ext cx="405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4" name="Line 58"/>
              <p:cNvSpPr>
                <a:spLocks noChangeShapeType="1"/>
              </p:cNvSpPr>
              <p:nvPr/>
            </p:nvSpPr>
            <p:spPr bwMode="auto">
              <a:xfrm>
                <a:off x="0" y="1566"/>
                <a:ext cx="405" cy="0"/>
              </a:xfrm>
              <a:prstGeom prst="line">
                <a:avLst/>
              </a:prstGeom>
              <a:noFill/>
              <a:ln w="381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5" name="Line 59"/>
              <p:cNvSpPr>
                <a:spLocks noChangeShapeType="1"/>
              </p:cNvSpPr>
              <p:nvPr/>
            </p:nvSpPr>
            <p:spPr bwMode="auto">
              <a:xfrm>
                <a:off x="0" y="1947"/>
                <a:ext cx="405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6" name="Line 60"/>
              <p:cNvSpPr>
                <a:spLocks noChangeShapeType="1"/>
              </p:cNvSpPr>
              <p:nvPr/>
            </p:nvSpPr>
            <p:spPr bwMode="auto">
              <a:xfrm>
                <a:off x="0" y="1821"/>
                <a:ext cx="405" cy="0"/>
              </a:xfrm>
              <a:prstGeom prst="line">
                <a:avLst/>
              </a:prstGeom>
              <a:noFill/>
              <a:ln w="2844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7" name="Line 61"/>
              <p:cNvSpPr>
                <a:spLocks noChangeShapeType="1"/>
              </p:cNvSpPr>
              <p:nvPr/>
            </p:nvSpPr>
            <p:spPr bwMode="auto">
              <a:xfrm>
                <a:off x="0" y="1740"/>
                <a:ext cx="405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" name="Line 62"/>
              <p:cNvSpPr>
                <a:spLocks noChangeShapeType="1"/>
              </p:cNvSpPr>
              <p:nvPr/>
            </p:nvSpPr>
            <p:spPr bwMode="auto">
              <a:xfrm>
                <a:off x="0" y="1926"/>
                <a:ext cx="405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9" name="Line 63"/>
              <p:cNvSpPr>
                <a:spLocks noChangeShapeType="1"/>
              </p:cNvSpPr>
              <p:nvPr/>
            </p:nvSpPr>
            <p:spPr bwMode="auto">
              <a:xfrm>
                <a:off x="0" y="1613"/>
                <a:ext cx="405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0" name="Line 64"/>
              <p:cNvSpPr>
                <a:spLocks noChangeShapeType="1"/>
              </p:cNvSpPr>
              <p:nvPr/>
            </p:nvSpPr>
            <p:spPr bwMode="auto">
              <a:xfrm>
                <a:off x="0" y="1667"/>
                <a:ext cx="405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1" name="Line 65"/>
              <p:cNvSpPr>
                <a:spLocks noChangeShapeType="1"/>
              </p:cNvSpPr>
              <p:nvPr/>
            </p:nvSpPr>
            <p:spPr bwMode="auto">
              <a:xfrm>
                <a:off x="0" y="1866"/>
                <a:ext cx="405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2" name="Line 66"/>
              <p:cNvSpPr>
                <a:spLocks noChangeShapeType="1"/>
              </p:cNvSpPr>
              <p:nvPr/>
            </p:nvSpPr>
            <p:spPr bwMode="auto">
              <a:xfrm>
                <a:off x="0" y="1845"/>
                <a:ext cx="405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3" name="Line 67"/>
              <p:cNvSpPr>
                <a:spLocks noChangeShapeType="1"/>
              </p:cNvSpPr>
              <p:nvPr/>
            </p:nvSpPr>
            <p:spPr bwMode="auto">
              <a:xfrm>
                <a:off x="0" y="1437"/>
                <a:ext cx="405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4" name="Line 68"/>
              <p:cNvSpPr>
                <a:spLocks noChangeShapeType="1"/>
              </p:cNvSpPr>
              <p:nvPr/>
            </p:nvSpPr>
            <p:spPr bwMode="auto">
              <a:xfrm>
                <a:off x="0" y="1473"/>
                <a:ext cx="405" cy="0"/>
              </a:xfrm>
              <a:prstGeom prst="line">
                <a:avLst/>
              </a:prstGeom>
              <a:noFill/>
              <a:ln w="381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5" name="Line 69"/>
              <p:cNvSpPr>
                <a:spLocks noChangeShapeType="1"/>
              </p:cNvSpPr>
              <p:nvPr/>
            </p:nvSpPr>
            <p:spPr bwMode="auto">
              <a:xfrm>
                <a:off x="0" y="1506"/>
                <a:ext cx="405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6" name="Line 70"/>
              <p:cNvSpPr>
                <a:spLocks noChangeShapeType="1"/>
              </p:cNvSpPr>
              <p:nvPr/>
            </p:nvSpPr>
            <p:spPr bwMode="auto">
              <a:xfrm>
                <a:off x="0" y="1347"/>
                <a:ext cx="405" cy="0"/>
              </a:xfrm>
              <a:prstGeom prst="line">
                <a:avLst/>
              </a:prstGeom>
              <a:noFill/>
              <a:ln w="2844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7" name="Line 71"/>
              <p:cNvSpPr>
                <a:spLocks noChangeShapeType="1"/>
              </p:cNvSpPr>
              <p:nvPr/>
            </p:nvSpPr>
            <p:spPr bwMode="auto">
              <a:xfrm>
                <a:off x="0" y="1391"/>
                <a:ext cx="405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8" name="Line 72"/>
              <p:cNvSpPr>
                <a:spLocks noChangeShapeType="1"/>
              </p:cNvSpPr>
              <p:nvPr/>
            </p:nvSpPr>
            <p:spPr bwMode="auto">
              <a:xfrm>
                <a:off x="0" y="1016"/>
                <a:ext cx="405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09" name="Line 73"/>
              <p:cNvSpPr>
                <a:spLocks noChangeShapeType="1"/>
              </p:cNvSpPr>
              <p:nvPr/>
            </p:nvSpPr>
            <p:spPr bwMode="auto">
              <a:xfrm>
                <a:off x="0" y="989"/>
                <a:ext cx="405" cy="0"/>
              </a:xfrm>
              <a:prstGeom prst="line">
                <a:avLst/>
              </a:prstGeom>
              <a:noFill/>
              <a:ln w="381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0" name="Line 74"/>
              <p:cNvSpPr>
                <a:spLocks noChangeShapeType="1"/>
              </p:cNvSpPr>
              <p:nvPr/>
            </p:nvSpPr>
            <p:spPr bwMode="auto">
              <a:xfrm>
                <a:off x="0" y="1244"/>
                <a:ext cx="405" cy="0"/>
              </a:xfrm>
              <a:prstGeom prst="line">
                <a:avLst/>
              </a:prstGeom>
              <a:noFill/>
              <a:ln w="2844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1" name="Line 75"/>
              <p:cNvSpPr>
                <a:spLocks noChangeShapeType="1"/>
              </p:cNvSpPr>
              <p:nvPr/>
            </p:nvSpPr>
            <p:spPr bwMode="auto">
              <a:xfrm>
                <a:off x="0" y="1163"/>
                <a:ext cx="405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2" name="Line 76"/>
              <p:cNvSpPr>
                <a:spLocks noChangeShapeType="1"/>
              </p:cNvSpPr>
              <p:nvPr/>
            </p:nvSpPr>
            <p:spPr bwMode="auto">
              <a:xfrm>
                <a:off x="0" y="1037"/>
                <a:ext cx="405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3" name="Line 77"/>
              <p:cNvSpPr>
                <a:spLocks noChangeShapeType="1"/>
              </p:cNvSpPr>
              <p:nvPr/>
            </p:nvSpPr>
            <p:spPr bwMode="auto">
              <a:xfrm>
                <a:off x="0" y="1091"/>
                <a:ext cx="405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4" name="Line 78"/>
              <p:cNvSpPr>
                <a:spLocks noChangeShapeType="1"/>
              </p:cNvSpPr>
              <p:nvPr/>
            </p:nvSpPr>
            <p:spPr bwMode="auto">
              <a:xfrm>
                <a:off x="0" y="1289"/>
                <a:ext cx="405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5" name="Line 79"/>
              <p:cNvSpPr>
                <a:spLocks noChangeShapeType="1"/>
              </p:cNvSpPr>
              <p:nvPr/>
            </p:nvSpPr>
            <p:spPr bwMode="auto">
              <a:xfrm>
                <a:off x="0" y="1268"/>
                <a:ext cx="405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6" name="Line 80"/>
              <p:cNvSpPr>
                <a:spLocks noChangeShapeType="1"/>
              </p:cNvSpPr>
              <p:nvPr/>
            </p:nvSpPr>
            <p:spPr bwMode="auto">
              <a:xfrm>
                <a:off x="0" y="860"/>
                <a:ext cx="405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7" name="Line 81"/>
              <p:cNvSpPr>
                <a:spLocks noChangeShapeType="1"/>
              </p:cNvSpPr>
              <p:nvPr/>
            </p:nvSpPr>
            <p:spPr bwMode="auto">
              <a:xfrm>
                <a:off x="0" y="896"/>
                <a:ext cx="405" cy="0"/>
              </a:xfrm>
              <a:prstGeom prst="line">
                <a:avLst/>
              </a:prstGeom>
              <a:noFill/>
              <a:ln w="381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8" name="Line 82"/>
              <p:cNvSpPr>
                <a:spLocks noChangeShapeType="1"/>
              </p:cNvSpPr>
              <p:nvPr/>
            </p:nvSpPr>
            <p:spPr bwMode="auto">
              <a:xfrm>
                <a:off x="0" y="929"/>
                <a:ext cx="405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9" name="Line 83"/>
              <p:cNvSpPr>
                <a:spLocks noChangeShapeType="1"/>
              </p:cNvSpPr>
              <p:nvPr/>
            </p:nvSpPr>
            <p:spPr bwMode="auto">
              <a:xfrm>
                <a:off x="0" y="770"/>
                <a:ext cx="405" cy="0"/>
              </a:xfrm>
              <a:prstGeom prst="line">
                <a:avLst/>
              </a:prstGeom>
              <a:noFill/>
              <a:ln w="2844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0" name="Line 84"/>
              <p:cNvSpPr>
                <a:spLocks noChangeShapeType="1"/>
              </p:cNvSpPr>
              <p:nvPr/>
            </p:nvSpPr>
            <p:spPr bwMode="auto">
              <a:xfrm>
                <a:off x="0" y="815"/>
                <a:ext cx="405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1" name="Line 85"/>
              <p:cNvSpPr>
                <a:spLocks noChangeShapeType="1"/>
              </p:cNvSpPr>
              <p:nvPr/>
            </p:nvSpPr>
            <p:spPr bwMode="auto">
              <a:xfrm>
                <a:off x="0" y="718"/>
                <a:ext cx="405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2" name="Line 86"/>
              <p:cNvSpPr>
                <a:spLocks noChangeShapeType="1"/>
              </p:cNvSpPr>
              <p:nvPr/>
            </p:nvSpPr>
            <p:spPr bwMode="auto">
              <a:xfrm>
                <a:off x="0" y="646"/>
                <a:ext cx="405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3" name="Line 87"/>
              <p:cNvSpPr>
                <a:spLocks noChangeShapeType="1"/>
              </p:cNvSpPr>
              <p:nvPr/>
            </p:nvSpPr>
            <p:spPr bwMode="auto">
              <a:xfrm>
                <a:off x="0" y="522"/>
                <a:ext cx="405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4" name="Line 88"/>
              <p:cNvSpPr>
                <a:spLocks noChangeShapeType="1"/>
              </p:cNvSpPr>
              <p:nvPr/>
            </p:nvSpPr>
            <p:spPr bwMode="auto">
              <a:xfrm>
                <a:off x="0" y="558"/>
                <a:ext cx="405" cy="0"/>
              </a:xfrm>
              <a:prstGeom prst="line">
                <a:avLst/>
              </a:prstGeom>
              <a:noFill/>
              <a:ln w="381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5" name="Line 89"/>
              <p:cNvSpPr>
                <a:spLocks noChangeShapeType="1"/>
              </p:cNvSpPr>
              <p:nvPr/>
            </p:nvSpPr>
            <p:spPr bwMode="auto">
              <a:xfrm>
                <a:off x="0" y="591"/>
                <a:ext cx="405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6" name="Line 90"/>
              <p:cNvSpPr>
                <a:spLocks noChangeShapeType="1"/>
              </p:cNvSpPr>
              <p:nvPr/>
            </p:nvSpPr>
            <p:spPr bwMode="auto">
              <a:xfrm>
                <a:off x="0" y="432"/>
                <a:ext cx="405" cy="0"/>
              </a:xfrm>
              <a:prstGeom prst="line">
                <a:avLst/>
              </a:prstGeom>
              <a:noFill/>
              <a:ln w="2844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" name="Line 91"/>
              <p:cNvSpPr>
                <a:spLocks noChangeShapeType="1"/>
              </p:cNvSpPr>
              <p:nvPr/>
            </p:nvSpPr>
            <p:spPr bwMode="auto">
              <a:xfrm>
                <a:off x="0" y="384"/>
                <a:ext cx="405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" name="Line 92"/>
              <p:cNvSpPr>
                <a:spLocks noChangeShapeType="1"/>
              </p:cNvSpPr>
              <p:nvPr/>
            </p:nvSpPr>
            <p:spPr bwMode="auto">
              <a:xfrm>
                <a:off x="0" y="477"/>
                <a:ext cx="405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" name="Line 93"/>
              <p:cNvSpPr>
                <a:spLocks noChangeShapeType="1"/>
              </p:cNvSpPr>
              <p:nvPr/>
            </p:nvSpPr>
            <p:spPr bwMode="auto">
              <a:xfrm>
                <a:off x="0" y="339"/>
                <a:ext cx="405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" name="Line 94"/>
              <p:cNvSpPr>
                <a:spLocks noChangeShapeType="1"/>
              </p:cNvSpPr>
              <p:nvPr/>
            </p:nvSpPr>
            <p:spPr bwMode="auto">
              <a:xfrm>
                <a:off x="0" y="318"/>
                <a:ext cx="405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" name="Line 95"/>
              <p:cNvSpPr>
                <a:spLocks noChangeShapeType="1"/>
              </p:cNvSpPr>
              <p:nvPr/>
            </p:nvSpPr>
            <p:spPr bwMode="auto">
              <a:xfrm>
                <a:off x="0" y="258"/>
                <a:ext cx="405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" name="Line 96"/>
              <p:cNvSpPr>
                <a:spLocks noChangeShapeType="1"/>
              </p:cNvSpPr>
              <p:nvPr/>
            </p:nvSpPr>
            <p:spPr bwMode="auto">
              <a:xfrm>
                <a:off x="0" y="70"/>
                <a:ext cx="405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" name="Line 97"/>
              <p:cNvSpPr>
                <a:spLocks noChangeShapeType="1"/>
              </p:cNvSpPr>
              <p:nvPr/>
            </p:nvSpPr>
            <p:spPr bwMode="auto">
              <a:xfrm>
                <a:off x="0" y="43"/>
                <a:ext cx="405" cy="0"/>
              </a:xfrm>
              <a:prstGeom prst="line">
                <a:avLst/>
              </a:prstGeom>
              <a:noFill/>
              <a:ln w="381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4" name="Line 98"/>
              <p:cNvSpPr>
                <a:spLocks noChangeShapeType="1"/>
              </p:cNvSpPr>
              <p:nvPr/>
            </p:nvSpPr>
            <p:spPr bwMode="auto">
              <a:xfrm>
                <a:off x="0" y="91"/>
                <a:ext cx="405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5" name="Line 99"/>
              <p:cNvSpPr>
                <a:spLocks noChangeShapeType="1"/>
              </p:cNvSpPr>
              <p:nvPr/>
            </p:nvSpPr>
            <p:spPr bwMode="auto">
              <a:xfrm>
                <a:off x="0" y="145"/>
                <a:ext cx="405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" name="Line 100"/>
              <p:cNvSpPr>
                <a:spLocks noChangeShapeType="1"/>
              </p:cNvSpPr>
              <p:nvPr/>
            </p:nvSpPr>
            <p:spPr bwMode="auto">
              <a:xfrm>
                <a:off x="0" y="202"/>
                <a:ext cx="405" cy="0"/>
              </a:xfrm>
              <a:prstGeom prst="line">
                <a:avLst/>
              </a:prstGeom>
              <a:noFill/>
              <a:ln w="381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4" name="Group 101"/>
            <p:cNvGrpSpPr>
              <a:grpSpLocks/>
            </p:cNvGrpSpPr>
            <p:nvPr/>
          </p:nvGrpSpPr>
          <p:grpSpPr bwMode="auto">
            <a:xfrm>
              <a:off x="400" y="205"/>
              <a:ext cx="5213" cy="1120"/>
              <a:chOff x="400" y="205"/>
              <a:chExt cx="5213" cy="1120"/>
            </a:xfrm>
          </p:grpSpPr>
          <p:sp>
            <p:nvSpPr>
              <p:cNvPr id="1035" name="Rectangle 102"/>
              <p:cNvSpPr>
                <a:spLocks noChangeArrowheads="1"/>
              </p:cNvSpPr>
              <p:nvPr/>
            </p:nvSpPr>
            <p:spPr bwMode="auto">
              <a:xfrm>
                <a:off x="557" y="205"/>
                <a:ext cx="310" cy="911"/>
              </a:xfrm>
              <a:prstGeom prst="rect">
                <a:avLst/>
              </a:prstGeom>
              <a:solidFill>
                <a:srgbClr val="CC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103"/>
              <p:cNvSpPr>
                <a:spLocks noChangeArrowheads="1"/>
              </p:cNvSpPr>
              <p:nvPr/>
            </p:nvSpPr>
            <p:spPr bwMode="auto">
              <a:xfrm>
                <a:off x="400" y="288"/>
                <a:ext cx="3564" cy="46"/>
              </a:xfrm>
              <a:prstGeom prst="rect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104"/>
              <p:cNvSpPr>
                <a:spLocks noChangeArrowheads="1"/>
              </p:cNvSpPr>
              <p:nvPr/>
            </p:nvSpPr>
            <p:spPr bwMode="auto">
              <a:xfrm>
                <a:off x="4599" y="1115"/>
                <a:ext cx="926" cy="210"/>
              </a:xfrm>
              <a:prstGeom prst="rect">
                <a:avLst/>
              </a:prstGeom>
              <a:solidFill>
                <a:srgbClr val="CC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105"/>
              <p:cNvSpPr>
                <a:spLocks noChangeArrowheads="1"/>
              </p:cNvSpPr>
              <p:nvPr/>
            </p:nvSpPr>
            <p:spPr bwMode="auto">
              <a:xfrm>
                <a:off x="2049" y="1211"/>
                <a:ext cx="3564" cy="46"/>
              </a:xfrm>
              <a:prstGeom prst="rect">
                <a:avLst/>
              </a:pr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10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3375" cy="411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1131" name="Rectangle 107"/>
          <p:cNvSpPr>
            <a:spLocks noGrp="1" noChangeArrowheads="1"/>
          </p:cNvSpPr>
          <p:nvPr>
            <p:ph type="dt"/>
          </p:nvPr>
        </p:nvSpPr>
        <p:spPr bwMode="auto">
          <a:xfrm>
            <a:off x="809625" y="6367463"/>
            <a:ext cx="1900238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mtClean="0">
                <a:solidFill>
                  <a:srgbClr val="003366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Text Box 108"/>
          <p:cNvSpPr txBox="1">
            <a:spLocks noChangeArrowheads="1"/>
          </p:cNvSpPr>
          <p:nvPr/>
        </p:nvSpPr>
        <p:spPr bwMode="auto">
          <a:xfrm>
            <a:off x="3132138" y="6373813"/>
            <a:ext cx="30861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" name="Rectangle 109"/>
          <p:cNvSpPr>
            <a:spLocks noGrp="1" noChangeArrowheads="1"/>
          </p:cNvSpPr>
          <p:nvPr>
            <p:ph type="sldNum"/>
          </p:nvPr>
        </p:nvSpPr>
        <p:spPr bwMode="auto">
          <a:xfrm>
            <a:off x="6589713" y="6370638"/>
            <a:ext cx="2189162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mtClean="0">
                <a:solidFill>
                  <a:srgbClr val="003366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8327C082-C54F-4D91-B4A1-D63B30A8F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10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565150"/>
            <a:ext cx="7373938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pic>
        <p:nvPicPr>
          <p:cNvPr id="1032" name="Picture 1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383338"/>
            <a:ext cx="205740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Times New Roman" pitchFamily="16" charset="0"/>
          <a:ea typeface="WenQuanYi Micro Hei" charset="0"/>
          <a:cs typeface="WenQuanYi Micro Hei" charset="0"/>
        </a:defRPr>
      </a:lvl2pPr>
      <a:lvl3pPr algn="ctr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Times New Roman" pitchFamily="16" charset="0"/>
          <a:ea typeface="WenQuanYi Micro Hei" charset="0"/>
          <a:cs typeface="WenQuanYi Micro Hei" charset="0"/>
        </a:defRPr>
      </a:lvl3pPr>
      <a:lvl4pPr algn="ctr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Times New Roman" pitchFamily="16" charset="0"/>
          <a:ea typeface="WenQuanYi Micro Hei" charset="0"/>
          <a:cs typeface="WenQuanYi Micro Hei" charset="0"/>
        </a:defRPr>
      </a:lvl4pPr>
      <a:lvl5pPr algn="ctr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Times New Roman" pitchFamily="16" charset="0"/>
          <a:ea typeface="WenQuanYi Micro Hei" charset="0"/>
          <a:cs typeface="WenQuanYi Micro Hei" charset="0"/>
        </a:defRPr>
      </a:lvl5pPr>
      <a:lvl6pPr marL="2514600" indent="-228600" algn="ctr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Times New Roman" pitchFamily="16" charset="0"/>
          <a:ea typeface="WenQuanYi Micro Hei" charset="0"/>
          <a:cs typeface="WenQuanYi Micro Hei" charset="0"/>
        </a:defRPr>
      </a:lvl6pPr>
      <a:lvl7pPr marL="2971800" indent="-228600" algn="ctr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Times New Roman" pitchFamily="16" charset="0"/>
          <a:ea typeface="WenQuanYi Micro Hei" charset="0"/>
          <a:cs typeface="WenQuanYi Micro Hei" charset="0"/>
        </a:defRPr>
      </a:lvl7pPr>
      <a:lvl8pPr marL="3429000" indent="-228600" algn="ctr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Times New Roman" pitchFamily="16" charset="0"/>
          <a:ea typeface="WenQuanYi Micro Hei" charset="0"/>
          <a:cs typeface="WenQuanYi Micro Hei" charset="0"/>
        </a:defRPr>
      </a:lvl8pPr>
      <a:lvl9pPr marL="3886200" indent="-228600" algn="ctr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Times New Roman" pitchFamily="16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336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3366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336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0" y="68263"/>
            <a:ext cx="8674100" cy="6708775"/>
            <a:chOff x="0" y="43"/>
            <a:chExt cx="5464" cy="4226"/>
          </a:xfrm>
        </p:grpSpPr>
        <p:sp>
          <p:nvSpPr>
            <p:cNvPr id="2057" name="Rectangle 2"/>
            <p:cNvSpPr>
              <a:spLocks noChangeArrowheads="1"/>
            </p:cNvSpPr>
            <p:nvPr/>
          </p:nvSpPr>
          <p:spPr bwMode="auto">
            <a:xfrm>
              <a:off x="692" y="494"/>
              <a:ext cx="4772" cy="933"/>
            </a:xfrm>
            <a:prstGeom prst="rect">
              <a:avLst/>
            </a:prstGeom>
            <a:solidFill>
              <a:srgbClr val="CC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8" name="Group 3"/>
            <p:cNvGrpSpPr>
              <a:grpSpLocks/>
            </p:cNvGrpSpPr>
            <p:nvPr/>
          </p:nvGrpSpPr>
          <p:grpSpPr bwMode="auto">
            <a:xfrm>
              <a:off x="0" y="43"/>
              <a:ext cx="621" cy="4226"/>
              <a:chOff x="0" y="43"/>
              <a:chExt cx="621" cy="4226"/>
            </a:xfrm>
          </p:grpSpPr>
          <p:sp>
            <p:nvSpPr>
              <p:cNvPr id="2059" name="Line 4"/>
              <p:cNvSpPr>
                <a:spLocks noChangeShapeType="1"/>
              </p:cNvSpPr>
              <p:nvPr/>
            </p:nvSpPr>
            <p:spPr bwMode="auto">
              <a:xfrm>
                <a:off x="0" y="4201"/>
                <a:ext cx="621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Line 5"/>
              <p:cNvSpPr>
                <a:spLocks noChangeShapeType="1"/>
              </p:cNvSpPr>
              <p:nvPr/>
            </p:nvSpPr>
            <p:spPr bwMode="auto">
              <a:xfrm>
                <a:off x="0" y="4237"/>
                <a:ext cx="621" cy="0"/>
              </a:xfrm>
              <a:prstGeom prst="line">
                <a:avLst/>
              </a:prstGeom>
              <a:noFill/>
              <a:ln w="381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Line 6"/>
              <p:cNvSpPr>
                <a:spLocks noChangeShapeType="1"/>
              </p:cNvSpPr>
              <p:nvPr/>
            </p:nvSpPr>
            <p:spPr bwMode="auto">
              <a:xfrm>
                <a:off x="0" y="4270"/>
                <a:ext cx="621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Line 7"/>
              <p:cNvSpPr>
                <a:spLocks noChangeShapeType="1"/>
              </p:cNvSpPr>
              <p:nvPr/>
            </p:nvSpPr>
            <p:spPr bwMode="auto">
              <a:xfrm>
                <a:off x="0" y="4111"/>
                <a:ext cx="621" cy="0"/>
              </a:xfrm>
              <a:prstGeom prst="line">
                <a:avLst/>
              </a:prstGeom>
              <a:noFill/>
              <a:ln w="2844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Line 8"/>
              <p:cNvSpPr>
                <a:spLocks noChangeShapeType="1"/>
              </p:cNvSpPr>
              <p:nvPr/>
            </p:nvSpPr>
            <p:spPr bwMode="auto">
              <a:xfrm>
                <a:off x="0" y="4063"/>
                <a:ext cx="621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" name="Line 9"/>
              <p:cNvSpPr>
                <a:spLocks noChangeShapeType="1"/>
              </p:cNvSpPr>
              <p:nvPr/>
            </p:nvSpPr>
            <p:spPr bwMode="auto">
              <a:xfrm>
                <a:off x="0" y="4156"/>
                <a:ext cx="621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" name="Line 10"/>
              <p:cNvSpPr>
                <a:spLocks noChangeShapeType="1"/>
              </p:cNvSpPr>
              <p:nvPr/>
            </p:nvSpPr>
            <p:spPr bwMode="auto">
              <a:xfrm>
                <a:off x="0" y="3664"/>
                <a:ext cx="621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" name="Line 11"/>
              <p:cNvSpPr>
                <a:spLocks noChangeShapeType="1"/>
              </p:cNvSpPr>
              <p:nvPr/>
            </p:nvSpPr>
            <p:spPr bwMode="auto">
              <a:xfrm>
                <a:off x="0" y="3637"/>
                <a:ext cx="621" cy="0"/>
              </a:xfrm>
              <a:prstGeom prst="line">
                <a:avLst/>
              </a:prstGeom>
              <a:noFill/>
              <a:ln w="381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" name="Line 12"/>
              <p:cNvSpPr>
                <a:spLocks noChangeShapeType="1"/>
              </p:cNvSpPr>
              <p:nvPr/>
            </p:nvSpPr>
            <p:spPr bwMode="auto">
              <a:xfrm>
                <a:off x="0" y="4018"/>
                <a:ext cx="621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" name="Line 13"/>
              <p:cNvSpPr>
                <a:spLocks noChangeShapeType="1"/>
              </p:cNvSpPr>
              <p:nvPr/>
            </p:nvSpPr>
            <p:spPr bwMode="auto">
              <a:xfrm>
                <a:off x="0" y="3892"/>
                <a:ext cx="621" cy="0"/>
              </a:xfrm>
              <a:prstGeom prst="line">
                <a:avLst/>
              </a:prstGeom>
              <a:noFill/>
              <a:ln w="2844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" name="Line 14"/>
              <p:cNvSpPr>
                <a:spLocks noChangeShapeType="1"/>
              </p:cNvSpPr>
              <p:nvPr/>
            </p:nvSpPr>
            <p:spPr bwMode="auto">
              <a:xfrm>
                <a:off x="0" y="3811"/>
                <a:ext cx="621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0" name="Line 15"/>
              <p:cNvSpPr>
                <a:spLocks noChangeShapeType="1"/>
              </p:cNvSpPr>
              <p:nvPr/>
            </p:nvSpPr>
            <p:spPr bwMode="auto">
              <a:xfrm>
                <a:off x="0" y="3997"/>
                <a:ext cx="621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" name="Line 16"/>
              <p:cNvSpPr>
                <a:spLocks noChangeShapeType="1"/>
              </p:cNvSpPr>
              <p:nvPr/>
            </p:nvSpPr>
            <p:spPr bwMode="auto">
              <a:xfrm>
                <a:off x="0" y="3685"/>
                <a:ext cx="621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2" name="Line 17"/>
              <p:cNvSpPr>
                <a:spLocks noChangeShapeType="1"/>
              </p:cNvSpPr>
              <p:nvPr/>
            </p:nvSpPr>
            <p:spPr bwMode="auto">
              <a:xfrm>
                <a:off x="0" y="3739"/>
                <a:ext cx="621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" name="Line 18"/>
              <p:cNvSpPr>
                <a:spLocks noChangeShapeType="1"/>
              </p:cNvSpPr>
              <p:nvPr/>
            </p:nvSpPr>
            <p:spPr bwMode="auto">
              <a:xfrm>
                <a:off x="0" y="3937"/>
                <a:ext cx="621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" name="Line 19"/>
              <p:cNvSpPr>
                <a:spLocks noChangeShapeType="1"/>
              </p:cNvSpPr>
              <p:nvPr/>
            </p:nvSpPr>
            <p:spPr bwMode="auto">
              <a:xfrm>
                <a:off x="0" y="3916"/>
                <a:ext cx="621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" name="Line 20"/>
              <p:cNvSpPr>
                <a:spLocks noChangeShapeType="1"/>
              </p:cNvSpPr>
              <p:nvPr/>
            </p:nvSpPr>
            <p:spPr bwMode="auto">
              <a:xfrm>
                <a:off x="0" y="3508"/>
                <a:ext cx="621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" name="Line 21"/>
              <p:cNvSpPr>
                <a:spLocks noChangeShapeType="1"/>
              </p:cNvSpPr>
              <p:nvPr/>
            </p:nvSpPr>
            <p:spPr bwMode="auto">
              <a:xfrm>
                <a:off x="0" y="3544"/>
                <a:ext cx="621" cy="0"/>
              </a:xfrm>
              <a:prstGeom prst="line">
                <a:avLst/>
              </a:prstGeom>
              <a:noFill/>
              <a:ln w="381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" name="Line 22"/>
              <p:cNvSpPr>
                <a:spLocks noChangeShapeType="1"/>
              </p:cNvSpPr>
              <p:nvPr/>
            </p:nvSpPr>
            <p:spPr bwMode="auto">
              <a:xfrm>
                <a:off x="0" y="3577"/>
                <a:ext cx="621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" name="Line 23"/>
              <p:cNvSpPr>
                <a:spLocks noChangeShapeType="1"/>
              </p:cNvSpPr>
              <p:nvPr/>
            </p:nvSpPr>
            <p:spPr bwMode="auto">
              <a:xfrm>
                <a:off x="0" y="3418"/>
                <a:ext cx="621" cy="0"/>
              </a:xfrm>
              <a:prstGeom prst="line">
                <a:avLst/>
              </a:prstGeom>
              <a:noFill/>
              <a:ln w="2844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9" name="Line 24"/>
              <p:cNvSpPr>
                <a:spLocks noChangeShapeType="1"/>
              </p:cNvSpPr>
              <p:nvPr/>
            </p:nvSpPr>
            <p:spPr bwMode="auto">
              <a:xfrm>
                <a:off x="0" y="3370"/>
                <a:ext cx="621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0" name="Line 25"/>
              <p:cNvSpPr>
                <a:spLocks noChangeShapeType="1"/>
              </p:cNvSpPr>
              <p:nvPr/>
            </p:nvSpPr>
            <p:spPr bwMode="auto">
              <a:xfrm>
                <a:off x="0" y="3463"/>
                <a:ext cx="621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" name="Line 26"/>
              <p:cNvSpPr>
                <a:spLocks noChangeShapeType="1"/>
              </p:cNvSpPr>
              <p:nvPr/>
            </p:nvSpPr>
            <p:spPr bwMode="auto">
              <a:xfrm>
                <a:off x="0" y="2971"/>
                <a:ext cx="621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2" name="Line 27"/>
              <p:cNvSpPr>
                <a:spLocks noChangeShapeType="1"/>
              </p:cNvSpPr>
              <p:nvPr/>
            </p:nvSpPr>
            <p:spPr bwMode="auto">
              <a:xfrm>
                <a:off x="0" y="2944"/>
                <a:ext cx="621" cy="0"/>
              </a:xfrm>
              <a:prstGeom prst="line">
                <a:avLst/>
              </a:prstGeom>
              <a:noFill/>
              <a:ln w="381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3" name="Line 28"/>
              <p:cNvSpPr>
                <a:spLocks noChangeShapeType="1"/>
              </p:cNvSpPr>
              <p:nvPr/>
            </p:nvSpPr>
            <p:spPr bwMode="auto">
              <a:xfrm>
                <a:off x="0" y="3325"/>
                <a:ext cx="621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4" name="Line 29"/>
              <p:cNvSpPr>
                <a:spLocks noChangeShapeType="1"/>
              </p:cNvSpPr>
              <p:nvPr/>
            </p:nvSpPr>
            <p:spPr bwMode="auto">
              <a:xfrm>
                <a:off x="0" y="3199"/>
                <a:ext cx="621" cy="0"/>
              </a:xfrm>
              <a:prstGeom prst="line">
                <a:avLst/>
              </a:prstGeom>
              <a:noFill/>
              <a:ln w="2844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5" name="Line 30"/>
              <p:cNvSpPr>
                <a:spLocks noChangeShapeType="1"/>
              </p:cNvSpPr>
              <p:nvPr/>
            </p:nvSpPr>
            <p:spPr bwMode="auto">
              <a:xfrm>
                <a:off x="0" y="3118"/>
                <a:ext cx="621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6" name="Line 31"/>
              <p:cNvSpPr>
                <a:spLocks noChangeShapeType="1"/>
              </p:cNvSpPr>
              <p:nvPr/>
            </p:nvSpPr>
            <p:spPr bwMode="auto">
              <a:xfrm>
                <a:off x="0" y="3304"/>
                <a:ext cx="621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7" name="Line 32"/>
              <p:cNvSpPr>
                <a:spLocks noChangeShapeType="1"/>
              </p:cNvSpPr>
              <p:nvPr/>
            </p:nvSpPr>
            <p:spPr bwMode="auto">
              <a:xfrm>
                <a:off x="0" y="2992"/>
                <a:ext cx="621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8" name="Line 33"/>
              <p:cNvSpPr>
                <a:spLocks noChangeShapeType="1"/>
              </p:cNvSpPr>
              <p:nvPr/>
            </p:nvSpPr>
            <p:spPr bwMode="auto">
              <a:xfrm>
                <a:off x="0" y="3046"/>
                <a:ext cx="621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9" name="Line 34"/>
              <p:cNvSpPr>
                <a:spLocks noChangeShapeType="1"/>
              </p:cNvSpPr>
              <p:nvPr/>
            </p:nvSpPr>
            <p:spPr bwMode="auto">
              <a:xfrm>
                <a:off x="0" y="3244"/>
                <a:ext cx="621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0" name="Line 35"/>
              <p:cNvSpPr>
                <a:spLocks noChangeShapeType="1"/>
              </p:cNvSpPr>
              <p:nvPr/>
            </p:nvSpPr>
            <p:spPr bwMode="auto">
              <a:xfrm>
                <a:off x="0" y="3223"/>
                <a:ext cx="621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1" name="Line 36"/>
              <p:cNvSpPr>
                <a:spLocks noChangeShapeType="1"/>
              </p:cNvSpPr>
              <p:nvPr/>
            </p:nvSpPr>
            <p:spPr bwMode="auto">
              <a:xfrm>
                <a:off x="0" y="2829"/>
                <a:ext cx="621" cy="0"/>
              </a:xfrm>
              <a:prstGeom prst="line">
                <a:avLst/>
              </a:prstGeom>
              <a:noFill/>
              <a:ln w="2844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2" name="Line 37"/>
              <p:cNvSpPr>
                <a:spLocks noChangeShapeType="1"/>
              </p:cNvSpPr>
              <p:nvPr/>
            </p:nvSpPr>
            <p:spPr bwMode="auto">
              <a:xfrm>
                <a:off x="0" y="2748"/>
                <a:ext cx="621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3" name="Line 38"/>
              <p:cNvSpPr>
                <a:spLocks noChangeShapeType="1"/>
              </p:cNvSpPr>
              <p:nvPr/>
            </p:nvSpPr>
            <p:spPr bwMode="auto">
              <a:xfrm>
                <a:off x="0" y="2676"/>
                <a:ext cx="621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4" name="Line 39"/>
              <p:cNvSpPr>
                <a:spLocks noChangeShapeType="1"/>
              </p:cNvSpPr>
              <p:nvPr/>
            </p:nvSpPr>
            <p:spPr bwMode="auto">
              <a:xfrm>
                <a:off x="0" y="2874"/>
                <a:ext cx="621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5" name="Line 40"/>
              <p:cNvSpPr>
                <a:spLocks noChangeShapeType="1"/>
              </p:cNvSpPr>
              <p:nvPr/>
            </p:nvSpPr>
            <p:spPr bwMode="auto">
              <a:xfrm>
                <a:off x="0" y="2853"/>
                <a:ext cx="621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6" name="Line 41"/>
              <p:cNvSpPr>
                <a:spLocks noChangeShapeType="1"/>
              </p:cNvSpPr>
              <p:nvPr/>
            </p:nvSpPr>
            <p:spPr bwMode="auto">
              <a:xfrm>
                <a:off x="0" y="2552"/>
                <a:ext cx="621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7" name="Line 42"/>
              <p:cNvSpPr>
                <a:spLocks noChangeShapeType="1"/>
              </p:cNvSpPr>
              <p:nvPr/>
            </p:nvSpPr>
            <p:spPr bwMode="auto">
              <a:xfrm>
                <a:off x="0" y="2588"/>
                <a:ext cx="621" cy="0"/>
              </a:xfrm>
              <a:prstGeom prst="line">
                <a:avLst/>
              </a:prstGeom>
              <a:noFill/>
              <a:ln w="381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8" name="Line 43"/>
              <p:cNvSpPr>
                <a:spLocks noChangeShapeType="1"/>
              </p:cNvSpPr>
              <p:nvPr/>
            </p:nvSpPr>
            <p:spPr bwMode="auto">
              <a:xfrm>
                <a:off x="0" y="2621"/>
                <a:ext cx="621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" name="Line 44"/>
              <p:cNvSpPr>
                <a:spLocks noChangeShapeType="1"/>
              </p:cNvSpPr>
              <p:nvPr/>
            </p:nvSpPr>
            <p:spPr bwMode="auto">
              <a:xfrm>
                <a:off x="0" y="2462"/>
                <a:ext cx="621" cy="0"/>
              </a:xfrm>
              <a:prstGeom prst="line">
                <a:avLst/>
              </a:prstGeom>
              <a:noFill/>
              <a:ln w="2844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0" name="Line 45"/>
              <p:cNvSpPr>
                <a:spLocks noChangeShapeType="1"/>
              </p:cNvSpPr>
              <p:nvPr/>
            </p:nvSpPr>
            <p:spPr bwMode="auto">
              <a:xfrm>
                <a:off x="0" y="2414"/>
                <a:ext cx="621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1" name="Line 46"/>
              <p:cNvSpPr>
                <a:spLocks noChangeShapeType="1"/>
              </p:cNvSpPr>
              <p:nvPr/>
            </p:nvSpPr>
            <p:spPr bwMode="auto">
              <a:xfrm>
                <a:off x="0" y="2507"/>
                <a:ext cx="621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2" name="Line 47"/>
              <p:cNvSpPr>
                <a:spLocks noChangeShapeType="1"/>
              </p:cNvSpPr>
              <p:nvPr/>
            </p:nvSpPr>
            <p:spPr bwMode="auto">
              <a:xfrm>
                <a:off x="0" y="2369"/>
                <a:ext cx="621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3" name="Line 48"/>
              <p:cNvSpPr>
                <a:spLocks noChangeShapeType="1"/>
              </p:cNvSpPr>
              <p:nvPr/>
            </p:nvSpPr>
            <p:spPr bwMode="auto">
              <a:xfrm>
                <a:off x="0" y="2243"/>
                <a:ext cx="621" cy="0"/>
              </a:xfrm>
              <a:prstGeom prst="line">
                <a:avLst/>
              </a:prstGeom>
              <a:noFill/>
              <a:ln w="2844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4" name="Line 49"/>
              <p:cNvSpPr>
                <a:spLocks noChangeShapeType="1"/>
              </p:cNvSpPr>
              <p:nvPr/>
            </p:nvSpPr>
            <p:spPr bwMode="auto">
              <a:xfrm>
                <a:off x="0" y="2348"/>
                <a:ext cx="621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5" name="Line 50"/>
              <p:cNvSpPr>
                <a:spLocks noChangeShapeType="1"/>
              </p:cNvSpPr>
              <p:nvPr/>
            </p:nvSpPr>
            <p:spPr bwMode="auto">
              <a:xfrm>
                <a:off x="0" y="2288"/>
                <a:ext cx="621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6" name="Line 51"/>
              <p:cNvSpPr>
                <a:spLocks noChangeShapeType="1"/>
              </p:cNvSpPr>
              <p:nvPr/>
            </p:nvSpPr>
            <p:spPr bwMode="auto">
              <a:xfrm>
                <a:off x="0" y="2267"/>
                <a:ext cx="621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7" name="Line 52"/>
              <p:cNvSpPr>
                <a:spLocks noChangeShapeType="1"/>
              </p:cNvSpPr>
              <p:nvPr/>
            </p:nvSpPr>
            <p:spPr bwMode="auto">
              <a:xfrm>
                <a:off x="0" y="2130"/>
                <a:ext cx="621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8" name="Line 53"/>
              <p:cNvSpPr>
                <a:spLocks noChangeShapeType="1"/>
              </p:cNvSpPr>
              <p:nvPr/>
            </p:nvSpPr>
            <p:spPr bwMode="auto">
              <a:xfrm>
                <a:off x="0" y="2164"/>
                <a:ext cx="621" cy="0"/>
              </a:xfrm>
              <a:prstGeom prst="line">
                <a:avLst/>
              </a:prstGeom>
              <a:noFill/>
              <a:ln w="381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" name="Line 54"/>
              <p:cNvSpPr>
                <a:spLocks noChangeShapeType="1"/>
              </p:cNvSpPr>
              <p:nvPr/>
            </p:nvSpPr>
            <p:spPr bwMode="auto">
              <a:xfrm>
                <a:off x="0" y="2197"/>
                <a:ext cx="621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0" name="Line 55"/>
              <p:cNvSpPr>
                <a:spLocks noChangeShapeType="1"/>
              </p:cNvSpPr>
              <p:nvPr/>
            </p:nvSpPr>
            <p:spPr bwMode="auto">
              <a:xfrm>
                <a:off x="0" y="2040"/>
                <a:ext cx="621" cy="0"/>
              </a:xfrm>
              <a:prstGeom prst="line">
                <a:avLst/>
              </a:prstGeom>
              <a:noFill/>
              <a:ln w="2844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1" name="Line 56"/>
              <p:cNvSpPr>
                <a:spLocks noChangeShapeType="1"/>
              </p:cNvSpPr>
              <p:nvPr/>
            </p:nvSpPr>
            <p:spPr bwMode="auto">
              <a:xfrm>
                <a:off x="0" y="1992"/>
                <a:ext cx="621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2" name="Line 57"/>
              <p:cNvSpPr>
                <a:spLocks noChangeShapeType="1"/>
              </p:cNvSpPr>
              <p:nvPr/>
            </p:nvSpPr>
            <p:spPr bwMode="auto">
              <a:xfrm>
                <a:off x="0" y="2084"/>
                <a:ext cx="621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3" name="Line 58"/>
              <p:cNvSpPr>
                <a:spLocks noChangeShapeType="1"/>
              </p:cNvSpPr>
              <p:nvPr/>
            </p:nvSpPr>
            <p:spPr bwMode="auto">
              <a:xfrm>
                <a:off x="0" y="1593"/>
                <a:ext cx="621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4" name="Line 59"/>
              <p:cNvSpPr>
                <a:spLocks noChangeShapeType="1"/>
              </p:cNvSpPr>
              <p:nvPr/>
            </p:nvSpPr>
            <p:spPr bwMode="auto">
              <a:xfrm>
                <a:off x="0" y="1566"/>
                <a:ext cx="621" cy="0"/>
              </a:xfrm>
              <a:prstGeom prst="line">
                <a:avLst/>
              </a:prstGeom>
              <a:noFill/>
              <a:ln w="381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5" name="Line 60"/>
              <p:cNvSpPr>
                <a:spLocks noChangeShapeType="1"/>
              </p:cNvSpPr>
              <p:nvPr/>
            </p:nvSpPr>
            <p:spPr bwMode="auto">
              <a:xfrm>
                <a:off x="0" y="1947"/>
                <a:ext cx="621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6" name="Line 61"/>
              <p:cNvSpPr>
                <a:spLocks noChangeShapeType="1"/>
              </p:cNvSpPr>
              <p:nvPr/>
            </p:nvSpPr>
            <p:spPr bwMode="auto">
              <a:xfrm>
                <a:off x="0" y="1821"/>
                <a:ext cx="621" cy="0"/>
              </a:xfrm>
              <a:prstGeom prst="line">
                <a:avLst/>
              </a:prstGeom>
              <a:noFill/>
              <a:ln w="2844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7" name="Line 62"/>
              <p:cNvSpPr>
                <a:spLocks noChangeShapeType="1"/>
              </p:cNvSpPr>
              <p:nvPr/>
            </p:nvSpPr>
            <p:spPr bwMode="auto">
              <a:xfrm>
                <a:off x="0" y="1740"/>
                <a:ext cx="621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8" name="Line 63"/>
              <p:cNvSpPr>
                <a:spLocks noChangeShapeType="1"/>
              </p:cNvSpPr>
              <p:nvPr/>
            </p:nvSpPr>
            <p:spPr bwMode="auto">
              <a:xfrm>
                <a:off x="0" y="1926"/>
                <a:ext cx="621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19" name="Line 64"/>
              <p:cNvSpPr>
                <a:spLocks noChangeShapeType="1"/>
              </p:cNvSpPr>
              <p:nvPr/>
            </p:nvSpPr>
            <p:spPr bwMode="auto">
              <a:xfrm>
                <a:off x="0" y="1613"/>
                <a:ext cx="621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0" name="Line 65"/>
              <p:cNvSpPr>
                <a:spLocks noChangeShapeType="1"/>
              </p:cNvSpPr>
              <p:nvPr/>
            </p:nvSpPr>
            <p:spPr bwMode="auto">
              <a:xfrm>
                <a:off x="0" y="1667"/>
                <a:ext cx="621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1" name="Line 66"/>
              <p:cNvSpPr>
                <a:spLocks noChangeShapeType="1"/>
              </p:cNvSpPr>
              <p:nvPr/>
            </p:nvSpPr>
            <p:spPr bwMode="auto">
              <a:xfrm>
                <a:off x="0" y="1866"/>
                <a:ext cx="621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2" name="Line 67"/>
              <p:cNvSpPr>
                <a:spLocks noChangeShapeType="1"/>
              </p:cNvSpPr>
              <p:nvPr/>
            </p:nvSpPr>
            <p:spPr bwMode="auto">
              <a:xfrm>
                <a:off x="0" y="1845"/>
                <a:ext cx="621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3" name="Line 68"/>
              <p:cNvSpPr>
                <a:spLocks noChangeShapeType="1"/>
              </p:cNvSpPr>
              <p:nvPr/>
            </p:nvSpPr>
            <p:spPr bwMode="auto">
              <a:xfrm>
                <a:off x="0" y="1437"/>
                <a:ext cx="621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4" name="Line 69"/>
              <p:cNvSpPr>
                <a:spLocks noChangeShapeType="1"/>
              </p:cNvSpPr>
              <p:nvPr/>
            </p:nvSpPr>
            <p:spPr bwMode="auto">
              <a:xfrm>
                <a:off x="0" y="1473"/>
                <a:ext cx="621" cy="0"/>
              </a:xfrm>
              <a:prstGeom prst="line">
                <a:avLst/>
              </a:prstGeom>
              <a:noFill/>
              <a:ln w="381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5" name="Line 70"/>
              <p:cNvSpPr>
                <a:spLocks noChangeShapeType="1"/>
              </p:cNvSpPr>
              <p:nvPr/>
            </p:nvSpPr>
            <p:spPr bwMode="auto">
              <a:xfrm>
                <a:off x="0" y="1506"/>
                <a:ext cx="621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6" name="Line 71"/>
              <p:cNvSpPr>
                <a:spLocks noChangeShapeType="1"/>
              </p:cNvSpPr>
              <p:nvPr/>
            </p:nvSpPr>
            <p:spPr bwMode="auto">
              <a:xfrm>
                <a:off x="0" y="1347"/>
                <a:ext cx="621" cy="0"/>
              </a:xfrm>
              <a:prstGeom prst="line">
                <a:avLst/>
              </a:prstGeom>
              <a:noFill/>
              <a:ln w="2844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7" name="Line 72"/>
              <p:cNvSpPr>
                <a:spLocks noChangeShapeType="1"/>
              </p:cNvSpPr>
              <p:nvPr/>
            </p:nvSpPr>
            <p:spPr bwMode="auto">
              <a:xfrm>
                <a:off x="0" y="1391"/>
                <a:ext cx="621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8" name="Line 73"/>
              <p:cNvSpPr>
                <a:spLocks noChangeShapeType="1"/>
              </p:cNvSpPr>
              <p:nvPr/>
            </p:nvSpPr>
            <p:spPr bwMode="auto">
              <a:xfrm>
                <a:off x="0" y="1016"/>
                <a:ext cx="621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29" name="Line 74"/>
              <p:cNvSpPr>
                <a:spLocks noChangeShapeType="1"/>
              </p:cNvSpPr>
              <p:nvPr/>
            </p:nvSpPr>
            <p:spPr bwMode="auto">
              <a:xfrm>
                <a:off x="0" y="989"/>
                <a:ext cx="621" cy="0"/>
              </a:xfrm>
              <a:prstGeom prst="line">
                <a:avLst/>
              </a:prstGeom>
              <a:noFill/>
              <a:ln w="381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0" name="Line 75"/>
              <p:cNvSpPr>
                <a:spLocks noChangeShapeType="1"/>
              </p:cNvSpPr>
              <p:nvPr/>
            </p:nvSpPr>
            <p:spPr bwMode="auto">
              <a:xfrm>
                <a:off x="0" y="1244"/>
                <a:ext cx="621" cy="0"/>
              </a:xfrm>
              <a:prstGeom prst="line">
                <a:avLst/>
              </a:prstGeom>
              <a:noFill/>
              <a:ln w="2844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1" name="Line 76"/>
              <p:cNvSpPr>
                <a:spLocks noChangeShapeType="1"/>
              </p:cNvSpPr>
              <p:nvPr/>
            </p:nvSpPr>
            <p:spPr bwMode="auto">
              <a:xfrm>
                <a:off x="0" y="1163"/>
                <a:ext cx="621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2" name="Line 77"/>
              <p:cNvSpPr>
                <a:spLocks noChangeShapeType="1"/>
              </p:cNvSpPr>
              <p:nvPr/>
            </p:nvSpPr>
            <p:spPr bwMode="auto">
              <a:xfrm>
                <a:off x="0" y="1037"/>
                <a:ext cx="621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3" name="Line 78"/>
              <p:cNvSpPr>
                <a:spLocks noChangeShapeType="1"/>
              </p:cNvSpPr>
              <p:nvPr/>
            </p:nvSpPr>
            <p:spPr bwMode="auto">
              <a:xfrm>
                <a:off x="0" y="1091"/>
                <a:ext cx="621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4" name="Line 79"/>
              <p:cNvSpPr>
                <a:spLocks noChangeShapeType="1"/>
              </p:cNvSpPr>
              <p:nvPr/>
            </p:nvSpPr>
            <p:spPr bwMode="auto">
              <a:xfrm>
                <a:off x="0" y="1289"/>
                <a:ext cx="621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5" name="Line 80"/>
              <p:cNvSpPr>
                <a:spLocks noChangeShapeType="1"/>
              </p:cNvSpPr>
              <p:nvPr/>
            </p:nvSpPr>
            <p:spPr bwMode="auto">
              <a:xfrm>
                <a:off x="0" y="1268"/>
                <a:ext cx="621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6" name="Line 81"/>
              <p:cNvSpPr>
                <a:spLocks noChangeShapeType="1"/>
              </p:cNvSpPr>
              <p:nvPr/>
            </p:nvSpPr>
            <p:spPr bwMode="auto">
              <a:xfrm>
                <a:off x="0" y="860"/>
                <a:ext cx="621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7" name="Line 82"/>
              <p:cNvSpPr>
                <a:spLocks noChangeShapeType="1"/>
              </p:cNvSpPr>
              <p:nvPr/>
            </p:nvSpPr>
            <p:spPr bwMode="auto">
              <a:xfrm>
                <a:off x="0" y="896"/>
                <a:ext cx="621" cy="0"/>
              </a:xfrm>
              <a:prstGeom prst="line">
                <a:avLst/>
              </a:prstGeom>
              <a:noFill/>
              <a:ln w="381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8" name="Line 83"/>
              <p:cNvSpPr>
                <a:spLocks noChangeShapeType="1"/>
              </p:cNvSpPr>
              <p:nvPr/>
            </p:nvSpPr>
            <p:spPr bwMode="auto">
              <a:xfrm>
                <a:off x="0" y="929"/>
                <a:ext cx="621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39" name="Line 84"/>
              <p:cNvSpPr>
                <a:spLocks noChangeShapeType="1"/>
              </p:cNvSpPr>
              <p:nvPr/>
            </p:nvSpPr>
            <p:spPr bwMode="auto">
              <a:xfrm>
                <a:off x="0" y="770"/>
                <a:ext cx="621" cy="0"/>
              </a:xfrm>
              <a:prstGeom prst="line">
                <a:avLst/>
              </a:prstGeom>
              <a:noFill/>
              <a:ln w="2844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0" name="Line 85"/>
              <p:cNvSpPr>
                <a:spLocks noChangeShapeType="1"/>
              </p:cNvSpPr>
              <p:nvPr/>
            </p:nvSpPr>
            <p:spPr bwMode="auto">
              <a:xfrm>
                <a:off x="0" y="815"/>
                <a:ext cx="621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1" name="Line 86"/>
              <p:cNvSpPr>
                <a:spLocks noChangeShapeType="1"/>
              </p:cNvSpPr>
              <p:nvPr/>
            </p:nvSpPr>
            <p:spPr bwMode="auto">
              <a:xfrm>
                <a:off x="0" y="718"/>
                <a:ext cx="621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2" name="Line 87"/>
              <p:cNvSpPr>
                <a:spLocks noChangeShapeType="1"/>
              </p:cNvSpPr>
              <p:nvPr/>
            </p:nvSpPr>
            <p:spPr bwMode="auto">
              <a:xfrm>
                <a:off x="0" y="646"/>
                <a:ext cx="621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3" name="Line 88"/>
              <p:cNvSpPr>
                <a:spLocks noChangeShapeType="1"/>
              </p:cNvSpPr>
              <p:nvPr/>
            </p:nvSpPr>
            <p:spPr bwMode="auto">
              <a:xfrm>
                <a:off x="0" y="522"/>
                <a:ext cx="621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4" name="Line 89"/>
              <p:cNvSpPr>
                <a:spLocks noChangeShapeType="1"/>
              </p:cNvSpPr>
              <p:nvPr/>
            </p:nvSpPr>
            <p:spPr bwMode="auto">
              <a:xfrm>
                <a:off x="0" y="558"/>
                <a:ext cx="621" cy="0"/>
              </a:xfrm>
              <a:prstGeom prst="line">
                <a:avLst/>
              </a:prstGeom>
              <a:noFill/>
              <a:ln w="381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5" name="Line 90"/>
              <p:cNvSpPr>
                <a:spLocks noChangeShapeType="1"/>
              </p:cNvSpPr>
              <p:nvPr/>
            </p:nvSpPr>
            <p:spPr bwMode="auto">
              <a:xfrm>
                <a:off x="0" y="591"/>
                <a:ext cx="621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6" name="Line 91"/>
              <p:cNvSpPr>
                <a:spLocks noChangeShapeType="1"/>
              </p:cNvSpPr>
              <p:nvPr/>
            </p:nvSpPr>
            <p:spPr bwMode="auto">
              <a:xfrm>
                <a:off x="0" y="432"/>
                <a:ext cx="621" cy="0"/>
              </a:xfrm>
              <a:prstGeom prst="line">
                <a:avLst/>
              </a:prstGeom>
              <a:noFill/>
              <a:ln w="2844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7" name="Line 92"/>
              <p:cNvSpPr>
                <a:spLocks noChangeShapeType="1"/>
              </p:cNvSpPr>
              <p:nvPr/>
            </p:nvSpPr>
            <p:spPr bwMode="auto">
              <a:xfrm>
                <a:off x="0" y="384"/>
                <a:ext cx="621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8" name="Line 93"/>
              <p:cNvSpPr>
                <a:spLocks noChangeShapeType="1"/>
              </p:cNvSpPr>
              <p:nvPr/>
            </p:nvSpPr>
            <p:spPr bwMode="auto">
              <a:xfrm>
                <a:off x="0" y="477"/>
                <a:ext cx="621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49" name="Line 94"/>
              <p:cNvSpPr>
                <a:spLocks noChangeShapeType="1"/>
              </p:cNvSpPr>
              <p:nvPr/>
            </p:nvSpPr>
            <p:spPr bwMode="auto">
              <a:xfrm>
                <a:off x="0" y="339"/>
                <a:ext cx="621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" name="Line 95"/>
              <p:cNvSpPr>
                <a:spLocks noChangeShapeType="1"/>
              </p:cNvSpPr>
              <p:nvPr/>
            </p:nvSpPr>
            <p:spPr bwMode="auto">
              <a:xfrm>
                <a:off x="0" y="318"/>
                <a:ext cx="621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" name="Line 96"/>
              <p:cNvSpPr>
                <a:spLocks noChangeShapeType="1"/>
              </p:cNvSpPr>
              <p:nvPr/>
            </p:nvSpPr>
            <p:spPr bwMode="auto">
              <a:xfrm>
                <a:off x="0" y="258"/>
                <a:ext cx="621" cy="0"/>
              </a:xfrm>
              <a:prstGeom prst="line">
                <a:avLst/>
              </a:prstGeom>
              <a:noFill/>
              <a:ln w="1908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" name="Line 97"/>
              <p:cNvSpPr>
                <a:spLocks noChangeShapeType="1"/>
              </p:cNvSpPr>
              <p:nvPr/>
            </p:nvSpPr>
            <p:spPr bwMode="auto">
              <a:xfrm>
                <a:off x="0" y="70"/>
                <a:ext cx="621" cy="0"/>
              </a:xfrm>
              <a:prstGeom prst="line">
                <a:avLst/>
              </a:prstGeom>
              <a:noFill/>
              <a:ln w="93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" name="Line 98"/>
              <p:cNvSpPr>
                <a:spLocks noChangeShapeType="1"/>
              </p:cNvSpPr>
              <p:nvPr/>
            </p:nvSpPr>
            <p:spPr bwMode="auto">
              <a:xfrm>
                <a:off x="0" y="43"/>
                <a:ext cx="621" cy="0"/>
              </a:xfrm>
              <a:prstGeom prst="line">
                <a:avLst/>
              </a:prstGeom>
              <a:noFill/>
              <a:ln w="381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4" name="Line 99"/>
              <p:cNvSpPr>
                <a:spLocks noChangeShapeType="1"/>
              </p:cNvSpPr>
              <p:nvPr/>
            </p:nvSpPr>
            <p:spPr bwMode="auto">
              <a:xfrm>
                <a:off x="0" y="91"/>
                <a:ext cx="621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" name="Line 100"/>
              <p:cNvSpPr>
                <a:spLocks noChangeShapeType="1"/>
              </p:cNvSpPr>
              <p:nvPr/>
            </p:nvSpPr>
            <p:spPr bwMode="auto">
              <a:xfrm>
                <a:off x="0" y="145"/>
                <a:ext cx="621" cy="0"/>
              </a:xfrm>
              <a:prstGeom prst="line">
                <a:avLst/>
              </a:prstGeom>
              <a:noFill/>
              <a:ln w="1260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6" name="Line 101"/>
              <p:cNvSpPr>
                <a:spLocks noChangeShapeType="1"/>
              </p:cNvSpPr>
              <p:nvPr/>
            </p:nvSpPr>
            <p:spPr bwMode="auto">
              <a:xfrm>
                <a:off x="0" y="202"/>
                <a:ext cx="621" cy="0"/>
              </a:xfrm>
              <a:prstGeom prst="line">
                <a:avLst/>
              </a:prstGeom>
              <a:noFill/>
              <a:ln w="38160">
                <a:solidFill>
                  <a:srgbClr val="E3E2C7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150" name="Rectangle 102"/>
          <p:cNvSpPr>
            <a:spLocks noGrp="1" noChangeArrowheads="1"/>
          </p:cNvSpPr>
          <p:nvPr>
            <p:ph type="dt"/>
          </p:nvPr>
        </p:nvSpPr>
        <p:spPr bwMode="auto">
          <a:xfrm>
            <a:off x="1387475" y="6357938"/>
            <a:ext cx="1900238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800000"/>
                </a:solidFill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" name="Rectangle 103"/>
          <p:cNvSpPr>
            <a:spLocks noGrp="1" noChangeArrowheads="1"/>
          </p:cNvSpPr>
          <p:nvPr>
            <p:ph type="ftr"/>
          </p:nvPr>
        </p:nvSpPr>
        <p:spPr bwMode="auto">
          <a:xfrm>
            <a:off x="3722688" y="6357938"/>
            <a:ext cx="2266950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800000"/>
                </a:solidFill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2" name="Rectangle 104"/>
          <p:cNvSpPr>
            <a:spLocks noGrp="1" noChangeArrowheads="1"/>
          </p:cNvSpPr>
          <p:nvPr>
            <p:ph type="sldNum"/>
          </p:nvPr>
        </p:nvSpPr>
        <p:spPr bwMode="auto">
          <a:xfrm>
            <a:off x="6464300" y="6361113"/>
            <a:ext cx="1901825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800000"/>
                </a:solidFill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EB98B9FD-D246-4632-B97F-CBDC1BE06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105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936625"/>
            <a:ext cx="7375525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5" name="Rectangle 106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107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Times New Roman" pitchFamily="16" charset="0"/>
          <a:ea typeface="WenQuanYi Micro Hei" charset="0"/>
          <a:cs typeface="WenQuanYi Micro Hei" charset="0"/>
        </a:defRPr>
      </a:lvl2pPr>
      <a:lvl3pPr algn="ctr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Times New Roman" pitchFamily="16" charset="0"/>
          <a:ea typeface="WenQuanYi Micro Hei" charset="0"/>
          <a:cs typeface="WenQuanYi Micro Hei" charset="0"/>
        </a:defRPr>
      </a:lvl3pPr>
      <a:lvl4pPr algn="ctr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Times New Roman" pitchFamily="16" charset="0"/>
          <a:ea typeface="WenQuanYi Micro Hei" charset="0"/>
          <a:cs typeface="WenQuanYi Micro Hei" charset="0"/>
        </a:defRPr>
      </a:lvl4pPr>
      <a:lvl5pPr algn="ctr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Times New Roman" pitchFamily="16" charset="0"/>
          <a:ea typeface="WenQuanYi Micro Hei" charset="0"/>
          <a:cs typeface="WenQuanYi Micro Hei" charset="0"/>
        </a:defRPr>
      </a:lvl5pPr>
      <a:lvl6pPr marL="2514600" indent="-228600" algn="ctr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Times New Roman" pitchFamily="16" charset="0"/>
          <a:ea typeface="WenQuanYi Micro Hei" charset="0"/>
          <a:cs typeface="WenQuanYi Micro Hei" charset="0"/>
        </a:defRPr>
      </a:lvl6pPr>
      <a:lvl7pPr marL="2971800" indent="-228600" algn="ctr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Times New Roman" pitchFamily="16" charset="0"/>
          <a:ea typeface="WenQuanYi Micro Hei" charset="0"/>
          <a:cs typeface="WenQuanYi Micro Hei" charset="0"/>
        </a:defRPr>
      </a:lvl7pPr>
      <a:lvl8pPr marL="3429000" indent="-228600" algn="ctr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Times New Roman" pitchFamily="16" charset="0"/>
          <a:ea typeface="WenQuanYi Micro Hei" charset="0"/>
          <a:cs typeface="WenQuanYi Micro Hei" charset="0"/>
        </a:defRPr>
      </a:lvl8pPr>
      <a:lvl9pPr marL="3886200" indent="-228600" algn="ctr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Times New Roman" pitchFamily="16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336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3366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336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3366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Decision Trees</a:t>
            </a:r>
          </a:p>
        </p:txBody>
      </p:sp>
      <p:graphicFrame>
        <p:nvGraphicFramePr>
          <p:cNvPr id="4098" name="Group 2"/>
          <p:cNvGraphicFramePr>
            <a:graphicFrameLocks noGrp="1"/>
          </p:cNvGraphicFramePr>
          <p:nvPr/>
        </p:nvGraphicFramePr>
        <p:xfrm>
          <a:off x="762000" y="2362200"/>
          <a:ext cx="7959725" cy="3949704"/>
        </p:xfrm>
        <a:graphic>
          <a:graphicData uri="http://schemas.openxmlformats.org/drawingml/2006/table">
            <a:tbl>
              <a:tblPr/>
              <a:tblGrid>
                <a:gridCol w="1327150"/>
                <a:gridCol w="1325563"/>
                <a:gridCol w="1328737"/>
                <a:gridCol w="1325563"/>
                <a:gridCol w="1327150"/>
                <a:gridCol w="1325562"/>
              </a:tblGrid>
              <a:tr h="4388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ID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Hair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Height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Weight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Lotion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Result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8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Sarah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Blonde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Average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Light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No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Sunburn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8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Dana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Blonde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Tall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Average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Yes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none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8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Alex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Brown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Tall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Average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Yes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None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8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Annie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Blonde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Short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Average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No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Sunburn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8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Emily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Red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Average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Heavy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No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Sunburn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8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Pete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Brown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Tall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Heavy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No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None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8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John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Brown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Average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Heavy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No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None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8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Katie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Blonde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Short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Light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Yes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None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65150"/>
            <a:ext cx="7377113" cy="12334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Formally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8181975" cy="4114800"/>
          </a:xfrm>
        </p:spPr>
        <p:txBody>
          <a:bodyPr/>
          <a:lstStyle/>
          <a:p>
            <a:pPr marL="341313" indent="-339725" eaLnBrk="1" hangingPunct="1">
              <a:buSzPct val="45000"/>
              <a:buFont typeface="Wingdings" charset="2"/>
              <a:buChar char="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 Maximize homogeneity = Minimize Disorder</a:t>
            </a:r>
          </a:p>
          <a:p>
            <a:pPr marL="341313" indent="-339725" eaLnBrk="1" hangingPunct="1">
              <a:buSzPct val="45000"/>
              <a:buFont typeface="Wingdings" charset="2"/>
              <a:buChar char="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 Disorder formula can be taken from information theory</a:t>
            </a:r>
          </a:p>
          <a:p>
            <a:pPr marL="341313" indent="-339725" eaLnBrk="1" hangingPunct="1">
              <a:buSzPct val="45000"/>
              <a:buFont typeface="Wingdings" charset="2"/>
              <a:buChar char="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 </a:t>
            </a:r>
          </a:p>
        </p:txBody>
      </p:sp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0" y="3805238"/>
            <a:ext cx="5568950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65150"/>
            <a:ext cx="7377113" cy="12334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Entropy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3" y="2224088"/>
            <a:ext cx="795655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65150"/>
            <a:ext cx="7377113" cy="12334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Entropy intuition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7956550" cy="4114800"/>
          </a:xfrm>
        </p:spPr>
        <p:txBody>
          <a:bodyPr/>
          <a:lstStyle/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An attribute can have two values. If </a:t>
            </a:r>
            <a:r>
              <a:rPr lang="en-US" b="1" smtClean="0"/>
              <a:t>equal</a:t>
            </a:r>
            <a:r>
              <a:rPr lang="en-US" smtClean="0"/>
              <a:t> numbers of both values then</a:t>
            </a:r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638" y="3292475"/>
            <a:ext cx="4387850" cy="292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65150"/>
            <a:ext cx="7377113" cy="12334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Entropy intuition (2)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7956550" cy="4114800"/>
          </a:xfrm>
        </p:spPr>
        <p:txBody>
          <a:bodyPr/>
          <a:lstStyle/>
          <a:p>
            <a:pPr indent="-339725" eaLnBrk="1" hangingPunct="1">
              <a:buClrTx/>
              <a:buFontTx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An attribute can have two values. If ONLY one value present</a:t>
            </a: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913" y="3278188"/>
            <a:ext cx="5495925" cy="30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65150"/>
            <a:ext cx="7377113" cy="12334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Entropy intuition (3)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2381250"/>
            <a:ext cx="7956550" cy="378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65150"/>
            <a:ext cx="7377113" cy="12334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Entropy intuition (4)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51125"/>
            <a:ext cx="7132638" cy="12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Decision Trees</a:t>
            </a:r>
          </a:p>
        </p:txBody>
      </p:sp>
      <p:graphicFrame>
        <p:nvGraphicFramePr>
          <p:cNvPr id="19458" name="Group 2"/>
          <p:cNvGraphicFramePr>
            <a:graphicFrameLocks noGrp="1"/>
          </p:cNvGraphicFramePr>
          <p:nvPr/>
        </p:nvGraphicFramePr>
        <p:xfrm>
          <a:off x="762000" y="2362200"/>
          <a:ext cx="7959725" cy="3949700"/>
        </p:xfrm>
        <a:graphic>
          <a:graphicData uri="http://schemas.openxmlformats.org/drawingml/2006/table">
            <a:tbl>
              <a:tblPr/>
              <a:tblGrid>
                <a:gridCol w="1327150"/>
                <a:gridCol w="1325563"/>
                <a:gridCol w="1328737"/>
                <a:gridCol w="1325563"/>
                <a:gridCol w="1327150"/>
                <a:gridCol w="1325562"/>
              </a:tblGrid>
              <a:tr h="4388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ID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Hair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Height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Weight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Lotion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Result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8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Sarah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Blonde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Average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Light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No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Sunburn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8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Dana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Blonde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Tall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Average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Yes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none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8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Alex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Brown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Tall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Average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Yes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None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8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Annie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Blonde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Short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Average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No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Sunburn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8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Emily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Red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Average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Heavy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No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Sunburn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8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Pete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Brown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Tall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Heavy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No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None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8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John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Brown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Average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Heavy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No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None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85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Katie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Blonde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Short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Light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Yes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None</a:t>
                      </a:r>
                    </a:p>
                  </a:txBody>
                  <a:tcPr marL="90000" marR="90000" marT="145109" marB="468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65150"/>
            <a:ext cx="7377113" cy="12334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Worked Example, hair color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2460625"/>
            <a:ext cx="7956550" cy="362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65150"/>
            <a:ext cx="7377113" cy="12334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Other tests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338" y="2214563"/>
            <a:ext cx="518795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65150"/>
            <a:ext cx="7375525" cy="1233488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Issues in DT learning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7954963" cy="4114800"/>
          </a:xfrm>
        </p:spPr>
        <p:txBody>
          <a:bodyPr/>
          <a:lstStyle/>
          <a:p>
            <a:pPr indent="-341313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 Over fitting the data</a:t>
            </a:r>
          </a:p>
          <a:p>
            <a:pPr marL="1484313" lvl="1" indent="-568325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Given a learned tree </a:t>
            </a:r>
            <a:r>
              <a:rPr lang="en-US" i="1" smtClean="0"/>
              <a:t>t </a:t>
            </a:r>
            <a:r>
              <a:rPr lang="en-US" smtClean="0"/>
              <a:t>with error </a:t>
            </a:r>
            <a:r>
              <a:rPr lang="en-US" i="1" smtClean="0"/>
              <a:t>e</a:t>
            </a:r>
            <a:r>
              <a:rPr lang="en-US" smtClean="0"/>
              <a:t>, if there is an alternate tree </a:t>
            </a:r>
            <a:r>
              <a:rPr lang="en-US" i="1" smtClean="0"/>
              <a:t>t' </a:t>
            </a:r>
            <a:r>
              <a:rPr lang="en-US" smtClean="0"/>
              <a:t>with error </a:t>
            </a:r>
            <a:r>
              <a:rPr lang="en-US" i="1" smtClean="0"/>
              <a:t>e' </a:t>
            </a:r>
            <a:r>
              <a:rPr lang="en-US" smtClean="0"/>
              <a:t>that fits the data and </a:t>
            </a:r>
            <a:r>
              <a:rPr lang="en-US" i="1" smtClean="0"/>
              <a:t>e' &gt; e</a:t>
            </a:r>
            <a:r>
              <a:rPr lang="en-US" smtClean="0"/>
              <a:t> on the </a:t>
            </a:r>
            <a:r>
              <a:rPr lang="en-US" b="1" smtClean="0"/>
              <a:t>training set, </a:t>
            </a:r>
            <a:r>
              <a:rPr lang="en-US" smtClean="0"/>
              <a:t>but </a:t>
            </a:r>
            <a:r>
              <a:rPr lang="en-US" i="1" smtClean="0"/>
              <a:t>t'</a:t>
            </a:r>
            <a:r>
              <a:rPr lang="en-US" smtClean="0"/>
              <a:t> has smaller error over the entire distribution of samples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65150"/>
            <a:ext cx="7378700" cy="12334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Example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809625" y="2214563"/>
            <a:ext cx="795813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957388"/>
            <a:ext cx="5322888" cy="4900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65150"/>
            <a:ext cx="7375525" cy="1233488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Overfitting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0" y="2214563"/>
            <a:ext cx="650081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65150"/>
            <a:ext cx="7375525" cy="1233488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Dealing with overfitting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8258175" cy="4114800"/>
          </a:xfrm>
        </p:spPr>
        <p:txBody>
          <a:bodyPr/>
          <a:lstStyle/>
          <a:p>
            <a:pPr indent="-341313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 Stop growing the tree</a:t>
            </a:r>
          </a:p>
          <a:p>
            <a:pPr indent="-341313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 Post prune the tree after overfitting</a:t>
            </a:r>
          </a:p>
          <a:p>
            <a:pPr indent="-341313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 How do we determine correct final tree (size)</a:t>
            </a:r>
          </a:p>
          <a:p>
            <a:pPr marL="1484313" lvl="1" indent="-568325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Validation set (1/3rd)</a:t>
            </a:r>
          </a:p>
          <a:p>
            <a:pPr marL="1484313" lvl="1" indent="-568325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Statistical (chi-square) test to determine whether to grow the tree</a:t>
            </a:r>
          </a:p>
          <a:p>
            <a:pPr marL="1484313" lvl="1" indent="-568325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Minimize MDL (measure of complexity)</a:t>
            </a:r>
          </a:p>
          <a:p>
            <a:pPr marL="2284413" lvl="2" indent="-454025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size(tree) + size(misclassifications)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65150"/>
            <a:ext cx="7375525" cy="1233488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Reduced error pruning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8181975" cy="4114800"/>
          </a:xfrm>
        </p:spPr>
        <p:txBody>
          <a:bodyPr/>
          <a:lstStyle/>
          <a:p>
            <a:pPr indent="-341313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 Remove subtree at node and replace with leaf</a:t>
            </a:r>
          </a:p>
          <a:p>
            <a:pPr indent="-341313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 Assign most common class at node to leaf</a:t>
            </a:r>
          </a:p>
          <a:p>
            <a:pPr indent="-341313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 Only select node for removal if error &lt;= error of original tree on validation set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65150"/>
            <a:ext cx="7375525" cy="1233488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Effect of Reduced-Error Pruning</a:t>
            </a: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338" y="2214563"/>
            <a:ext cx="696753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65150"/>
            <a:ext cx="7375525" cy="1233488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Rule post pruning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7954963" cy="4114800"/>
          </a:xfrm>
        </p:spPr>
        <p:txBody>
          <a:bodyPr/>
          <a:lstStyle/>
          <a:p>
            <a:pPr indent="-341313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 Convert tree to equivalent set of rules</a:t>
            </a:r>
          </a:p>
          <a:p>
            <a:pPr indent="-341313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 Prune each rule independently of others</a:t>
            </a:r>
          </a:p>
          <a:p>
            <a:pPr marL="1484313" lvl="1" indent="-568325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Remove precondition and test</a:t>
            </a:r>
          </a:p>
          <a:p>
            <a:pPr indent="-341313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 Sort final rules into sequence by estimated accuracy and consider them in this sequence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65150"/>
            <a:ext cx="7375525" cy="1233488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Why rules then pruning?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7954963" cy="4114800"/>
          </a:xfrm>
        </p:spPr>
        <p:txBody>
          <a:bodyPr/>
          <a:lstStyle/>
          <a:p>
            <a:pPr indent="-341313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 Each path through a node produces a different rule so you have many rules per node that can be pruned versus removing one node (and subtree)</a:t>
            </a:r>
          </a:p>
          <a:p>
            <a:pPr indent="-341313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 In rules, tests near the root do not mean more than tests near leaves</a:t>
            </a:r>
          </a:p>
          <a:p>
            <a:pPr indent="-341313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 Rules are often easier to read and understand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65150"/>
            <a:ext cx="7375525" cy="1233488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Continuous valued attributes</a:t>
            </a: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3506788"/>
            <a:ext cx="7954963" cy="152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65150"/>
            <a:ext cx="7375525" cy="1233488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Continuous to discrete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610600" cy="4271963"/>
          </a:xfrm>
        </p:spPr>
        <p:txBody>
          <a:bodyPr/>
          <a:lstStyle/>
          <a:p>
            <a:pPr indent="-341313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 We want a threshold (binary attribute) that produces the greatest information gain. </a:t>
            </a:r>
          </a:p>
          <a:p>
            <a:pPr marL="1484313" lvl="1" indent="-568325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Sort attribute</a:t>
            </a:r>
          </a:p>
          <a:p>
            <a:pPr marL="1484313" lvl="1" indent="-568325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Identify adjacent examples that differ in class</a:t>
            </a:r>
          </a:p>
          <a:p>
            <a:pPr marL="1484313" lvl="1" indent="-568325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Candidate thresholds </a:t>
            </a:r>
            <a:r>
              <a:rPr lang="en-US" b="1" smtClean="0"/>
              <a:t>are</a:t>
            </a:r>
            <a:r>
              <a:rPr lang="en-US" smtClean="0"/>
              <a:t> midway between attribute value on these examples</a:t>
            </a:r>
          </a:p>
          <a:p>
            <a:pPr marL="1484313" lvl="1" indent="-568325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Check candidate thresholds for information gain and choose </a:t>
            </a:r>
            <a:r>
              <a:rPr lang="en-US" b="1" smtClean="0"/>
              <a:t>the </a:t>
            </a:r>
            <a:r>
              <a:rPr lang="en-US" smtClean="0"/>
              <a:t>one that maximizes gain (or equivalently minimizes entropy)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65150"/>
            <a:ext cx="7680325" cy="1233488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Continuous attributes are favored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7954963" cy="4114800"/>
          </a:xfrm>
        </p:spPr>
        <p:txBody>
          <a:bodyPr/>
          <a:lstStyle/>
          <a:p>
            <a:pPr indent="-341313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 ID3 prefers many valued attributes</a:t>
            </a:r>
          </a:p>
          <a:p>
            <a:pPr indent="-341313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 Consider Name: Perfect classification</a:t>
            </a:r>
          </a:p>
          <a:p>
            <a:pPr indent="-341313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 Also include how well (broadly and uniformly) an attribute helps to split data</a:t>
            </a:r>
          </a:p>
          <a:p>
            <a:pPr indent="-341313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 Name not broad at all</a:t>
            </a:r>
          </a:p>
          <a:p>
            <a:pPr indent="-341313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 Lotion used: much better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65150"/>
            <a:ext cx="7375525" cy="1233488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Attributes with Costs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7954963" cy="4114800"/>
          </a:xfrm>
        </p:spPr>
        <p:txBody>
          <a:bodyPr/>
          <a:lstStyle/>
          <a:p>
            <a:pPr indent="-341313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 We want lower cost attributes tested earlier</a:t>
            </a:r>
          </a:p>
          <a:p>
            <a:pPr indent="-341313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 Multiply by cost?</a:t>
            </a:r>
          </a:p>
          <a:p>
            <a:pPr indent="-341313" eaLnBrk="1" hangingPunct="1">
              <a:buSzPct val="45000"/>
              <a:buFont typeface="Wingdings" charset="2"/>
              <a:buChar char="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65150"/>
            <a:ext cx="7377113" cy="12334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Example 2</a:t>
            </a: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363" y="1920875"/>
            <a:ext cx="5965825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65150"/>
            <a:ext cx="7377113" cy="12334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Examples, which one is better?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09800"/>
            <a:ext cx="3906838" cy="323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3511550" cy="323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608013"/>
            <a:ext cx="7378700" cy="123666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Good when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7958138" cy="3971925"/>
          </a:xfrm>
        </p:spPr>
        <p:txBody>
          <a:bodyPr/>
          <a:lstStyle/>
          <a:p>
            <a:pPr marL="338138" indent="-338138" eaLnBrk="1" hangingPunct="1">
              <a:buClr>
                <a:srgbClr val="003366"/>
              </a:buClr>
              <a:buFont typeface="Wingdings" charset="2"/>
              <a:buChar char="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mtClean="0"/>
              <a:t>Samples are attribute-value pairs</a:t>
            </a:r>
          </a:p>
          <a:p>
            <a:pPr marL="338138" indent="-338138" eaLnBrk="1" hangingPunct="1">
              <a:buClr>
                <a:srgbClr val="003366"/>
              </a:buClr>
              <a:buFont typeface="Wingdings" charset="2"/>
              <a:buChar char="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mtClean="0"/>
              <a:t>Target function has discrete output values</a:t>
            </a:r>
          </a:p>
          <a:p>
            <a:pPr marL="338138" indent="-338138" eaLnBrk="1" hangingPunct="1">
              <a:buClr>
                <a:srgbClr val="003366"/>
              </a:buClr>
              <a:buFont typeface="Wingdings" charset="2"/>
              <a:buChar char="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mtClean="0"/>
              <a:t>Disjunctions required</a:t>
            </a:r>
          </a:p>
          <a:p>
            <a:pPr marL="338138" indent="-338138" eaLnBrk="1" hangingPunct="1">
              <a:buClr>
                <a:srgbClr val="003366"/>
              </a:buClr>
              <a:buFont typeface="Wingdings" charset="2"/>
              <a:buChar char="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mtClean="0"/>
              <a:t>Missing, noisy training data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65150"/>
            <a:ext cx="7378700" cy="12334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Construction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7958138" cy="4114800"/>
          </a:xfrm>
        </p:spPr>
        <p:txBody>
          <a:bodyPr/>
          <a:lstStyle/>
          <a:p>
            <a:pPr marL="338138" indent="-338138" eaLnBrk="1" hangingPunct="1">
              <a:buClr>
                <a:srgbClr val="003366"/>
              </a:buClr>
              <a:buFont typeface="Wingdings" charset="2"/>
              <a:buChar char="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mtClean="0"/>
              <a:t>Top down construction</a:t>
            </a:r>
          </a:p>
          <a:p>
            <a:pPr marL="738188" lvl="1" indent="-280988" eaLnBrk="1" hangingPunct="1">
              <a:buClr>
                <a:srgbClr val="003366"/>
              </a:buClr>
              <a:buFont typeface="Times New Roman" pitchFamily="16" charset="0"/>
              <a:buAutoNum type="arabicPeriod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mtClean="0"/>
              <a:t>Which attribute should be tested to form the root of a tree?</a:t>
            </a:r>
          </a:p>
          <a:p>
            <a:pPr marL="738188" lvl="1" indent="-280988" eaLnBrk="1" hangingPunct="1">
              <a:buClr>
                <a:srgbClr val="003366"/>
              </a:buClr>
              <a:buFont typeface="Times New Roman" pitchFamily="16" charset="0"/>
              <a:buAutoNum type="arabicPeriod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mtClean="0"/>
              <a:t>Create branches for each attribute value and sort samples into these branches</a:t>
            </a:r>
          </a:p>
          <a:p>
            <a:pPr marL="738188" lvl="1" indent="-280988" eaLnBrk="1" hangingPunct="1">
              <a:buClr>
                <a:srgbClr val="003366"/>
              </a:buClr>
              <a:buFont typeface="Times New Roman" pitchFamily="16" charset="0"/>
              <a:buAutoNum type="arabicPeriod"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smtClean="0"/>
              <a:t>At each branch node, repeat 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65150"/>
            <a:ext cx="7377113" cy="12334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So how do we choose attribute?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7956550" cy="4114800"/>
          </a:xfrm>
        </p:spPr>
        <p:txBody>
          <a:bodyPr/>
          <a:lstStyle/>
          <a:p>
            <a:pPr marL="341313" indent="-339725" eaLnBrk="1" hangingPunct="1">
              <a:buSzPct val="45000"/>
              <a:buFont typeface="Wingdings" charset="2"/>
              <a:buChar char="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 Prefer smaller trees</a:t>
            </a:r>
          </a:p>
          <a:p>
            <a:pPr marL="1482725" lvl="1" indent="-568325" eaLnBrk="1" hangingPunct="1">
              <a:buSzPct val="45000"/>
              <a:buFont typeface="Wingdings" charset="2"/>
              <a:buChar char="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Occam's razor for DTs</a:t>
            </a:r>
          </a:p>
          <a:p>
            <a:pPr marL="1482725" lvl="1" indent="-568325" eaLnBrk="1" hangingPunct="1">
              <a:buSzPct val="45000"/>
              <a:buFont typeface="Wingdings" charset="2"/>
              <a:buChar char="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The world is inherently simple. Therefore the smallest decision tree that is consistent with the samples is once that is most likely to identify unknown objects correctly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65150"/>
            <a:ext cx="7377113" cy="12334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How can you construct smallest 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9625" y="2214563"/>
            <a:ext cx="7956550" cy="4114800"/>
          </a:xfrm>
        </p:spPr>
        <p:txBody>
          <a:bodyPr/>
          <a:lstStyle/>
          <a:p>
            <a:pPr marL="341313" indent="-339725" eaLnBrk="1" hangingPunct="1">
              <a:buSzPct val="45000"/>
              <a:buFont typeface="Wingdings" charset="2"/>
              <a:buChar char=""/>
              <a:tabLst>
                <a:tab pos="341313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mtClean="0"/>
              <a:t> Maximize homogeneity in each branch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800" y="2740025"/>
            <a:ext cx="4865688" cy="402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565150"/>
            <a:ext cx="7377113" cy="12334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After choosing hair color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76438"/>
            <a:ext cx="6126163" cy="484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WenQuanYi Micro Hei"/>
        <a:cs typeface="WenQuanYi Micro Hei"/>
      </a:majorFont>
      <a:minorFont>
        <a:latin typeface="Times New Roman"/>
        <a:ea typeface="WenQuanYi Micro Hei"/>
        <a:cs typeface="WenQuanYi Micro 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WenQuanYi Micro Hei"/>
        <a:cs typeface="WenQuanYi Micro Hei"/>
      </a:majorFont>
      <a:minorFont>
        <a:latin typeface="Times New Roman"/>
        <a:ea typeface="WenQuanYi Micro Hei"/>
        <a:cs typeface="WenQuanYi Micro 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673</Words>
  <Application>Microsoft Office PowerPoint</Application>
  <PresentationFormat>On-screen Show (4:3)</PresentationFormat>
  <Paragraphs>186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Times New Roman</vt:lpstr>
      <vt:lpstr>WenQuanYi Micro Hei</vt:lpstr>
      <vt:lpstr>Arial</vt:lpstr>
      <vt:lpstr>DejaVu Sans</vt:lpstr>
      <vt:lpstr>Wingdings</vt:lpstr>
      <vt:lpstr>Office Theme</vt:lpstr>
      <vt:lpstr>1_Office Theme</vt:lpstr>
      <vt:lpstr>Decision Trees</vt:lpstr>
      <vt:lpstr>Example</vt:lpstr>
      <vt:lpstr>Example 2</vt:lpstr>
      <vt:lpstr>Examples, which one is better?</vt:lpstr>
      <vt:lpstr>Good when</vt:lpstr>
      <vt:lpstr>Construction</vt:lpstr>
      <vt:lpstr>So how do we choose attribute?</vt:lpstr>
      <vt:lpstr>How can you construct smallest </vt:lpstr>
      <vt:lpstr>After choosing hair color</vt:lpstr>
      <vt:lpstr>Formally</vt:lpstr>
      <vt:lpstr>Entropy</vt:lpstr>
      <vt:lpstr>Entropy intuition</vt:lpstr>
      <vt:lpstr>Entropy intuition (2)</vt:lpstr>
      <vt:lpstr>Entropy intuition (3)</vt:lpstr>
      <vt:lpstr>Entropy intuition (4)</vt:lpstr>
      <vt:lpstr>Decision Trees</vt:lpstr>
      <vt:lpstr>Worked Example, hair color</vt:lpstr>
      <vt:lpstr>Other tests</vt:lpstr>
      <vt:lpstr>Issues in DT learning</vt:lpstr>
      <vt:lpstr>Overfitting</vt:lpstr>
      <vt:lpstr>Dealing with overfitting</vt:lpstr>
      <vt:lpstr>Reduced error pruning</vt:lpstr>
      <vt:lpstr>Effect of Reduced-Error Pruning</vt:lpstr>
      <vt:lpstr>Rule post pruning</vt:lpstr>
      <vt:lpstr>Why rules then pruning?</vt:lpstr>
      <vt:lpstr>Continuous valued attributes</vt:lpstr>
      <vt:lpstr>Continuous to discrete</vt:lpstr>
      <vt:lpstr>Continuous attributes are favored</vt:lpstr>
      <vt:lpstr>Attributes with Costs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Sushil Louis</dc:creator>
  <cp:lastModifiedBy>Sushil Louis</cp:lastModifiedBy>
  <cp:revision>16</cp:revision>
  <cp:lastPrinted>1601-01-01T00:00:00Z</cp:lastPrinted>
  <dcterms:created xsi:type="dcterms:W3CDTF">1601-01-01T00:00:00Z</dcterms:created>
  <dcterms:modified xsi:type="dcterms:W3CDTF">2013-12-02T19:51:20Z</dcterms:modified>
</cp:coreProperties>
</file>