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304" r:id="rId5"/>
    <p:sldId id="305" r:id="rId6"/>
    <p:sldId id="314" r:id="rId7"/>
    <p:sldId id="357" r:id="rId8"/>
    <p:sldId id="35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6" r:id="rId25"/>
    <p:sldId id="323" r:id="rId26"/>
    <p:sldId id="324" r:id="rId27"/>
    <p:sldId id="325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60" r:id="rId37"/>
    <p:sldId id="336" r:id="rId38"/>
    <p:sldId id="337" r:id="rId39"/>
    <p:sldId id="335" r:id="rId40"/>
    <p:sldId id="361" r:id="rId41"/>
    <p:sldId id="338" r:id="rId42"/>
    <p:sldId id="339" r:id="rId43"/>
    <p:sldId id="340" r:id="rId44"/>
    <p:sldId id="341" r:id="rId45"/>
    <p:sldId id="342" r:id="rId46"/>
    <p:sldId id="343" r:id="rId47"/>
    <p:sldId id="362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5" r:id="rId59"/>
    <p:sldId id="354" r:id="rId60"/>
    <p:sldId id="356" r:id="rId61"/>
    <p:sldId id="359" r:id="rId62"/>
    <p:sldId id="30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 autoAdjust="0"/>
    <p:restoredTop sz="94660"/>
  </p:normalViewPr>
  <p:slideViewPr>
    <p:cSldViewPr>
      <p:cViewPr varScale="1">
        <p:scale>
          <a:sx n="112" d="100"/>
          <a:sy n="112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r.edu/~sushil" TargetMode="External"/><Relationship Id="rId2" Type="http://schemas.openxmlformats.org/officeDocument/2006/relationships/hyperlink" Target="mailto:sushil@cse.un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962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CS482, CS682, MW 1 – 2:15, SEM 201, MS 227</a:t>
            </a:r>
          </a:p>
          <a:p>
            <a:r>
              <a:rPr lang="en-US" dirty="0" smtClean="0"/>
              <a:t>Prerequisites: 302, 365</a:t>
            </a:r>
          </a:p>
          <a:p>
            <a:r>
              <a:rPr lang="en-US" dirty="0" smtClean="0"/>
              <a:t>Instructor: </a:t>
            </a:r>
            <a:r>
              <a:rPr lang="en-US" dirty="0" err="1" smtClean="0"/>
              <a:t>Sushil</a:t>
            </a:r>
            <a:r>
              <a:rPr lang="en-US" dirty="0" smtClean="0"/>
              <a:t> Louis, </a:t>
            </a:r>
            <a:r>
              <a:rPr lang="en-US" dirty="0" smtClean="0">
                <a:hlinkClick r:id="rId2"/>
              </a:rPr>
              <a:t>sushil@cse.unr.edu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http://www.cse.unr.edu/~sushil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641763"/>
            <a:ext cx="6867525" cy="38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/>
          <a:lstStyle/>
          <a:p>
            <a:r>
              <a:rPr lang="en-US" dirty="0" smtClean="0"/>
              <a:t>Restricted form of general agent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10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offline</a:t>
            </a:r>
            <a:r>
              <a:rPr lang="en-US" dirty="0" smtClean="0"/>
              <a:t> problem solving. Search for solution, then execute. During execution we are not using subsequent percepts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981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agent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181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holiday in Romantic Romania</a:t>
            </a:r>
          </a:p>
          <a:p>
            <a:pPr lvl="1"/>
            <a:r>
              <a:rPr lang="en-US" dirty="0" smtClean="0"/>
              <a:t>You are an agent, holiday touring in Arad, Romania</a:t>
            </a:r>
          </a:p>
          <a:p>
            <a:pPr lvl="1"/>
            <a:r>
              <a:rPr lang="en-US" dirty="0" smtClean="0"/>
              <a:t>What are your performance measures?</a:t>
            </a:r>
          </a:p>
          <a:p>
            <a:pPr lvl="2"/>
            <a:r>
              <a:rPr lang="en-US" dirty="0" smtClean="0"/>
              <a:t>Improve suntan, look at the sights, check out </a:t>
            </a:r>
            <a:r>
              <a:rPr lang="en-US" dirty="0"/>
              <a:t>T</a:t>
            </a:r>
            <a:r>
              <a:rPr lang="en-US" dirty="0" smtClean="0"/>
              <a:t>ransylvania, enjoy the nightlife, become one of the undead, avoid hangovers, …</a:t>
            </a:r>
          </a:p>
          <a:p>
            <a:pPr lvl="2"/>
            <a:r>
              <a:rPr lang="en-US" dirty="0" smtClean="0"/>
              <a:t>The action sequence to do this is long and complicated and you need to read guidebooks, books, talk to people, make tradeoffs</a:t>
            </a:r>
          </a:p>
          <a:p>
            <a:pPr lvl="2"/>
            <a:r>
              <a:rPr lang="en-US" dirty="0" smtClean="0"/>
              <a:t>Very complex, let us simplify</a:t>
            </a:r>
            <a:endParaRPr lang="en-US" dirty="0"/>
          </a:p>
          <a:p>
            <a:pPr lvl="1"/>
            <a:r>
              <a:rPr lang="en-US" dirty="0" smtClean="0"/>
              <a:t>You have a non-refundable ticket to get home from Bucharest tomorrow</a:t>
            </a:r>
          </a:p>
          <a:p>
            <a:pPr lvl="1"/>
            <a:r>
              <a:rPr lang="en-US" dirty="0" smtClean="0"/>
              <a:t>Now you have a goal: Get to Bucharest in time to catch your flight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50" y="1971675"/>
            <a:ext cx="4847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Romania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8229600" cy="4590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Goal: Get to Bucharest</a:t>
            </a:r>
          </a:p>
          <a:p>
            <a:r>
              <a:rPr lang="en-US" dirty="0" smtClean="0"/>
              <a:t>Formulate Problem:</a:t>
            </a:r>
          </a:p>
          <a:p>
            <a:pPr lvl="1"/>
            <a:r>
              <a:rPr lang="en-US" dirty="0" smtClean="0"/>
              <a:t>States: Cities</a:t>
            </a:r>
          </a:p>
          <a:p>
            <a:pPr lvl="1"/>
            <a:r>
              <a:rPr lang="en-US" dirty="0" smtClean="0"/>
              <a:t>Actions: Drive to city</a:t>
            </a:r>
          </a:p>
          <a:p>
            <a:r>
              <a:rPr lang="en-US" dirty="0" smtClean="0"/>
              <a:t>What level of abstraction?</a:t>
            </a:r>
          </a:p>
          <a:p>
            <a:pPr lvl="1"/>
            <a:r>
              <a:rPr lang="en-US" dirty="0" smtClean="0"/>
              <a:t>Turn wheel or Drive to Bucharest  </a:t>
            </a:r>
          </a:p>
          <a:p>
            <a:pPr lvl="1"/>
            <a:r>
              <a:rPr lang="en-US" dirty="0" smtClean="0"/>
              <a:t>What is a state?</a:t>
            </a:r>
          </a:p>
          <a:p>
            <a:pPr lvl="1"/>
            <a:r>
              <a:rPr lang="en-US" dirty="0" smtClean="0"/>
              <a:t>What is an action?</a:t>
            </a:r>
          </a:p>
          <a:p>
            <a:r>
              <a:rPr lang="en-US" dirty="0" smtClean="0"/>
              <a:t>Goal: Set of states, specifically: {Bucharest} </a:t>
            </a:r>
          </a:p>
          <a:p>
            <a:r>
              <a:rPr lang="en-US" dirty="0" smtClean="0"/>
              <a:t>Solution: Sequence of actions that results in a goal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/>
              <a:t>What type of task environment?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030165"/>
              </p:ext>
            </p:extLst>
          </p:nvPr>
        </p:nvGraphicFramePr>
        <p:xfrm>
          <a:off x="457200" y="1600200"/>
          <a:ext cx="761999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Romantic</a:t>
                      </a:r>
                      <a:r>
                        <a:rPr lang="en-US" baseline="0" dirty="0" smtClean="0"/>
                        <a:t> Romania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437363"/>
              </p:ext>
            </p:extLst>
          </p:nvPr>
        </p:nvGraphicFramePr>
        <p:xfrm>
          <a:off x="457200" y="3124200"/>
          <a:ext cx="761999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Romantic</a:t>
                      </a:r>
                      <a:r>
                        <a:rPr lang="en-US" baseline="0" dirty="0" smtClean="0"/>
                        <a:t> Romania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7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fixed sequence </a:t>
            </a:r>
            <a:r>
              <a:rPr lang="en-US" dirty="0"/>
              <a:t>of </a:t>
            </a:r>
            <a:r>
              <a:rPr lang="en-US" dirty="0" smtClean="0"/>
              <a:t>actions</a:t>
            </a:r>
            <a:endParaRPr lang="en-US" dirty="0"/>
          </a:p>
          <a:p>
            <a:r>
              <a:rPr lang="en-US" dirty="0" smtClean="0"/>
              <a:t>Agent </a:t>
            </a:r>
            <a:r>
              <a:rPr lang="en-US" b="1" dirty="0" smtClean="0"/>
              <a:t>searches</a:t>
            </a:r>
            <a:r>
              <a:rPr lang="en-US" dirty="0" smtClean="0"/>
              <a:t> for a sequence of actions that will lead to a goal state</a:t>
            </a:r>
          </a:p>
          <a:p>
            <a:r>
              <a:rPr lang="en-US" dirty="0" smtClean="0"/>
              <a:t>So we :</a:t>
            </a:r>
          </a:p>
          <a:p>
            <a:pPr lvl="1"/>
            <a:r>
              <a:rPr lang="en-US" b="1" dirty="0" smtClean="0"/>
              <a:t>Formulate</a:t>
            </a:r>
            <a:r>
              <a:rPr lang="en-US" dirty="0" smtClean="0"/>
              <a:t> the problem, </a:t>
            </a:r>
          </a:p>
          <a:p>
            <a:pPr lvl="1"/>
            <a:r>
              <a:rPr lang="en-US" b="1" dirty="0" smtClean="0"/>
              <a:t>Search</a:t>
            </a:r>
            <a:r>
              <a:rPr lang="en-US" dirty="0" smtClean="0"/>
              <a:t> for a solution, </a:t>
            </a:r>
          </a:p>
          <a:p>
            <a:pPr lvl="1"/>
            <a:r>
              <a:rPr lang="en-US" b="1" dirty="0" smtClean="0"/>
              <a:t>Execute</a:t>
            </a:r>
            <a:r>
              <a:rPr lang="en-US" dirty="0" smtClean="0"/>
              <a:t> the action sequence</a:t>
            </a:r>
          </a:p>
          <a:p>
            <a:endParaRPr lang="en-US" dirty="0" smtClean="0"/>
          </a:p>
          <a:p>
            <a:r>
              <a:rPr lang="en-US" dirty="0" smtClean="0"/>
              <a:t>Execution phase does NOT consider percepts in this simple example. In control theory: </a:t>
            </a:r>
            <a:r>
              <a:rPr lang="en-US" b="1" dirty="0" smtClean="0"/>
              <a:t>Open-Loop </a:t>
            </a:r>
            <a:r>
              <a:rPr lang="en-US" dirty="0" smtClean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5626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sz="4000" dirty="0" smtClean="0"/>
              <a:t>Back to Romanian problem formulation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Initial State</a:t>
            </a:r>
            <a:r>
              <a:rPr lang="en-US" dirty="0" smtClean="0"/>
              <a:t>, S_0</a:t>
            </a:r>
          </a:p>
          <a:p>
            <a:pPr lvl="1"/>
            <a:r>
              <a:rPr lang="en-US" dirty="0" smtClean="0"/>
              <a:t>In(Arad)</a:t>
            </a:r>
          </a:p>
          <a:p>
            <a:r>
              <a:rPr lang="en-US" b="1" dirty="0" smtClean="0"/>
              <a:t>Actions</a:t>
            </a:r>
          </a:p>
          <a:p>
            <a:pPr lvl="1"/>
            <a:r>
              <a:rPr lang="en-US" dirty="0" smtClean="0"/>
              <a:t>Actions(S) returns set of actions possible in state S</a:t>
            </a:r>
          </a:p>
          <a:p>
            <a:pPr lvl="1"/>
            <a:r>
              <a:rPr lang="en-US" dirty="0" smtClean="0"/>
              <a:t>{Go(Sibiu), Go(Timisoara), Go(</a:t>
            </a:r>
            <a:r>
              <a:rPr lang="en-US" dirty="0" err="1" smtClean="0"/>
              <a:t>Zerind</a:t>
            </a:r>
            <a:r>
              <a:rPr lang="en-US" dirty="0" smtClean="0"/>
              <a:t>)}</a:t>
            </a:r>
          </a:p>
          <a:p>
            <a:r>
              <a:rPr lang="en-US" b="1" dirty="0" smtClean="0"/>
              <a:t>Transition Model</a:t>
            </a:r>
            <a:r>
              <a:rPr lang="en-US" dirty="0" smtClean="0"/>
              <a:t>: What does an action do?</a:t>
            </a:r>
          </a:p>
          <a:p>
            <a:pPr lvl="1"/>
            <a:r>
              <a:rPr lang="en-US" dirty="0" smtClean="0"/>
              <a:t>Result (In(Arad), Go(</a:t>
            </a:r>
            <a:r>
              <a:rPr lang="en-US" dirty="0" err="1" smtClean="0"/>
              <a:t>Zerind</a:t>
            </a:r>
            <a:r>
              <a:rPr lang="en-US" dirty="0" smtClean="0"/>
              <a:t>)) = In(</a:t>
            </a:r>
            <a:r>
              <a:rPr lang="en-US" dirty="0" err="1" smtClean="0"/>
              <a:t>Zerind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State space </a:t>
            </a:r>
            <a:r>
              <a:rPr lang="en-US" dirty="0" smtClean="0"/>
              <a:t>is a </a:t>
            </a:r>
            <a:r>
              <a:rPr lang="en-US" b="1" dirty="0" smtClean="0"/>
              <a:t>directed</a:t>
            </a:r>
            <a:r>
              <a:rPr lang="en-US" dirty="0" smtClean="0"/>
              <a:t> </a:t>
            </a:r>
            <a:r>
              <a:rPr lang="en-US" b="1" dirty="0" smtClean="0"/>
              <a:t>graph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Path</a:t>
            </a:r>
            <a:r>
              <a:rPr lang="en-US" dirty="0" smtClean="0"/>
              <a:t> in the state space is a sequence of states connected by a sequence of actions</a:t>
            </a:r>
          </a:p>
          <a:p>
            <a:r>
              <a:rPr lang="en-US" b="1" dirty="0" smtClean="0"/>
              <a:t>Goal State(s)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In(Bucharest)</a:t>
            </a:r>
          </a:p>
          <a:p>
            <a:r>
              <a:rPr lang="en-US" b="1" dirty="0" smtClean="0">
                <a:sym typeface="Wingdings" pitchFamily="2" charset="2"/>
              </a:rPr>
              <a:t>Path COST</a:t>
            </a:r>
            <a:r>
              <a:rPr lang="en-US" dirty="0" smtClean="0">
                <a:sym typeface="Wingdings" pitchFamily="2" charset="2"/>
              </a:rPr>
              <a:t> function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Some agents are better than others  lower cost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Path costs are non-negative (&gt;= 0)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781800" y="1524000"/>
            <a:ext cx="533400" cy="25908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42199" y="2209800"/>
            <a:ext cx="1007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/>
              <a:t>o</a:t>
            </a:r>
            <a:r>
              <a:rPr lang="en-US" dirty="0" smtClean="0"/>
              <a:t>f our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 solution is a sequence of actions leading from the initial state to a goal state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real world is absurdly complex so state space must be abstracted for problem solving</a:t>
            </a:r>
          </a:p>
          <a:p>
            <a:r>
              <a:rPr lang="en-US" dirty="0" smtClean="0"/>
              <a:t>In(Arad) means somewhere in Arad but where </a:t>
            </a:r>
          </a:p>
          <a:p>
            <a:r>
              <a:rPr lang="en-US" dirty="0" smtClean="0"/>
              <a:t>Result(In (Arad), Go(</a:t>
            </a:r>
            <a:r>
              <a:rPr lang="en-US" dirty="0" err="1" smtClean="0"/>
              <a:t>Zerind</a:t>
            </a:r>
            <a:r>
              <a:rPr lang="en-US" dirty="0" smtClean="0"/>
              <a:t>)) = In (</a:t>
            </a:r>
            <a:r>
              <a:rPr lang="en-US" dirty="0" err="1" smtClean="0"/>
              <a:t>Zerind</a:t>
            </a:r>
            <a:r>
              <a:rPr lang="en-US" dirty="0" smtClean="0"/>
              <a:t>). Yay but how do you </a:t>
            </a:r>
            <a:r>
              <a:rPr lang="en-US" dirty="0"/>
              <a:t>find the highway out and what side do you drive </a:t>
            </a:r>
            <a:r>
              <a:rPr lang="en-US" dirty="0" smtClean="0"/>
              <a:t>on </a:t>
            </a:r>
            <a:r>
              <a:rPr lang="en-US" dirty="0"/>
              <a:t>and where’s the gas station, and </a:t>
            </a:r>
            <a:r>
              <a:rPr lang="en-US" dirty="0" smtClean="0"/>
              <a:t>…..</a:t>
            </a:r>
          </a:p>
          <a:p>
            <a:pPr lvl="1"/>
            <a:r>
              <a:rPr lang="en-US" dirty="0" smtClean="0"/>
              <a:t>In a more expressive, less abstract representation of the world, In(Arad) must correspond to some real location in Arad (Hotel Phoenix perhaps)</a:t>
            </a:r>
          </a:p>
          <a:p>
            <a:r>
              <a:rPr lang="en-US" dirty="0" smtClean="0"/>
              <a:t>Similarly a solution, a sequence of actions, must correspond to real actions in the less abstract real-world. A Solution Path must correspond to a real path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Our abstraction should make the original problem easier while at the same time enabling a correspondence with a more expressive representation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r>
              <a:rPr lang="en-US" sz="4400" dirty="0" smtClean="0"/>
              <a:t>Vacuum world. States and transitions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2110619"/>
            <a:ext cx="6956176" cy="30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7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?</a:t>
            </a:r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Transition model (see figure)</a:t>
            </a:r>
          </a:p>
          <a:p>
            <a:r>
              <a:rPr lang="en-US" dirty="0" smtClean="0"/>
              <a:t>Goal test</a:t>
            </a:r>
          </a:p>
          <a:p>
            <a:pPr lvl="1"/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Path cost</a:t>
            </a:r>
          </a:p>
          <a:p>
            <a:pPr lvl="1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21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475506"/>
            <a:ext cx="5277285" cy="262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Dirt location (0, 1), Robot location (0, 1)</a:t>
            </a:r>
          </a:p>
          <a:p>
            <a:pPr lvl="1"/>
            <a:r>
              <a:rPr lang="en-US" dirty="0" smtClean="0"/>
              <a:t>Initial state can be any state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Left, Right, Suck, </a:t>
            </a:r>
            <a:r>
              <a:rPr lang="en-US" dirty="0" err="1" smtClean="0"/>
              <a:t>NoOp</a:t>
            </a:r>
            <a:endParaRPr lang="en-US" dirty="0" smtClean="0"/>
          </a:p>
          <a:p>
            <a:r>
              <a:rPr lang="en-US" dirty="0" smtClean="0"/>
              <a:t>Transition model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Goal test</a:t>
            </a:r>
          </a:p>
          <a:p>
            <a:pPr lvl="1"/>
            <a:r>
              <a:rPr lang="en-US" dirty="0" smtClean="0"/>
              <a:t>No Dirt. All squares are clean</a:t>
            </a:r>
          </a:p>
          <a:p>
            <a:r>
              <a:rPr lang="en-US" dirty="0" smtClean="0"/>
              <a:t>Path cost</a:t>
            </a:r>
          </a:p>
          <a:p>
            <a:pPr lvl="1"/>
            <a:r>
              <a:rPr lang="en-US" dirty="0" smtClean="0"/>
              <a:t>1 per action, 0 for </a:t>
            </a:r>
            <a:r>
              <a:rPr lang="en-US" dirty="0" err="1" smtClean="0"/>
              <a:t>NoOp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Rational agents and performance metrics</a:t>
            </a:r>
          </a:p>
          <a:p>
            <a:pPr lvl="1"/>
            <a:r>
              <a:rPr lang="en-US" dirty="0" smtClean="0"/>
              <a:t>Suppose that the performance measure is concerned with just the first T time steps of the environment and ignores everything thereafter. Show that a rational agent’s action may depend not just on the state of the environment but also on the time step it has reached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9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puzzle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743200"/>
            <a:ext cx="3657600" cy="162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533400"/>
            <a:ext cx="52578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Location of every tile and blank</a:t>
            </a:r>
          </a:p>
          <a:p>
            <a:r>
              <a:rPr lang="en-US" dirty="0" smtClean="0"/>
              <a:t>Initial state</a:t>
            </a:r>
          </a:p>
          <a:p>
            <a:pPr lvl="1"/>
            <a:r>
              <a:rPr lang="en-US" dirty="0" smtClean="0"/>
              <a:t>Any state</a:t>
            </a:r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Movement of blank</a:t>
            </a:r>
          </a:p>
          <a:p>
            <a:pPr lvl="2"/>
            <a:r>
              <a:rPr lang="en-US" dirty="0" smtClean="0"/>
              <a:t>Up, down, left, right</a:t>
            </a:r>
          </a:p>
          <a:p>
            <a:r>
              <a:rPr lang="en-US" dirty="0" smtClean="0"/>
              <a:t>Transition model</a:t>
            </a:r>
          </a:p>
          <a:p>
            <a:pPr lvl="1"/>
            <a:r>
              <a:rPr lang="en-US" dirty="0" smtClean="0"/>
              <a:t>New state after blank move</a:t>
            </a:r>
          </a:p>
          <a:p>
            <a:r>
              <a:rPr lang="en-US" dirty="0" smtClean="0"/>
              <a:t>Goal Test</a:t>
            </a:r>
          </a:p>
          <a:p>
            <a:pPr lvl="1"/>
            <a:r>
              <a:rPr lang="en-US" dirty="0" smtClean="0"/>
              <a:t>Test if configuration matches figure</a:t>
            </a:r>
          </a:p>
          <a:p>
            <a:r>
              <a:rPr lang="en-US" dirty="0" smtClean="0"/>
              <a:t>Path cost</a:t>
            </a:r>
          </a:p>
          <a:p>
            <a:pPr lvl="1"/>
            <a:r>
              <a:rPr lang="en-US" dirty="0" smtClean="0"/>
              <a:t>1 per blank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 Queens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609600"/>
            <a:ext cx="3657600" cy="5943600"/>
          </a:xfrm>
        </p:spPr>
        <p:txBody>
          <a:bodyPr/>
          <a:lstStyle/>
          <a:p>
            <a:r>
              <a:rPr lang="en-US" dirty="0" smtClean="0"/>
              <a:t>States</a:t>
            </a:r>
          </a:p>
          <a:p>
            <a:pPr lvl="1"/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Initial State</a:t>
            </a:r>
          </a:p>
          <a:p>
            <a:pPr lvl="1"/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Transition model</a:t>
            </a:r>
          </a:p>
          <a:p>
            <a:pPr lvl="1"/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Goal Test</a:t>
            </a:r>
          </a:p>
          <a:p>
            <a:pPr lvl="1"/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Path cost</a:t>
            </a:r>
          </a:p>
          <a:p>
            <a:pPr lvl="1"/>
            <a:r>
              <a:rPr lang="en-US" dirty="0"/>
              <a:t>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6085"/>
            <a:ext cx="3657600" cy="369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problems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 finding</a:t>
            </a:r>
          </a:p>
          <a:p>
            <a:r>
              <a:rPr lang="en-US" dirty="0" smtClean="0"/>
              <a:t>TSP</a:t>
            </a:r>
          </a:p>
          <a:p>
            <a:r>
              <a:rPr lang="en-US" dirty="0" smtClean="0"/>
              <a:t>VLSI</a:t>
            </a:r>
          </a:p>
          <a:p>
            <a:r>
              <a:rPr lang="en-US" dirty="0" smtClean="0"/>
              <a:t>Robot Navigation</a:t>
            </a:r>
          </a:p>
          <a:p>
            <a:r>
              <a:rPr lang="en-US" dirty="0" smtClean="0"/>
              <a:t>Automatic assembly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Romania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7222"/>
            <a:ext cx="7620000" cy="47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1981200"/>
            <a:ext cx="533400" cy="2286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6001" y="3022599"/>
            <a:ext cx="533400" cy="2286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sz="4400" dirty="0" smtClean="0"/>
              <a:t>Romanian problem formulation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Initial State</a:t>
            </a:r>
            <a:r>
              <a:rPr lang="en-US" dirty="0" smtClean="0"/>
              <a:t>, S_0</a:t>
            </a:r>
          </a:p>
          <a:p>
            <a:pPr lvl="1"/>
            <a:r>
              <a:rPr lang="en-US" dirty="0" smtClean="0"/>
              <a:t>In(Arad)</a:t>
            </a:r>
          </a:p>
          <a:p>
            <a:r>
              <a:rPr lang="en-US" b="1" dirty="0" smtClean="0"/>
              <a:t>Actions</a:t>
            </a:r>
          </a:p>
          <a:p>
            <a:pPr lvl="1"/>
            <a:r>
              <a:rPr lang="en-US" dirty="0" smtClean="0"/>
              <a:t>Actions(S) returns set of actions possible in state S</a:t>
            </a:r>
          </a:p>
          <a:p>
            <a:pPr lvl="1"/>
            <a:r>
              <a:rPr lang="en-US" dirty="0" smtClean="0"/>
              <a:t>{Go(Sibiu), Go(Timisoara), Go(</a:t>
            </a:r>
            <a:r>
              <a:rPr lang="en-US" dirty="0" err="1" smtClean="0"/>
              <a:t>Zerind</a:t>
            </a:r>
            <a:r>
              <a:rPr lang="en-US" dirty="0" smtClean="0"/>
              <a:t>)}</a:t>
            </a:r>
          </a:p>
          <a:p>
            <a:r>
              <a:rPr lang="en-US" b="1" dirty="0" smtClean="0"/>
              <a:t>Transition Model</a:t>
            </a:r>
            <a:r>
              <a:rPr lang="en-US" dirty="0" smtClean="0"/>
              <a:t>: What does an action do?</a:t>
            </a:r>
          </a:p>
          <a:p>
            <a:pPr lvl="1"/>
            <a:r>
              <a:rPr lang="en-US" dirty="0" smtClean="0"/>
              <a:t>Result (In(Arad), Go(</a:t>
            </a:r>
            <a:r>
              <a:rPr lang="en-US" dirty="0" err="1" smtClean="0"/>
              <a:t>Zerind</a:t>
            </a:r>
            <a:r>
              <a:rPr lang="en-US" dirty="0" smtClean="0"/>
              <a:t>)) = In(</a:t>
            </a:r>
            <a:r>
              <a:rPr lang="en-US" dirty="0" err="1" smtClean="0"/>
              <a:t>Zerind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State space </a:t>
            </a:r>
            <a:r>
              <a:rPr lang="en-US" dirty="0" smtClean="0"/>
              <a:t>is a </a:t>
            </a:r>
            <a:r>
              <a:rPr lang="en-US" b="1" dirty="0" smtClean="0"/>
              <a:t>directed</a:t>
            </a:r>
            <a:r>
              <a:rPr lang="en-US" dirty="0" smtClean="0"/>
              <a:t> </a:t>
            </a:r>
            <a:r>
              <a:rPr lang="en-US" b="1" dirty="0" smtClean="0"/>
              <a:t>graph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Path</a:t>
            </a:r>
            <a:r>
              <a:rPr lang="en-US" dirty="0" smtClean="0"/>
              <a:t> in the state space is a sequence of states connected by a sequence of actions</a:t>
            </a:r>
          </a:p>
          <a:p>
            <a:r>
              <a:rPr lang="en-US" b="1" dirty="0" smtClean="0"/>
              <a:t>Goal State(s)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In(Bucharest)</a:t>
            </a:r>
          </a:p>
          <a:p>
            <a:r>
              <a:rPr lang="en-US" b="1" dirty="0" smtClean="0">
                <a:sym typeface="Wingdings" pitchFamily="2" charset="2"/>
              </a:rPr>
              <a:t>Path COST</a:t>
            </a:r>
            <a:r>
              <a:rPr lang="en-US" dirty="0" smtClean="0">
                <a:sym typeface="Wingdings" pitchFamily="2" charset="2"/>
              </a:rPr>
              <a:t> function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Some agents are better than others  lower cost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Path costs are non-negative (&gt;= 0)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781800" y="1524000"/>
            <a:ext cx="533400" cy="25908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42199" y="2209800"/>
            <a:ext cx="1007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/>
              <a:t>o</a:t>
            </a:r>
            <a:r>
              <a:rPr lang="en-US" dirty="0" smtClean="0"/>
              <a:t>f our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 solution is a sequence of actions leading from the initial state to a goal state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262"/>
            <a:ext cx="73342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195263"/>
            <a:ext cx="1143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Frontier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4758" y="3161834"/>
            <a:ext cx="1143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Frontier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1143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Frontier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47758" y="4185735"/>
            <a:ext cx="1143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Frontier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76258" y="2895601"/>
            <a:ext cx="100542" cy="266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4776258" y="2895601"/>
            <a:ext cx="1624542" cy="266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flipH="1" flipV="1">
            <a:off x="2819400" y="2895601"/>
            <a:ext cx="1956858" cy="266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</p:cNvCxnSpPr>
          <p:nvPr/>
        </p:nvCxnSpPr>
        <p:spPr>
          <a:xfrm>
            <a:off x="876300" y="4941332"/>
            <a:ext cx="3429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</p:cNvCxnSpPr>
          <p:nvPr/>
        </p:nvCxnSpPr>
        <p:spPr>
          <a:xfrm>
            <a:off x="876300" y="4941332"/>
            <a:ext cx="11811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</p:cNvCxnSpPr>
          <p:nvPr/>
        </p:nvCxnSpPr>
        <p:spPr>
          <a:xfrm>
            <a:off x="876300" y="4941332"/>
            <a:ext cx="18669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76300" y="4941332"/>
            <a:ext cx="27813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19258" y="4572000"/>
            <a:ext cx="48154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flipH="1">
            <a:off x="5181600" y="4555067"/>
            <a:ext cx="737658" cy="201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00200" y="2133600"/>
            <a:ext cx="914400" cy="30480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876800" cy="43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1681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Arad is loopy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 flipV="1">
            <a:off x="1752600" y="3124200"/>
            <a:ext cx="2514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</p:cNvCxnSpPr>
          <p:nvPr/>
        </p:nvCxnSpPr>
        <p:spPr>
          <a:xfrm>
            <a:off x="1752600" y="3352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9666" y="5410200"/>
            <a:ext cx="7814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should we ignore loopy (redundant) paths?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DynProg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PathCost</a:t>
            </a:r>
            <a:endParaRPr lang="en-US" dirty="0" smtClean="0"/>
          </a:p>
          <a:p>
            <a:r>
              <a:rPr lang="en-US" dirty="0" smtClean="0"/>
              <a:t>Should we always ignore redundant paths?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sz="4400" dirty="0" smtClean="0"/>
              <a:t>Graph search avoids redundant paths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7222"/>
            <a:ext cx="7620000" cy="47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295400"/>
            <a:ext cx="8077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And, very importantly, getting rid of redundant paths reduces the number of tree nodes from </a:t>
            </a:r>
            <a:r>
              <a:rPr lang="en-US" dirty="0" err="1" smtClean="0"/>
              <a:t>pow</a:t>
            </a:r>
            <a:r>
              <a:rPr lang="en-US" dirty="0" smtClean="0"/>
              <a:t>(b, d) to approximately 2 d^2 !!!!!</a:t>
            </a:r>
          </a:p>
          <a:p>
            <a:r>
              <a:rPr lang="en-US" dirty="0" smtClean="0"/>
              <a:t>b = branching factor</a:t>
            </a:r>
          </a:p>
          <a:p>
            <a:r>
              <a:rPr lang="en-US" dirty="0" smtClean="0"/>
              <a:t>d = tree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Graph search makes a state tree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345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sz="4400" dirty="0" smtClean="0"/>
              <a:t>Graph search frontier separates explored and unexplored states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38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(True or False)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800600"/>
          </a:xfrm>
        </p:spPr>
        <p:txBody>
          <a:bodyPr/>
          <a:lstStyle/>
          <a:p>
            <a:r>
              <a:rPr lang="en-US" dirty="0" smtClean="0"/>
              <a:t>An agent that senses only partial information about the state cannot be perfectly rational</a:t>
            </a:r>
          </a:p>
          <a:p>
            <a:r>
              <a:rPr lang="en-US" dirty="0" smtClean="0"/>
              <a:t>There exist task environments in which no pure reflex agent can behave rationally</a:t>
            </a:r>
          </a:p>
          <a:p>
            <a:r>
              <a:rPr lang="en-US" dirty="0" smtClean="0"/>
              <a:t>There exists a task environment in which every agent is rational</a:t>
            </a:r>
          </a:p>
          <a:p>
            <a:r>
              <a:rPr lang="en-US" dirty="0" smtClean="0"/>
              <a:t>The input to an agent program is the same as the input to the agent function</a:t>
            </a:r>
          </a:p>
          <a:p>
            <a:r>
              <a:rPr lang="en-US" dirty="0" smtClean="0"/>
              <a:t>Every agent function is implementable by some program/machine combination</a:t>
            </a:r>
          </a:p>
          <a:p>
            <a:r>
              <a:rPr lang="en-US" dirty="0" smtClean="0"/>
              <a:t>Suppose an agent selects its action uniformly at random from the set of possible actions. There exists a deterministic task environment in which this agent is rational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8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graph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Node != problem state (states do not have parent, action, path-cost, …)</a:t>
            </a:r>
          </a:p>
          <a:p>
            <a:pPr lvl="1"/>
            <a:r>
              <a:rPr lang="en-US" dirty="0" smtClean="0"/>
              <a:t>Parent</a:t>
            </a:r>
          </a:p>
          <a:p>
            <a:pPr lvl="1"/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Path-cost</a:t>
            </a:r>
          </a:p>
          <a:p>
            <a:r>
              <a:rPr lang="en-US" dirty="0" smtClean="0"/>
              <a:t>function </a:t>
            </a:r>
            <a:r>
              <a:rPr lang="en-US" dirty="0" err="1" smtClean="0"/>
              <a:t>ChildNode</a:t>
            </a:r>
            <a:r>
              <a:rPr lang="en-US" dirty="0" smtClean="0"/>
              <a:t>(</a:t>
            </a:r>
            <a:r>
              <a:rPr lang="en-US" i="1" dirty="0" smtClean="0"/>
              <a:t>problem</a:t>
            </a:r>
            <a:r>
              <a:rPr lang="en-US" dirty="0" smtClean="0"/>
              <a:t>, </a:t>
            </a:r>
            <a:r>
              <a:rPr lang="en-US" i="1" dirty="0" smtClean="0"/>
              <a:t>parent</a:t>
            </a:r>
            <a:r>
              <a:rPr lang="en-US" dirty="0" smtClean="0"/>
              <a:t>, </a:t>
            </a:r>
            <a:r>
              <a:rPr lang="en-US" i="1" dirty="0" smtClean="0"/>
              <a:t>action</a:t>
            </a:r>
            <a:r>
              <a:rPr lang="en-US" dirty="0" smtClean="0"/>
              <a:t>) returns Node</a:t>
            </a:r>
          </a:p>
          <a:p>
            <a:pPr lvl="1"/>
            <a:r>
              <a:rPr lang="en-US" dirty="0" smtClean="0"/>
              <a:t>return a Node with</a:t>
            </a:r>
          </a:p>
          <a:p>
            <a:pPr lvl="2"/>
            <a:r>
              <a:rPr lang="en-US" dirty="0" smtClean="0"/>
              <a:t>State = </a:t>
            </a:r>
            <a:r>
              <a:rPr lang="en-US" i="1" dirty="0" err="1" smtClean="0"/>
              <a:t>problem.</a:t>
            </a:r>
            <a:r>
              <a:rPr lang="en-US" dirty="0" err="1" smtClean="0"/>
              <a:t>Result</a:t>
            </a:r>
            <a:r>
              <a:rPr lang="en-US" dirty="0" smtClean="0"/>
              <a:t>(</a:t>
            </a:r>
            <a:r>
              <a:rPr lang="en-US" dirty="0" err="1" smtClean="0"/>
              <a:t>parent.State</a:t>
            </a:r>
            <a:r>
              <a:rPr lang="en-US" dirty="0" smtClean="0"/>
              <a:t>, action)</a:t>
            </a:r>
          </a:p>
          <a:p>
            <a:pPr lvl="2"/>
            <a:r>
              <a:rPr lang="en-US" dirty="0" smtClean="0"/>
              <a:t>Parent = </a:t>
            </a:r>
            <a:r>
              <a:rPr lang="en-US" i="1" dirty="0" smtClean="0"/>
              <a:t>parent</a:t>
            </a:r>
          </a:p>
          <a:p>
            <a:pPr lvl="2"/>
            <a:r>
              <a:rPr lang="en-US" dirty="0" smtClean="0"/>
              <a:t>Action = </a:t>
            </a:r>
            <a:r>
              <a:rPr lang="en-US" i="1" dirty="0" smtClean="0"/>
              <a:t>action</a:t>
            </a:r>
            <a:endParaRPr lang="en-US" dirty="0" smtClean="0"/>
          </a:p>
          <a:p>
            <a:pPr lvl="2"/>
            <a:r>
              <a:rPr lang="en-US" dirty="0" smtClean="0"/>
              <a:t>Path-cost = </a:t>
            </a:r>
            <a:r>
              <a:rPr lang="en-US" i="1" dirty="0" err="1" smtClean="0"/>
              <a:t>parent.</a:t>
            </a:r>
            <a:r>
              <a:rPr lang="en-US" dirty="0" err="1" smtClean="0"/>
              <a:t>Path</a:t>
            </a:r>
            <a:r>
              <a:rPr lang="en-US" dirty="0" smtClean="0"/>
              <a:t>-cost + </a:t>
            </a:r>
            <a:r>
              <a:rPr lang="en-US" i="1" dirty="0" err="1" smtClean="0"/>
              <a:t>problem.</a:t>
            </a:r>
            <a:r>
              <a:rPr lang="en-US" dirty="0" err="1" smtClean="0"/>
              <a:t>Step</a:t>
            </a:r>
            <a:r>
              <a:rPr lang="en-US" dirty="0" smtClean="0"/>
              <a:t>-cost(</a:t>
            </a:r>
            <a:r>
              <a:rPr lang="en-US" i="1" dirty="0" err="1" smtClean="0"/>
              <a:t>parent.</a:t>
            </a:r>
            <a:r>
              <a:rPr lang="en-US" dirty="0" err="1" smtClean="0"/>
              <a:t>State</a:t>
            </a:r>
            <a:r>
              <a:rPr lang="en-US" dirty="0" smtClean="0"/>
              <a:t>, </a:t>
            </a:r>
            <a:r>
              <a:rPr lang="en-US" i="1" dirty="0" smtClean="0"/>
              <a:t>action)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If node contains goal state, then you have to construct the solution – a path – by following the parent chain to the root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graph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Frontier:</a:t>
            </a:r>
          </a:p>
          <a:p>
            <a:pPr lvl="1"/>
            <a:r>
              <a:rPr lang="en-US" dirty="0" smtClean="0"/>
              <a:t>Queue</a:t>
            </a:r>
          </a:p>
          <a:p>
            <a:pPr lvl="2"/>
            <a:r>
              <a:rPr lang="en-US" dirty="0" smtClean="0"/>
              <a:t>FIFO</a:t>
            </a:r>
          </a:p>
          <a:p>
            <a:pPr lvl="2"/>
            <a:r>
              <a:rPr lang="en-US" dirty="0" smtClean="0"/>
              <a:t>LIFO</a:t>
            </a:r>
          </a:p>
          <a:p>
            <a:pPr lvl="2"/>
            <a:r>
              <a:rPr lang="en-US" dirty="0" smtClean="0"/>
              <a:t>Priority</a:t>
            </a:r>
          </a:p>
          <a:p>
            <a:pPr lvl="3"/>
            <a:r>
              <a:rPr lang="en-US" dirty="0" smtClean="0"/>
              <a:t>Path-Cost?</a:t>
            </a:r>
          </a:p>
          <a:p>
            <a:r>
              <a:rPr lang="en-US" dirty="0" smtClean="0"/>
              <a:t>Explored-Set:</a:t>
            </a:r>
          </a:p>
          <a:p>
            <a:pPr lvl="1"/>
            <a:r>
              <a:rPr lang="en-US" dirty="0" smtClean="0"/>
              <a:t>Hash table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search strategies are defined by the order in which we choose nodes from the frontier to expand</a:t>
            </a:r>
          </a:p>
          <a:p>
            <a:pPr lvl="1"/>
            <a:r>
              <a:rPr lang="en-US" dirty="0" err="1" smtClean="0"/>
              <a:t>Lifo</a:t>
            </a:r>
            <a:r>
              <a:rPr lang="en-US" dirty="0" smtClean="0"/>
              <a:t>, </a:t>
            </a:r>
            <a:r>
              <a:rPr lang="en-US" dirty="0" err="1" smtClean="0"/>
              <a:t>fifo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We compare search strategies along the following dimensions</a:t>
            </a:r>
          </a:p>
          <a:p>
            <a:pPr lvl="1"/>
            <a:r>
              <a:rPr lang="en-US" dirty="0" smtClean="0"/>
              <a:t>Completeness: Does it always find a solution if one exists?</a:t>
            </a:r>
          </a:p>
          <a:p>
            <a:pPr lvl="1"/>
            <a:r>
              <a:rPr lang="en-US" dirty="0" smtClean="0"/>
              <a:t>Time Complexity: Number of nodes expanded/generated</a:t>
            </a:r>
          </a:p>
          <a:p>
            <a:pPr lvl="1"/>
            <a:r>
              <a:rPr lang="en-US" dirty="0" smtClean="0"/>
              <a:t>Space Complexity: Max number of nodes in Memory</a:t>
            </a:r>
          </a:p>
          <a:p>
            <a:pPr lvl="1"/>
            <a:r>
              <a:rPr lang="en-US" dirty="0" smtClean="0"/>
              <a:t>Optimality: Does it always find least-cost solution</a:t>
            </a:r>
          </a:p>
          <a:p>
            <a:r>
              <a:rPr lang="en-US" dirty="0" smtClean="0"/>
              <a:t>Time and space complexity are measured in terms of</a:t>
            </a:r>
          </a:p>
          <a:p>
            <a:pPr lvl="1"/>
            <a:r>
              <a:rPr lang="en-US" dirty="0" smtClean="0"/>
              <a:t>b </a:t>
            </a:r>
            <a:r>
              <a:rPr lang="en-US" dirty="0" smtClean="0">
                <a:sym typeface="Wingdings" pitchFamily="2" charset="2"/>
              </a:rPr>
              <a:t> maximum branching factor of search tree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  depth of least cost solution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  maximum depth of the tree (may be infinite!)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Uninformed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Breadth-first</a:t>
            </a:r>
          </a:p>
          <a:p>
            <a:r>
              <a:rPr lang="en-US" dirty="0" smtClean="0"/>
              <a:t>Uniform-cost</a:t>
            </a:r>
          </a:p>
          <a:p>
            <a:r>
              <a:rPr lang="en-US" dirty="0" smtClean="0"/>
              <a:t>Depth-first</a:t>
            </a:r>
          </a:p>
          <a:p>
            <a:r>
              <a:rPr lang="en-US" dirty="0" smtClean="0"/>
              <a:t>Depth-limited</a:t>
            </a:r>
          </a:p>
          <a:p>
            <a:r>
              <a:rPr lang="en-US" dirty="0" smtClean="0"/>
              <a:t>Iterative deepening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 – FIFO Q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04804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Complete</a:t>
            </a:r>
            <a:r>
              <a:rPr lang="en-US" dirty="0" smtClean="0"/>
              <a:t>: Yes – shallowest goal node</a:t>
            </a:r>
          </a:p>
          <a:p>
            <a:r>
              <a:rPr lang="en-US" b="1" dirty="0" smtClean="0"/>
              <a:t>Time</a:t>
            </a:r>
            <a:r>
              <a:rPr lang="en-US" dirty="0" smtClean="0"/>
              <a:t> == Number of nodes expanded – assume b constant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b^d</a:t>
            </a:r>
            <a:r>
              <a:rPr lang="en-US" dirty="0" smtClean="0"/>
              <a:t>) if you check for goal state upon generation  of node or </a:t>
            </a:r>
          </a:p>
          <a:p>
            <a:pPr lvl="1"/>
            <a:r>
              <a:rPr lang="en-US" dirty="0" smtClean="0"/>
              <a:t>O(b^(d+1)) if you check when you pick node for expansion</a:t>
            </a:r>
          </a:p>
          <a:p>
            <a:r>
              <a:rPr lang="en-US" b="1" dirty="0" smtClean="0"/>
              <a:t>Space</a:t>
            </a:r>
            <a:r>
              <a:rPr lang="en-US" dirty="0" smtClean="0"/>
              <a:t> == Space for nodes = number of nodes in explored set + number of nodes in frontier</a:t>
            </a:r>
          </a:p>
          <a:p>
            <a:pPr lvl="1"/>
            <a:r>
              <a:rPr lang="en-US" dirty="0" smtClean="0"/>
              <a:t>O(b^(d-1)) in explored + O(</a:t>
            </a:r>
            <a:r>
              <a:rPr lang="en-US" dirty="0" err="1" smtClean="0"/>
              <a:t>b^d</a:t>
            </a:r>
            <a:r>
              <a:rPr lang="en-US" dirty="0" smtClean="0"/>
              <a:t>) in frontier</a:t>
            </a:r>
          </a:p>
          <a:p>
            <a:pPr lvl="1"/>
            <a:r>
              <a:rPr lang="en-US" dirty="0" smtClean="0"/>
              <a:t>Uh-oh! Can generate nodes at the rate of 100MB/sec so 24 hours means 8640GB</a:t>
            </a:r>
          </a:p>
          <a:p>
            <a:pPr lvl="1"/>
            <a:r>
              <a:rPr lang="en-US" dirty="0" smtClean="0"/>
              <a:t>Look at figure 3.13 in the book</a:t>
            </a:r>
          </a:p>
          <a:p>
            <a:pPr lvl="1"/>
            <a:r>
              <a:rPr lang="en-US" dirty="0" smtClean="0"/>
              <a:t>With b = 10, d = 16, and 1M nodes/sec, 350 Years and 10 </a:t>
            </a:r>
            <a:r>
              <a:rPr lang="en-US" dirty="0" err="1" smtClean="0"/>
              <a:t>exabytes</a:t>
            </a:r>
            <a:r>
              <a:rPr lang="en-US" dirty="0" smtClean="0"/>
              <a:t> of storage needed</a:t>
            </a:r>
          </a:p>
          <a:p>
            <a:r>
              <a:rPr lang="en-US" b="1" dirty="0" smtClean="0"/>
              <a:t>Optimality</a:t>
            </a:r>
            <a:r>
              <a:rPr lang="en-US" dirty="0" smtClean="0"/>
              <a:t>: Optimal if path cost is non-decreasing function of depth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334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BFS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99" y="2262900"/>
            <a:ext cx="5733001" cy="34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5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Uniform-cost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Expand node with lowest path-cost</a:t>
            </a:r>
          </a:p>
          <a:p>
            <a:r>
              <a:rPr lang="en-US" dirty="0" smtClean="0"/>
              <a:t>Goal test on expansion</a:t>
            </a:r>
          </a:p>
          <a:p>
            <a:r>
              <a:rPr lang="en-US" dirty="0" smtClean="0"/>
              <a:t>Replace frontier node if you find better path to same </a:t>
            </a:r>
            <a:r>
              <a:rPr lang="en-US" dirty="0" err="1" smtClean="0"/>
              <a:t>node.State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8" y="2667000"/>
            <a:ext cx="692627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22" y="2133600"/>
            <a:ext cx="681472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cost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Uniform-cost search tree for getting from Sibiu to Bucharest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3150"/>
            <a:ext cx="6203061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0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cost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if every step cost is &gt; 0</a:t>
            </a:r>
          </a:p>
          <a:p>
            <a:r>
              <a:rPr lang="en-US" dirty="0" smtClean="0"/>
              <a:t>Optimal</a:t>
            </a:r>
          </a:p>
          <a:p>
            <a:r>
              <a:rPr lang="en-US" dirty="0" smtClean="0"/>
              <a:t>Time/Space – Strictly more than BFS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for a given agent to be perfectly rational in two distinct task environments</a:t>
            </a:r>
          </a:p>
          <a:p>
            <a:r>
              <a:rPr lang="en-US" dirty="0" smtClean="0"/>
              <a:t>Every agent is rational in an unobservable environment</a:t>
            </a:r>
          </a:p>
          <a:p>
            <a:r>
              <a:rPr lang="en-US" dirty="0" smtClean="0"/>
              <a:t>A perfectly rational poker-playing agent never loses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04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UCS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99" y="2262900"/>
            <a:ext cx="5733001" cy="34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LIFO Q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1319585"/>
            <a:ext cx="6481763" cy="52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easy to implement recursively</a:t>
            </a:r>
          </a:p>
          <a:p>
            <a:r>
              <a:rPr lang="en-US" dirty="0" smtClean="0"/>
              <a:t>Completeness: </a:t>
            </a:r>
          </a:p>
          <a:p>
            <a:pPr lvl="1"/>
            <a:r>
              <a:rPr lang="en-US" dirty="0" smtClean="0"/>
              <a:t>Graph search version is complete in finite spaces</a:t>
            </a:r>
          </a:p>
          <a:p>
            <a:pPr lvl="1"/>
            <a:r>
              <a:rPr lang="en-US" dirty="0" smtClean="0"/>
              <a:t>Tree search version can be infinitely loopy</a:t>
            </a:r>
          </a:p>
          <a:p>
            <a:r>
              <a:rPr lang="en-US" dirty="0" smtClean="0"/>
              <a:t>Not-optimal</a:t>
            </a:r>
          </a:p>
          <a:p>
            <a:r>
              <a:rPr lang="en-US" dirty="0" smtClean="0"/>
              <a:t>Time: If d is depth of shallowest optimal solution, and m is max depth of tree, DFS may generate O(</a:t>
            </a:r>
            <a:r>
              <a:rPr lang="en-US" dirty="0" err="1" smtClean="0"/>
              <a:t>b^m</a:t>
            </a:r>
            <a:r>
              <a:rPr lang="en-US" dirty="0" smtClean="0"/>
              <a:t>) &gt;&gt; O(</a:t>
            </a:r>
            <a:r>
              <a:rPr lang="en-US" dirty="0" err="1" smtClean="0"/>
              <a:t>b^d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Space: O(</a:t>
            </a:r>
            <a:r>
              <a:rPr lang="en-US" dirty="0" err="1" smtClean="0"/>
              <a:t>bm</a:t>
            </a:r>
            <a:r>
              <a:rPr lang="en-US" dirty="0" smtClean="0"/>
              <a:t>) ! Not bad and we can go lower to O(m) with some fancy housekeeping (backtracking search)</a:t>
            </a:r>
          </a:p>
          <a:p>
            <a:r>
              <a:rPr lang="en-US" dirty="0" smtClean="0"/>
              <a:t>Some kind of DFS used a lot in AI because space requirements are low</a:t>
            </a:r>
          </a:p>
          <a:p>
            <a:r>
              <a:rPr lang="en-US" dirty="0" smtClean="0"/>
              <a:t>What kinds?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Depth-limited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DFS with depth limit, l (el)</a:t>
            </a:r>
          </a:p>
          <a:p>
            <a:pPr lvl="1"/>
            <a:r>
              <a:rPr lang="en-US" dirty="0" smtClean="0"/>
              <a:t>If l &lt; d you will never find solution (incomplete)</a:t>
            </a:r>
          </a:p>
          <a:p>
            <a:pPr lvl="1"/>
            <a:r>
              <a:rPr lang="en-US" dirty="0" smtClean="0"/>
              <a:t>If l &gt; d non-optimal</a:t>
            </a:r>
          </a:p>
          <a:p>
            <a:pPr lvl="1"/>
            <a:r>
              <a:rPr lang="en-US" dirty="0" smtClean="0"/>
              <a:t>DFS = DLS with l = infinity</a:t>
            </a:r>
          </a:p>
          <a:p>
            <a:r>
              <a:rPr lang="en-US" dirty="0" smtClean="0"/>
              <a:t>Romanian problem depth is 20 == number of states</a:t>
            </a:r>
          </a:p>
          <a:p>
            <a:pPr lvl="1"/>
            <a:r>
              <a:rPr lang="en-US" dirty="0" smtClean="0"/>
              <a:t>Actually </a:t>
            </a:r>
            <a:r>
              <a:rPr lang="en-US" dirty="0" smtClean="0"/>
              <a:t>9. </a:t>
            </a:r>
            <a:r>
              <a:rPr lang="en-US" dirty="0" smtClean="0"/>
              <a:t>The diameter of the state space (max steps between any pair of states)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DLS (or 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limit to make DFS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79705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6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deepening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DLS but keep increasing limit</a:t>
            </a:r>
          </a:p>
          <a:p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Space efficient like DFS and </a:t>
            </a:r>
          </a:p>
          <a:p>
            <a:pPr lvl="1"/>
            <a:r>
              <a:rPr lang="en-US" dirty="0" smtClean="0"/>
              <a:t>complete and optimal like BFS</a:t>
            </a:r>
          </a:p>
          <a:p>
            <a:pPr lvl="1"/>
            <a:r>
              <a:rPr lang="en-US" dirty="0" smtClean="0"/>
              <a:t>Not much extra work since the number of nodes at depth d is </a:t>
            </a:r>
            <a:r>
              <a:rPr lang="en-US" dirty="0" err="1" smtClean="0"/>
              <a:t>b^d</a:t>
            </a:r>
            <a:endParaRPr lang="en-US" dirty="0" smtClean="0"/>
          </a:p>
          <a:p>
            <a:pPr lvl="2"/>
            <a:r>
              <a:rPr lang="en-US" dirty="0" smtClean="0"/>
              <a:t>And number of interior nodes = </a:t>
            </a:r>
            <a:r>
              <a:rPr lang="en-US" dirty="0" err="1" smtClean="0"/>
              <a:t>b^d</a:t>
            </a:r>
            <a:r>
              <a:rPr lang="en-US" dirty="0" smtClean="0"/>
              <a:t> -1</a:t>
            </a:r>
          </a:p>
          <a:p>
            <a:pPr lvl="2"/>
            <a:r>
              <a:rPr lang="en-US" dirty="0" smtClean="0"/>
              <a:t>Most nodes are leaves</a:t>
            </a:r>
          </a:p>
          <a:p>
            <a:r>
              <a:rPr lang="en-US" dirty="0"/>
              <a:t>Numerical comparison for b = 10 and d = 5, solution at far right leaf:</a:t>
            </a:r>
          </a:p>
          <a:p>
            <a:r>
              <a:rPr lang="pt-BR" dirty="0"/>
              <a:t>N(IDS) = 50 + 400 + 3; 000 + 20; 000 + 100; 000 = 123; 450</a:t>
            </a:r>
          </a:p>
          <a:p>
            <a:r>
              <a:rPr lang="pt-BR" dirty="0"/>
              <a:t>N(BFS) = 10 + 100 + 1; 000 + 10; 000 + 100; 000 + 999; 990 = 1; 111; 100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7355834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4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76" y="838200"/>
            <a:ext cx="619462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620000" cy="1143000"/>
          </a:xfrm>
        </p:spPr>
        <p:txBody>
          <a:bodyPr/>
          <a:lstStyle/>
          <a:p>
            <a:r>
              <a:rPr lang="en-US" dirty="0" smtClean="0"/>
              <a:t>Iterative deepening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DFS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99" y="2262900"/>
            <a:ext cx="5733001" cy="34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8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lengthening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all nodes with cost less than &lt; C</a:t>
            </a:r>
          </a:p>
          <a:p>
            <a:r>
              <a:rPr lang="en-US" dirty="0" smtClean="0"/>
              <a:t>Increase C if goal not found</a:t>
            </a:r>
          </a:p>
          <a:p>
            <a:pPr lvl="1"/>
            <a:r>
              <a:rPr lang="en-US" dirty="0" smtClean="0"/>
              <a:t>Min of all node costs explored in prior step</a:t>
            </a:r>
          </a:p>
          <a:p>
            <a:r>
              <a:rPr lang="en-US" dirty="0" smtClean="0"/>
              <a:t>Check </a:t>
            </a:r>
            <a:r>
              <a:rPr lang="en-US" dirty="0" smtClean="0"/>
              <a:t>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3962400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^(d/2) + b^(d/2) &lt;&lt; </a:t>
            </a:r>
            <a:r>
              <a:rPr lang="en-US" dirty="0" err="1" smtClean="0"/>
              <a:t>b^d</a:t>
            </a:r>
            <a:endParaRPr lang="en-US" dirty="0" smtClean="0"/>
          </a:p>
          <a:p>
            <a:r>
              <a:rPr lang="en-US" dirty="0" smtClean="0"/>
              <a:t>Search “forwards” from start and “</a:t>
            </a:r>
            <a:r>
              <a:rPr lang="en-US" dirty="0" smtClean="0"/>
              <a:t>backwards</a:t>
            </a:r>
            <a:r>
              <a:rPr lang="en-US" dirty="0" smtClean="0"/>
              <a:t>” from goal</a:t>
            </a:r>
          </a:p>
          <a:p>
            <a:r>
              <a:rPr lang="en-US" dirty="0" smtClean="0"/>
              <a:t>Check for frontier intersection</a:t>
            </a:r>
          </a:p>
          <a:p>
            <a:r>
              <a:rPr lang="en-US" dirty="0" smtClean="0"/>
              <a:t>One search must be BFS for good check on frontier intersection</a:t>
            </a:r>
          </a:p>
          <a:p>
            <a:r>
              <a:rPr lang="en-US" dirty="0" smtClean="0"/>
              <a:t>How do you search backwards for</a:t>
            </a:r>
          </a:p>
          <a:p>
            <a:pPr lvl="1"/>
            <a:r>
              <a:rPr lang="en-US" dirty="0" smtClean="0"/>
              <a:t>Romania</a:t>
            </a:r>
          </a:p>
          <a:p>
            <a:pPr lvl="1"/>
            <a:r>
              <a:rPr lang="en-US" dirty="0" smtClean="0"/>
              <a:t>Vacuum cleaner</a:t>
            </a:r>
          </a:p>
          <a:p>
            <a:pPr lvl="1"/>
            <a:r>
              <a:rPr lang="en-US" dirty="0" smtClean="0"/>
              <a:t>8-queens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46386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270070"/>
              </p:ext>
            </p:extLst>
          </p:nvPr>
        </p:nvGraphicFramePr>
        <p:xfrm>
          <a:off x="533400" y="1219200"/>
          <a:ext cx="7619997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Soccer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Exploring</a:t>
                      </a:r>
                      <a:r>
                        <a:rPr lang="en-US" sz="1200" baseline="0" dirty="0" smtClean="0"/>
                        <a:t> the subsurface oceans of Titan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Shopping</a:t>
                      </a:r>
                      <a:r>
                        <a:rPr lang="en-US" sz="1200" baseline="0" dirty="0" smtClean="0"/>
                        <a:t> for used AI books on the net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Playing</a:t>
                      </a:r>
                      <a:r>
                        <a:rPr lang="en-US" sz="1200" baseline="0" dirty="0" smtClean="0"/>
                        <a:t> a tennis match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Practicing</a:t>
                      </a:r>
                      <a:r>
                        <a:rPr lang="en-US" sz="1200" baseline="0" dirty="0" smtClean="0"/>
                        <a:t> tennis against a wall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Performing</a:t>
                      </a:r>
                      <a:r>
                        <a:rPr lang="en-US" sz="1200" baseline="0" dirty="0" smtClean="0"/>
                        <a:t> a high jump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Knitting</a:t>
                      </a:r>
                      <a:r>
                        <a:rPr lang="en-US" sz="1200" baseline="0" dirty="0" smtClean="0"/>
                        <a:t> a sweater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Bidding</a:t>
                      </a:r>
                      <a:r>
                        <a:rPr lang="en-US" sz="1200" baseline="0" dirty="0" smtClean="0"/>
                        <a:t> on an item at </a:t>
                      </a:r>
                      <a:r>
                        <a:rPr lang="en-US" sz="1200" baseline="0" dirty="0" err="1" smtClean="0"/>
                        <a:t>anauction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3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" y="304800"/>
            <a:ext cx="8805333" cy="1143000"/>
          </a:xfrm>
        </p:spPr>
        <p:txBody>
          <a:bodyPr/>
          <a:lstStyle/>
          <a:p>
            <a:r>
              <a:rPr lang="en-US" dirty="0" smtClean="0"/>
              <a:t>Comparison of uninformed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47800"/>
            <a:ext cx="801555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Best First Search</a:t>
            </a:r>
          </a:p>
          <a:p>
            <a:pPr lvl="1"/>
            <a:r>
              <a:rPr lang="en-US" dirty="0" smtClean="0"/>
              <a:t>A*</a:t>
            </a:r>
          </a:p>
          <a:p>
            <a:pPr lvl="1"/>
            <a:r>
              <a:rPr lang="en-US" dirty="0" smtClean="0"/>
              <a:t>Heuristics</a:t>
            </a:r>
          </a:p>
          <a:p>
            <a:pPr lvl="1"/>
            <a:endParaRPr lang="en-US" dirty="0"/>
          </a:p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Order nodes for expansion using a specific search strategy</a:t>
            </a:r>
          </a:p>
          <a:p>
            <a:pPr lvl="2"/>
            <a:r>
              <a:rPr lang="en-US" dirty="0" smtClean="0"/>
              <a:t>Remember uniform cost search?</a:t>
            </a:r>
          </a:p>
          <a:p>
            <a:pPr lvl="3"/>
            <a:r>
              <a:rPr lang="en-US" dirty="0" smtClean="0"/>
              <a:t>Nodes ordered by path length = path cost and we expand least cost</a:t>
            </a:r>
          </a:p>
          <a:p>
            <a:pPr lvl="3"/>
            <a:r>
              <a:rPr lang="en-US" dirty="0" smtClean="0"/>
              <a:t>This function was called g(n)</a:t>
            </a:r>
          </a:p>
          <a:p>
            <a:pPr lvl="1"/>
            <a:r>
              <a:rPr lang="en-US" dirty="0" smtClean="0"/>
              <a:t>Order nodes, n,  using an evaluation function f(n)</a:t>
            </a:r>
          </a:p>
          <a:p>
            <a:pPr lvl="1"/>
            <a:r>
              <a:rPr lang="en-US" dirty="0" smtClean="0"/>
              <a:t>Most evaluation functions include a heuristic h(n)</a:t>
            </a:r>
          </a:p>
          <a:p>
            <a:pPr lvl="2"/>
            <a:r>
              <a:rPr lang="en-US" dirty="0" smtClean="0"/>
              <a:t>For example: </a:t>
            </a:r>
            <a:r>
              <a:rPr lang="en-US" b="1" dirty="0" smtClean="0"/>
              <a:t>Estimated</a:t>
            </a:r>
            <a:r>
              <a:rPr lang="en-US" dirty="0" smtClean="0"/>
              <a:t> cost of the cheapest path from the state at node n to a goal state</a:t>
            </a:r>
          </a:p>
          <a:p>
            <a:pPr lvl="2"/>
            <a:r>
              <a:rPr lang="en-US" dirty="0" smtClean="0"/>
              <a:t>Heuristics provide domain information to guide informed search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304800" y="1828800"/>
            <a:ext cx="3048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3600" dirty="0" smtClean="0"/>
              <a:t>Romania with straight line distance heuristic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09786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019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h(n) = straight line distance to Bucharest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385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43275"/>
            <a:ext cx="4847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143000"/>
          </a:xfrm>
        </p:spPr>
        <p:txBody>
          <a:bodyPr/>
          <a:lstStyle/>
          <a:p>
            <a:r>
              <a:rPr lang="en-US" dirty="0" smtClean="0"/>
              <a:t>Greedy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32" y="1143000"/>
            <a:ext cx="8752668" cy="4800600"/>
          </a:xfrm>
        </p:spPr>
        <p:txBody>
          <a:bodyPr/>
          <a:lstStyle/>
          <a:p>
            <a:r>
              <a:rPr lang="en-US" dirty="0" smtClean="0"/>
              <a:t>F(n) = h(n) = straight line distance to goal</a:t>
            </a:r>
          </a:p>
          <a:p>
            <a:r>
              <a:rPr lang="en-US" dirty="0" smtClean="0"/>
              <a:t>Draw the search tree and list nodes in order of expansion (5 minutes)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4965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191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Time?</a:t>
            </a:r>
          </a:p>
          <a:p>
            <a:r>
              <a:rPr lang="en-US" dirty="0" smtClean="0"/>
              <a:t>Space?</a:t>
            </a:r>
          </a:p>
          <a:p>
            <a:r>
              <a:rPr lang="en-US" dirty="0" smtClean="0"/>
              <a:t>Complete?</a:t>
            </a:r>
          </a:p>
          <a:p>
            <a:r>
              <a:rPr lang="en-US" dirty="0" smtClean="0"/>
              <a:t>Optimal?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search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619250"/>
            <a:ext cx="49625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63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0"/>
            <a:ext cx="4847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</a:t>
            </a:r>
            <a:r>
              <a:rPr lang="en-US" dirty="0" err="1" smtClean="0"/>
              <a:t>analayis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4800600"/>
              </a:xfrm>
            </p:spPr>
            <p:txBody>
              <a:bodyPr/>
              <a:lstStyle/>
              <a:p>
                <a:r>
                  <a:rPr lang="en-US" dirty="0" smtClean="0"/>
                  <a:t>Optimal?</a:t>
                </a:r>
              </a:p>
              <a:p>
                <a:pPr lvl="1"/>
                <a:r>
                  <a:rPr lang="en-US" dirty="0" smtClean="0"/>
                  <a:t>Path through </a:t>
                </a:r>
                <a:r>
                  <a:rPr lang="en-US" dirty="0" err="1" smtClean="0"/>
                  <a:t>Rimniu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Velcea</a:t>
                </a:r>
                <a:r>
                  <a:rPr lang="en-US" dirty="0" smtClean="0"/>
                  <a:t> is shorter</a:t>
                </a:r>
              </a:p>
              <a:p>
                <a:r>
                  <a:rPr lang="en-US" dirty="0" smtClean="0"/>
                  <a:t>Complete?</a:t>
                </a:r>
              </a:p>
              <a:p>
                <a:pPr lvl="1"/>
                <a:r>
                  <a:rPr lang="en-US" dirty="0" smtClean="0"/>
                  <a:t>Consider Iasi to </a:t>
                </a:r>
                <a:r>
                  <a:rPr lang="en-US" dirty="0" err="1" smtClean="0"/>
                  <a:t>Fagaras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Tree search no, but graph search with no repeated states version </a:t>
                </a:r>
                <a:r>
                  <a:rPr lang="en-US" dirty="0" smtClean="0">
                    <a:sym typeface="Wingdings" pitchFamily="2" charset="2"/>
                  </a:rPr>
                  <a:t> yes</a:t>
                </a:r>
              </a:p>
              <a:p>
                <a:pPr lvl="2"/>
                <a:r>
                  <a:rPr lang="en-US" dirty="0" smtClean="0">
                    <a:sym typeface="Wingdings" pitchFamily="2" charset="2"/>
                  </a:rPr>
                  <a:t>In finite spaces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Time and Space</a:t>
                </a: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Worst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where m is the maximum depth of the search space</a:t>
                </a:r>
              </a:p>
              <a:p>
                <a:pPr lvl="1"/>
                <a:r>
                  <a:rPr lang="en-US" dirty="0" smtClean="0"/>
                  <a:t>Good heuristic can reduce complexity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4800600"/>
              </a:xfrm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8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6200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6200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00600"/>
          </a:xfrm>
        </p:spPr>
        <p:txBody>
          <a:bodyPr/>
          <a:lstStyle/>
          <a:p>
            <a:r>
              <a:rPr lang="en-US" dirty="0" smtClean="0"/>
              <a:t>f(n) = g(n) + h(n)</a:t>
            </a:r>
          </a:p>
          <a:p>
            <a:r>
              <a:rPr lang="en-US" dirty="0"/>
              <a:t> </a:t>
            </a:r>
            <a:r>
              <a:rPr lang="en-US" dirty="0" smtClean="0"/>
              <a:t>      = cost to state + estimated cost to goal</a:t>
            </a:r>
          </a:p>
          <a:p>
            <a:r>
              <a:rPr lang="en-US" dirty="0"/>
              <a:t> </a:t>
            </a:r>
            <a:r>
              <a:rPr lang="en-US" dirty="0" smtClean="0"/>
              <a:t>      = estimated cost of cheapest solution through </a:t>
            </a:r>
            <a:r>
              <a:rPr lang="en-US" i="1" dirty="0" smtClean="0"/>
              <a:t>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6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6200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6200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05075"/>
            <a:ext cx="4847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4965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581400"/>
            <a:ext cx="4021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the search tree and list the nodes and their associated cities in order of expansion for going from Arad to Bucharest</a:t>
            </a:r>
          </a:p>
          <a:p>
            <a:r>
              <a:rPr lang="en-US" dirty="0" smtClean="0"/>
              <a:t>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813"/>
            <a:ext cx="5957887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A*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0674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6200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6200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534400" cy="4800600"/>
              </a:xfrm>
            </p:spPr>
            <p:txBody>
              <a:bodyPr/>
              <a:lstStyle/>
              <a:p>
                <a:r>
                  <a:rPr lang="en-US" dirty="0" smtClean="0"/>
                  <a:t>f(n) = g(n) + h(n)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= cost to state + estimated cost to goal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= estimated cost of cheapest solution through </a:t>
                </a:r>
                <a:r>
                  <a:rPr lang="en-US" i="1" dirty="0" smtClean="0"/>
                  <a:t>n</a:t>
                </a:r>
                <a:endParaRPr lang="en-US" dirty="0" smtClean="0"/>
              </a:p>
              <a:p>
                <a:r>
                  <a:rPr lang="en-US" dirty="0" smtClean="0"/>
                  <a:t>Seem reasonable?</a:t>
                </a:r>
              </a:p>
              <a:p>
                <a:pPr lvl="1"/>
                <a:r>
                  <a:rPr lang="en-US" dirty="0" smtClean="0"/>
                  <a:t>If heuristic is </a:t>
                </a:r>
                <a:r>
                  <a:rPr lang="en-US" i="1" dirty="0" smtClean="0"/>
                  <a:t>admissible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optimal and complete for Tree search</a:t>
                </a:r>
              </a:p>
              <a:p>
                <a:pPr lvl="2"/>
                <a:r>
                  <a:rPr lang="en-US" dirty="0" smtClean="0"/>
                  <a:t>Admissible heuristics underestimate cost to goal</a:t>
                </a:r>
              </a:p>
              <a:p>
                <a:pPr lvl="1"/>
                <a:r>
                  <a:rPr lang="en-US" dirty="0"/>
                  <a:t>If heuristic is </a:t>
                </a:r>
                <a:r>
                  <a:rPr lang="en-US" i="1" dirty="0"/>
                  <a:t>consistent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optimal and </a:t>
                </a:r>
                <a:r>
                  <a:rPr lang="en-US" dirty="0" smtClean="0"/>
                  <a:t>complete for graph search</a:t>
                </a:r>
              </a:p>
              <a:p>
                <a:pPr lvl="2"/>
                <a:r>
                  <a:rPr lang="en-US" dirty="0" smtClean="0"/>
                  <a:t>Consistent heuristics follow the triangle inequality</a:t>
                </a:r>
              </a:p>
              <a:p>
                <a:pPr lvl="2"/>
                <a:r>
                  <a:rPr lang="en-US" dirty="0" smtClean="0"/>
                  <a:t>If n’ is successor of n, then h(n) ≤ c(n, a, n’) + h(n’)</a:t>
                </a:r>
              </a:p>
              <a:p>
                <a:pPr lvl="2"/>
                <a:r>
                  <a:rPr lang="en-US" dirty="0" smtClean="0"/>
                  <a:t>Is less than cost of going from n to n’ + estimated cost from n’ to goal</a:t>
                </a:r>
              </a:p>
              <a:p>
                <a:pPr lvl="3"/>
                <a:r>
                  <a:rPr lang="en-US" dirty="0" smtClean="0"/>
                  <a:t>Otherwise you should have expanded n’ before n and you need a different heuristic</a:t>
                </a:r>
              </a:p>
              <a:p>
                <a:pPr lvl="1"/>
                <a:r>
                  <a:rPr lang="en-US" dirty="0" smtClean="0"/>
                  <a:t>f costs are always non-decreasing along any path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534400" cy="4800600"/>
              </a:xfrm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6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349432"/>
              </p:ext>
            </p:extLst>
          </p:nvPr>
        </p:nvGraphicFramePr>
        <p:xfrm>
          <a:off x="533400" y="1219200"/>
          <a:ext cx="7619997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Soccer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Exploring</a:t>
                      </a:r>
                      <a:r>
                        <a:rPr lang="en-US" sz="1200" baseline="0" dirty="0" smtClean="0"/>
                        <a:t> the subsurface oceans of Titan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Shopping</a:t>
                      </a:r>
                      <a:r>
                        <a:rPr lang="en-US" sz="1200" baseline="0" dirty="0" smtClean="0"/>
                        <a:t> for used AI books on the net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 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Playing</a:t>
                      </a:r>
                      <a:r>
                        <a:rPr lang="en-US" sz="1200" baseline="0" dirty="0" smtClean="0"/>
                        <a:t> a tennis match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Episodic/</a:t>
                      </a:r>
                      <a:r>
                        <a:rPr lang="en-US" sz="1200" dirty="0" err="1" smtClean="0"/>
                        <a:t>Seq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Practicing</a:t>
                      </a:r>
                      <a:r>
                        <a:rPr lang="en-US" sz="1200" baseline="0" dirty="0" smtClean="0"/>
                        <a:t> tennis against a wall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Episodic/</a:t>
                      </a:r>
                      <a:r>
                        <a:rPr lang="en-US" sz="1200" dirty="0" err="1" smtClean="0"/>
                        <a:t>seq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Performing</a:t>
                      </a:r>
                      <a:r>
                        <a:rPr lang="en-US" sz="1200" baseline="0" dirty="0" smtClean="0"/>
                        <a:t> a high jump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Knitting</a:t>
                      </a:r>
                      <a:r>
                        <a:rPr lang="en-US" sz="1200" baseline="0" dirty="0" smtClean="0"/>
                        <a:t> a sweater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Bidding</a:t>
                      </a:r>
                      <a:r>
                        <a:rPr lang="en-US" sz="1200" baseline="0" dirty="0" smtClean="0"/>
                        <a:t> on an item at an auction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Stochastic/</a:t>
                      </a:r>
                    </a:p>
                    <a:p>
                      <a:r>
                        <a:rPr lang="en-US" sz="1200" dirty="0" smtClean="0"/>
                        <a:t>Strategic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Sequential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5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67" y="914400"/>
            <a:ext cx="576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6200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contours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620000" cy="1143000"/>
              </a:xfrm>
              <a:blipFill rotWithShape="1">
                <a:blip r:embed="rId3"/>
                <a:stretch>
                  <a:fillRect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00600"/>
          </a:xfrm>
        </p:spPr>
        <p:txBody>
          <a:bodyPr/>
          <a:lstStyle/>
          <a:p>
            <a:r>
              <a:rPr lang="en-US" dirty="0" smtClean="0"/>
              <a:t>Non decreasing f implies </a:t>
            </a:r>
          </a:p>
          <a:p>
            <a:pPr lvl="1"/>
            <a:r>
              <a:rPr lang="en-US" dirty="0" smtClean="0"/>
              <a:t>We can draw contours</a:t>
            </a:r>
          </a:p>
          <a:p>
            <a:pPr lvl="1"/>
            <a:r>
              <a:rPr lang="en-US" dirty="0" smtClean="0"/>
              <a:t>Inside the 400 contour</a:t>
            </a:r>
          </a:p>
          <a:p>
            <a:pPr lvl="2"/>
            <a:r>
              <a:rPr lang="en-US" dirty="0" smtClean="0"/>
              <a:t>All nodes have f(n) ≤ 400</a:t>
            </a:r>
          </a:p>
          <a:p>
            <a:pPr lvl="1"/>
            <a:r>
              <a:rPr lang="en-US" dirty="0" smtClean="0"/>
              <a:t>Contour shape</a:t>
            </a:r>
          </a:p>
          <a:p>
            <a:pPr lvl="2"/>
            <a:r>
              <a:rPr lang="en-US" dirty="0" smtClean="0"/>
              <a:t>Circular if h(n) = 0 </a:t>
            </a:r>
          </a:p>
          <a:p>
            <a:pPr lvl="2"/>
            <a:r>
              <a:rPr lang="en-US" dirty="0" smtClean="0"/>
              <a:t>Elliptical towards goal for h(n)</a:t>
            </a:r>
          </a:p>
          <a:p>
            <a:r>
              <a:rPr lang="en-US" dirty="0" smtClean="0"/>
              <a:t>If C* is optimal path cost</a:t>
            </a:r>
          </a:p>
          <a:p>
            <a:pPr lvl="1"/>
            <a:r>
              <a:rPr lang="en-US" dirty="0" smtClean="0"/>
              <a:t>A* expands </a:t>
            </a:r>
            <a:r>
              <a:rPr lang="en-US" b="1" dirty="0" smtClean="0"/>
              <a:t>all</a:t>
            </a:r>
            <a:r>
              <a:rPr lang="en-US" dirty="0" smtClean="0"/>
              <a:t> nodes with f(n) &lt; C*</a:t>
            </a:r>
          </a:p>
          <a:p>
            <a:pPr lvl="1"/>
            <a:r>
              <a:rPr lang="en-US" dirty="0" smtClean="0"/>
              <a:t>A* may expand some nodes with f(n) = C* before getting to a goal state</a:t>
            </a:r>
          </a:p>
          <a:p>
            <a:pPr lvl="1"/>
            <a:r>
              <a:rPr lang="en-US" dirty="0" smtClean="0"/>
              <a:t>If b is finite and all step costs &gt; e, then A* is complete since</a:t>
            </a:r>
          </a:p>
          <a:p>
            <a:pPr lvl="2"/>
            <a:r>
              <a:rPr lang="en-US" dirty="0" smtClean="0"/>
              <a:t>There will only be a finite number of nodes with f(n) &lt; C</a:t>
            </a:r>
            <a:r>
              <a:rPr lang="en-US" dirty="0" smtClean="0"/>
              <a:t>*</a:t>
            </a:r>
          </a:p>
          <a:p>
            <a:pPr lvl="3"/>
            <a:r>
              <a:rPr lang="en-US" dirty="0" smtClean="0"/>
              <a:t>Because b is finite and all step costs &gt;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A* does not expand nodes with f(n) &gt; C*</a:t>
            </a:r>
          </a:p>
          <a:p>
            <a:pPr lvl="1"/>
            <a:r>
              <a:rPr lang="en-US" dirty="0" smtClean="0"/>
              <a:t>The sub-tree rooted at Timisoara is </a:t>
            </a:r>
            <a:r>
              <a:rPr lang="en-US" b="1" dirty="0" smtClean="0"/>
              <a:t>pruned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710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by searching for a solution in a space of possible solutions</a:t>
            </a:r>
          </a:p>
          <a:p>
            <a:r>
              <a:rPr lang="en-US" dirty="0" smtClean="0"/>
              <a:t>Uninformed versus Informed search</a:t>
            </a:r>
          </a:p>
          <a:p>
            <a:r>
              <a:rPr lang="en-US" dirty="0" smtClean="0"/>
              <a:t>Atomic representation of state</a:t>
            </a:r>
          </a:p>
          <a:p>
            <a:r>
              <a:rPr lang="en-US" dirty="0" smtClean="0"/>
              <a:t>Solutions are fixed sequences of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b="1" dirty="0" smtClean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MURPHY'S LAWS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sz="1800" dirty="0" smtClean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Nothing is as easy as it looks.</a:t>
            </a:r>
            <a:endParaRPr lang="en-US" sz="6000" dirty="0" smtClean="0">
              <a:solidFill>
                <a:srgbClr val="00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</a:pPr>
            <a:r>
              <a:rPr lang="en-US" sz="1800" dirty="0" smtClean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Everything </a:t>
            </a:r>
            <a:r>
              <a:rPr lang="en-US" sz="1800" dirty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takes longer than you think.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</a:pPr>
            <a:r>
              <a:rPr lang="en-US" sz="1800" dirty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Anything that can go wrong will go wrong.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</a:pPr>
            <a:r>
              <a:rPr lang="en-US" sz="1800" dirty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If there is a possibility of several things going wrong, the one that will cause the most damage will be the one to go wrong. Corollary: If there is a worse time for something to go wrong, it will happen then.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5"/>
            </a:pPr>
            <a:r>
              <a:rPr lang="en-US" sz="1800" dirty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If anything simply cannot go wrong, it will anyway.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6"/>
            </a:pPr>
            <a:r>
              <a:rPr lang="en-US" sz="1800" dirty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If you perceive that there are four possible ways in which a procedure can go wrong, and circumvent these, then a fifth way, unprepared for, will promptly develop.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7"/>
            </a:pPr>
            <a:r>
              <a:rPr lang="en-US" sz="1800" dirty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Every solution breeds new problems.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The Murphy Philosophy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Smile . . . tomorrow will be worse.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Arthur C. Clarke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r>
              <a:rPr lang="en-US" dirty="0"/>
              <a:t>Any sufficiently advanced technology is indistinguishable from magic.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3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agents</a:t>
            </a:r>
          </a:p>
          <a:p>
            <a:r>
              <a:rPr lang="en-US" dirty="0" smtClean="0"/>
              <a:t>Problem types</a:t>
            </a:r>
          </a:p>
          <a:p>
            <a:r>
              <a:rPr lang="en-US" dirty="0" smtClean="0"/>
              <a:t>Problem formulation</a:t>
            </a:r>
          </a:p>
          <a:p>
            <a:r>
              <a:rPr lang="en-US" dirty="0" smtClean="0"/>
              <a:t>Example Problems</a:t>
            </a:r>
          </a:p>
          <a:p>
            <a:r>
              <a:rPr lang="en-US" dirty="0" smtClean="0"/>
              <a:t>Basic Search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1006</TotalTime>
  <Words>2756</Words>
  <Application>Microsoft Office PowerPoint</Application>
  <PresentationFormat>On-screen Show (4:3)</PresentationFormat>
  <Paragraphs>477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Adjacency</vt:lpstr>
      <vt:lpstr>Artificial Intelligence</vt:lpstr>
      <vt:lpstr>Questions </vt:lpstr>
      <vt:lpstr>Questions (True or False)</vt:lpstr>
      <vt:lpstr>True or False</vt:lpstr>
      <vt:lpstr>Types of task environments</vt:lpstr>
      <vt:lpstr>Types of task environments</vt:lpstr>
      <vt:lpstr>Quotes</vt:lpstr>
      <vt:lpstr>Arthur C. Clarke</vt:lpstr>
      <vt:lpstr>Outline</vt:lpstr>
      <vt:lpstr>Problem Solving Agents</vt:lpstr>
      <vt:lpstr>Problem solving agent example</vt:lpstr>
      <vt:lpstr>Romantic Romania</vt:lpstr>
      <vt:lpstr>What type of task environment?</vt:lpstr>
      <vt:lpstr>Problem solution</vt:lpstr>
      <vt:lpstr>Back to Romanian problem formulation</vt:lpstr>
      <vt:lpstr>Abstraction</vt:lpstr>
      <vt:lpstr>Vacuum world. States and transitions</vt:lpstr>
      <vt:lpstr>Vacuum world</vt:lpstr>
      <vt:lpstr>Vacuum world</vt:lpstr>
      <vt:lpstr>8 puzzle</vt:lpstr>
      <vt:lpstr>8 Queens </vt:lpstr>
      <vt:lpstr>Real world problems</vt:lpstr>
      <vt:lpstr>Solving Romania</vt:lpstr>
      <vt:lpstr>Romanian problem formulation</vt:lpstr>
      <vt:lpstr>PowerPoint Presentation</vt:lpstr>
      <vt:lpstr>PowerPoint Presentation</vt:lpstr>
      <vt:lpstr>Graph search avoids redundant paths</vt:lpstr>
      <vt:lpstr>Graph search makes a state tree</vt:lpstr>
      <vt:lpstr>Graph search frontier separates explored and unexplored states</vt:lpstr>
      <vt:lpstr>Implementing graph search</vt:lpstr>
      <vt:lpstr>Implementing graph search</vt:lpstr>
      <vt:lpstr>Ready for Search</vt:lpstr>
      <vt:lpstr>Uninformed Search</vt:lpstr>
      <vt:lpstr>Breadth-first search – FIFO Q</vt:lpstr>
      <vt:lpstr>BFS</vt:lpstr>
      <vt:lpstr>Do BFS</vt:lpstr>
      <vt:lpstr>Uniform-cost search</vt:lpstr>
      <vt:lpstr>Uniform cost search</vt:lpstr>
      <vt:lpstr>Uniform cost search</vt:lpstr>
      <vt:lpstr>Do UCS</vt:lpstr>
      <vt:lpstr>Depth-first search</vt:lpstr>
      <vt:lpstr>DFS</vt:lpstr>
      <vt:lpstr>Depth-limited search</vt:lpstr>
      <vt:lpstr>DLS (or DFS)</vt:lpstr>
      <vt:lpstr>Iterative deepening DFS</vt:lpstr>
      <vt:lpstr>Iterative deepening</vt:lpstr>
      <vt:lpstr>Do DFS</vt:lpstr>
      <vt:lpstr>Iterative lengthening</vt:lpstr>
      <vt:lpstr>Bidirectional Search</vt:lpstr>
      <vt:lpstr>Comparison of uninformed search</vt:lpstr>
      <vt:lpstr>Informed Search</vt:lpstr>
      <vt:lpstr>Romania with straight line distance heuristic</vt:lpstr>
      <vt:lpstr>Greedy search</vt:lpstr>
      <vt:lpstr>Greedy search</vt:lpstr>
      <vt:lpstr>Greedy analayis</vt:lpstr>
      <vt:lpstr>A^∗</vt:lpstr>
      <vt:lpstr>A^∗</vt:lpstr>
      <vt:lpstr>PowerPoint Presentation</vt:lpstr>
      <vt:lpstr>A^∗</vt:lpstr>
      <vt:lpstr>A^∗ contours</vt:lpstr>
      <vt:lpstr>Pruning</vt:lpstr>
      <vt:lpstr>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Sushil Louis</dc:creator>
  <cp:lastModifiedBy>Sushil Louis</cp:lastModifiedBy>
  <cp:revision>309</cp:revision>
  <dcterms:created xsi:type="dcterms:W3CDTF">2006-08-16T00:00:00Z</dcterms:created>
  <dcterms:modified xsi:type="dcterms:W3CDTF">2013-09-11T19:33:38Z</dcterms:modified>
</cp:coreProperties>
</file>