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6858000" cx="9144000"/>
  <p:notesSz cx="68580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8" roundtripDataSignature="AMtx7mgfRFUU7xNcEReGLmtQpAmhLbztr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8E9CE65-7311-4251-B304-DB83C3DFF0C6}">
  <a:tblStyle styleId="{B8E9CE65-7311-4251-B304-DB83C3DFF0C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97B42838-068D-444B-9AAA-84BF111EE570}"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customschemas.google.com/relationships/presentationmetadata" Target="meta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6513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6513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416425"/>
            <a:ext cx="5486400" cy="418306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675"/>
            <a:ext cx="2971800" cy="465138"/>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829675"/>
            <a:ext cx="2971800" cy="465138"/>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5004a5db4b_0_0:notes"/>
          <p:cNvSpPr/>
          <p:nvPr>
            <p:ph idx="2" type="sldImg"/>
          </p:nvPr>
        </p:nvSpPr>
        <p:spPr>
          <a:xfrm>
            <a:off x="1104900" y="696913"/>
            <a:ext cx="4648200" cy="348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7" name="Google Shape;117;g25004a5db4b_0_0:notes"/>
          <p:cNvSpPr txBox="1"/>
          <p:nvPr>
            <p:ph idx="1" type="body"/>
          </p:nvPr>
        </p:nvSpPr>
        <p:spPr>
          <a:xfrm>
            <a:off x="685800" y="4416425"/>
            <a:ext cx="5486400" cy="4183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a7e3aa0cfe_0_55:notes"/>
          <p:cNvSpPr txBox="1"/>
          <p:nvPr>
            <p:ph idx="1" type="body"/>
          </p:nvPr>
        </p:nvSpPr>
        <p:spPr>
          <a:xfrm>
            <a:off x="685800" y="4416425"/>
            <a:ext cx="5486400" cy="4183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99" name="Google Shape;199;g2a7e3aa0cfe_0_55:notes"/>
          <p:cNvSpPr/>
          <p:nvPr>
            <p:ph idx="2" type="sldImg"/>
          </p:nvPr>
        </p:nvSpPr>
        <p:spPr>
          <a:xfrm>
            <a:off x="11049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a7dc84f33e_0_40:notes"/>
          <p:cNvSpPr txBox="1"/>
          <p:nvPr>
            <p:ph idx="1" type="body"/>
          </p:nvPr>
        </p:nvSpPr>
        <p:spPr>
          <a:xfrm>
            <a:off x="685800" y="4416425"/>
            <a:ext cx="5486400" cy="4183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208" name="Google Shape;208;g2a7dc84f33e_0_40:notes"/>
          <p:cNvSpPr/>
          <p:nvPr>
            <p:ph idx="2" type="sldImg"/>
          </p:nvPr>
        </p:nvSpPr>
        <p:spPr>
          <a:xfrm>
            <a:off x="11049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a7dc84f33e_0_0:notes"/>
          <p:cNvSpPr txBox="1"/>
          <p:nvPr>
            <p:ph idx="1" type="body"/>
          </p:nvPr>
        </p:nvSpPr>
        <p:spPr>
          <a:xfrm>
            <a:off x="685800" y="4416425"/>
            <a:ext cx="5486400" cy="4183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215" name="Google Shape;215;g2a7dc84f33e_0_0:notes"/>
          <p:cNvSpPr/>
          <p:nvPr>
            <p:ph idx="2" type="sldImg"/>
          </p:nvPr>
        </p:nvSpPr>
        <p:spPr>
          <a:xfrm>
            <a:off x="11049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a7dc84f33e_0_97:notes"/>
          <p:cNvSpPr txBox="1"/>
          <p:nvPr>
            <p:ph idx="1" type="body"/>
          </p:nvPr>
        </p:nvSpPr>
        <p:spPr>
          <a:xfrm>
            <a:off x="685800" y="4416425"/>
            <a:ext cx="5486400" cy="4183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224" name="Google Shape;224;g2a7dc84f33e_0_97:notes"/>
          <p:cNvSpPr/>
          <p:nvPr>
            <p:ph idx="2" type="sldImg"/>
          </p:nvPr>
        </p:nvSpPr>
        <p:spPr>
          <a:xfrm>
            <a:off x="11049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a7dc84f33e_0_49:notes"/>
          <p:cNvSpPr txBox="1"/>
          <p:nvPr>
            <p:ph idx="1" type="body"/>
          </p:nvPr>
        </p:nvSpPr>
        <p:spPr>
          <a:xfrm>
            <a:off x="685800" y="4416425"/>
            <a:ext cx="5486400" cy="4183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233" name="Google Shape;233;g2a7dc84f33e_0_49:notes"/>
          <p:cNvSpPr/>
          <p:nvPr>
            <p:ph idx="2" type="sldImg"/>
          </p:nvPr>
        </p:nvSpPr>
        <p:spPr>
          <a:xfrm>
            <a:off x="11049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2a7dc84f33e_0_151:notes"/>
          <p:cNvSpPr txBox="1"/>
          <p:nvPr>
            <p:ph idx="1" type="body"/>
          </p:nvPr>
        </p:nvSpPr>
        <p:spPr>
          <a:xfrm>
            <a:off x="685800" y="4416425"/>
            <a:ext cx="5486400" cy="4183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242" name="Google Shape;242;g2a7dc84f33e_0_151:notes"/>
          <p:cNvSpPr/>
          <p:nvPr>
            <p:ph idx="2" type="sldImg"/>
          </p:nvPr>
        </p:nvSpPr>
        <p:spPr>
          <a:xfrm>
            <a:off x="11049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a7dc84f33e_0_29:notes"/>
          <p:cNvSpPr txBox="1"/>
          <p:nvPr>
            <p:ph idx="1" type="body"/>
          </p:nvPr>
        </p:nvSpPr>
        <p:spPr>
          <a:xfrm>
            <a:off x="685800" y="4416425"/>
            <a:ext cx="5486400" cy="4183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251" name="Google Shape;251;g2a7dc84f33e_0_29:notes"/>
          <p:cNvSpPr/>
          <p:nvPr>
            <p:ph idx="2" type="sldImg"/>
          </p:nvPr>
        </p:nvSpPr>
        <p:spPr>
          <a:xfrm>
            <a:off x="11049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a7dc84f33e_0_109:notes"/>
          <p:cNvSpPr txBox="1"/>
          <p:nvPr>
            <p:ph idx="1" type="body"/>
          </p:nvPr>
        </p:nvSpPr>
        <p:spPr>
          <a:xfrm>
            <a:off x="685800" y="4416425"/>
            <a:ext cx="5486400" cy="4183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260" name="Google Shape;260;g2a7dc84f33e_0_109:notes"/>
          <p:cNvSpPr/>
          <p:nvPr>
            <p:ph idx="2" type="sldImg"/>
          </p:nvPr>
        </p:nvSpPr>
        <p:spPr>
          <a:xfrm>
            <a:off x="11049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2a7dc84f33e_0_86:notes"/>
          <p:cNvSpPr txBox="1"/>
          <p:nvPr>
            <p:ph idx="1" type="body"/>
          </p:nvPr>
        </p:nvSpPr>
        <p:spPr>
          <a:xfrm>
            <a:off x="685800" y="4416425"/>
            <a:ext cx="5486400" cy="4183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269" name="Google Shape;269;g2a7dc84f33e_0_86:notes"/>
          <p:cNvSpPr/>
          <p:nvPr>
            <p:ph idx="2" type="sldImg"/>
          </p:nvPr>
        </p:nvSpPr>
        <p:spPr>
          <a:xfrm>
            <a:off x="11049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2a7dc84f33e_0_62:notes"/>
          <p:cNvSpPr txBox="1"/>
          <p:nvPr>
            <p:ph idx="1" type="body"/>
          </p:nvPr>
        </p:nvSpPr>
        <p:spPr>
          <a:xfrm>
            <a:off x="685800" y="4416425"/>
            <a:ext cx="5486400" cy="4183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278" name="Google Shape;278;g2a7dc84f33e_0_62:notes"/>
          <p:cNvSpPr/>
          <p:nvPr>
            <p:ph idx="2" type="sldImg"/>
          </p:nvPr>
        </p:nvSpPr>
        <p:spPr>
          <a:xfrm>
            <a:off x="11049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9b77464075_0_0:notes"/>
          <p:cNvSpPr txBox="1"/>
          <p:nvPr>
            <p:ph idx="1" type="body"/>
          </p:nvPr>
        </p:nvSpPr>
        <p:spPr>
          <a:xfrm>
            <a:off x="685800" y="4416425"/>
            <a:ext cx="5486400" cy="4183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100"/>
              <a:buNone/>
            </a:pPr>
            <a:r>
              <a:rPr lang="en-US" sz="1400"/>
              <a:t>The transferability of features decreases as the distance between the base task and target task increases, but that transferring features even from distant tasks can be better than using random features. </a:t>
            </a:r>
            <a:endParaRPr sz="1400"/>
          </a:p>
        </p:txBody>
      </p:sp>
      <p:sp>
        <p:nvSpPr>
          <p:cNvPr id="123" name="Google Shape;123;g29b77464075_0_0:notes"/>
          <p:cNvSpPr/>
          <p:nvPr>
            <p:ph idx="2" type="sldImg"/>
          </p:nvPr>
        </p:nvSpPr>
        <p:spPr>
          <a:xfrm>
            <a:off x="11049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2a7e3aa0cfe_0_19:notes"/>
          <p:cNvSpPr txBox="1"/>
          <p:nvPr>
            <p:ph idx="1" type="body"/>
          </p:nvPr>
        </p:nvSpPr>
        <p:spPr>
          <a:xfrm>
            <a:off x="685800" y="4416425"/>
            <a:ext cx="5486400" cy="4183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287" name="Google Shape;287;g2a7e3aa0cfe_0_19:notes"/>
          <p:cNvSpPr/>
          <p:nvPr>
            <p:ph idx="2" type="sldImg"/>
          </p:nvPr>
        </p:nvSpPr>
        <p:spPr>
          <a:xfrm>
            <a:off x="11049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a7e3aa0cfe_0_31:notes"/>
          <p:cNvSpPr txBox="1"/>
          <p:nvPr>
            <p:ph idx="1" type="body"/>
          </p:nvPr>
        </p:nvSpPr>
        <p:spPr>
          <a:xfrm>
            <a:off x="685800" y="4416425"/>
            <a:ext cx="5486400" cy="4183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294" name="Google Shape;294;g2a7e3aa0cfe_0_31:notes"/>
          <p:cNvSpPr/>
          <p:nvPr>
            <p:ph idx="2" type="sldImg"/>
          </p:nvPr>
        </p:nvSpPr>
        <p:spPr>
          <a:xfrm>
            <a:off x="11049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2a7e3aa0cfe_0_37:notes"/>
          <p:cNvSpPr txBox="1"/>
          <p:nvPr>
            <p:ph idx="1" type="body"/>
          </p:nvPr>
        </p:nvSpPr>
        <p:spPr>
          <a:xfrm>
            <a:off x="685800" y="4416425"/>
            <a:ext cx="5486400" cy="4183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301" name="Google Shape;301;g2a7e3aa0cfe_0_37:notes"/>
          <p:cNvSpPr/>
          <p:nvPr>
            <p:ph idx="2" type="sldImg"/>
          </p:nvPr>
        </p:nvSpPr>
        <p:spPr>
          <a:xfrm>
            <a:off x="11049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9b77464075_0_73:notes"/>
          <p:cNvSpPr txBox="1"/>
          <p:nvPr>
            <p:ph idx="1" type="body"/>
          </p:nvPr>
        </p:nvSpPr>
        <p:spPr>
          <a:xfrm>
            <a:off x="685800" y="4416425"/>
            <a:ext cx="5486400" cy="4183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33" name="Google Shape;133;g29b77464075_0_73:notes"/>
          <p:cNvSpPr/>
          <p:nvPr>
            <p:ph idx="2" type="sldImg"/>
          </p:nvPr>
        </p:nvSpPr>
        <p:spPr>
          <a:xfrm>
            <a:off x="11049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a7e3aa0cfe_0_13:notes"/>
          <p:cNvSpPr txBox="1"/>
          <p:nvPr>
            <p:ph idx="1" type="body"/>
          </p:nvPr>
        </p:nvSpPr>
        <p:spPr>
          <a:xfrm>
            <a:off x="685800" y="4416425"/>
            <a:ext cx="5486400" cy="4183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40" name="Google Shape;140;g2a7e3aa0cfe_0_13:notes"/>
          <p:cNvSpPr/>
          <p:nvPr>
            <p:ph idx="2" type="sldImg"/>
          </p:nvPr>
        </p:nvSpPr>
        <p:spPr>
          <a:xfrm>
            <a:off x="11049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9b7a6cd7a0_0_405:notes"/>
          <p:cNvSpPr txBox="1"/>
          <p:nvPr>
            <p:ph idx="1" type="body"/>
          </p:nvPr>
        </p:nvSpPr>
        <p:spPr>
          <a:xfrm>
            <a:off x="685800" y="4416425"/>
            <a:ext cx="5486400" cy="41832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360"/>
              </a:spcBef>
              <a:spcAft>
                <a:spcPts val="0"/>
              </a:spcAft>
              <a:buSzPts val="1100"/>
              <a:buNone/>
            </a:pPr>
            <a:r>
              <a:rPr b="1" lang="en-US" sz="900">
                <a:solidFill>
                  <a:schemeClr val="dk1"/>
                </a:solidFill>
              </a:rPr>
              <a:t>CLS</a:t>
            </a:r>
            <a:r>
              <a:rPr lang="en-US" sz="900">
                <a:solidFill>
                  <a:schemeClr val="dk1"/>
                </a:solidFill>
              </a:rPr>
              <a:t> denotes classification,  </a:t>
            </a:r>
            <a:r>
              <a:rPr b="1" lang="en-US" sz="900">
                <a:solidFill>
                  <a:schemeClr val="dk1"/>
                </a:solidFill>
              </a:rPr>
              <a:t>SEG</a:t>
            </a:r>
            <a:r>
              <a:rPr lang="en-US" sz="900">
                <a:solidFill>
                  <a:schemeClr val="dk1"/>
                </a:solidFill>
              </a:rPr>
              <a:t> denotes segmentation, </a:t>
            </a:r>
            <a:r>
              <a:rPr b="1" lang="en-US" sz="900">
                <a:solidFill>
                  <a:schemeClr val="dk1"/>
                </a:solidFill>
              </a:rPr>
              <a:t>SP</a:t>
            </a:r>
            <a:r>
              <a:rPr lang="en-US" sz="900">
                <a:solidFill>
                  <a:schemeClr val="dk1"/>
                </a:solidFill>
              </a:rPr>
              <a:t> denotes survival prediction. For datasets with official division of training and testing sets, the number of images are shown in (number of training images) / (number of testing images), otherwise the total amounts of images.</a:t>
            </a:r>
            <a:endParaRPr/>
          </a:p>
        </p:txBody>
      </p:sp>
      <p:sp>
        <p:nvSpPr>
          <p:cNvPr id="147" name="Google Shape;147;g29b7a6cd7a0_0_405:notes"/>
          <p:cNvSpPr/>
          <p:nvPr>
            <p:ph idx="2" type="sldImg"/>
          </p:nvPr>
        </p:nvSpPr>
        <p:spPr>
          <a:xfrm>
            <a:off x="1104913"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a7e3aa0cfe_0_43:notes"/>
          <p:cNvSpPr txBox="1"/>
          <p:nvPr>
            <p:ph idx="1" type="body"/>
          </p:nvPr>
        </p:nvSpPr>
        <p:spPr>
          <a:xfrm>
            <a:off x="685800" y="4416425"/>
            <a:ext cx="5486400" cy="4183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62" name="Google Shape;162;g2a7e3aa0cfe_0_43:notes"/>
          <p:cNvSpPr/>
          <p:nvPr>
            <p:ph idx="2" type="sldImg"/>
          </p:nvPr>
        </p:nvSpPr>
        <p:spPr>
          <a:xfrm>
            <a:off x="11049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a7e3aa0cfe_0_86:notes"/>
          <p:cNvSpPr txBox="1"/>
          <p:nvPr>
            <p:ph idx="1" type="body"/>
          </p:nvPr>
        </p:nvSpPr>
        <p:spPr>
          <a:xfrm>
            <a:off x="685800" y="4416425"/>
            <a:ext cx="5486400" cy="4183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69" name="Google Shape;169;g2a7e3aa0cfe_0_86:notes"/>
          <p:cNvSpPr/>
          <p:nvPr>
            <p:ph idx="2" type="sldImg"/>
          </p:nvPr>
        </p:nvSpPr>
        <p:spPr>
          <a:xfrm>
            <a:off x="11049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a7e3aa0cfe_0_93:notes"/>
          <p:cNvSpPr txBox="1"/>
          <p:nvPr>
            <p:ph idx="1" type="body"/>
          </p:nvPr>
        </p:nvSpPr>
        <p:spPr>
          <a:xfrm>
            <a:off x="685800" y="4416425"/>
            <a:ext cx="5486400" cy="4183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76" name="Google Shape;176;g2a7e3aa0cfe_0_93:notes"/>
          <p:cNvSpPr/>
          <p:nvPr>
            <p:ph idx="2" type="sldImg"/>
          </p:nvPr>
        </p:nvSpPr>
        <p:spPr>
          <a:xfrm>
            <a:off x="11049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a7e3aa0cfe_0_99:notes"/>
          <p:cNvSpPr txBox="1"/>
          <p:nvPr>
            <p:ph idx="1" type="body"/>
          </p:nvPr>
        </p:nvSpPr>
        <p:spPr>
          <a:xfrm>
            <a:off x="685800" y="4416425"/>
            <a:ext cx="5486400" cy="4183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83" name="Google Shape;183;g2a7e3aa0cfe_0_99:notes"/>
          <p:cNvSpPr/>
          <p:nvPr>
            <p:ph idx="2" type="sldImg"/>
          </p:nvPr>
        </p:nvSpPr>
        <p:spPr>
          <a:xfrm>
            <a:off x="11049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jpg"/><Relationship Id="rId3" Type="http://schemas.openxmlformats.org/officeDocument/2006/relationships/image" Target="../media/image4.jpg"/><Relationship Id="rId4" Type="http://schemas.openxmlformats.org/officeDocument/2006/relationships/image" Target="../media/image3.jpg"/><Relationship Id="rId5" Type="http://schemas.openxmlformats.org/officeDocument/2006/relationships/image" Target="../media/image6.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8" name="Shape 18"/>
        <p:cNvGrpSpPr/>
        <p:nvPr/>
      </p:nvGrpSpPr>
      <p:grpSpPr>
        <a:xfrm>
          <a:off x="0" y="0"/>
          <a:ext cx="0" cy="0"/>
          <a:chOff x="0" y="0"/>
          <a:chExt cx="0" cy="0"/>
        </a:xfrm>
      </p:grpSpPr>
      <p:pic>
        <p:nvPicPr>
          <p:cNvPr descr="Panoramic From Rood2-TDD" id="19" name="Google Shape;19;p10"/>
          <p:cNvPicPr preferRelativeResize="0"/>
          <p:nvPr/>
        </p:nvPicPr>
        <p:blipFill rotWithShape="1">
          <a:blip r:embed="rId2">
            <a:alphaModFix/>
          </a:blip>
          <a:srcRect b="0" l="0" r="0" t="0"/>
          <a:stretch/>
        </p:blipFill>
        <p:spPr>
          <a:xfrm>
            <a:off x="0" y="4038600"/>
            <a:ext cx="9144000" cy="2743200"/>
          </a:xfrm>
          <a:prstGeom prst="rect">
            <a:avLst/>
          </a:prstGeom>
          <a:noFill/>
          <a:ln>
            <a:noFill/>
          </a:ln>
        </p:spPr>
      </p:pic>
      <p:pic>
        <p:nvPicPr>
          <p:cNvPr descr="blue strip copy" id="20" name="Google Shape;20;p10"/>
          <p:cNvPicPr preferRelativeResize="0"/>
          <p:nvPr/>
        </p:nvPicPr>
        <p:blipFill rotWithShape="1">
          <a:blip r:embed="rId3">
            <a:alphaModFix/>
          </a:blip>
          <a:srcRect b="0" l="0" r="0" t="0"/>
          <a:stretch/>
        </p:blipFill>
        <p:spPr>
          <a:xfrm>
            <a:off x="0" y="0"/>
            <a:ext cx="9140825" cy="377825"/>
          </a:xfrm>
          <a:prstGeom prst="rect">
            <a:avLst/>
          </a:prstGeom>
          <a:noFill/>
          <a:ln>
            <a:noFill/>
          </a:ln>
        </p:spPr>
      </p:pic>
      <p:pic>
        <p:nvPicPr>
          <p:cNvPr descr="blue strip copy" id="21" name="Google Shape;21;p10"/>
          <p:cNvPicPr preferRelativeResize="0"/>
          <p:nvPr/>
        </p:nvPicPr>
        <p:blipFill rotWithShape="1">
          <a:blip r:embed="rId4">
            <a:alphaModFix/>
          </a:blip>
          <a:srcRect b="0" l="-35" r="0" t="20168"/>
          <a:stretch/>
        </p:blipFill>
        <p:spPr>
          <a:xfrm>
            <a:off x="0" y="6556375"/>
            <a:ext cx="9144000" cy="301625"/>
          </a:xfrm>
          <a:prstGeom prst="rect">
            <a:avLst/>
          </a:prstGeom>
          <a:noFill/>
          <a:ln>
            <a:noFill/>
          </a:ln>
        </p:spPr>
      </p:pic>
      <p:pic>
        <p:nvPicPr>
          <p:cNvPr descr="Nevada_Master_stack_slogan_4c large" id="22" name="Google Shape;22;p10"/>
          <p:cNvPicPr preferRelativeResize="0"/>
          <p:nvPr/>
        </p:nvPicPr>
        <p:blipFill rotWithShape="1">
          <a:blip r:embed="rId5">
            <a:alphaModFix/>
          </a:blip>
          <a:srcRect b="0" l="0" r="0" t="0"/>
          <a:stretch/>
        </p:blipFill>
        <p:spPr>
          <a:xfrm>
            <a:off x="3463925" y="501650"/>
            <a:ext cx="2209800" cy="1631950"/>
          </a:xfrm>
          <a:prstGeom prst="rect">
            <a:avLst/>
          </a:prstGeom>
          <a:noFill/>
          <a:ln>
            <a:noFill/>
          </a:ln>
        </p:spPr>
      </p:pic>
      <p:sp>
        <p:nvSpPr>
          <p:cNvPr id="23" name="Google Shape;23;p10"/>
          <p:cNvSpPr txBox="1"/>
          <p:nvPr>
            <p:ph type="ctrTitle"/>
          </p:nvPr>
        </p:nvSpPr>
        <p:spPr>
          <a:xfrm>
            <a:off x="152400" y="2362200"/>
            <a:ext cx="8763000" cy="9144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1400"/>
              <a:buNone/>
              <a:defRPr sz="3600"/>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24" name="Google Shape;24;p10"/>
          <p:cNvSpPr txBox="1"/>
          <p:nvPr>
            <p:ph idx="1" type="subTitle"/>
          </p:nvPr>
        </p:nvSpPr>
        <p:spPr>
          <a:xfrm>
            <a:off x="152400" y="3352800"/>
            <a:ext cx="8991600" cy="53340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480"/>
              </a:spcBef>
              <a:spcAft>
                <a:spcPts val="0"/>
              </a:spcAft>
              <a:buClr>
                <a:schemeClr val="dk1"/>
              </a:buClr>
              <a:buSzPts val="2400"/>
              <a:buFont typeface="Noto Sans Symbols"/>
              <a:buNone/>
              <a:defRPr sz="2400"/>
            </a:lvl1pPr>
            <a:lvl2pPr lvl="1" algn="l">
              <a:lnSpc>
                <a:spcPct val="100000"/>
              </a:lnSpc>
              <a:spcBef>
                <a:spcPts val="360"/>
              </a:spcBef>
              <a:spcAft>
                <a:spcPts val="0"/>
              </a:spcAft>
              <a:buClr>
                <a:schemeClr val="dk1"/>
              </a:buClr>
              <a:buSzPts val="1800"/>
              <a:buChar char="–"/>
              <a:defRPr/>
            </a:lvl2pPr>
            <a:lvl3pPr lvl="2" algn="l">
              <a:lnSpc>
                <a:spcPct val="100000"/>
              </a:lnSpc>
              <a:spcBef>
                <a:spcPts val="360"/>
              </a:spcBef>
              <a:spcAft>
                <a:spcPts val="0"/>
              </a:spcAft>
              <a:buClr>
                <a:schemeClr val="dk1"/>
              </a:buClr>
              <a:buSzPts val="1800"/>
              <a:buChar char="•"/>
              <a:defRPr/>
            </a:lvl3pPr>
            <a:lvl4pPr lvl="3" algn="l">
              <a:lnSpc>
                <a:spcPct val="100000"/>
              </a:lnSpc>
              <a:spcBef>
                <a:spcPts val="360"/>
              </a:spcBef>
              <a:spcAft>
                <a:spcPts val="0"/>
              </a:spcAft>
              <a:buClr>
                <a:schemeClr val="dk1"/>
              </a:buClr>
              <a:buSzPts val="1800"/>
              <a:buChar char="–"/>
              <a:defRPr/>
            </a:lvl4pPr>
            <a:lvl5pPr lvl="4" algn="l">
              <a:lnSpc>
                <a:spcPct val="100000"/>
              </a:lnSpc>
              <a:spcBef>
                <a:spcPts val="36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
        <p:nvSpPr>
          <p:cNvPr id="25" name="Google Shape;25;p10"/>
          <p:cNvSpPr txBox="1"/>
          <p:nvPr>
            <p:ph idx="10" type="dt"/>
          </p:nvPr>
        </p:nvSpPr>
        <p:spPr>
          <a:xfrm>
            <a:off x="457200" y="6556375"/>
            <a:ext cx="2133600" cy="2667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0"/>
          <p:cNvSpPr txBox="1"/>
          <p:nvPr>
            <p:ph idx="11" type="ftr"/>
          </p:nvPr>
        </p:nvSpPr>
        <p:spPr>
          <a:xfrm>
            <a:off x="3124200" y="6556375"/>
            <a:ext cx="2895600" cy="2667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sz="1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0"/>
          <p:cNvSpPr txBox="1"/>
          <p:nvPr>
            <p:ph idx="12" type="sldNum"/>
          </p:nvPr>
        </p:nvSpPr>
        <p:spPr>
          <a:xfrm>
            <a:off x="6553200" y="6556375"/>
            <a:ext cx="2133600" cy="2667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9" name="Shape 79"/>
        <p:cNvGrpSpPr/>
        <p:nvPr/>
      </p:nvGrpSpPr>
      <p:grpSpPr>
        <a:xfrm>
          <a:off x="0" y="0"/>
          <a:ext cx="0" cy="0"/>
          <a:chOff x="0" y="0"/>
          <a:chExt cx="0" cy="0"/>
        </a:xfrm>
      </p:grpSpPr>
      <p:sp>
        <p:nvSpPr>
          <p:cNvPr id="80" name="Google Shape;80;p19"/>
          <p:cNvSpPr txBox="1"/>
          <p:nvPr>
            <p:ph type="title"/>
          </p:nvPr>
        </p:nvSpPr>
        <p:spPr>
          <a:xfrm>
            <a:off x="1447800" y="381000"/>
            <a:ext cx="7391400" cy="7620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81" name="Google Shape;81;p19"/>
          <p:cNvSpPr txBox="1"/>
          <p:nvPr>
            <p:ph idx="1" type="body"/>
          </p:nvPr>
        </p:nvSpPr>
        <p:spPr>
          <a:xfrm rot="5400000">
            <a:off x="2057400" y="-304800"/>
            <a:ext cx="5029200" cy="85344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19"/>
          <p:cNvSpPr txBox="1"/>
          <p:nvPr>
            <p:ph idx="10" type="dt"/>
          </p:nvPr>
        </p:nvSpPr>
        <p:spPr>
          <a:xfrm>
            <a:off x="457200" y="6553200"/>
            <a:ext cx="2133600" cy="2635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9"/>
          <p:cNvSpPr txBox="1"/>
          <p:nvPr>
            <p:ph idx="11" type="ftr"/>
          </p:nvPr>
        </p:nvSpPr>
        <p:spPr>
          <a:xfrm>
            <a:off x="3124200" y="6553200"/>
            <a:ext cx="2895600" cy="2635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19"/>
          <p:cNvSpPr txBox="1"/>
          <p:nvPr>
            <p:ph idx="12" type="sldNum"/>
          </p:nvPr>
        </p:nvSpPr>
        <p:spPr>
          <a:xfrm>
            <a:off x="6553200" y="6553200"/>
            <a:ext cx="2133600" cy="2635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5" name="Shape 85"/>
        <p:cNvGrpSpPr/>
        <p:nvPr/>
      </p:nvGrpSpPr>
      <p:grpSpPr>
        <a:xfrm>
          <a:off x="0" y="0"/>
          <a:ext cx="0" cy="0"/>
          <a:chOff x="0" y="0"/>
          <a:chExt cx="0" cy="0"/>
        </a:xfrm>
      </p:grpSpPr>
      <p:sp>
        <p:nvSpPr>
          <p:cNvPr id="86" name="Google Shape;86;p20"/>
          <p:cNvSpPr txBox="1"/>
          <p:nvPr>
            <p:ph type="title"/>
          </p:nvPr>
        </p:nvSpPr>
        <p:spPr>
          <a:xfrm rot="5400000">
            <a:off x="4724400" y="2362200"/>
            <a:ext cx="6096000" cy="21336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87" name="Google Shape;87;p20"/>
          <p:cNvSpPr txBox="1"/>
          <p:nvPr>
            <p:ph idx="1" type="body"/>
          </p:nvPr>
        </p:nvSpPr>
        <p:spPr>
          <a:xfrm rot="5400000">
            <a:off x="381000" y="304800"/>
            <a:ext cx="6096000" cy="62484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 name="Google Shape;88;p20"/>
          <p:cNvSpPr txBox="1"/>
          <p:nvPr>
            <p:ph idx="10" type="dt"/>
          </p:nvPr>
        </p:nvSpPr>
        <p:spPr>
          <a:xfrm>
            <a:off x="457200" y="6553200"/>
            <a:ext cx="2133600" cy="2635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20"/>
          <p:cNvSpPr txBox="1"/>
          <p:nvPr>
            <p:ph idx="11" type="ftr"/>
          </p:nvPr>
        </p:nvSpPr>
        <p:spPr>
          <a:xfrm>
            <a:off x="3124200" y="6553200"/>
            <a:ext cx="2895600" cy="2635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20"/>
          <p:cNvSpPr txBox="1"/>
          <p:nvPr>
            <p:ph idx="12" type="sldNum"/>
          </p:nvPr>
        </p:nvSpPr>
        <p:spPr>
          <a:xfrm>
            <a:off x="6553200" y="6553200"/>
            <a:ext cx="2133600" cy="2635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4 Content" type="fourObj">
  <p:cSld name="FOUR_OBJECTS">
    <p:spTree>
      <p:nvGrpSpPr>
        <p:cNvPr id="91" name="Shape 91"/>
        <p:cNvGrpSpPr/>
        <p:nvPr/>
      </p:nvGrpSpPr>
      <p:grpSpPr>
        <a:xfrm>
          <a:off x="0" y="0"/>
          <a:ext cx="0" cy="0"/>
          <a:chOff x="0" y="0"/>
          <a:chExt cx="0" cy="0"/>
        </a:xfrm>
      </p:grpSpPr>
      <p:sp>
        <p:nvSpPr>
          <p:cNvPr id="92" name="Google Shape;92;p21"/>
          <p:cNvSpPr txBox="1"/>
          <p:nvPr>
            <p:ph type="title"/>
          </p:nvPr>
        </p:nvSpPr>
        <p:spPr>
          <a:xfrm>
            <a:off x="311150" y="76200"/>
            <a:ext cx="8521700" cy="701675"/>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93" name="Google Shape;93;p21"/>
          <p:cNvSpPr txBox="1"/>
          <p:nvPr>
            <p:ph idx="1" type="body"/>
          </p:nvPr>
        </p:nvSpPr>
        <p:spPr>
          <a:xfrm>
            <a:off x="315913" y="1066800"/>
            <a:ext cx="4178300" cy="25527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 name="Google Shape;94;p21"/>
          <p:cNvSpPr txBox="1"/>
          <p:nvPr>
            <p:ph idx="2" type="body"/>
          </p:nvPr>
        </p:nvSpPr>
        <p:spPr>
          <a:xfrm>
            <a:off x="4646613" y="1066800"/>
            <a:ext cx="4179887" cy="25527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5" name="Google Shape;95;p21"/>
          <p:cNvSpPr txBox="1"/>
          <p:nvPr>
            <p:ph idx="3" type="body"/>
          </p:nvPr>
        </p:nvSpPr>
        <p:spPr>
          <a:xfrm>
            <a:off x="315913" y="3771900"/>
            <a:ext cx="4178300" cy="25527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6" name="Google Shape;96;p21"/>
          <p:cNvSpPr txBox="1"/>
          <p:nvPr>
            <p:ph idx="4" type="body"/>
          </p:nvPr>
        </p:nvSpPr>
        <p:spPr>
          <a:xfrm>
            <a:off x="4646613" y="3771900"/>
            <a:ext cx="4179887" cy="25527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7" name="Google Shape;97;p21"/>
          <p:cNvSpPr txBox="1"/>
          <p:nvPr>
            <p:ph idx="10" type="dt"/>
          </p:nvPr>
        </p:nvSpPr>
        <p:spPr>
          <a:xfrm>
            <a:off x="457200" y="6553200"/>
            <a:ext cx="2133600" cy="2635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21"/>
          <p:cNvSpPr txBox="1"/>
          <p:nvPr>
            <p:ph idx="11" type="ftr"/>
          </p:nvPr>
        </p:nvSpPr>
        <p:spPr>
          <a:xfrm>
            <a:off x="3124200" y="6553200"/>
            <a:ext cx="2895600" cy="263525"/>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21"/>
          <p:cNvSpPr txBox="1"/>
          <p:nvPr>
            <p:ph idx="12" type="sldNum"/>
          </p:nvPr>
        </p:nvSpPr>
        <p:spPr>
          <a:xfrm>
            <a:off x="6553200" y="6553200"/>
            <a:ext cx="2133600" cy="2635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over Content" type="txOverObj">
  <p:cSld name="TEXT_OVER_OBJECT">
    <p:spTree>
      <p:nvGrpSpPr>
        <p:cNvPr id="100" name="Shape 100"/>
        <p:cNvGrpSpPr/>
        <p:nvPr/>
      </p:nvGrpSpPr>
      <p:grpSpPr>
        <a:xfrm>
          <a:off x="0" y="0"/>
          <a:ext cx="0" cy="0"/>
          <a:chOff x="0" y="0"/>
          <a:chExt cx="0" cy="0"/>
        </a:xfrm>
      </p:grpSpPr>
      <p:sp>
        <p:nvSpPr>
          <p:cNvPr id="101" name="Google Shape;101;p22"/>
          <p:cNvSpPr txBox="1"/>
          <p:nvPr>
            <p:ph type="title"/>
          </p:nvPr>
        </p:nvSpPr>
        <p:spPr>
          <a:xfrm>
            <a:off x="311150" y="76200"/>
            <a:ext cx="8521700" cy="701675"/>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102" name="Google Shape;102;p22"/>
          <p:cNvSpPr txBox="1"/>
          <p:nvPr>
            <p:ph idx="1" type="body"/>
          </p:nvPr>
        </p:nvSpPr>
        <p:spPr>
          <a:xfrm>
            <a:off x="315913" y="1066800"/>
            <a:ext cx="8510587" cy="25527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3" name="Google Shape;103;p22"/>
          <p:cNvSpPr txBox="1"/>
          <p:nvPr>
            <p:ph idx="2" type="body"/>
          </p:nvPr>
        </p:nvSpPr>
        <p:spPr>
          <a:xfrm>
            <a:off x="315913" y="3771900"/>
            <a:ext cx="8510587" cy="25527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4" name="Google Shape;104;p22"/>
          <p:cNvSpPr txBox="1"/>
          <p:nvPr>
            <p:ph idx="10" type="dt"/>
          </p:nvPr>
        </p:nvSpPr>
        <p:spPr>
          <a:xfrm>
            <a:off x="457200" y="6553200"/>
            <a:ext cx="2133600" cy="2635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22"/>
          <p:cNvSpPr txBox="1"/>
          <p:nvPr>
            <p:ph idx="11" type="ftr"/>
          </p:nvPr>
        </p:nvSpPr>
        <p:spPr>
          <a:xfrm>
            <a:off x="3124200" y="6553200"/>
            <a:ext cx="2895600" cy="263525"/>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22"/>
          <p:cNvSpPr txBox="1"/>
          <p:nvPr>
            <p:ph idx="12" type="sldNum"/>
          </p:nvPr>
        </p:nvSpPr>
        <p:spPr>
          <a:xfrm>
            <a:off x="6553200" y="6553200"/>
            <a:ext cx="2133600" cy="2635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107" name="Shape 107"/>
        <p:cNvGrpSpPr/>
        <p:nvPr/>
      </p:nvGrpSpPr>
      <p:grpSpPr>
        <a:xfrm>
          <a:off x="0" y="0"/>
          <a:ext cx="0" cy="0"/>
          <a:chOff x="0" y="0"/>
          <a:chExt cx="0" cy="0"/>
        </a:xfrm>
      </p:grpSpPr>
      <p:sp>
        <p:nvSpPr>
          <p:cNvPr id="108" name="Google Shape;108;p23"/>
          <p:cNvSpPr txBox="1"/>
          <p:nvPr>
            <p:ph type="title"/>
          </p:nvPr>
        </p:nvSpPr>
        <p:spPr>
          <a:xfrm>
            <a:off x="311150" y="76200"/>
            <a:ext cx="8521700" cy="701675"/>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109" name="Google Shape;109;p23"/>
          <p:cNvSpPr txBox="1"/>
          <p:nvPr>
            <p:ph idx="1" type="body"/>
          </p:nvPr>
        </p:nvSpPr>
        <p:spPr>
          <a:xfrm>
            <a:off x="315913" y="1066800"/>
            <a:ext cx="4178300" cy="52578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0" name="Google Shape;110;p23"/>
          <p:cNvSpPr txBox="1"/>
          <p:nvPr>
            <p:ph idx="2" type="body"/>
          </p:nvPr>
        </p:nvSpPr>
        <p:spPr>
          <a:xfrm>
            <a:off x="4646613" y="1066800"/>
            <a:ext cx="4179887" cy="25527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1" name="Google Shape;111;p23"/>
          <p:cNvSpPr txBox="1"/>
          <p:nvPr>
            <p:ph idx="3" type="body"/>
          </p:nvPr>
        </p:nvSpPr>
        <p:spPr>
          <a:xfrm>
            <a:off x="4646613" y="3771900"/>
            <a:ext cx="4179887" cy="25527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2" name="Google Shape;112;p23"/>
          <p:cNvSpPr txBox="1"/>
          <p:nvPr>
            <p:ph idx="10" type="dt"/>
          </p:nvPr>
        </p:nvSpPr>
        <p:spPr>
          <a:xfrm>
            <a:off x="457200" y="6553200"/>
            <a:ext cx="2133600" cy="2635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23"/>
          <p:cNvSpPr txBox="1"/>
          <p:nvPr>
            <p:ph idx="11" type="ftr"/>
          </p:nvPr>
        </p:nvSpPr>
        <p:spPr>
          <a:xfrm>
            <a:off x="3124200" y="6553200"/>
            <a:ext cx="2895600" cy="263525"/>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23"/>
          <p:cNvSpPr txBox="1"/>
          <p:nvPr>
            <p:ph idx="12" type="sldNum"/>
          </p:nvPr>
        </p:nvSpPr>
        <p:spPr>
          <a:xfrm>
            <a:off x="6553200" y="6553200"/>
            <a:ext cx="2133600" cy="2635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sp>
        <p:nvSpPr>
          <p:cNvPr id="29" name="Google Shape;29;p11"/>
          <p:cNvSpPr txBox="1"/>
          <p:nvPr>
            <p:ph type="title"/>
          </p:nvPr>
        </p:nvSpPr>
        <p:spPr>
          <a:xfrm>
            <a:off x="1447800" y="381000"/>
            <a:ext cx="7391400" cy="7620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30" name="Google Shape;30;p11"/>
          <p:cNvSpPr txBox="1"/>
          <p:nvPr>
            <p:ph idx="1" type="body"/>
          </p:nvPr>
        </p:nvSpPr>
        <p:spPr>
          <a:xfrm>
            <a:off x="304800" y="1447800"/>
            <a:ext cx="8534400" cy="50292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11"/>
          <p:cNvSpPr txBox="1"/>
          <p:nvPr>
            <p:ph idx="10" type="dt"/>
          </p:nvPr>
        </p:nvSpPr>
        <p:spPr>
          <a:xfrm>
            <a:off x="457200" y="6553200"/>
            <a:ext cx="2133600" cy="2635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1"/>
          <p:cNvSpPr txBox="1"/>
          <p:nvPr>
            <p:ph idx="11" type="ftr"/>
          </p:nvPr>
        </p:nvSpPr>
        <p:spPr>
          <a:xfrm>
            <a:off x="3124200" y="6553200"/>
            <a:ext cx="2895600" cy="263525"/>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1"/>
          <p:cNvSpPr txBox="1"/>
          <p:nvPr>
            <p:ph idx="12" type="sldNum"/>
          </p:nvPr>
        </p:nvSpPr>
        <p:spPr>
          <a:xfrm>
            <a:off x="6553200" y="6553200"/>
            <a:ext cx="2133600" cy="2635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12"/>
          <p:cNvSpPr txBox="1"/>
          <p:nvPr>
            <p:ph type="title"/>
          </p:nvPr>
        </p:nvSpPr>
        <p:spPr>
          <a:xfrm>
            <a:off x="623888" y="1709738"/>
            <a:ext cx="7886700" cy="2852737"/>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sz="6000"/>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36" name="Google Shape;36;p12"/>
          <p:cNvSpPr txBox="1"/>
          <p:nvPr>
            <p:ph idx="1" type="body"/>
          </p:nvPr>
        </p:nvSpPr>
        <p:spPr>
          <a:xfrm>
            <a:off x="623888" y="4589463"/>
            <a:ext cx="78867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sz="2400"/>
            </a:lvl1pPr>
            <a:lvl2pPr indent="-228600" lvl="1" marL="914400" algn="l">
              <a:lnSpc>
                <a:spcPct val="100000"/>
              </a:lnSpc>
              <a:spcBef>
                <a:spcPts val="400"/>
              </a:spcBef>
              <a:spcAft>
                <a:spcPts val="0"/>
              </a:spcAft>
              <a:buClr>
                <a:schemeClr val="dk1"/>
              </a:buClr>
              <a:buSzPts val="2000"/>
              <a:buFont typeface="Arial"/>
              <a:buNone/>
              <a:defRPr sz="2000"/>
            </a:lvl2pPr>
            <a:lvl3pPr indent="-228600" lvl="2" marL="1371600" algn="l">
              <a:lnSpc>
                <a:spcPct val="100000"/>
              </a:lnSpc>
              <a:spcBef>
                <a:spcPts val="360"/>
              </a:spcBef>
              <a:spcAft>
                <a:spcPts val="0"/>
              </a:spcAft>
              <a:buClr>
                <a:schemeClr val="dk1"/>
              </a:buClr>
              <a:buSzPts val="1800"/>
              <a:buFont typeface="Arial"/>
              <a:buNone/>
              <a:defRPr sz="1800"/>
            </a:lvl3pPr>
            <a:lvl4pPr indent="-228600" lvl="3" marL="1828800" algn="l">
              <a:lnSpc>
                <a:spcPct val="100000"/>
              </a:lnSpc>
              <a:spcBef>
                <a:spcPts val="320"/>
              </a:spcBef>
              <a:spcAft>
                <a:spcPts val="0"/>
              </a:spcAft>
              <a:buClr>
                <a:schemeClr val="dk1"/>
              </a:buClr>
              <a:buSzPts val="1600"/>
              <a:buFont typeface="Arial"/>
              <a:buNone/>
              <a:defRPr sz="1600"/>
            </a:lvl4pPr>
            <a:lvl5pPr indent="-228600" lvl="4" marL="2286000" algn="l">
              <a:lnSpc>
                <a:spcPct val="100000"/>
              </a:lnSpc>
              <a:spcBef>
                <a:spcPts val="320"/>
              </a:spcBef>
              <a:spcAft>
                <a:spcPts val="0"/>
              </a:spcAft>
              <a:buClr>
                <a:schemeClr val="dk1"/>
              </a:buClr>
              <a:buSzPts val="1600"/>
              <a:buFont typeface="Arial"/>
              <a:buNone/>
              <a:defRPr sz="1600"/>
            </a:lvl5pPr>
            <a:lvl6pPr indent="-228600" lvl="5" marL="2743200" algn="l">
              <a:lnSpc>
                <a:spcPct val="90000"/>
              </a:lnSpc>
              <a:spcBef>
                <a:spcPts val="500"/>
              </a:spcBef>
              <a:spcAft>
                <a:spcPts val="0"/>
              </a:spcAft>
              <a:buClr>
                <a:schemeClr val="dk1"/>
              </a:buClr>
              <a:buSzPts val="1600"/>
              <a:buNone/>
              <a:defRPr sz="1600"/>
            </a:lvl6pPr>
            <a:lvl7pPr indent="-228600" lvl="6" marL="3200400" algn="l">
              <a:lnSpc>
                <a:spcPct val="90000"/>
              </a:lnSpc>
              <a:spcBef>
                <a:spcPts val="500"/>
              </a:spcBef>
              <a:spcAft>
                <a:spcPts val="0"/>
              </a:spcAft>
              <a:buClr>
                <a:schemeClr val="dk1"/>
              </a:buClr>
              <a:buSzPts val="1600"/>
              <a:buNone/>
              <a:defRPr sz="1600"/>
            </a:lvl7pPr>
            <a:lvl8pPr indent="-228600" lvl="7" marL="3657600" algn="l">
              <a:lnSpc>
                <a:spcPct val="90000"/>
              </a:lnSpc>
              <a:spcBef>
                <a:spcPts val="500"/>
              </a:spcBef>
              <a:spcAft>
                <a:spcPts val="0"/>
              </a:spcAft>
              <a:buClr>
                <a:schemeClr val="dk1"/>
              </a:buClr>
              <a:buSzPts val="1600"/>
              <a:buNone/>
              <a:defRPr sz="1600"/>
            </a:lvl8pPr>
            <a:lvl9pPr indent="-228600" lvl="8" marL="4114800" algn="l">
              <a:lnSpc>
                <a:spcPct val="90000"/>
              </a:lnSpc>
              <a:spcBef>
                <a:spcPts val="500"/>
              </a:spcBef>
              <a:spcAft>
                <a:spcPts val="0"/>
              </a:spcAft>
              <a:buClr>
                <a:schemeClr val="dk1"/>
              </a:buClr>
              <a:buSzPts val="1600"/>
              <a:buNone/>
              <a:defRPr sz="1600"/>
            </a:lvl9pPr>
          </a:lstStyle>
          <a:p/>
        </p:txBody>
      </p:sp>
      <p:sp>
        <p:nvSpPr>
          <p:cNvPr id="37" name="Google Shape;37;p12"/>
          <p:cNvSpPr txBox="1"/>
          <p:nvPr>
            <p:ph idx="10" type="dt"/>
          </p:nvPr>
        </p:nvSpPr>
        <p:spPr>
          <a:xfrm>
            <a:off x="457200" y="6553200"/>
            <a:ext cx="2133600" cy="2635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2"/>
          <p:cNvSpPr txBox="1"/>
          <p:nvPr>
            <p:ph idx="11" type="ftr"/>
          </p:nvPr>
        </p:nvSpPr>
        <p:spPr>
          <a:xfrm>
            <a:off x="3124200" y="6553200"/>
            <a:ext cx="2895600" cy="2635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2"/>
          <p:cNvSpPr txBox="1"/>
          <p:nvPr>
            <p:ph idx="12" type="sldNum"/>
          </p:nvPr>
        </p:nvSpPr>
        <p:spPr>
          <a:xfrm>
            <a:off x="6553200" y="6553200"/>
            <a:ext cx="2133600" cy="2635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0" name="Shape 40"/>
        <p:cNvGrpSpPr/>
        <p:nvPr/>
      </p:nvGrpSpPr>
      <p:grpSpPr>
        <a:xfrm>
          <a:off x="0" y="0"/>
          <a:ext cx="0" cy="0"/>
          <a:chOff x="0" y="0"/>
          <a:chExt cx="0" cy="0"/>
        </a:xfrm>
      </p:grpSpPr>
      <p:sp>
        <p:nvSpPr>
          <p:cNvPr id="41" name="Google Shape;41;p13"/>
          <p:cNvSpPr txBox="1"/>
          <p:nvPr>
            <p:ph type="title"/>
          </p:nvPr>
        </p:nvSpPr>
        <p:spPr>
          <a:xfrm>
            <a:off x="1447800" y="381000"/>
            <a:ext cx="7391400" cy="7620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42" name="Google Shape;42;p13"/>
          <p:cNvSpPr txBox="1"/>
          <p:nvPr>
            <p:ph idx="1" type="body"/>
          </p:nvPr>
        </p:nvSpPr>
        <p:spPr>
          <a:xfrm>
            <a:off x="304800" y="1447800"/>
            <a:ext cx="4191000" cy="50292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13"/>
          <p:cNvSpPr txBox="1"/>
          <p:nvPr>
            <p:ph idx="2" type="body"/>
          </p:nvPr>
        </p:nvSpPr>
        <p:spPr>
          <a:xfrm>
            <a:off x="4648200" y="1447800"/>
            <a:ext cx="4191000" cy="50292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3"/>
          <p:cNvSpPr txBox="1"/>
          <p:nvPr>
            <p:ph idx="10" type="dt"/>
          </p:nvPr>
        </p:nvSpPr>
        <p:spPr>
          <a:xfrm>
            <a:off x="457200" y="6553200"/>
            <a:ext cx="2133600" cy="2635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13"/>
          <p:cNvSpPr txBox="1"/>
          <p:nvPr>
            <p:ph idx="11" type="ftr"/>
          </p:nvPr>
        </p:nvSpPr>
        <p:spPr>
          <a:xfrm>
            <a:off x="3124200" y="6553200"/>
            <a:ext cx="2895600" cy="2635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13"/>
          <p:cNvSpPr txBox="1"/>
          <p:nvPr>
            <p:ph idx="12" type="sldNum"/>
          </p:nvPr>
        </p:nvSpPr>
        <p:spPr>
          <a:xfrm>
            <a:off x="6553200" y="6553200"/>
            <a:ext cx="2133600" cy="2635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7" name="Shape 47"/>
        <p:cNvGrpSpPr/>
        <p:nvPr/>
      </p:nvGrpSpPr>
      <p:grpSpPr>
        <a:xfrm>
          <a:off x="0" y="0"/>
          <a:ext cx="0" cy="0"/>
          <a:chOff x="0" y="0"/>
          <a:chExt cx="0" cy="0"/>
        </a:xfrm>
      </p:grpSpPr>
      <p:sp>
        <p:nvSpPr>
          <p:cNvPr id="48" name="Google Shape;48;p14"/>
          <p:cNvSpPr txBox="1"/>
          <p:nvPr>
            <p:ph type="title"/>
          </p:nvPr>
        </p:nvSpPr>
        <p:spPr>
          <a:xfrm>
            <a:off x="630238" y="365125"/>
            <a:ext cx="7886700" cy="1325563"/>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49" name="Google Shape;49;p14"/>
          <p:cNvSpPr txBox="1"/>
          <p:nvPr>
            <p:ph idx="1" type="body"/>
          </p:nvPr>
        </p:nvSpPr>
        <p:spPr>
          <a:xfrm>
            <a:off x="630238" y="1681163"/>
            <a:ext cx="3868737" cy="82391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Font typeface="Arial"/>
              <a:buNone/>
              <a:defRPr b="1" sz="2000"/>
            </a:lvl2pPr>
            <a:lvl3pPr indent="-228600" lvl="2" marL="1371600" algn="l">
              <a:lnSpc>
                <a:spcPct val="100000"/>
              </a:lnSpc>
              <a:spcBef>
                <a:spcPts val="360"/>
              </a:spcBef>
              <a:spcAft>
                <a:spcPts val="0"/>
              </a:spcAft>
              <a:buClr>
                <a:schemeClr val="dk1"/>
              </a:buClr>
              <a:buSzPts val="1800"/>
              <a:buFont typeface="Arial"/>
              <a:buNone/>
              <a:defRPr b="1" sz="1800"/>
            </a:lvl3pPr>
            <a:lvl4pPr indent="-228600" lvl="3" marL="1828800" algn="l">
              <a:lnSpc>
                <a:spcPct val="100000"/>
              </a:lnSpc>
              <a:spcBef>
                <a:spcPts val="320"/>
              </a:spcBef>
              <a:spcAft>
                <a:spcPts val="0"/>
              </a:spcAft>
              <a:buClr>
                <a:schemeClr val="dk1"/>
              </a:buClr>
              <a:buSzPts val="1600"/>
              <a:buFont typeface="Arial"/>
              <a:buNone/>
              <a:defRPr b="1" sz="1600"/>
            </a:lvl4pPr>
            <a:lvl5pPr indent="-228600" lvl="4" marL="2286000" algn="l">
              <a:lnSpc>
                <a:spcPct val="100000"/>
              </a:lnSpc>
              <a:spcBef>
                <a:spcPts val="320"/>
              </a:spcBef>
              <a:spcAft>
                <a:spcPts val="0"/>
              </a:spcAft>
              <a:buClr>
                <a:schemeClr val="dk1"/>
              </a:buClr>
              <a:buSzPts val="1600"/>
              <a:buFont typeface="Arial"/>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14"/>
          <p:cNvSpPr txBox="1"/>
          <p:nvPr>
            <p:ph idx="2" type="body"/>
          </p:nvPr>
        </p:nvSpPr>
        <p:spPr>
          <a:xfrm>
            <a:off x="630238" y="2505075"/>
            <a:ext cx="3868737" cy="39878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14"/>
          <p:cNvSpPr txBox="1"/>
          <p:nvPr>
            <p:ph idx="3" type="body"/>
          </p:nvPr>
        </p:nvSpPr>
        <p:spPr>
          <a:xfrm>
            <a:off x="4629150" y="1681163"/>
            <a:ext cx="3887788" cy="82391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Font typeface="Arial"/>
              <a:buNone/>
              <a:defRPr b="1" sz="2000"/>
            </a:lvl2pPr>
            <a:lvl3pPr indent="-228600" lvl="2" marL="1371600" algn="l">
              <a:lnSpc>
                <a:spcPct val="100000"/>
              </a:lnSpc>
              <a:spcBef>
                <a:spcPts val="360"/>
              </a:spcBef>
              <a:spcAft>
                <a:spcPts val="0"/>
              </a:spcAft>
              <a:buClr>
                <a:schemeClr val="dk1"/>
              </a:buClr>
              <a:buSzPts val="1800"/>
              <a:buFont typeface="Arial"/>
              <a:buNone/>
              <a:defRPr b="1" sz="1800"/>
            </a:lvl3pPr>
            <a:lvl4pPr indent="-228600" lvl="3" marL="1828800" algn="l">
              <a:lnSpc>
                <a:spcPct val="100000"/>
              </a:lnSpc>
              <a:spcBef>
                <a:spcPts val="320"/>
              </a:spcBef>
              <a:spcAft>
                <a:spcPts val="0"/>
              </a:spcAft>
              <a:buClr>
                <a:schemeClr val="dk1"/>
              </a:buClr>
              <a:buSzPts val="1600"/>
              <a:buFont typeface="Arial"/>
              <a:buNone/>
              <a:defRPr b="1" sz="1600"/>
            </a:lvl4pPr>
            <a:lvl5pPr indent="-228600" lvl="4" marL="2286000" algn="l">
              <a:lnSpc>
                <a:spcPct val="100000"/>
              </a:lnSpc>
              <a:spcBef>
                <a:spcPts val="320"/>
              </a:spcBef>
              <a:spcAft>
                <a:spcPts val="0"/>
              </a:spcAft>
              <a:buClr>
                <a:schemeClr val="dk1"/>
              </a:buClr>
              <a:buSzPts val="1600"/>
              <a:buFont typeface="Arial"/>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14"/>
          <p:cNvSpPr txBox="1"/>
          <p:nvPr>
            <p:ph idx="4" type="body"/>
          </p:nvPr>
        </p:nvSpPr>
        <p:spPr>
          <a:xfrm>
            <a:off x="4629150" y="2505075"/>
            <a:ext cx="3887788" cy="39878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14"/>
          <p:cNvSpPr txBox="1"/>
          <p:nvPr>
            <p:ph idx="10" type="dt"/>
          </p:nvPr>
        </p:nvSpPr>
        <p:spPr>
          <a:xfrm>
            <a:off x="457200" y="6553200"/>
            <a:ext cx="2133600" cy="2635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14"/>
          <p:cNvSpPr txBox="1"/>
          <p:nvPr>
            <p:ph idx="11" type="ftr"/>
          </p:nvPr>
        </p:nvSpPr>
        <p:spPr>
          <a:xfrm>
            <a:off x="3124200" y="6553200"/>
            <a:ext cx="2895600" cy="2635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14"/>
          <p:cNvSpPr txBox="1"/>
          <p:nvPr>
            <p:ph idx="12" type="sldNum"/>
          </p:nvPr>
        </p:nvSpPr>
        <p:spPr>
          <a:xfrm>
            <a:off x="6553200" y="6553200"/>
            <a:ext cx="2133600" cy="2635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sp>
        <p:nvSpPr>
          <p:cNvPr id="57" name="Google Shape;57;p15"/>
          <p:cNvSpPr txBox="1"/>
          <p:nvPr>
            <p:ph type="title"/>
          </p:nvPr>
        </p:nvSpPr>
        <p:spPr>
          <a:xfrm>
            <a:off x="1447800" y="381000"/>
            <a:ext cx="7391400" cy="7620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58" name="Google Shape;58;p15"/>
          <p:cNvSpPr txBox="1"/>
          <p:nvPr>
            <p:ph idx="10" type="dt"/>
          </p:nvPr>
        </p:nvSpPr>
        <p:spPr>
          <a:xfrm>
            <a:off x="457200" y="6553200"/>
            <a:ext cx="2133600" cy="2635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5"/>
          <p:cNvSpPr txBox="1"/>
          <p:nvPr>
            <p:ph idx="11" type="ftr"/>
          </p:nvPr>
        </p:nvSpPr>
        <p:spPr>
          <a:xfrm>
            <a:off x="3124200" y="6553200"/>
            <a:ext cx="2895600" cy="2635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5"/>
          <p:cNvSpPr txBox="1"/>
          <p:nvPr>
            <p:ph idx="12" type="sldNum"/>
          </p:nvPr>
        </p:nvSpPr>
        <p:spPr>
          <a:xfrm>
            <a:off x="6553200" y="6553200"/>
            <a:ext cx="2133600" cy="2635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 name="Shape 61"/>
        <p:cNvGrpSpPr/>
        <p:nvPr/>
      </p:nvGrpSpPr>
      <p:grpSpPr>
        <a:xfrm>
          <a:off x="0" y="0"/>
          <a:ext cx="0" cy="0"/>
          <a:chOff x="0" y="0"/>
          <a:chExt cx="0" cy="0"/>
        </a:xfrm>
      </p:grpSpPr>
      <p:sp>
        <p:nvSpPr>
          <p:cNvPr id="62" name="Google Shape;62;p16"/>
          <p:cNvSpPr txBox="1"/>
          <p:nvPr>
            <p:ph idx="10" type="dt"/>
          </p:nvPr>
        </p:nvSpPr>
        <p:spPr>
          <a:xfrm>
            <a:off x="457200" y="6553200"/>
            <a:ext cx="2133600" cy="2635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6"/>
          <p:cNvSpPr txBox="1"/>
          <p:nvPr>
            <p:ph idx="11" type="ftr"/>
          </p:nvPr>
        </p:nvSpPr>
        <p:spPr>
          <a:xfrm>
            <a:off x="3124200" y="6553200"/>
            <a:ext cx="2895600" cy="2635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6"/>
          <p:cNvSpPr txBox="1"/>
          <p:nvPr>
            <p:ph idx="12" type="sldNum"/>
          </p:nvPr>
        </p:nvSpPr>
        <p:spPr>
          <a:xfrm>
            <a:off x="6553200" y="6553200"/>
            <a:ext cx="2133600" cy="2635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5" name="Shape 65"/>
        <p:cNvGrpSpPr/>
        <p:nvPr/>
      </p:nvGrpSpPr>
      <p:grpSpPr>
        <a:xfrm>
          <a:off x="0" y="0"/>
          <a:ext cx="0" cy="0"/>
          <a:chOff x="0" y="0"/>
          <a:chExt cx="0" cy="0"/>
        </a:xfrm>
      </p:grpSpPr>
      <p:sp>
        <p:nvSpPr>
          <p:cNvPr id="66" name="Google Shape;66;p17"/>
          <p:cNvSpPr txBox="1"/>
          <p:nvPr>
            <p:ph type="title"/>
          </p:nvPr>
        </p:nvSpPr>
        <p:spPr>
          <a:xfrm>
            <a:off x="630238" y="457200"/>
            <a:ext cx="2949575" cy="16002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sz="3200"/>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67" name="Google Shape;67;p17"/>
          <p:cNvSpPr txBox="1"/>
          <p:nvPr>
            <p:ph idx="1" type="body"/>
          </p:nvPr>
        </p:nvSpPr>
        <p:spPr>
          <a:xfrm>
            <a:off x="3887788" y="987425"/>
            <a:ext cx="4629150" cy="5489575"/>
          </a:xfrm>
          <a:prstGeom prst="rect">
            <a:avLst/>
          </a:prstGeom>
          <a:noFill/>
          <a:ln>
            <a:noFill/>
          </a:ln>
        </p:spPr>
        <p:txBody>
          <a:bodyPr anchorCtr="0" anchor="t" bIns="45700" lIns="91425" spcFirstLastPara="1" rIns="91425" wrap="square" tIns="45700">
            <a:no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Font typeface="Arial"/>
              <a:buChar char="–"/>
              <a:defRPr sz="2800"/>
            </a:lvl2pPr>
            <a:lvl3pPr indent="-381000" lvl="2" marL="1371600" algn="l">
              <a:lnSpc>
                <a:spcPct val="100000"/>
              </a:lnSpc>
              <a:spcBef>
                <a:spcPts val="480"/>
              </a:spcBef>
              <a:spcAft>
                <a:spcPts val="0"/>
              </a:spcAft>
              <a:buClr>
                <a:schemeClr val="dk1"/>
              </a:buClr>
              <a:buSzPts val="2400"/>
              <a:buFont typeface="Arial"/>
              <a:buChar char="•"/>
              <a:defRPr sz="2400"/>
            </a:lvl3pPr>
            <a:lvl4pPr indent="-355600" lvl="3" marL="1828800" algn="l">
              <a:lnSpc>
                <a:spcPct val="100000"/>
              </a:lnSpc>
              <a:spcBef>
                <a:spcPts val="400"/>
              </a:spcBef>
              <a:spcAft>
                <a:spcPts val="0"/>
              </a:spcAft>
              <a:buClr>
                <a:schemeClr val="dk1"/>
              </a:buClr>
              <a:buSzPts val="2000"/>
              <a:buFont typeface="Arial"/>
              <a:buChar char="–"/>
              <a:defRPr sz="2000"/>
            </a:lvl4pPr>
            <a:lvl5pPr indent="-355600" lvl="4" marL="2286000" algn="l">
              <a:lnSpc>
                <a:spcPct val="100000"/>
              </a:lnSpc>
              <a:spcBef>
                <a:spcPts val="400"/>
              </a:spcBef>
              <a:spcAft>
                <a:spcPts val="0"/>
              </a:spcAft>
              <a:buClr>
                <a:schemeClr val="dk1"/>
              </a:buClr>
              <a:buSzPts val="2000"/>
              <a:buFont typeface="Arial"/>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8" name="Google Shape;68;p17"/>
          <p:cNvSpPr txBox="1"/>
          <p:nvPr>
            <p:ph idx="2" type="body"/>
          </p:nvPr>
        </p:nvSpPr>
        <p:spPr>
          <a:xfrm>
            <a:off x="630238" y="2057399"/>
            <a:ext cx="2949575" cy="429331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320"/>
              </a:spcBef>
              <a:spcAft>
                <a:spcPts val="0"/>
              </a:spcAft>
              <a:buClr>
                <a:schemeClr val="dk1"/>
              </a:buClr>
              <a:buSzPts val="1600"/>
              <a:buNone/>
              <a:defRPr sz="1600"/>
            </a:lvl1pPr>
            <a:lvl2pPr indent="-228600" lvl="1" marL="914400" algn="l">
              <a:lnSpc>
                <a:spcPct val="100000"/>
              </a:lnSpc>
              <a:spcBef>
                <a:spcPts val="280"/>
              </a:spcBef>
              <a:spcAft>
                <a:spcPts val="0"/>
              </a:spcAft>
              <a:buClr>
                <a:schemeClr val="dk1"/>
              </a:buClr>
              <a:buSzPts val="1400"/>
              <a:buFont typeface="Arial"/>
              <a:buNone/>
              <a:defRPr sz="1400"/>
            </a:lvl2pPr>
            <a:lvl3pPr indent="-228600" lvl="2" marL="1371600" algn="l">
              <a:lnSpc>
                <a:spcPct val="100000"/>
              </a:lnSpc>
              <a:spcBef>
                <a:spcPts val="240"/>
              </a:spcBef>
              <a:spcAft>
                <a:spcPts val="0"/>
              </a:spcAft>
              <a:buClr>
                <a:schemeClr val="dk1"/>
              </a:buClr>
              <a:buSzPts val="1200"/>
              <a:buFont typeface="Arial"/>
              <a:buNone/>
              <a:defRPr sz="1200"/>
            </a:lvl3pPr>
            <a:lvl4pPr indent="-228600" lvl="3" marL="1828800" algn="l">
              <a:lnSpc>
                <a:spcPct val="100000"/>
              </a:lnSpc>
              <a:spcBef>
                <a:spcPts val="200"/>
              </a:spcBef>
              <a:spcAft>
                <a:spcPts val="0"/>
              </a:spcAft>
              <a:buClr>
                <a:schemeClr val="dk1"/>
              </a:buClr>
              <a:buSzPts val="1000"/>
              <a:buFont typeface="Arial"/>
              <a:buNone/>
              <a:defRPr sz="1000"/>
            </a:lvl4pPr>
            <a:lvl5pPr indent="-228600" lvl="4" marL="2286000" algn="l">
              <a:lnSpc>
                <a:spcPct val="100000"/>
              </a:lnSpc>
              <a:spcBef>
                <a:spcPts val="200"/>
              </a:spcBef>
              <a:spcAft>
                <a:spcPts val="0"/>
              </a:spcAft>
              <a:buClr>
                <a:schemeClr val="dk1"/>
              </a:buClr>
              <a:buSzPts val="1000"/>
              <a:buFont typeface="Arial"/>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7"/>
          <p:cNvSpPr txBox="1"/>
          <p:nvPr>
            <p:ph idx="10" type="dt"/>
          </p:nvPr>
        </p:nvSpPr>
        <p:spPr>
          <a:xfrm>
            <a:off x="457200" y="6553200"/>
            <a:ext cx="2133600" cy="2635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7"/>
          <p:cNvSpPr txBox="1"/>
          <p:nvPr>
            <p:ph idx="11" type="ftr"/>
          </p:nvPr>
        </p:nvSpPr>
        <p:spPr>
          <a:xfrm>
            <a:off x="3124200" y="6553200"/>
            <a:ext cx="2895600" cy="2635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7"/>
          <p:cNvSpPr txBox="1"/>
          <p:nvPr>
            <p:ph idx="12" type="sldNum"/>
          </p:nvPr>
        </p:nvSpPr>
        <p:spPr>
          <a:xfrm>
            <a:off x="6553200" y="6553200"/>
            <a:ext cx="2133600" cy="2635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2" name="Shape 72"/>
        <p:cNvGrpSpPr/>
        <p:nvPr/>
      </p:nvGrpSpPr>
      <p:grpSpPr>
        <a:xfrm>
          <a:off x="0" y="0"/>
          <a:ext cx="0" cy="0"/>
          <a:chOff x="0" y="0"/>
          <a:chExt cx="0" cy="0"/>
        </a:xfrm>
      </p:grpSpPr>
      <p:sp>
        <p:nvSpPr>
          <p:cNvPr id="73" name="Google Shape;73;p18"/>
          <p:cNvSpPr txBox="1"/>
          <p:nvPr>
            <p:ph type="title"/>
          </p:nvPr>
        </p:nvSpPr>
        <p:spPr>
          <a:xfrm>
            <a:off x="630238" y="457200"/>
            <a:ext cx="2949575" cy="16002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sz="3200"/>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74" name="Google Shape;74;p18"/>
          <p:cNvSpPr/>
          <p:nvPr>
            <p:ph idx="2" type="pic"/>
          </p:nvPr>
        </p:nvSpPr>
        <p:spPr>
          <a:xfrm>
            <a:off x="3887788" y="987425"/>
            <a:ext cx="4629150" cy="5489575"/>
          </a:xfrm>
          <a:prstGeom prst="rect">
            <a:avLst/>
          </a:prstGeom>
          <a:noFill/>
          <a:ln>
            <a:noFill/>
          </a:ln>
        </p:spPr>
      </p:sp>
      <p:sp>
        <p:nvSpPr>
          <p:cNvPr id="75" name="Google Shape;75;p18"/>
          <p:cNvSpPr txBox="1"/>
          <p:nvPr>
            <p:ph idx="1" type="body"/>
          </p:nvPr>
        </p:nvSpPr>
        <p:spPr>
          <a:xfrm>
            <a:off x="630238" y="2057399"/>
            <a:ext cx="2949575" cy="429331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320"/>
              </a:spcBef>
              <a:spcAft>
                <a:spcPts val="0"/>
              </a:spcAft>
              <a:buClr>
                <a:schemeClr val="dk1"/>
              </a:buClr>
              <a:buSzPts val="1600"/>
              <a:buNone/>
              <a:defRPr sz="1600"/>
            </a:lvl1pPr>
            <a:lvl2pPr indent="-228600" lvl="1" marL="914400" algn="l">
              <a:lnSpc>
                <a:spcPct val="100000"/>
              </a:lnSpc>
              <a:spcBef>
                <a:spcPts val="280"/>
              </a:spcBef>
              <a:spcAft>
                <a:spcPts val="0"/>
              </a:spcAft>
              <a:buClr>
                <a:schemeClr val="dk1"/>
              </a:buClr>
              <a:buSzPts val="1400"/>
              <a:buFont typeface="Arial"/>
              <a:buNone/>
              <a:defRPr sz="1400"/>
            </a:lvl2pPr>
            <a:lvl3pPr indent="-228600" lvl="2" marL="1371600" algn="l">
              <a:lnSpc>
                <a:spcPct val="100000"/>
              </a:lnSpc>
              <a:spcBef>
                <a:spcPts val="240"/>
              </a:spcBef>
              <a:spcAft>
                <a:spcPts val="0"/>
              </a:spcAft>
              <a:buClr>
                <a:schemeClr val="dk1"/>
              </a:buClr>
              <a:buSzPts val="1200"/>
              <a:buFont typeface="Arial"/>
              <a:buNone/>
              <a:defRPr sz="1200"/>
            </a:lvl3pPr>
            <a:lvl4pPr indent="-228600" lvl="3" marL="1828800" algn="l">
              <a:lnSpc>
                <a:spcPct val="100000"/>
              </a:lnSpc>
              <a:spcBef>
                <a:spcPts val="200"/>
              </a:spcBef>
              <a:spcAft>
                <a:spcPts val="0"/>
              </a:spcAft>
              <a:buClr>
                <a:schemeClr val="dk1"/>
              </a:buClr>
              <a:buSzPts val="1000"/>
              <a:buFont typeface="Arial"/>
              <a:buNone/>
              <a:defRPr sz="1000"/>
            </a:lvl4pPr>
            <a:lvl5pPr indent="-228600" lvl="4" marL="2286000" algn="l">
              <a:lnSpc>
                <a:spcPct val="100000"/>
              </a:lnSpc>
              <a:spcBef>
                <a:spcPts val="200"/>
              </a:spcBef>
              <a:spcAft>
                <a:spcPts val="0"/>
              </a:spcAft>
              <a:buClr>
                <a:schemeClr val="dk1"/>
              </a:buClr>
              <a:buSzPts val="1000"/>
              <a:buFont typeface="Arial"/>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6" name="Google Shape;76;p18"/>
          <p:cNvSpPr txBox="1"/>
          <p:nvPr>
            <p:ph idx="10" type="dt"/>
          </p:nvPr>
        </p:nvSpPr>
        <p:spPr>
          <a:xfrm>
            <a:off x="457200" y="6553200"/>
            <a:ext cx="2133600" cy="2635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8"/>
          <p:cNvSpPr txBox="1"/>
          <p:nvPr>
            <p:ph idx="11" type="ftr"/>
          </p:nvPr>
        </p:nvSpPr>
        <p:spPr>
          <a:xfrm>
            <a:off x="3124200" y="6553200"/>
            <a:ext cx="2895600" cy="2635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8"/>
          <p:cNvSpPr txBox="1"/>
          <p:nvPr>
            <p:ph idx="12" type="sldNum"/>
          </p:nvPr>
        </p:nvSpPr>
        <p:spPr>
          <a:xfrm>
            <a:off x="6553200" y="6553200"/>
            <a:ext cx="2133600" cy="2635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4.jpg"/><Relationship Id="rId2" Type="http://schemas.openxmlformats.org/officeDocument/2006/relationships/image" Target="../media/image3.jpg"/><Relationship Id="rId3" Type="http://schemas.openxmlformats.org/officeDocument/2006/relationships/image" Target="../media/image5.jp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slideLayout" Target="../slideLayouts/slideLayout12.xml"/><Relationship Id="rId14" Type="http://schemas.openxmlformats.org/officeDocument/2006/relationships/slideLayout" Target="../slideLayouts/slideLayout11.xml"/><Relationship Id="rId17" Type="http://schemas.openxmlformats.org/officeDocument/2006/relationships/slideLayout" Target="../slideLayouts/slideLayout14.xml"/><Relationship Id="rId16" Type="http://schemas.openxmlformats.org/officeDocument/2006/relationships/slideLayout" Target="../slideLayouts/slideLayout13.xml"/><Relationship Id="rId5" Type="http://schemas.openxmlformats.org/officeDocument/2006/relationships/slideLayout" Target="../slideLayouts/slideLayout2.xml"/><Relationship Id="rId6" Type="http://schemas.openxmlformats.org/officeDocument/2006/relationships/slideLayout" Target="../slideLayouts/slideLayout3.xml"/><Relationship Id="rId18" Type="http://schemas.openxmlformats.org/officeDocument/2006/relationships/theme" Target="../theme/theme1.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9"/>
          <p:cNvSpPr txBox="1"/>
          <p:nvPr>
            <p:ph type="title"/>
          </p:nvPr>
        </p:nvSpPr>
        <p:spPr>
          <a:xfrm>
            <a:off x="1447800" y="381000"/>
            <a:ext cx="7391400" cy="7620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0000"/>
              </a:buClr>
              <a:buSzPts val="1400"/>
              <a:buFont typeface="Arial"/>
              <a:buNone/>
              <a:defRPr b="1" i="0" sz="2800" u="none" cap="none" strike="noStrike">
                <a:solidFill>
                  <a:schemeClr val="dk2"/>
                </a:solidFill>
                <a:latin typeface="Arial"/>
                <a:ea typeface="Arial"/>
                <a:cs typeface="Arial"/>
                <a:sym typeface="Arial"/>
              </a:defRPr>
            </a:lvl1pPr>
            <a:lvl2pPr lvl="1" marR="0" rtl="0" algn="ctr">
              <a:lnSpc>
                <a:spcPct val="90000"/>
              </a:lnSpc>
              <a:spcBef>
                <a:spcPts val="0"/>
              </a:spcBef>
              <a:spcAft>
                <a:spcPts val="0"/>
              </a:spcAft>
              <a:buClr>
                <a:srgbClr val="000000"/>
              </a:buClr>
              <a:buSzPts val="1400"/>
              <a:buFont typeface="Arial"/>
              <a:buNone/>
              <a:defRPr b="1" i="0" sz="2800" u="none" cap="none" strike="noStrike">
                <a:solidFill>
                  <a:schemeClr val="dk2"/>
                </a:solidFill>
                <a:latin typeface="Arial"/>
                <a:ea typeface="Arial"/>
                <a:cs typeface="Arial"/>
                <a:sym typeface="Arial"/>
              </a:defRPr>
            </a:lvl2pPr>
            <a:lvl3pPr lvl="2" marR="0" rtl="0" algn="ctr">
              <a:lnSpc>
                <a:spcPct val="90000"/>
              </a:lnSpc>
              <a:spcBef>
                <a:spcPts val="0"/>
              </a:spcBef>
              <a:spcAft>
                <a:spcPts val="0"/>
              </a:spcAft>
              <a:buClr>
                <a:srgbClr val="000000"/>
              </a:buClr>
              <a:buSzPts val="1400"/>
              <a:buFont typeface="Arial"/>
              <a:buNone/>
              <a:defRPr b="1" i="0" sz="2800" u="none" cap="none" strike="noStrike">
                <a:solidFill>
                  <a:schemeClr val="dk2"/>
                </a:solidFill>
                <a:latin typeface="Arial"/>
                <a:ea typeface="Arial"/>
                <a:cs typeface="Arial"/>
                <a:sym typeface="Arial"/>
              </a:defRPr>
            </a:lvl3pPr>
            <a:lvl4pPr lvl="3" marR="0" rtl="0" algn="ctr">
              <a:lnSpc>
                <a:spcPct val="90000"/>
              </a:lnSpc>
              <a:spcBef>
                <a:spcPts val="0"/>
              </a:spcBef>
              <a:spcAft>
                <a:spcPts val="0"/>
              </a:spcAft>
              <a:buClr>
                <a:srgbClr val="000000"/>
              </a:buClr>
              <a:buSzPts val="1400"/>
              <a:buFont typeface="Arial"/>
              <a:buNone/>
              <a:defRPr b="1" i="0" sz="2800" u="none" cap="none" strike="noStrike">
                <a:solidFill>
                  <a:schemeClr val="dk2"/>
                </a:solidFill>
                <a:latin typeface="Arial"/>
                <a:ea typeface="Arial"/>
                <a:cs typeface="Arial"/>
                <a:sym typeface="Arial"/>
              </a:defRPr>
            </a:lvl4pPr>
            <a:lvl5pPr lvl="4" marR="0" rtl="0" algn="ctr">
              <a:lnSpc>
                <a:spcPct val="90000"/>
              </a:lnSpc>
              <a:spcBef>
                <a:spcPts val="0"/>
              </a:spcBef>
              <a:spcAft>
                <a:spcPts val="0"/>
              </a:spcAft>
              <a:buClr>
                <a:srgbClr val="000000"/>
              </a:buClr>
              <a:buSzPts val="1400"/>
              <a:buFont typeface="Arial"/>
              <a:buNone/>
              <a:defRPr b="1" i="0" sz="2800" u="none" cap="none" strike="noStrike">
                <a:solidFill>
                  <a:schemeClr val="dk2"/>
                </a:solidFill>
                <a:latin typeface="Arial"/>
                <a:ea typeface="Arial"/>
                <a:cs typeface="Arial"/>
                <a:sym typeface="Arial"/>
              </a:defRPr>
            </a:lvl5pPr>
            <a:lvl6pPr lvl="5" marR="0" rtl="0" algn="ctr">
              <a:lnSpc>
                <a:spcPct val="90000"/>
              </a:lnSpc>
              <a:spcBef>
                <a:spcPts val="0"/>
              </a:spcBef>
              <a:spcAft>
                <a:spcPts val="0"/>
              </a:spcAft>
              <a:buClr>
                <a:srgbClr val="000000"/>
              </a:buClr>
              <a:buSzPts val="1400"/>
              <a:buFont typeface="Arial"/>
              <a:buNone/>
              <a:defRPr b="1" i="0" sz="2800" u="none" cap="none" strike="noStrike">
                <a:solidFill>
                  <a:schemeClr val="dk2"/>
                </a:solidFill>
                <a:latin typeface="Arial"/>
                <a:ea typeface="Arial"/>
                <a:cs typeface="Arial"/>
                <a:sym typeface="Arial"/>
              </a:defRPr>
            </a:lvl6pPr>
            <a:lvl7pPr lvl="6" marR="0" rtl="0" algn="ctr">
              <a:lnSpc>
                <a:spcPct val="90000"/>
              </a:lnSpc>
              <a:spcBef>
                <a:spcPts val="0"/>
              </a:spcBef>
              <a:spcAft>
                <a:spcPts val="0"/>
              </a:spcAft>
              <a:buClr>
                <a:srgbClr val="000000"/>
              </a:buClr>
              <a:buSzPts val="1400"/>
              <a:buFont typeface="Arial"/>
              <a:buNone/>
              <a:defRPr b="1" i="0" sz="2800" u="none" cap="none" strike="noStrike">
                <a:solidFill>
                  <a:schemeClr val="dk2"/>
                </a:solidFill>
                <a:latin typeface="Arial"/>
                <a:ea typeface="Arial"/>
                <a:cs typeface="Arial"/>
                <a:sym typeface="Arial"/>
              </a:defRPr>
            </a:lvl7pPr>
            <a:lvl8pPr lvl="7" marR="0" rtl="0" algn="ctr">
              <a:lnSpc>
                <a:spcPct val="90000"/>
              </a:lnSpc>
              <a:spcBef>
                <a:spcPts val="0"/>
              </a:spcBef>
              <a:spcAft>
                <a:spcPts val="0"/>
              </a:spcAft>
              <a:buClr>
                <a:srgbClr val="000000"/>
              </a:buClr>
              <a:buSzPts val="1400"/>
              <a:buFont typeface="Arial"/>
              <a:buNone/>
              <a:defRPr b="1" i="0" sz="2800" u="none" cap="none" strike="noStrike">
                <a:solidFill>
                  <a:schemeClr val="dk2"/>
                </a:solidFill>
                <a:latin typeface="Arial"/>
                <a:ea typeface="Arial"/>
                <a:cs typeface="Arial"/>
                <a:sym typeface="Arial"/>
              </a:defRPr>
            </a:lvl8pPr>
            <a:lvl9pPr lvl="8" marR="0" rtl="0" algn="ctr">
              <a:lnSpc>
                <a:spcPct val="90000"/>
              </a:lnSpc>
              <a:spcBef>
                <a:spcPts val="0"/>
              </a:spcBef>
              <a:spcAft>
                <a:spcPts val="0"/>
              </a:spcAft>
              <a:buClr>
                <a:srgbClr val="000000"/>
              </a:buClr>
              <a:buSzPts val="1400"/>
              <a:buFont typeface="Arial"/>
              <a:buNone/>
              <a:defRPr b="1" i="0" sz="2800" u="none" cap="none" strike="noStrike">
                <a:solidFill>
                  <a:schemeClr val="dk2"/>
                </a:solidFill>
                <a:latin typeface="Arial"/>
                <a:ea typeface="Arial"/>
                <a:cs typeface="Arial"/>
                <a:sym typeface="Arial"/>
              </a:defRPr>
            </a:lvl9pPr>
          </a:lstStyle>
          <a:p/>
        </p:txBody>
      </p:sp>
      <p:sp>
        <p:nvSpPr>
          <p:cNvPr id="11" name="Google Shape;11;p9"/>
          <p:cNvSpPr txBox="1"/>
          <p:nvPr>
            <p:ph idx="1" type="body"/>
          </p:nvPr>
        </p:nvSpPr>
        <p:spPr>
          <a:xfrm>
            <a:off x="304800" y="1447800"/>
            <a:ext cx="8534400" cy="5029200"/>
          </a:xfrm>
          <a:prstGeom prst="rect">
            <a:avLst/>
          </a:prstGeom>
          <a:noFill/>
          <a:ln>
            <a:noFill/>
          </a:ln>
        </p:spPr>
        <p:txBody>
          <a:bodyPr anchorCtr="0" anchor="t" bIns="45700" lIns="91425" spcFirstLastPara="1" rIns="91425" wrap="square" tIns="45700">
            <a:noAutofit/>
          </a:bodyPr>
          <a:lstStyle>
            <a:lvl1pPr indent="-387350" lvl="0" marL="457200" marR="0" rtl="0" algn="l">
              <a:lnSpc>
                <a:spcPct val="100000"/>
              </a:lnSpc>
              <a:spcBef>
                <a:spcPts val="500"/>
              </a:spcBef>
              <a:spcAft>
                <a:spcPts val="0"/>
              </a:spcAft>
              <a:buClr>
                <a:schemeClr val="dk1"/>
              </a:buClr>
              <a:buSzPts val="2500"/>
              <a:buFont typeface="Noto Sans Symbols"/>
              <a:buChar char="▪"/>
              <a:defRPr b="1" i="0" sz="2500" u="none" cap="none" strike="noStrike">
                <a:solidFill>
                  <a:schemeClr val="dk1"/>
                </a:solidFill>
                <a:latin typeface="Arial"/>
                <a:ea typeface="Arial"/>
                <a:cs typeface="Arial"/>
                <a:sym typeface="Arial"/>
              </a:defRPr>
            </a:lvl1pPr>
            <a:lvl2pPr indent="-381000" lvl="1" marL="9144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30200" lvl="4" marL="22860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descr="blue strip copy" id="12" name="Google Shape;12;p9"/>
          <p:cNvPicPr preferRelativeResize="0"/>
          <p:nvPr/>
        </p:nvPicPr>
        <p:blipFill rotWithShape="1">
          <a:blip r:embed="rId1">
            <a:alphaModFix/>
          </a:blip>
          <a:srcRect b="0" l="0" r="0" t="0"/>
          <a:stretch/>
        </p:blipFill>
        <p:spPr>
          <a:xfrm>
            <a:off x="0" y="0"/>
            <a:ext cx="9140825" cy="377825"/>
          </a:xfrm>
          <a:prstGeom prst="rect">
            <a:avLst/>
          </a:prstGeom>
          <a:noFill/>
          <a:ln>
            <a:noFill/>
          </a:ln>
        </p:spPr>
      </p:pic>
      <p:pic>
        <p:nvPicPr>
          <p:cNvPr descr="blue strip copy" id="13" name="Google Shape;13;p9"/>
          <p:cNvPicPr preferRelativeResize="0"/>
          <p:nvPr/>
        </p:nvPicPr>
        <p:blipFill rotWithShape="1">
          <a:blip r:embed="rId2">
            <a:alphaModFix/>
          </a:blip>
          <a:srcRect b="0" l="0" r="0" t="0"/>
          <a:stretch/>
        </p:blipFill>
        <p:spPr>
          <a:xfrm>
            <a:off x="3175" y="6480175"/>
            <a:ext cx="9140825" cy="377825"/>
          </a:xfrm>
          <a:prstGeom prst="rect">
            <a:avLst/>
          </a:prstGeom>
          <a:noFill/>
          <a:ln>
            <a:noFill/>
          </a:ln>
        </p:spPr>
      </p:pic>
      <p:pic>
        <p:nvPicPr>
          <p:cNvPr descr="Nevada_N" id="14" name="Google Shape;14;p9"/>
          <p:cNvPicPr preferRelativeResize="0"/>
          <p:nvPr/>
        </p:nvPicPr>
        <p:blipFill rotWithShape="1">
          <a:blip r:embed="rId3">
            <a:alphaModFix/>
          </a:blip>
          <a:srcRect b="0" l="0" r="0" t="0"/>
          <a:stretch/>
        </p:blipFill>
        <p:spPr>
          <a:xfrm>
            <a:off x="152400" y="98425"/>
            <a:ext cx="1120775" cy="1120775"/>
          </a:xfrm>
          <a:prstGeom prst="rect">
            <a:avLst/>
          </a:prstGeom>
          <a:noFill/>
          <a:ln>
            <a:noFill/>
          </a:ln>
        </p:spPr>
      </p:pic>
      <p:sp>
        <p:nvSpPr>
          <p:cNvPr id="15" name="Google Shape;15;p9"/>
          <p:cNvSpPr txBox="1"/>
          <p:nvPr>
            <p:ph idx="10" type="dt"/>
          </p:nvPr>
        </p:nvSpPr>
        <p:spPr>
          <a:xfrm>
            <a:off x="457200" y="6553200"/>
            <a:ext cx="2133600" cy="2635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6" name="Google Shape;16;p9"/>
          <p:cNvSpPr txBox="1"/>
          <p:nvPr>
            <p:ph idx="11" type="ftr"/>
          </p:nvPr>
        </p:nvSpPr>
        <p:spPr>
          <a:xfrm>
            <a:off x="3124200" y="6553200"/>
            <a:ext cx="2895600" cy="2635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7" name="Google Shape;17;p9"/>
          <p:cNvSpPr txBox="1"/>
          <p:nvPr>
            <p:ph idx="12" type="sldNum"/>
          </p:nvPr>
        </p:nvSpPr>
        <p:spPr>
          <a:xfrm>
            <a:off x="6553200" y="6553200"/>
            <a:ext cx="2133600" cy="263525"/>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Lst>
  <p:transition spd="med">
    <p:push/>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9.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6.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4.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0.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1.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2.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8.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0"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13.png"/><Relationship Id="rId9" Type="http://schemas.openxmlformats.org/officeDocument/2006/relationships/image" Target="../media/image10.png"/><Relationship Id="rId5" Type="http://schemas.openxmlformats.org/officeDocument/2006/relationships/image" Target="../media/image12.png"/><Relationship Id="rId6" Type="http://schemas.openxmlformats.org/officeDocument/2006/relationships/image" Target="../media/image9.png"/><Relationship Id="rId7" Type="http://schemas.openxmlformats.org/officeDocument/2006/relationships/image" Target="../media/image14.png"/><Relationship Id="rId8"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g25004a5db4b_0_0"/>
          <p:cNvSpPr txBox="1"/>
          <p:nvPr>
            <p:ph type="ctrTitle"/>
          </p:nvPr>
        </p:nvSpPr>
        <p:spPr>
          <a:xfrm>
            <a:off x="114300" y="2247900"/>
            <a:ext cx="8763000" cy="9144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0000"/>
              </a:buClr>
              <a:buSzPts val="1400"/>
              <a:buFont typeface="Arial"/>
              <a:buNone/>
            </a:pPr>
            <a:r>
              <a:rPr lang="en-US" sz="2400">
                <a:solidFill>
                  <a:schemeClr val="dk1"/>
                </a:solidFill>
              </a:rPr>
              <a:t>Two Stage Transfer Learning for Medical Imaging</a:t>
            </a:r>
            <a:endParaRPr b="0" sz="2900">
              <a:solidFill>
                <a:schemeClr val="dk1"/>
              </a:solidFill>
            </a:endParaRPr>
          </a:p>
        </p:txBody>
      </p:sp>
      <p:sp>
        <p:nvSpPr>
          <p:cNvPr id="120" name="Google Shape;120;g25004a5db4b_0_0"/>
          <p:cNvSpPr txBox="1"/>
          <p:nvPr>
            <p:ph idx="1" type="subTitle"/>
          </p:nvPr>
        </p:nvSpPr>
        <p:spPr>
          <a:xfrm>
            <a:off x="76200" y="3162300"/>
            <a:ext cx="8991600" cy="5334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Noto Sans Symbols"/>
              <a:buNone/>
            </a:pPr>
            <a:r>
              <a:rPr lang="en-US" sz="1800"/>
              <a:t>Augustine Ofoegbu, </a:t>
            </a:r>
            <a:r>
              <a:rPr lang="en-US" sz="1800"/>
              <a:t>Dan Eassa</a:t>
            </a:r>
            <a:endParaRPr sz="22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g2a7e3aa0cfe_0_55"/>
          <p:cNvSpPr txBox="1"/>
          <p:nvPr>
            <p:ph type="title"/>
          </p:nvPr>
        </p:nvSpPr>
        <p:spPr>
          <a:xfrm>
            <a:off x="1447800" y="381000"/>
            <a:ext cx="7391400" cy="762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400"/>
              <a:buNone/>
            </a:pPr>
            <a:r>
              <a:rPr lang="en-US"/>
              <a:t>Fine Tune/Test Datasets</a:t>
            </a:r>
            <a:endParaRPr/>
          </a:p>
        </p:txBody>
      </p:sp>
      <p:sp>
        <p:nvSpPr>
          <p:cNvPr id="202" name="Google Shape;202;g2a7e3aa0cfe_0_55"/>
          <p:cNvSpPr txBox="1"/>
          <p:nvPr>
            <p:ph idx="1" type="body"/>
          </p:nvPr>
        </p:nvSpPr>
        <p:spPr>
          <a:xfrm>
            <a:off x="304800" y="1212150"/>
            <a:ext cx="8534400" cy="5029200"/>
          </a:xfrm>
          <a:prstGeom prst="rect">
            <a:avLst/>
          </a:prstGeom>
          <a:noFill/>
          <a:ln>
            <a:noFill/>
          </a:ln>
        </p:spPr>
        <p:txBody>
          <a:bodyPr anchorCtr="0" anchor="t" bIns="45700" lIns="91425" spcFirstLastPara="1" rIns="91425" wrap="square" tIns="45700">
            <a:noAutofit/>
          </a:bodyPr>
          <a:lstStyle/>
          <a:p>
            <a:pPr indent="-342900" lvl="0" marL="457200" rtl="0" algn="l">
              <a:lnSpc>
                <a:spcPct val="150000"/>
              </a:lnSpc>
              <a:spcBef>
                <a:spcPts val="0"/>
              </a:spcBef>
              <a:spcAft>
                <a:spcPts val="0"/>
              </a:spcAft>
              <a:buSzPts val="1800"/>
              <a:buChar char="▪"/>
            </a:pPr>
            <a:r>
              <a:rPr b="0" lang="en-US"/>
              <a:t>Tried augmentation to improve class balance on inbreast</a:t>
            </a:r>
            <a:endParaRPr b="0"/>
          </a:p>
          <a:p>
            <a:pPr indent="-342900" lvl="1" marL="914400" rtl="0" algn="l">
              <a:lnSpc>
                <a:spcPct val="150000"/>
              </a:lnSpc>
              <a:spcBef>
                <a:spcPts val="0"/>
              </a:spcBef>
              <a:spcAft>
                <a:spcPts val="0"/>
              </a:spcAft>
              <a:buSzPts val="1800"/>
              <a:buChar char="–"/>
            </a:pPr>
            <a:r>
              <a:rPr lang="en-US"/>
              <a:t>80/20 split for train/val</a:t>
            </a:r>
            <a:endParaRPr b="0"/>
          </a:p>
        </p:txBody>
      </p:sp>
      <p:sp>
        <p:nvSpPr>
          <p:cNvPr id="203" name="Google Shape;203;g2a7e3aa0cfe_0_55"/>
          <p:cNvSpPr txBox="1"/>
          <p:nvPr>
            <p:ph idx="12" type="sldNum"/>
          </p:nvPr>
        </p:nvSpPr>
        <p:spPr>
          <a:xfrm>
            <a:off x="6553200" y="6553200"/>
            <a:ext cx="2133600" cy="2634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graphicFrame>
        <p:nvGraphicFramePr>
          <p:cNvPr id="204" name="Google Shape;204;g2a7e3aa0cfe_0_55"/>
          <p:cNvGraphicFramePr/>
          <p:nvPr/>
        </p:nvGraphicFramePr>
        <p:xfrm>
          <a:off x="5384400" y="2399600"/>
          <a:ext cx="3000000" cy="3000000"/>
        </p:xfrm>
        <a:graphic>
          <a:graphicData uri="http://schemas.openxmlformats.org/drawingml/2006/table">
            <a:tbl>
              <a:tblPr>
                <a:noFill/>
                <a:tableStyleId>{97B42838-068D-444B-9AAA-84BF111EE570}</a:tableStyleId>
              </a:tblPr>
              <a:tblGrid>
                <a:gridCol w="825600"/>
                <a:gridCol w="825600"/>
                <a:gridCol w="825600"/>
                <a:gridCol w="825600"/>
              </a:tblGrid>
              <a:tr h="180975">
                <a:tc gridSpan="4">
                  <a:txBody>
                    <a:bodyPr/>
                    <a:lstStyle/>
                    <a:p>
                      <a:pPr indent="0" lvl="0" marL="0" rtl="0" algn="ctr">
                        <a:spcBef>
                          <a:spcPts val="0"/>
                        </a:spcBef>
                        <a:spcAft>
                          <a:spcPts val="0"/>
                        </a:spcAft>
                        <a:buNone/>
                      </a:pPr>
                      <a:r>
                        <a:rPr b="1" lang="en-US"/>
                        <a:t>INBreast</a:t>
                      </a:r>
                      <a:endParaRPr b="1"/>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hMerge="1"/>
                <a:tc hMerge="1"/>
              </a:tr>
              <a:tr h="180975">
                <a:tc>
                  <a:txBody>
                    <a:bodyPr/>
                    <a:lstStyle/>
                    <a:p>
                      <a:pPr indent="0" lvl="0" marL="0" rtl="0" algn="ctr">
                        <a:spcBef>
                          <a:spcPts val="0"/>
                        </a:spcBef>
                        <a:spcAft>
                          <a:spcPts val="0"/>
                        </a:spcAft>
                        <a:buNone/>
                      </a:pPr>
                      <a:r>
                        <a:rPr b="1" lang="en-US"/>
                        <a:t>BiRads</a:t>
                      </a:r>
                      <a:endParaRPr b="1"/>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US"/>
                        <a:t>Train</a:t>
                      </a:r>
                      <a:endParaRPr b="1"/>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US"/>
                        <a:t>Val</a:t>
                      </a:r>
                      <a:endParaRPr b="1"/>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US"/>
                        <a:t>Test</a:t>
                      </a:r>
                      <a:endParaRPr b="1"/>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80975">
                <a:tc>
                  <a:txBody>
                    <a:bodyPr/>
                    <a:lstStyle/>
                    <a:p>
                      <a:pPr indent="0" lvl="0" marL="0" rtl="0" algn="ctr">
                        <a:spcBef>
                          <a:spcPts val="0"/>
                        </a:spcBef>
                        <a:spcAft>
                          <a:spcPts val="0"/>
                        </a:spcAft>
                        <a:buNone/>
                      </a:pPr>
                      <a:r>
                        <a:rPr lang="en-US"/>
                        <a:t>1</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US"/>
                        <a:t>84</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US"/>
                        <a:t>22</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US"/>
                        <a:t>15</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80975">
                <a:tc>
                  <a:txBody>
                    <a:bodyPr/>
                    <a:lstStyle/>
                    <a:p>
                      <a:pPr indent="0" lvl="0" marL="0" rtl="0" algn="ctr">
                        <a:spcBef>
                          <a:spcPts val="0"/>
                        </a:spcBef>
                        <a:spcAft>
                          <a:spcPts val="0"/>
                        </a:spcAft>
                        <a:buNone/>
                      </a:pPr>
                      <a:r>
                        <a:rPr lang="en-US"/>
                        <a:t>2</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US"/>
                        <a:t>281</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US"/>
                        <a:t>71</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US"/>
                        <a:t>44</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80975">
                <a:tc>
                  <a:txBody>
                    <a:bodyPr/>
                    <a:lstStyle/>
                    <a:p>
                      <a:pPr indent="0" lvl="0" marL="0" rtl="0" algn="ctr">
                        <a:spcBef>
                          <a:spcPts val="0"/>
                        </a:spcBef>
                        <a:spcAft>
                          <a:spcPts val="0"/>
                        </a:spcAft>
                        <a:buNone/>
                      </a:pPr>
                      <a:r>
                        <a:rPr lang="en-US"/>
                        <a:t>3</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US"/>
                        <a:t>43</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US"/>
                        <a:t>11</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US"/>
                        <a:t>6</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80975">
                <a:tc>
                  <a:txBody>
                    <a:bodyPr/>
                    <a:lstStyle/>
                    <a:p>
                      <a:pPr indent="0" lvl="0" marL="0" rtl="0" algn="ctr">
                        <a:spcBef>
                          <a:spcPts val="0"/>
                        </a:spcBef>
                        <a:spcAft>
                          <a:spcPts val="0"/>
                        </a:spcAft>
                        <a:buNone/>
                      </a:pPr>
                      <a:r>
                        <a:rPr lang="en-US"/>
                        <a:t>4a</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US"/>
                        <a:t>48</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US"/>
                        <a:t>12</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US"/>
                        <a:t>3</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80975">
                <a:tc>
                  <a:txBody>
                    <a:bodyPr/>
                    <a:lstStyle/>
                    <a:p>
                      <a:pPr indent="0" lvl="0" marL="0" rtl="0" algn="ctr">
                        <a:spcBef>
                          <a:spcPts val="0"/>
                        </a:spcBef>
                        <a:spcAft>
                          <a:spcPts val="0"/>
                        </a:spcAft>
                        <a:buNone/>
                      </a:pPr>
                      <a:r>
                        <a:rPr lang="en-US"/>
                        <a:t>4b</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US"/>
                        <a:t>43</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US"/>
                        <a:t>11</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US"/>
                        <a:t>3</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80975">
                <a:tc>
                  <a:txBody>
                    <a:bodyPr/>
                    <a:lstStyle/>
                    <a:p>
                      <a:pPr indent="0" lvl="0" marL="0" rtl="0" algn="ctr">
                        <a:spcBef>
                          <a:spcPts val="0"/>
                        </a:spcBef>
                        <a:spcAft>
                          <a:spcPts val="0"/>
                        </a:spcAft>
                        <a:buNone/>
                      </a:pPr>
                      <a:r>
                        <a:rPr lang="en-US"/>
                        <a:t>4c</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US"/>
                        <a:t>40</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US"/>
                        <a:t>11</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US"/>
                        <a:t>5</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80975">
                <a:tc>
                  <a:txBody>
                    <a:bodyPr/>
                    <a:lstStyle/>
                    <a:p>
                      <a:pPr indent="0" lvl="0" marL="0" rtl="0" algn="ctr">
                        <a:spcBef>
                          <a:spcPts val="0"/>
                        </a:spcBef>
                        <a:spcAft>
                          <a:spcPts val="0"/>
                        </a:spcAft>
                        <a:buNone/>
                      </a:pPr>
                      <a:r>
                        <a:rPr lang="en-US"/>
                        <a:t>5</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US"/>
                        <a:t>62</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US"/>
                        <a:t>16</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US"/>
                        <a:t>10</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80975">
                <a:tc>
                  <a:txBody>
                    <a:bodyPr/>
                    <a:lstStyle/>
                    <a:p>
                      <a:pPr indent="0" lvl="0" marL="0" rtl="0" algn="ctr">
                        <a:spcBef>
                          <a:spcPts val="0"/>
                        </a:spcBef>
                        <a:spcAft>
                          <a:spcPts val="0"/>
                        </a:spcAft>
                        <a:buNone/>
                      </a:pPr>
                      <a:r>
                        <a:rPr lang="en-US"/>
                        <a:t>6</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US"/>
                        <a:t>43</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US"/>
                        <a:t>11</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US"/>
                        <a:t>3</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graphicFrame>
        <p:nvGraphicFramePr>
          <p:cNvPr id="205" name="Google Shape;205;g2a7e3aa0cfe_0_55"/>
          <p:cNvGraphicFramePr/>
          <p:nvPr/>
        </p:nvGraphicFramePr>
        <p:xfrm>
          <a:off x="932500" y="3185400"/>
          <a:ext cx="3000000" cy="3000000"/>
        </p:xfrm>
        <a:graphic>
          <a:graphicData uri="http://schemas.openxmlformats.org/drawingml/2006/table">
            <a:tbl>
              <a:tblPr>
                <a:noFill/>
                <a:tableStyleId>{97B42838-068D-444B-9AAA-84BF111EE570}</a:tableStyleId>
              </a:tblPr>
              <a:tblGrid>
                <a:gridCol w="915825"/>
                <a:gridCol w="915825"/>
                <a:gridCol w="915825"/>
                <a:gridCol w="915825"/>
              </a:tblGrid>
              <a:tr h="180975">
                <a:tc gridSpan="4">
                  <a:txBody>
                    <a:bodyPr/>
                    <a:lstStyle/>
                    <a:p>
                      <a:pPr indent="0" lvl="0" marL="0" rtl="0" algn="ctr">
                        <a:spcBef>
                          <a:spcPts val="0"/>
                        </a:spcBef>
                        <a:spcAft>
                          <a:spcPts val="0"/>
                        </a:spcAft>
                        <a:buNone/>
                      </a:pPr>
                      <a:r>
                        <a:rPr b="1" lang="en-US"/>
                        <a:t>CBIS-DDSM</a:t>
                      </a:r>
                      <a:endParaRPr b="1"/>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hMerge="1"/>
                <a:tc hMerge="1"/>
              </a:tr>
              <a:tr h="180975">
                <a:tc>
                  <a:txBody>
                    <a:bodyPr/>
                    <a:lstStyle/>
                    <a:p>
                      <a:pPr indent="0" lvl="0" marL="0" rtl="0" algn="ctr">
                        <a:spcBef>
                          <a:spcPts val="0"/>
                        </a:spcBef>
                        <a:spcAft>
                          <a:spcPts val="0"/>
                        </a:spcAft>
                        <a:buNone/>
                      </a:pPr>
                      <a:r>
                        <a:rPr b="1" lang="en-US"/>
                        <a:t>BiRads</a:t>
                      </a:r>
                      <a:endParaRPr b="1"/>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US"/>
                        <a:t>Train</a:t>
                      </a:r>
                      <a:endParaRPr b="1"/>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US"/>
                        <a:t>Val</a:t>
                      </a:r>
                      <a:endParaRPr b="1"/>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US"/>
                        <a:t>Test</a:t>
                      </a:r>
                      <a:endParaRPr b="1"/>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80975">
                <a:tc>
                  <a:txBody>
                    <a:bodyPr/>
                    <a:lstStyle/>
                    <a:p>
                      <a:pPr indent="0" lvl="0" marL="0" rtl="0" algn="ctr">
                        <a:lnSpc>
                          <a:spcPct val="115000"/>
                        </a:lnSpc>
                        <a:spcBef>
                          <a:spcPts val="0"/>
                        </a:spcBef>
                        <a:spcAft>
                          <a:spcPts val="0"/>
                        </a:spcAft>
                        <a:buNone/>
                      </a:pPr>
                      <a:r>
                        <a:rPr lang="en-US"/>
                        <a:t>0</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gridSpan="3" rowSpan="2">
                  <a:txBody>
                    <a:bodyPr/>
                    <a:lstStyle/>
                    <a:p>
                      <a:pPr indent="0" lvl="0" marL="0" rtl="0" algn="ctr">
                        <a:spcBef>
                          <a:spcPts val="0"/>
                        </a:spcBef>
                        <a:spcAft>
                          <a:spcPts val="0"/>
                        </a:spcAft>
                        <a:buNone/>
                      </a:pPr>
                      <a:r>
                        <a:rPr lang="en-US"/>
                        <a:t>Excluded</a:t>
                      </a:r>
                      <a:endParaRPr/>
                    </a:p>
                  </a:txBody>
                  <a:tcPr marT="91425" marB="91425" marR="91425" marL="91425" anchor="ctr">
                    <a:lnL cap="flat" cmpd="sng" w="9525">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rowSpan="2" hMerge="1"/>
                <a:tc rowSpan="2" hMerge="1"/>
              </a:tr>
              <a:tr h="180975">
                <a:tc>
                  <a:txBody>
                    <a:bodyPr/>
                    <a:lstStyle/>
                    <a:p>
                      <a:pPr indent="0" lvl="0" marL="0" rtl="0" algn="ctr">
                        <a:lnSpc>
                          <a:spcPct val="115000"/>
                        </a:lnSpc>
                        <a:spcBef>
                          <a:spcPts val="0"/>
                        </a:spcBef>
                        <a:spcAft>
                          <a:spcPts val="0"/>
                        </a:spcAft>
                        <a:buNone/>
                      </a:pPr>
                      <a:r>
                        <a:rPr lang="en-US"/>
                        <a:t>1</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gridSpan="3" vMerge="1"/>
                <a:tc hMerge="1" vMerge="1"/>
                <a:tc hMerge="1" vMerge="1"/>
              </a:tr>
              <a:tr h="180975">
                <a:tc>
                  <a:txBody>
                    <a:bodyPr/>
                    <a:lstStyle/>
                    <a:p>
                      <a:pPr indent="0" lvl="0" marL="0" rtl="0" algn="ctr">
                        <a:lnSpc>
                          <a:spcPct val="115000"/>
                        </a:lnSpc>
                        <a:spcBef>
                          <a:spcPts val="0"/>
                        </a:spcBef>
                        <a:spcAft>
                          <a:spcPts val="0"/>
                        </a:spcAft>
                        <a:buNone/>
                      </a:pPr>
                      <a:r>
                        <a:rPr lang="en-US"/>
                        <a:t>2</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a:t>40</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a:t>11</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a:t>12</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80975">
                <a:tc>
                  <a:txBody>
                    <a:bodyPr/>
                    <a:lstStyle/>
                    <a:p>
                      <a:pPr indent="0" lvl="0" marL="0" rtl="0" algn="ctr">
                        <a:lnSpc>
                          <a:spcPct val="115000"/>
                        </a:lnSpc>
                        <a:spcBef>
                          <a:spcPts val="0"/>
                        </a:spcBef>
                        <a:spcAft>
                          <a:spcPts val="0"/>
                        </a:spcAft>
                        <a:buNone/>
                      </a:pPr>
                      <a:r>
                        <a:rPr lang="en-US"/>
                        <a:t>3</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a:t>204</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a:t>51</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a:t>74</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80975">
                <a:tc>
                  <a:txBody>
                    <a:bodyPr/>
                    <a:lstStyle/>
                    <a:p>
                      <a:pPr indent="0" lvl="0" marL="0" rtl="0" algn="ctr">
                        <a:lnSpc>
                          <a:spcPct val="115000"/>
                        </a:lnSpc>
                        <a:spcBef>
                          <a:spcPts val="0"/>
                        </a:spcBef>
                        <a:spcAft>
                          <a:spcPts val="0"/>
                        </a:spcAft>
                        <a:buNone/>
                      </a:pPr>
                      <a:r>
                        <a:rPr lang="en-US"/>
                        <a:t>4</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a:t>408</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a:t>103</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a:t>167</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80975">
                <a:tc>
                  <a:txBody>
                    <a:bodyPr/>
                    <a:lstStyle/>
                    <a:p>
                      <a:pPr indent="0" lvl="0" marL="0" rtl="0" algn="ctr">
                        <a:lnSpc>
                          <a:spcPct val="115000"/>
                        </a:lnSpc>
                        <a:spcBef>
                          <a:spcPts val="0"/>
                        </a:spcBef>
                        <a:spcAft>
                          <a:spcPts val="0"/>
                        </a:spcAft>
                        <a:buNone/>
                      </a:pPr>
                      <a:r>
                        <a:rPr lang="en-US"/>
                        <a:t>5</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a:t>227</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a:t>57</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a:t>73</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g2a7dc84f33e_0_40"/>
          <p:cNvSpPr txBox="1"/>
          <p:nvPr>
            <p:ph type="title"/>
          </p:nvPr>
        </p:nvSpPr>
        <p:spPr>
          <a:xfrm>
            <a:off x="1295400" y="756925"/>
            <a:ext cx="7391400" cy="3606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400"/>
              <a:buNone/>
            </a:pPr>
            <a:r>
              <a:rPr lang="en-US"/>
              <a:t>Results</a:t>
            </a:r>
            <a:endParaRPr/>
          </a:p>
        </p:txBody>
      </p:sp>
      <p:sp>
        <p:nvSpPr>
          <p:cNvPr id="211" name="Google Shape;211;g2a7dc84f33e_0_40"/>
          <p:cNvSpPr txBox="1"/>
          <p:nvPr>
            <p:ph idx="12" type="sldNum"/>
          </p:nvPr>
        </p:nvSpPr>
        <p:spPr>
          <a:xfrm>
            <a:off x="6553200" y="6553200"/>
            <a:ext cx="2133600" cy="2634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graphicFrame>
        <p:nvGraphicFramePr>
          <p:cNvPr id="212" name="Google Shape;212;g2a7dc84f33e_0_40"/>
          <p:cNvGraphicFramePr/>
          <p:nvPr/>
        </p:nvGraphicFramePr>
        <p:xfrm>
          <a:off x="1093188" y="1387025"/>
          <a:ext cx="3000000" cy="3000000"/>
        </p:xfrm>
        <a:graphic>
          <a:graphicData uri="http://schemas.openxmlformats.org/drawingml/2006/table">
            <a:tbl>
              <a:tblPr>
                <a:noFill/>
                <a:tableStyleId>{B8E9CE65-7311-4251-B304-DB83C3DFF0C6}</a:tableStyleId>
              </a:tblPr>
              <a:tblGrid>
                <a:gridCol w="1391525"/>
                <a:gridCol w="1391525"/>
                <a:gridCol w="1391525"/>
                <a:gridCol w="1391525"/>
                <a:gridCol w="1391525"/>
              </a:tblGrid>
              <a:tr h="714450">
                <a:tc>
                  <a:txBody>
                    <a:bodyPr/>
                    <a:lstStyle/>
                    <a:p>
                      <a:pPr indent="0" lvl="0" marL="0" rtl="0" algn="ctr">
                        <a:spcBef>
                          <a:spcPts val="0"/>
                        </a:spcBef>
                        <a:spcAft>
                          <a:spcPts val="0"/>
                        </a:spcAft>
                        <a:buNone/>
                      </a:pPr>
                      <a:r>
                        <a:rPr b="1" lang="en-US"/>
                        <a:t>Exp</a:t>
                      </a:r>
                      <a:endParaRPr b="1"/>
                    </a:p>
                  </a:txBody>
                  <a:tcPr marT="91425" marB="91425" marR="91425" marL="91425" anchor="ctr"/>
                </a:tc>
                <a:tc>
                  <a:txBody>
                    <a:bodyPr/>
                    <a:lstStyle/>
                    <a:p>
                      <a:pPr indent="0" lvl="0" marL="0" rtl="0" algn="ctr">
                        <a:spcBef>
                          <a:spcPts val="0"/>
                        </a:spcBef>
                        <a:spcAft>
                          <a:spcPts val="0"/>
                        </a:spcAft>
                        <a:buNone/>
                      </a:pPr>
                      <a:r>
                        <a:rPr b="1" lang="en-US"/>
                        <a:t>Initial Weights</a:t>
                      </a:r>
                      <a:endParaRPr b="1"/>
                    </a:p>
                  </a:txBody>
                  <a:tcPr marT="91425" marB="91425" marR="91425" marL="91425" anchor="ctr"/>
                </a:tc>
                <a:tc>
                  <a:txBody>
                    <a:bodyPr/>
                    <a:lstStyle/>
                    <a:p>
                      <a:pPr indent="0" lvl="0" marL="0" rtl="0" algn="ctr">
                        <a:spcBef>
                          <a:spcPts val="0"/>
                        </a:spcBef>
                        <a:spcAft>
                          <a:spcPts val="0"/>
                        </a:spcAft>
                        <a:buNone/>
                      </a:pPr>
                      <a:r>
                        <a:rPr b="1" lang="en-US"/>
                        <a:t>Intermediate Weights</a:t>
                      </a:r>
                      <a:endParaRPr b="1"/>
                    </a:p>
                  </a:txBody>
                  <a:tcPr marT="91425" marB="91425" marR="91425" marL="91425" anchor="ctr"/>
                </a:tc>
                <a:tc>
                  <a:txBody>
                    <a:bodyPr/>
                    <a:lstStyle/>
                    <a:p>
                      <a:pPr indent="0" lvl="0" marL="0" rtl="0" algn="ctr">
                        <a:spcBef>
                          <a:spcPts val="0"/>
                        </a:spcBef>
                        <a:spcAft>
                          <a:spcPts val="0"/>
                        </a:spcAft>
                        <a:buNone/>
                      </a:pPr>
                      <a:r>
                        <a:rPr b="1" lang="en-US"/>
                        <a:t>Test </a:t>
                      </a:r>
                      <a:r>
                        <a:rPr b="1" lang="en-US"/>
                        <a:t>Dataset</a:t>
                      </a:r>
                      <a:endParaRPr b="1"/>
                    </a:p>
                  </a:txBody>
                  <a:tcPr marT="91425" marB="91425" marR="91425" marL="91425" anchor="ctr"/>
                </a:tc>
                <a:tc>
                  <a:txBody>
                    <a:bodyPr/>
                    <a:lstStyle/>
                    <a:p>
                      <a:pPr indent="0" lvl="0" marL="0" rtl="0" algn="ctr">
                        <a:spcBef>
                          <a:spcPts val="0"/>
                        </a:spcBef>
                        <a:spcAft>
                          <a:spcPts val="0"/>
                        </a:spcAft>
                        <a:buNone/>
                      </a:pPr>
                      <a:r>
                        <a:rPr b="1" lang="en-US"/>
                        <a:t>Test Accuracy</a:t>
                      </a:r>
                      <a:endParaRPr b="1"/>
                    </a:p>
                  </a:txBody>
                  <a:tcPr marT="91425" marB="91425" marR="91425" marL="91425" anchor="ctr"/>
                </a:tc>
              </a:tr>
              <a:tr h="464375">
                <a:tc>
                  <a:txBody>
                    <a:bodyPr/>
                    <a:lstStyle/>
                    <a:p>
                      <a:pPr indent="0" lvl="0" marL="0" rtl="0" algn="ctr">
                        <a:spcBef>
                          <a:spcPts val="0"/>
                        </a:spcBef>
                        <a:spcAft>
                          <a:spcPts val="0"/>
                        </a:spcAft>
                        <a:buNone/>
                      </a:pPr>
                      <a:r>
                        <a:rPr lang="en-US"/>
                        <a:t>1</a:t>
                      </a:r>
                      <a:endParaRPr/>
                    </a:p>
                  </a:txBody>
                  <a:tcPr marT="91425" marB="91425" marR="91425" marL="91425" anchor="ctr"/>
                </a:tc>
                <a:tc rowSpan="4">
                  <a:txBody>
                    <a:bodyPr/>
                    <a:lstStyle/>
                    <a:p>
                      <a:pPr indent="0" lvl="0" marL="0" rtl="0" algn="ctr">
                        <a:spcBef>
                          <a:spcPts val="0"/>
                        </a:spcBef>
                        <a:spcAft>
                          <a:spcPts val="0"/>
                        </a:spcAft>
                        <a:buNone/>
                      </a:pPr>
                      <a:r>
                        <a:rPr lang="en-US">
                          <a:solidFill>
                            <a:schemeClr val="dk1"/>
                          </a:solidFill>
                        </a:rPr>
                        <a:t>ImageNet1k</a:t>
                      </a:r>
                      <a:endParaRPr/>
                    </a:p>
                  </a:txBody>
                  <a:tcPr marT="91425" marB="91425" marR="91425" marL="91425" anchor="ctr"/>
                </a:tc>
                <a:tc rowSpan="2">
                  <a:txBody>
                    <a:bodyPr/>
                    <a:lstStyle/>
                    <a:p>
                      <a:pPr indent="0" lvl="0" marL="0" rtl="0" algn="ctr">
                        <a:spcBef>
                          <a:spcPts val="0"/>
                        </a:spcBef>
                        <a:spcAft>
                          <a:spcPts val="0"/>
                        </a:spcAft>
                        <a:buNone/>
                      </a:pPr>
                      <a:r>
                        <a:rPr lang="en-US"/>
                        <a:t>Medical Collection</a:t>
                      </a:r>
                      <a:endParaRPr/>
                    </a:p>
                  </a:txBody>
                  <a:tcPr marT="91425" marB="91425" marR="91425" marL="91425" anchor="ctr"/>
                </a:tc>
                <a:tc>
                  <a:txBody>
                    <a:bodyPr/>
                    <a:lstStyle/>
                    <a:p>
                      <a:pPr indent="0" lvl="0" marL="0" rtl="0" algn="ctr">
                        <a:spcBef>
                          <a:spcPts val="0"/>
                        </a:spcBef>
                        <a:spcAft>
                          <a:spcPts val="0"/>
                        </a:spcAft>
                        <a:buNone/>
                      </a:pPr>
                      <a:r>
                        <a:rPr lang="en-US"/>
                        <a:t>CBIS-DDSM</a:t>
                      </a:r>
                      <a:endParaRPr/>
                    </a:p>
                  </a:txBody>
                  <a:tcPr marT="91425" marB="91425" marR="91425" marL="91425" anchor="ctr"/>
                </a:tc>
                <a:tc>
                  <a:txBody>
                    <a:bodyPr/>
                    <a:lstStyle/>
                    <a:p>
                      <a:pPr indent="0" lvl="0" marL="0" rtl="0" algn="ctr">
                        <a:spcBef>
                          <a:spcPts val="0"/>
                        </a:spcBef>
                        <a:spcAft>
                          <a:spcPts val="0"/>
                        </a:spcAft>
                        <a:buNone/>
                      </a:pPr>
                      <a:r>
                        <a:rPr lang="en-US"/>
                        <a:t>0.7178</a:t>
                      </a:r>
                      <a:endParaRPr/>
                    </a:p>
                  </a:txBody>
                  <a:tcPr marT="91425" marB="91425" marR="91425" marL="91425" anchor="ctr"/>
                </a:tc>
              </a:tr>
              <a:tr h="464375">
                <a:tc>
                  <a:txBody>
                    <a:bodyPr/>
                    <a:lstStyle/>
                    <a:p>
                      <a:pPr indent="0" lvl="0" marL="0" rtl="0" algn="ctr">
                        <a:spcBef>
                          <a:spcPts val="0"/>
                        </a:spcBef>
                        <a:spcAft>
                          <a:spcPts val="0"/>
                        </a:spcAft>
                        <a:buNone/>
                      </a:pPr>
                      <a:r>
                        <a:rPr lang="en-US"/>
                        <a:t>2</a:t>
                      </a:r>
                      <a:endParaRPr/>
                    </a:p>
                  </a:txBody>
                  <a:tcPr marT="91425" marB="91425" marR="91425" marL="91425" anchor="ctr"/>
                </a:tc>
                <a:tc vMerge="1"/>
                <a:tc vMerge="1"/>
                <a:tc>
                  <a:txBody>
                    <a:bodyPr/>
                    <a:lstStyle/>
                    <a:p>
                      <a:pPr indent="0" lvl="0" marL="0" rtl="0" algn="ctr">
                        <a:spcBef>
                          <a:spcPts val="0"/>
                        </a:spcBef>
                        <a:spcAft>
                          <a:spcPts val="0"/>
                        </a:spcAft>
                        <a:buNone/>
                      </a:pPr>
                      <a:r>
                        <a:rPr lang="en-US"/>
                        <a:t>INBreast</a:t>
                      </a:r>
                      <a:endParaRPr/>
                    </a:p>
                  </a:txBody>
                  <a:tcPr marT="91425" marB="91425" marR="91425" marL="91425" anchor="ctr"/>
                </a:tc>
                <a:tc>
                  <a:txBody>
                    <a:bodyPr/>
                    <a:lstStyle/>
                    <a:p>
                      <a:pPr indent="0" lvl="0" marL="0" rtl="0" algn="ctr">
                        <a:spcBef>
                          <a:spcPts val="0"/>
                        </a:spcBef>
                        <a:spcAft>
                          <a:spcPts val="0"/>
                        </a:spcAft>
                        <a:buClr>
                          <a:schemeClr val="dk1"/>
                        </a:buClr>
                        <a:buSzPts val="1100"/>
                        <a:buFont typeface="Arial"/>
                        <a:buNone/>
                      </a:pPr>
                      <a:r>
                        <a:rPr lang="en-US">
                          <a:solidFill>
                            <a:schemeClr val="dk1"/>
                          </a:solidFill>
                        </a:rPr>
                        <a:t>0.7294</a:t>
                      </a:r>
                      <a:endParaRPr/>
                    </a:p>
                  </a:txBody>
                  <a:tcPr marT="91425" marB="91425" marR="91425" marL="91425" anchor="ctr"/>
                </a:tc>
              </a:tr>
              <a:tr h="464375">
                <a:tc>
                  <a:txBody>
                    <a:bodyPr/>
                    <a:lstStyle/>
                    <a:p>
                      <a:pPr indent="0" lvl="0" marL="0" rtl="0" algn="ctr">
                        <a:spcBef>
                          <a:spcPts val="0"/>
                        </a:spcBef>
                        <a:spcAft>
                          <a:spcPts val="0"/>
                        </a:spcAft>
                        <a:buNone/>
                      </a:pPr>
                      <a:r>
                        <a:rPr lang="en-US"/>
                        <a:t>3</a:t>
                      </a:r>
                      <a:endParaRPr/>
                    </a:p>
                  </a:txBody>
                  <a:tcPr marT="91425" marB="91425" marR="91425" marL="91425" anchor="ctr"/>
                </a:tc>
                <a:tc vMerge="1"/>
                <a:tc rowSpan="2">
                  <a:txBody>
                    <a:bodyPr/>
                    <a:lstStyle/>
                    <a:p>
                      <a:pPr indent="0" lvl="0" marL="0" rtl="0" algn="ctr">
                        <a:spcBef>
                          <a:spcPts val="0"/>
                        </a:spcBef>
                        <a:spcAft>
                          <a:spcPts val="0"/>
                        </a:spcAft>
                        <a:buNone/>
                      </a:pPr>
                      <a:r>
                        <a:rPr lang="en-US"/>
                        <a:t>None</a:t>
                      </a:r>
                      <a:endParaRPr/>
                    </a:p>
                  </a:txBody>
                  <a:tcPr marT="91425" marB="91425" marR="91425" marL="91425" anchor="ctr">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US">
                          <a:solidFill>
                            <a:schemeClr val="dk1"/>
                          </a:solidFill>
                        </a:rPr>
                        <a:t>CBIS-DDSM</a:t>
                      </a:r>
                      <a:endParaRPr/>
                    </a:p>
                  </a:txBody>
                  <a:tcPr marT="91425" marB="91425" marR="91425" marL="91425" anchor="ctr"/>
                </a:tc>
                <a:tc>
                  <a:txBody>
                    <a:bodyPr/>
                    <a:lstStyle/>
                    <a:p>
                      <a:pPr indent="0" lvl="0" marL="0" rtl="0" algn="ctr">
                        <a:spcBef>
                          <a:spcPts val="0"/>
                        </a:spcBef>
                        <a:spcAft>
                          <a:spcPts val="0"/>
                        </a:spcAft>
                        <a:buNone/>
                      </a:pPr>
                      <a:r>
                        <a:rPr lang="en-US">
                          <a:solidFill>
                            <a:schemeClr val="dk1"/>
                          </a:solidFill>
                        </a:rPr>
                        <a:t>0.7607</a:t>
                      </a:r>
                      <a:endParaRPr>
                        <a:solidFill>
                          <a:schemeClr val="dk1"/>
                        </a:solidFill>
                      </a:endParaRPr>
                    </a:p>
                  </a:txBody>
                  <a:tcPr marT="91425" marB="91425" marR="91425" marL="91425" anchor="ctr"/>
                </a:tc>
              </a:tr>
              <a:tr h="464375">
                <a:tc>
                  <a:txBody>
                    <a:bodyPr/>
                    <a:lstStyle/>
                    <a:p>
                      <a:pPr indent="0" lvl="0" marL="0" rtl="0" algn="ctr">
                        <a:spcBef>
                          <a:spcPts val="0"/>
                        </a:spcBef>
                        <a:spcAft>
                          <a:spcPts val="0"/>
                        </a:spcAft>
                        <a:buNone/>
                      </a:pPr>
                      <a:r>
                        <a:rPr lang="en-US"/>
                        <a:t>4</a:t>
                      </a:r>
                      <a:endParaRPr/>
                    </a:p>
                  </a:txBody>
                  <a:tcPr marT="91425" marB="91425" marR="91425" marL="91425" anchor="ctr"/>
                </a:tc>
                <a:tc vMerge="1"/>
                <a:tc vMerge="1"/>
                <a:tc>
                  <a:txBody>
                    <a:bodyPr/>
                    <a:lstStyle/>
                    <a:p>
                      <a:pPr indent="0" lvl="0" marL="0" rtl="0" algn="ctr">
                        <a:spcBef>
                          <a:spcPts val="0"/>
                        </a:spcBef>
                        <a:spcAft>
                          <a:spcPts val="0"/>
                        </a:spcAft>
                        <a:buClr>
                          <a:schemeClr val="dk1"/>
                        </a:buClr>
                        <a:buSzPts val="1100"/>
                        <a:buFont typeface="Arial"/>
                        <a:buNone/>
                      </a:pPr>
                      <a:r>
                        <a:rPr lang="en-US">
                          <a:solidFill>
                            <a:schemeClr val="dk1"/>
                          </a:solidFill>
                        </a:rPr>
                        <a:t>INBreast</a:t>
                      </a:r>
                      <a:endParaRPr/>
                    </a:p>
                  </a:txBody>
                  <a:tcPr marT="91425" marB="91425" marR="91425" marL="91425" anchor="ctr"/>
                </a:tc>
                <a:tc>
                  <a:txBody>
                    <a:bodyPr/>
                    <a:lstStyle/>
                    <a:p>
                      <a:pPr indent="0" lvl="0" marL="0" rtl="0" algn="ctr">
                        <a:spcBef>
                          <a:spcPts val="0"/>
                        </a:spcBef>
                        <a:spcAft>
                          <a:spcPts val="0"/>
                        </a:spcAft>
                        <a:buNone/>
                      </a:pPr>
                      <a:r>
                        <a:rPr lang="en-US"/>
                        <a:t>0.7176</a:t>
                      </a:r>
                      <a:endParaRPr>
                        <a:solidFill>
                          <a:schemeClr val="dk1"/>
                        </a:solidFill>
                      </a:endParaRPr>
                    </a:p>
                  </a:txBody>
                  <a:tcPr marT="91425" marB="91425" marR="91425" marL="91425" anchor="ctr"/>
                </a:tc>
              </a:tr>
              <a:tr h="464375">
                <a:tc>
                  <a:txBody>
                    <a:bodyPr/>
                    <a:lstStyle/>
                    <a:p>
                      <a:pPr indent="0" lvl="0" marL="0" rtl="0" algn="ctr">
                        <a:spcBef>
                          <a:spcPts val="0"/>
                        </a:spcBef>
                        <a:spcAft>
                          <a:spcPts val="0"/>
                        </a:spcAft>
                        <a:buNone/>
                      </a:pPr>
                      <a:r>
                        <a:rPr lang="en-US"/>
                        <a:t>5</a:t>
                      </a:r>
                      <a:endParaRPr/>
                    </a:p>
                  </a:txBody>
                  <a:tcPr marT="91425" marB="91425" marR="91425" marL="91425" anchor="ctr"/>
                </a:tc>
                <a:tc rowSpan="4">
                  <a:txBody>
                    <a:bodyPr/>
                    <a:lstStyle/>
                    <a:p>
                      <a:pPr indent="0" lvl="0" marL="0" rtl="0" algn="ctr">
                        <a:spcBef>
                          <a:spcPts val="0"/>
                        </a:spcBef>
                        <a:spcAft>
                          <a:spcPts val="0"/>
                        </a:spcAft>
                        <a:buNone/>
                      </a:pPr>
                      <a:r>
                        <a:rPr lang="en-US">
                          <a:solidFill>
                            <a:schemeClr val="dk1"/>
                          </a:solidFill>
                        </a:rPr>
                        <a:t>Random</a:t>
                      </a:r>
                      <a:endParaRPr>
                        <a:solidFill>
                          <a:schemeClr val="dk1"/>
                        </a:solidFill>
                      </a:endParaRPr>
                    </a:p>
                  </a:txBody>
                  <a:tcPr marT="91425" marB="91425" marR="91425" marL="91425" anchor="ctr">
                    <a:lnR cap="flat" cmpd="sng" w="9525">
                      <a:solidFill>
                        <a:srgbClr val="9E9E9E"/>
                      </a:solidFill>
                      <a:prstDash val="solid"/>
                      <a:round/>
                      <a:headEnd len="sm" w="sm" type="none"/>
                      <a:tailEnd len="sm" w="sm" type="none"/>
                    </a:lnR>
                  </a:tcPr>
                </a:tc>
                <a:tc rowSpan="2">
                  <a:txBody>
                    <a:bodyPr/>
                    <a:lstStyle/>
                    <a:p>
                      <a:pPr indent="0" lvl="0" marL="0" rtl="0" algn="ctr">
                        <a:spcBef>
                          <a:spcPts val="0"/>
                        </a:spcBef>
                        <a:spcAft>
                          <a:spcPts val="0"/>
                        </a:spcAft>
                        <a:buNone/>
                      </a:pPr>
                      <a:r>
                        <a:rPr lang="en-US">
                          <a:solidFill>
                            <a:schemeClr val="dk1"/>
                          </a:solidFill>
                        </a:rPr>
                        <a:t>Medical Collection</a:t>
                      </a:r>
                      <a:endParaRPr>
                        <a:solidFill>
                          <a:schemeClr val="dk1"/>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US">
                          <a:solidFill>
                            <a:schemeClr val="dk1"/>
                          </a:solidFill>
                        </a:rPr>
                        <a:t>CBIS-DDSM</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lang="en-US">
                          <a:solidFill>
                            <a:schemeClr val="dk1"/>
                          </a:solidFill>
                        </a:rPr>
                        <a:t>0.7393</a:t>
                      </a:r>
                      <a:endParaRPr>
                        <a:solidFill>
                          <a:schemeClr val="dk1"/>
                        </a:solidFill>
                      </a:endParaRPr>
                    </a:p>
                  </a:txBody>
                  <a:tcPr marT="91425" marB="91425" marR="91425" marL="91425" anchor="ctr">
                    <a:lnL cap="flat" cmpd="sng" w="9525">
                      <a:solidFill>
                        <a:srgbClr val="9E9E9E"/>
                      </a:solidFill>
                      <a:prstDash val="solid"/>
                      <a:round/>
                      <a:headEnd len="sm" w="sm" type="none"/>
                      <a:tailEnd len="sm" w="sm" type="none"/>
                    </a:lnL>
                  </a:tcPr>
                </a:tc>
              </a:tr>
              <a:tr h="464375">
                <a:tc>
                  <a:txBody>
                    <a:bodyPr/>
                    <a:lstStyle/>
                    <a:p>
                      <a:pPr indent="0" lvl="0" marL="0" rtl="0" algn="ctr">
                        <a:spcBef>
                          <a:spcPts val="0"/>
                        </a:spcBef>
                        <a:spcAft>
                          <a:spcPts val="0"/>
                        </a:spcAft>
                        <a:buNone/>
                      </a:pPr>
                      <a:r>
                        <a:rPr lang="en-US"/>
                        <a:t>6</a:t>
                      </a:r>
                      <a:endParaRPr/>
                    </a:p>
                  </a:txBody>
                  <a:tcPr marT="91425" marB="91425" marR="91425" marL="91425" anchor="ctr"/>
                </a:tc>
                <a:tc vMerge="1"/>
                <a:tc vMerge="1"/>
                <a:tc>
                  <a:txBody>
                    <a:bodyPr/>
                    <a:lstStyle/>
                    <a:p>
                      <a:pPr indent="0" lvl="0" marL="0" rtl="0" algn="ctr">
                        <a:spcBef>
                          <a:spcPts val="0"/>
                        </a:spcBef>
                        <a:spcAft>
                          <a:spcPts val="0"/>
                        </a:spcAft>
                        <a:buClr>
                          <a:schemeClr val="dk1"/>
                        </a:buClr>
                        <a:buSzPts val="1100"/>
                        <a:buFont typeface="Arial"/>
                        <a:buNone/>
                      </a:pPr>
                      <a:r>
                        <a:rPr lang="en-US">
                          <a:solidFill>
                            <a:schemeClr val="dk1"/>
                          </a:solidFill>
                        </a:rPr>
                        <a:t>INBreast</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Clr>
                          <a:schemeClr val="dk1"/>
                        </a:buClr>
                        <a:buSzPts val="1100"/>
                        <a:buFont typeface="Arial"/>
                        <a:buNone/>
                      </a:pPr>
                      <a:r>
                        <a:rPr lang="en-US">
                          <a:solidFill>
                            <a:schemeClr val="dk1"/>
                          </a:solidFill>
                        </a:rPr>
                        <a:t>0.3882</a:t>
                      </a:r>
                      <a:endParaRPr>
                        <a:solidFill>
                          <a:schemeClr val="dk1"/>
                        </a:solidFill>
                      </a:endParaRPr>
                    </a:p>
                  </a:txBody>
                  <a:tcPr marT="91425" marB="91425" marR="91425" marL="91425" anchor="ctr">
                    <a:lnL cap="flat" cmpd="sng" w="9525">
                      <a:solidFill>
                        <a:srgbClr val="9E9E9E"/>
                      </a:solidFill>
                      <a:prstDash val="solid"/>
                      <a:round/>
                      <a:headEnd len="sm" w="sm" type="none"/>
                      <a:tailEnd len="sm" w="sm" type="none"/>
                    </a:lnL>
                  </a:tcPr>
                </a:tc>
              </a:tr>
              <a:tr h="464375">
                <a:tc>
                  <a:txBody>
                    <a:bodyPr/>
                    <a:lstStyle/>
                    <a:p>
                      <a:pPr indent="0" lvl="0" marL="0" rtl="0" algn="ctr">
                        <a:spcBef>
                          <a:spcPts val="0"/>
                        </a:spcBef>
                        <a:spcAft>
                          <a:spcPts val="0"/>
                        </a:spcAft>
                        <a:buNone/>
                      </a:pPr>
                      <a:r>
                        <a:rPr lang="en-US"/>
                        <a:t>7</a:t>
                      </a:r>
                      <a:endParaRPr/>
                    </a:p>
                  </a:txBody>
                  <a:tcPr marT="91425" marB="91425" marR="91425" marL="91425" anchor="ctr"/>
                </a:tc>
                <a:tc vMerge="1"/>
                <a:tc rowSpan="2">
                  <a:txBody>
                    <a:bodyPr/>
                    <a:lstStyle/>
                    <a:p>
                      <a:pPr indent="0" lvl="0" marL="0" rtl="0" algn="ctr">
                        <a:spcBef>
                          <a:spcPts val="0"/>
                        </a:spcBef>
                        <a:spcAft>
                          <a:spcPts val="0"/>
                        </a:spcAft>
                        <a:buNone/>
                      </a:pPr>
                      <a:r>
                        <a:rPr lang="en-US">
                          <a:solidFill>
                            <a:schemeClr val="dk1"/>
                          </a:solidFill>
                        </a:rPr>
                        <a:t>None</a:t>
                      </a:r>
                      <a:endParaRPr/>
                    </a:p>
                  </a:txBody>
                  <a:tcPr marT="91425" marB="91425" marR="91425" marL="91425"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US">
                          <a:solidFill>
                            <a:schemeClr val="dk1"/>
                          </a:solidFill>
                        </a:rPr>
                        <a:t>CBIS-DDSM</a:t>
                      </a:r>
                      <a:endParaRPr/>
                    </a:p>
                  </a:txBody>
                  <a:tcPr marT="91425" marB="91425" marR="91425" marL="91425" anchor="ctr"/>
                </a:tc>
                <a:tc>
                  <a:txBody>
                    <a:bodyPr/>
                    <a:lstStyle/>
                    <a:p>
                      <a:pPr indent="0" lvl="0" marL="0" rtl="0" algn="ctr">
                        <a:spcBef>
                          <a:spcPts val="0"/>
                        </a:spcBef>
                        <a:spcAft>
                          <a:spcPts val="0"/>
                        </a:spcAft>
                        <a:buNone/>
                      </a:pPr>
                      <a:r>
                        <a:rPr lang="en-US">
                          <a:solidFill>
                            <a:schemeClr val="dk1"/>
                          </a:solidFill>
                        </a:rPr>
                        <a:t>0.7454</a:t>
                      </a:r>
                      <a:endParaRPr>
                        <a:solidFill>
                          <a:schemeClr val="dk1"/>
                        </a:solidFill>
                      </a:endParaRPr>
                    </a:p>
                  </a:txBody>
                  <a:tcPr marT="91425" marB="91425" marR="91425" marL="91425" anchor="ctr"/>
                </a:tc>
              </a:tr>
              <a:tr h="464375">
                <a:tc>
                  <a:txBody>
                    <a:bodyPr/>
                    <a:lstStyle/>
                    <a:p>
                      <a:pPr indent="0" lvl="0" marL="0" rtl="0" algn="ctr">
                        <a:spcBef>
                          <a:spcPts val="0"/>
                        </a:spcBef>
                        <a:spcAft>
                          <a:spcPts val="0"/>
                        </a:spcAft>
                        <a:buNone/>
                      </a:pPr>
                      <a:r>
                        <a:rPr lang="en-US"/>
                        <a:t>8</a:t>
                      </a:r>
                      <a:endParaRPr/>
                    </a:p>
                  </a:txBody>
                  <a:tcPr marT="91425" marB="91425" marR="91425" marL="91425" anchor="ctr"/>
                </a:tc>
                <a:tc vMerge="1"/>
                <a:tc vMerge="1"/>
                <a:tc>
                  <a:txBody>
                    <a:bodyPr/>
                    <a:lstStyle/>
                    <a:p>
                      <a:pPr indent="0" lvl="0" marL="0" rtl="0" algn="ctr">
                        <a:spcBef>
                          <a:spcPts val="0"/>
                        </a:spcBef>
                        <a:spcAft>
                          <a:spcPts val="0"/>
                        </a:spcAft>
                        <a:buClr>
                          <a:schemeClr val="dk1"/>
                        </a:buClr>
                        <a:buSzPts val="1100"/>
                        <a:buFont typeface="Arial"/>
                        <a:buNone/>
                      </a:pPr>
                      <a:r>
                        <a:rPr lang="en-US">
                          <a:solidFill>
                            <a:schemeClr val="dk1"/>
                          </a:solidFill>
                        </a:rPr>
                        <a:t>INBreast</a:t>
                      </a:r>
                      <a:endParaRPr/>
                    </a:p>
                  </a:txBody>
                  <a:tcPr marT="91425" marB="91425" marR="91425" marL="91425" anchor="ctr"/>
                </a:tc>
                <a:tc>
                  <a:txBody>
                    <a:bodyPr/>
                    <a:lstStyle/>
                    <a:p>
                      <a:pPr indent="0" lvl="0" marL="0" rtl="0" algn="ctr">
                        <a:spcBef>
                          <a:spcPts val="0"/>
                        </a:spcBef>
                        <a:spcAft>
                          <a:spcPts val="0"/>
                        </a:spcAft>
                        <a:buNone/>
                      </a:pPr>
                      <a:r>
                        <a:rPr lang="en-US">
                          <a:solidFill>
                            <a:schemeClr val="dk1"/>
                          </a:solidFill>
                        </a:rPr>
                        <a:t>0.7412</a:t>
                      </a:r>
                      <a:endParaRPr>
                        <a:solidFill>
                          <a:schemeClr val="dk1"/>
                        </a:solidFill>
                      </a:endParaRPr>
                    </a:p>
                  </a:txBody>
                  <a:tcPr marT="91425" marB="91425" marR="91425" marL="91425" anchor="ct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g2a7dc84f33e_0_0"/>
          <p:cNvSpPr txBox="1"/>
          <p:nvPr>
            <p:ph type="title"/>
          </p:nvPr>
        </p:nvSpPr>
        <p:spPr>
          <a:xfrm>
            <a:off x="1371600" y="381000"/>
            <a:ext cx="7391400" cy="513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400"/>
              <a:buNone/>
            </a:pPr>
            <a:r>
              <a:rPr lang="en-US"/>
              <a:t>ImageNet InBreast</a:t>
            </a:r>
            <a:endParaRPr/>
          </a:p>
        </p:txBody>
      </p:sp>
      <p:sp>
        <p:nvSpPr>
          <p:cNvPr id="218" name="Google Shape;218;g2a7dc84f33e_0_0"/>
          <p:cNvSpPr txBox="1"/>
          <p:nvPr>
            <p:ph idx="12" type="sldNum"/>
          </p:nvPr>
        </p:nvSpPr>
        <p:spPr>
          <a:xfrm>
            <a:off x="6553200" y="6553200"/>
            <a:ext cx="2133600" cy="2634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19" name="Google Shape;219;g2a7dc84f33e_0_0"/>
          <p:cNvSpPr txBox="1"/>
          <p:nvPr/>
        </p:nvSpPr>
        <p:spPr>
          <a:xfrm>
            <a:off x="4039950" y="5759250"/>
            <a:ext cx="2054700" cy="26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solidFill>
                  <a:schemeClr val="dk1"/>
                </a:solidFill>
              </a:rPr>
              <a:t>Test accuracy: 0.7176</a:t>
            </a:r>
            <a:endParaRPr b="1">
              <a:solidFill>
                <a:schemeClr val="dk1"/>
              </a:solidFill>
            </a:endParaRPr>
          </a:p>
        </p:txBody>
      </p:sp>
      <p:pic>
        <p:nvPicPr>
          <p:cNvPr id="220" name="Google Shape;220;g2a7dc84f33e_0_0"/>
          <p:cNvPicPr preferRelativeResize="0"/>
          <p:nvPr/>
        </p:nvPicPr>
        <p:blipFill>
          <a:blip r:embed="rId3">
            <a:alphaModFix/>
          </a:blip>
          <a:stretch>
            <a:fillRect/>
          </a:stretch>
        </p:blipFill>
        <p:spPr>
          <a:xfrm>
            <a:off x="55325" y="1694804"/>
            <a:ext cx="5835850" cy="3874125"/>
          </a:xfrm>
          <a:prstGeom prst="rect">
            <a:avLst/>
          </a:prstGeom>
          <a:noFill/>
          <a:ln>
            <a:noFill/>
          </a:ln>
        </p:spPr>
      </p:pic>
      <p:pic>
        <p:nvPicPr>
          <p:cNvPr id="221" name="Google Shape;221;g2a7dc84f33e_0_0"/>
          <p:cNvPicPr preferRelativeResize="0"/>
          <p:nvPr/>
        </p:nvPicPr>
        <p:blipFill>
          <a:blip r:embed="rId4">
            <a:alphaModFix/>
          </a:blip>
          <a:stretch>
            <a:fillRect/>
          </a:stretch>
        </p:blipFill>
        <p:spPr>
          <a:xfrm>
            <a:off x="5276650" y="1332104"/>
            <a:ext cx="3638750" cy="442714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g2a7dc84f33e_0_97"/>
          <p:cNvSpPr txBox="1"/>
          <p:nvPr>
            <p:ph type="title"/>
          </p:nvPr>
        </p:nvSpPr>
        <p:spPr>
          <a:xfrm>
            <a:off x="1371600" y="381000"/>
            <a:ext cx="7391400" cy="513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400"/>
              <a:buNone/>
            </a:pPr>
            <a:r>
              <a:rPr lang="en-US"/>
              <a:t>Random </a:t>
            </a:r>
            <a:r>
              <a:rPr lang="en-US"/>
              <a:t>InBreast</a:t>
            </a:r>
            <a:endParaRPr/>
          </a:p>
        </p:txBody>
      </p:sp>
      <p:sp>
        <p:nvSpPr>
          <p:cNvPr id="227" name="Google Shape;227;g2a7dc84f33e_0_97"/>
          <p:cNvSpPr txBox="1"/>
          <p:nvPr>
            <p:ph idx="12" type="sldNum"/>
          </p:nvPr>
        </p:nvSpPr>
        <p:spPr>
          <a:xfrm>
            <a:off x="6553200" y="6553200"/>
            <a:ext cx="2133600" cy="2634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28" name="Google Shape;228;g2a7dc84f33e_0_97"/>
          <p:cNvSpPr txBox="1"/>
          <p:nvPr/>
        </p:nvSpPr>
        <p:spPr>
          <a:xfrm>
            <a:off x="3561900" y="5666050"/>
            <a:ext cx="2020200" cy="46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solidFill>
                  <a:schemeClr val="dk1"/>
                </a:solidFill>
              </a:rPr>
              <a:t>Test accuracy: 0.7412</a:t>
            </a:r>
            <a:endParaRPr b="1">
              <a:solidFill>
                <a:schemeClr val="dk1"/>
              </a:solidFill>
            </a:endParaRPr>
          </a:p>
          <a:p>
            <a:pPr indent="0" lvl="0" marL="0" rtl="0" algn="l">
              <a:spcBef>
                <a:spcPts val="0"/>
              </a:spcBef>
              <a:spcAft>
                <a:spcPts val="0"/>
              </a:spcAft>
              <a:buNone/>
            </a:pPr>
            <a:r>
              <a:t/>
            </a:r>
            <a:endParaRPr b="1">
              <a:solidFill>
                <a:schemeClr val="dk1"/>
              </a:solidFill>
            </a:endParaRPr>
          </a:p>
        </p:txBody>
      </p:sp>
      <p:pic>
        <p:nvPicPr>
          <p:cNvPr id="229" name="Google Shape;229;g2a7dc84f33e_0_97"/>
          <p:cNvPicPr preferRelativeResize="0"/>
          <p:nvPr/>
        </p:nvPicPr>
        <p:blipFill>
          <a:blip r:embed="rId3">
            <a:alphaModFix/>
          </a:blip>
          <a:stretch>
            <a:fillRect/>
          </a:stretch>
        </p:blipFill>
        <p:spPr>
          <a:xfrm>
            <a:off x="208743" y="1567963"/>
            <a:ext cx="4705307" cy="3574663"/>
          </a:xfrm>
          <a:prstGeom prst="rect">
            <a:avLst/>
          </a:prstGeom>
          <a:noFill/>
          <a:ln>
            <a:noFill/>
          </a:ln>
        </p:spPr>
      </p:pic>
      <p:pic>
        <p:nvPicPr>
          <p:cNvPr id="230" name="Google Shape;230;g2a7dc84f33e_0_97"/>
          <p:cNvPicPr preferRelativeResize="0"/>
          <p:nvPr/>
        </p:nvPicPr>
        <p:blipFill rotWithShape="1">
          <a:blip r:embed="rId4">
            <a:alphaModFix/>
          </a:blip>
          <a:srcRect b="0" l="0" r="11465" t="0"/>
          <a:stretch/>
        </p:blipFill>
        <p:spPr>
          <a:xfrm>
            <a:off x="5150525" y="1255250"/>
            <a:ext cx="3612475" cy="4347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g2a7dc84f33e_0_49"/>
          <p:cNvSpPr txBox="1"/>
          <p:nvPr>
            <p:ph type="title"/>
          </p:nvPr>
        </p:nvSpPr>
        <p:spPr>
          <a:xfrm>
            <a:off x="1371600" y="381000"/>
            <a:ext cx="7391400" cy="513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400"/>
              <a:buNone/>
            </a:pPr>
            <a:r>
              <a:rPr lang="en-US"/>
              <a:t>MedCol_</a:t>
            </a:r>
            <a:r>
              <a:rPr lang="en-US"/>
              <a:t>InBreast</a:t>
            </a:r>
            <a:endParaRPr/>
          </a:p>
        </p:txBody>
      </p:sp>
      <p:sp>
        <p:nvSpPr>
          <p:cNvPr id="236" name="Google Shape;236;g2a7dc84f33e_0_49"/>
          <p:cNvSpPr txBox="1"/>
          <p:nvPr>
            <p:ph idx="12" type="sldNum"/>
          </p:nvPr>
        </p:nvSpPr>
        <p:spPr>
          <a:xfrm>
            <a:off x="6553200" y="6553200"/>
            <a:ext cx="2133600" cy="2634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37" name="Google Shape;237;g2a7dc84f33e_0_49"/>
          <p:cNvSpPr txBox="1"/>
          <p:nvPr/>
        </p:nvSpPr>
        <p:spPr>
          <a:xfrm>
            <a:off x="3528925" y="5794300"/>
            <a:ext cx="2133600" cy="30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solidFill>
                  <a:schemeClr val="dk1"/>
                </a:solidFill>
              </a:rPr>
              <a:t>Test accuracy: 0.3882</a:t>
            </a:r>
            <a:endParaRPr b="1">
              <a:solidFill>
                <a:schemeClr val="dk1"/>
              </a:solidFill>
            </a:endParaRPr>
          </a:p>
        </p:txBody>
      </p:sp>
      <p:pic>
        <p:nvPicPr>
          <p:cNvPr id="238" name="Google Shape;238;g2a7dc84f33e_0_49"/>
          <p:cNvPicPr preferRelativeResize="0"/>
          <p:nvPr/>
        </p:nvPicPr>
        <p:blipFill>
          <a:blip r:embed="rId3">
            <a:alphaModFix/>
          </a:blip>
          <a:stretch>
            <a:fillRect/>
          </a:stretch>
        </p:blipFill>
        <p:spPr>
          <a:xfrm>
            <a:off x="218569" y="1392363"/>
            <a:ext cx="4892106" cy="3903837"/>
          </a:xfrm>
          <a:prstGeom prst="rect">
            <a:avLst/>
          </a:prstGeom>
          <a:noFill/>
          <a:ln>
            <a:noFill/>
          </a:ln>
        </p:spPr>
      </p:pic>
      <p:pic>
        <p:nvPicPr>
          <p:cNvPr id="239" name="Google Shape;239;g2a7dc84f33e_0_49"/>
          <p:cNvPicPr preferRelativeResize="0"/>
          <p:nvPr/>
        </p:nvPicPr>
        <p:blipFill>
          <a:blip r:embed="rId4">
            <a:alphaModFix/>
          </a:blip>
          <a:stretch>
            <a:fillRect/>
          </a:stretch>
        </p:blipFill>
        <p:spPr>
          <a:xfrm>
            <a:off x="5363650" y="1244475"/>
            <a:ext cx="3228550" cy="43981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g2a7dc84f33e_0_151"/>
          <p:cNvSpPr txBox="1"/>
          <p:nvPr>
            <p:ph type="title"/>
          </p:nvPr>
        </p:nvSpPr>
        <p:spPr>
          <a:xfrm>
            <a:off x="1371600" y="381000"/>
            <a:ext cx="7391400" cy="513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400"/>
              <a:buNone/>
            </a:pPr>
            <a:r>
              <a:rPr lang="en-US"/>
              <a:t>ImageNet_</a:t>
            </a:r>
            <a:r>
              <a:rPr lang="en-US"/>
              <a:t>MedCol_InBreast</a:t>
            </a:r>
            <a:endParaRPr/>
          </a:p>
        </p:txBody>
      </p:sp>
      <p:sp>
        <p:nvSpPr>
          <p:cNvPr id="245" name="Google Shape;245;g2a7dc84f33e_0_151"/>
          <p:cNvSpPr txBox="1"/>
          <p:nvPr>
            <p:ph idx="12" type="sldNum"/>
          </p:nvPr>
        </p:nvSpPr>
        <p:spPr>
          <a:xfrm>
            <a:off x="6553200" y="6553200"/>
            <a:ext cx="2133600" cy="2634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46" name="Google Shape;246;g2a7dc84f33e_0_151"/>
          <p:cNvSpPr txBox="1"/>
          <p:nvPr/>
        </p:nvSpPr>
        <p:spPr>
          <a:xfrm>
            <a:off x="3879900" y="5833725"/>
            <a:ext cx="2133600" cy="30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solidFill>
                  <a:schemeClr val="dk1"/>
                </a:solidFill>
              </a:rPr>
              <a:t>Test accuracy: 0.7294</a:t>
            </a:r>
            <a:endParaRPr b="1">
              <a:solidFill>
                <a:schemeClr val="dk1"/>
              </a:solidFill>
            </a:endParaRPr>
          </a:p>
        </p:txBody>
      </p:sp>
      <p:pic>
        <p:nvPicPr>
          <p:cNvPr id="247" name="Google Shape;247;g2a7dc84f33e_0_151"/>
          <p:cNvPicPr preferRelativeResize="0"/>
          <p:nvPr/>
        </p:nvPicPr>
        <p:blipFill rotWithShape="1">
          <a:blip r:embed="rId3">
            <a:alphaModFix/>
          </a:blip>
          <a:srcRect b="0" l="0" r="9624" t="0"/>
          <a:stretch/>
        </p:blipFill>
        <p:spPr>
          <a:xfrm>
            <a:off x="133925" y="1570825"/>
            <a:ext cx="4687700" cy="3747425"/>
          </a:xfrm>
          <a:prstGeom prst="rect">
            <a:avLst/>
          </a:prstGeom>
          <a:noFill/>
          <a:ln>
            <a:noFill/>
          </a:ln>
        </p:spPr>
      </p:pic>
      <p:pic>
        <p:nvPicPr>
          <p:cNvPr id="248" name="Google Shape;248;g2a7dc84f33e_0_151"/>
          <p:cNvPicPr preferRelativeResize="0"/>
          <p:nvPr/>
        </p:nvPicPr>
        <p:blipFill rotWithShape="1">
          <a:blip r:embed="rId4">
            <a:alphaModFix/>
          </a:blip>
          <a:srcRect b="0" l="0" r="7089" t="0"/>
          <a:stretch/>
        </p:blipFill>
        <p:spPr>
          <a:xfrm>
            <a:off x="5228925" y="1129850"/>
            <a:ext cx="3770575" cy="45820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g2a7dc84f33e_0_29"/>
          <p:cNvSpPr txBox="1"/>
          <p:nvPr>
            <p:ph type="title"/>
          </p:nvPr>
        </p:nvSpPr>
        <p:spPr>
          <a:xfrm>
            <a:off x="1447800" y="381000"/>
            <a:ext cx="7391400" cy="762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400"/>
              <a:buNone/>
            </a:pPr>
            <a:r>
              <a:rPr lang="en-US"/>
              <a:t>ImageNet on CBIS-DDSM</a:t>
            </a:r>
            <a:endParaRPr/>
          </a:p>
        </p:txBody>
      </p:sp>
      <p:sp>
        <p:nvSpPr>
          <p:cNvPr id="254" name="Google Shape;254;g2a7dc84f33e_0_29"/>
          <p:cNvSpPr txBox="1"/>
          <p:nvPr>
            <p:ph idx="12" type="sldNum"/>
          </p:nvPr>
        </p:nvSpPr>
        <p:spPr>
          <a:xfrm>
            <a:off x="6553200" y="6553200"/>
            <a:ext cx="2133600" cy="2634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55" name="Google Shape;255;g2a7dc84f33e_0_29"/>
          <p:cNvSpPr txBox="1"/>
          <p:nvPr/>
        </p:nvSpPr>
        <p:spPr>
          <a:xfrm>
            <a:off x="3363725" y="5992050"/>
            <a:ext cx="2206800" cy="26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solidFill>
                  <a:schemeClr val="dk1"/>
                </a:solidFill>
              </a:rPr>
              <a:t>Test accuracy: 0.7607</a:t>
            </a:r>
            <a:endParaRPr b="1">
              <a:solidFill>
                <a:schemeClr val="dk1"/>
              </a:solidFill>
            </a:endParaRPr>
          </a:p>
        </p:txBody>
      </p:sp>
      <p:pic>
        <p:nvPicPr>
          <p:cNvPr id="256" name="Google Shape;256;g2a7dc84f33e_0_29"/>
          <p:cNvPicPr preferRelativeResize="0"/>
          <p:nvPr/>
        </p:nvPicPr>
        <p:blipFill>
          <a:blip r:embed="rId3">
            <a:alphaModFix/>
          </a:blip>
          <a:stretch>
            <a:fillRect/>
          </a:stretch>
        </p:blipFill>
        <p:spPr>
          <a:xfrm>
            <a:off x="157650" y="1705086"/>
            <a:ext cx="4915725" cy="3600240"/>
          </a:xfrm>
          <a:prstGeom prst="rect">
            <a:avLst/>
          </a:prstGeom>
          <a:noFill/>
          <a:ln>
            <a:noFill/>
          </a:ln>
        </p:spPr>
      </p:pic>
      <p:pic>
        <p:nvPicPr>
          <p:cNvPr id="257" name="Google Shape;257;g2a7dc84f33e_0_29"/>
          <p:cNvPicPr preferRelativeResize="0"/>
          <p:nvPr/>
        </p:nvPicPr>
        <p:blipFill rotWithShape="1">
          <a:blip r:embed="rId4">
            <a:alphaModFix/>
          </a:blip>
          <a:srcRect b="0" l="0" r="21129" t="0"/>
          <a:stretch/>
        </p:blipFill>
        <p:spPr>
          <a:xfrm>
            <a:off x="5276075" y="1539950"/>
            <a:ext cx="3749675" cy="38535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g2a7dc84f33e_0_109"/>
          <p:cNvSpPr txBox="1"/>
          <p:nvPr>
            <p:ph type="title"/>
          </p:nvPr>
        </p:nvSpPr>
        <p:spPr>
          <a:xfrm>
            <a:off x="1447800" y="381000"/>
            <a:ext cx="7391400" cy="762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400"/>
              <a:buNone/>
            </a:pPr>
            <a:r>
              <a:rPr lang="en-US"/>
              <a:t>Random </a:t>
            </a:r>
            <a:r>
              <a:rPr lang="en-US"/>
              <a:t>CBIS-DDSM</a:t>
            </a:r>
            <a:endParaRPr/>
          </a:p>
        </p:txBody>
      </p:sp>
      <p:sp>
        <p:nvSpPr>
          <p:cNvPr id="263" name="Google Shape;263;g2a7dc84f33e_0_109"/>
          <p:cNvSpPr txBox="1"/>
          <p:nvPr>
            <p:ph idx="12" type="sldNum"/>
          </p:nvPr>
        </p:nvSpPr>
        <p:spPr>
          <a:xfrm>
            <a:off x="6553200" y="6553200"/>
            <a:ext cx="2133600" cy="2634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64" name="Google Shape;264;g2a7dc84f33e_0_109"/>
          <p:cNvSpPr txBox="1"/>
          <p:nvPr/>
        </p:nvSpPr>
        <p:spPr>
          <a:xfrm>
            <a:off x="3323900" y="5732100"/>
            <a:ext cx="1940400" cy="47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solidFill>
                  <a:schemeClr val="dk1"/>
                </a:solidFill>
              </a:rPr>
              <a:t>Test accuracy: 0.7454</a:t>
            </a:r>
            <a:endParaRPr b="1">
              <a:solidFill>
                <a:schemeClr val="dk1"/>
              </a:solidFill>
            </a:endParaRPr>
          </a:p>
        </p:txBody>
      </p:sp>
      <p:pic>
        <p:nvPicPr>
          <p:cNvPr id="265" name="Google Shape;265;g2a7dc84f33e_0_109"/>
          <p:cNvPicPr preferRelativeResize="0"/>
          <p:nvPr/>
        </p:nvPicPr>
        <p:blipFill>
          <a:blip r:embed="rId3">
            <a:alphaModFix/>
          </a:blip>
          <a:stretch>
            <a:fillRect/>
          </a:stretch>
        </p:blipFill>
        <p:spPr>
          <a:xfrm>
            <a:off x="375750" y="1723250"/>
            <a:ext cx="5089625" cy="3544550"/>
          </a:xfrm>
          <a:prstGeom prst="rect">
            <a:avLst/>
          </a:prstGeom>
          <a:noFill/>
          <a:ln>
            <a:noFill/>
          </a:ln>
        </p:spPr>
      </p:pic>
      <p:pic>
        <p:nvPicPr>
          <p:cNvPr id="266" name="Google Shape;266;g2a7dc84f33e_0_109"/>
          <p:cNvPicPr preferRelativeResize="0"/>
          <p:nvPr/>
        </p:nvPicPr>
        <p:blipFill rotWithShape="1">
          <a:blip r:embed="rId4">
            <a:alphaModFix/>
          </a:blip>
          <a:srcRect b="0" l="0" r="16436" t="0"/>
          <a:stretch/>
        </p:blipFill>
        <p:spPr>
          <a:xfrm>
            <a:off x="5264300" y="1376550"/>
            <a:ext cx="3656375" cy="423795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g2a7dc84f33e_0_86"/>
          <p:cNvSpPr txBox="1"/>
          <p:nvPr>
            <p:ph type="title"/>
          </p:nvPr>
        </p:nvSpPr>
        <p:spPr>
          <a:xfrm>
            <a:off x="1447800" y="381000"/>
            <a:ext cx="7391400" cy="762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400"/>
              <a:buNone/>
            </a:pPr>
            <a:r>
              <a:rPr lang="en-US"/>
              <a:t>MedCol_CBIS-DDSM</a:t>
            </a:r>
            <a:endParaRPr/>
          </a:p>
        </p:txBody>
      </p:sp>
      <p:sp>
        <p:nvSpPr>
          <p:cNvPr id="272" name="Google Shape;272;g2a7dc84f33e_0_86"/>
          <p:cNvSpPr txBox="1"/>
          <p:nvPr>
            <p:ph idx="12" type="sldNum"/>
          </p:nvPr>
        </p:nvSpPr>
        <p:spPr>
          <a:xfrm>
            <a:off x="6553200" y="6553200"/>
            <a:ext cx="2133600" cy="2634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73" name="Google Shape;273;g2a7dc84f33e_0_86"/>
          <p:cNvSpPr txBox="1"/>
          <p:nvPr/>
        </p:nvSpPr>
        <p:spPr>
          <a:xfrm>
            <a:off x="3522300" y="5874100"/>
            <a:ext cx="2205900" cy="26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solidFill>
                  <a:schemeClr val="dk1"/>
                </a:solidFill>
              </a:rPr>
              <a:t>Test accuracy: 0.7393</a:t>
            </a:r>
            <a:endParaRPr b="1">
              <a:solidFill>
                <a:schemeClr val="dk1"/>
              </a:solidFill>
            </a:endParaRPr>
          </a:p>
        </p:txBody>
      </p:sp>
      <p:pic>
        <p:nvPicPr>
          <p:cNvPr id="274" name="Google Shape;274;g2a7dc84f33e_0_86"/>
          <p:cNvPicPr preferRelativeResize="0"/>
          <p:nvPr/>
        </p:nvPicPr>
        <p:blipFill>
          <a:blip r:embed="rId3">
            <a:alphaModFix/>
          </a:blip>
          <a:stretch>
            <a:fillRect/>
          </a:stretch>
        </p:blipFill>
        <p:spPr>
          <a:xfrm>
            <a:off x="298000" y="1586652"/>
            <a:ext cx="4593950" cy="3448225"/>
          </a:xfrm>
          <a:prstGeom prst="rect">
            <a:avLst/>
          </a:prstGeom>
          <a:noFill/>
          <a:ln>
            <a:noFill/>
          </a:ln>
        </p:spPr>
      </p:pic>
      <p:pic>
        <p:nvPicPr>
          <p:cNvPr id="275" name="Google Shape;275;g2a7dc84f33e_0_86"/>
          <p:cNvPicPr preferRelativeResize="0"/>
          <p:nvPr/>
        </p:nvPicPr>
        <p:blipFill>
          <a:blip r:embed="rId4">
            <a:alphaModFix/>
          </a:blip>
          <a:stretch>
            <a:fillRect/>
          </a:stretch>
        </p:blipFill>
        <p:spPr>
          <a:xfrm>
            <a:off x="5169275" y="1219200"/>
            <a:ext cx="3746425" cy="41831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g2a7dc84f33e_0_62"/>
          <p:cNvSpPr txBox="1"/>
          <p:nvPr>
            <p:ph type="title"/>
          </p:nvPr>
        </p:nvSpPr>
        <p:spPr>
          <a:xfrm>
            <a:off x="1447800" y="381000"/>
            <a:ext cx="7391400" cy="762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400"/>
              <a:buNone/>
            </a:pPr>
            <a:r>
              <a:rPr lang="en-US"/>
              <a:t>ImageNet_MedCol_CBIS-DDSM</a:t>
            </a:r>
            <a:endParaRPr/>
          </a:p>
        </p:txBody>
      </p:sp>
      <p:sp>
        <p:nvSpPr>
          <p:cNvPr id="281" name="Google Shape;281;g2a7dc84f33e_0_62"/>
          <p:cNvSpPr txBox="1"/>
          <p:nvPr>
            <p:ph idx="12" type="sldNum"/>
          </p:nvPr>
        </p:nvSpPr>
        <p:spPr>
          <a:xfrm>
            <a:off x="6553200" y="6553200"/>
            <a:ext cx="2133600" cy="2634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82" name="Google Shape;282;g2a7dc84f33e_0_62"/>
          <p:cNvSpPr txBox="1"/>
          <p:nvPr/>
        </p:nvSpPr>
        <p:spPr>
          <a:xfrm>
            <a:off x="3258200" y="5872650"/>
            <a:ext cx="2036100" cy="41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solidFill>
                  <a:schemeClr val="dk1"/>
                </a:solidFill>
              </a:rPr>
              <a:t>Test accuracy: 0.7178</a:t>
            </a:r>
            <a:endParaRPr b="1">
              <a:solidFill>
                <a:schemeClr val="dk1"/>
              </a:solidFill>
            </a:endParaRPr>
          </a:p>
        </p:txBody>
      </p:sp>
      <p:pic>
        <p:nvPicPr>
          <p:cNvPr id="283" name="Google Shape;283;g2a7dc84f33e_0_62"/>
          <p:cNvPicPr preferRelativeResize="0"/>
          <p:nvPr/>
        </p:nvPicPr>
        <p:blipFill>
          <a:blip r:embed="rId3">
            <a:alphaModFix/>
          </a:blip>
          <a:stretch>
            <a:fillRect/>
          </a:stretch>
        </p:blipFill>
        <p:spPr>
          <a:xfrm>
            <a:off x="5117575" y="1800287"/>
            <a:ext cx="3926264" cy="4134637"/>
          </a:xfrm>
          <a:prstGeom prst="rect">
            <a:avLst/>
          </a:prstGeom>
          <a:noFill/>
          <a:ln>
            <a:noFill/>
          </a:ln>
        </p:spPr>
      </p:pic>
      <p:pic>
        <p:nvPicPr>
          <p:cNvPr id="284" name="Google Shape;284;g2a7dc84f33e_0_62"/>
          <p:cNvPicPr preferRelativeResize="0"/>
          <p:nvPr/>
        </p:nvPicPr>
        <p:blipFill>
          <a:blip r:embed="rId4">
            <a:alphaModFix/>
          </a:blip>
          <a:stretch>
            <a:fillRect/>
          </a:stretch>
        </p:blipFill>
        <p:spPr>
          <a:xfrm>
            <a:off x="157650" y="2016493"/>
            <a:ext cx="4651250" cy="349123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g29b77464075_0_0"/>
          <p:cNvSpPr txBox="1"/>
          <p:nvPr>
            <p:ph idx="1" type="body"/>
          </p:nvPr>
        </p:nvSpPr>
        <p:spPr>
          <a:xfrm>
            <a:off x="304800" y="1353350"/>
            <a:ext cx="8623200" cy="2017200"/>
          </a:xfrm>
          <a:prstGeom prst="rect">
            <a:avLst/>
          </a:prstGeom>
          <a:noFill/>
          <a:ln>
            <a:noFill/>
          </a:ln>
        </p:spPr>
        <p:txBody>
          <a:bodyPr anchorCtr="0" anchor="t" bIns="45700" lIns="91425" spcFirstLastPara="1" rIns="91425" wrap="square" tIns="45700">
            <a:noAutofit/>
          </a:bodyPr>
          <a:lstStyle/>
          <a:p>
            <a:pPr indent="-317500" lvl="0" marL="457200" rtl="0" algn="l">
              <a:lnSpc>
                <a:spcPct val="150000"/>
              </a:lnSpc>
              <a:spcBef>
                <a:spcPts val="0"/>
              </a:spcBef>
              <a:spcAft>
                <a:spcPts val="0"/>
              </a:spcAft>
              <a:buSzPts val="1400"/>
              <a:buChar char="▪"/>
            </a:pPr>
            <a:r>
              <a:rPr b="0" lang="en-US" sz="2100"/>
              <a:t>Can multiple stages of training improve downstream classification tasks?</a:t>
            </a:r>
            <a:endParaRPr b="0" sz="2100"/>
          </a:p>
          <a:p>
            <a:pPr indent="-317500" lvl="0" marL="457200" rtl="0" algn="l">
              <a:lnSpc>
                <a:spcPct val="150000"/>
              </a:lnSpc>
              <a:spcBef>
                <a:spcPts val="0"/>
              </a:spcBef>
              <a:spcAft>
                <a:spcPts val="0"/>
              </a:spcAft>
              <a:buSzPts val="1400"/>
              <a:buChar char="▪"/>
            </a:pPr>
            <a:r>
              <a:rPr b="0" lang="en-US" sz="2100"/>
              <a:t>Hypothesis is that increasing model exposure to diverse medical images will increase robustness for target task</a:t>
            </a:r>
            <a:endParaRPr b="0" sz="2100"/>
          </a:p>
        </p:txBody>
      </p:sp>
      <p:sp>
        <p:nvSpPr>
          <p:cNvPr id="126" name="Google Shape;126;g29b77464075_0_0"/>
          <p:cNvSpPr txBox="1"/>
          <p:nvPr>
            <p:ph type="title"/>
          </p:nvPr>
        </p:nvSpPr>
        <p:spPr>
          <a:xfrm>
            <a:off x="1447800" y="381000"/>
            <a:ext cx="7391400" cy="762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400"/>
              <a:buNone/>
            </a:pPr>
            <a:r>
              <a:rPr lang="en-US"/>
              <a:t>Introduction</a:t>
            </a:r>
            <a:endParaRPr/>
          </a:p>
        </p:txBody>
      </p:sp>
      <p:sp>
        <p:nvSpPr>
          <p:cNvPr id="127" name="Google Shape;127;g29b77464075_0_0"/>
          <p:cNvSpPr txBox="1"/>
          <p:nvPr>
            <p:ph idx="12" type="sldNum"/>
          </p:nvPr>
        </p:nvSpPr>
        <p:spPr>
          <a:xfrm>
            <a:off x="6553200" y="6553200"/>
            <a:ext cx="2133600" cy="2634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grpSp>
        <p:nvGrpSpPr>
          <p:cNvPr id="128" name="Google Shape;128;g29b77464075_0_0"/>
          <p:cNvGrpSpPr/>
          <p:nvPr/>
        </p:nvGrpSpPr>
        <p:grpSpPr>
          <a:xfrm>
            <a:off x="1916025" y="3200025"/>
            <a:ext cx="5311950" cy="3043950"/>
            <a:chOff x="1916025" y="3200025"/>
            <a:chExt cx="5311950" cy="3043950"/>
          </a:xfrm>
        </p:grpSpPr>
        <p:pic>
          <p:nvPicPr>
            <p:cNvPr id="129" name="Google Shape;129;g29b77464075_0_0"/>
            <p:cNvPicPr preferRelativeResize="0"/>
            <p:nvPr/>
          </p:nvPicPr>
          <p:blipFill rotWithShape="1">
            <a:blip r:embed="rId3">
              <a:alphaModFix/>
            </a:blip>
            <a:srcRect b="0" l="0" r="0" t="30953"/>
            <a:stretch/>
          </p:blipFill>
          <p:spPr>
            <a:xfrm>
              <a:off x="1916025" y="3296000"/>
              <a:ext cx="5311950" cy="2947975"/>
            </a:xfrm>
            <a:prstGeom prst="rect">
              <a:avLst/>
            </a:prstGeom>
            <a:noFill/>
            <a:ln>
              <a:noFill/>
            </a:ln>
          </p:spPr>
        </p:pic>
        <p:sp>
          <p:nvSpPr>
            <p:cNvPr id="130" name="Google Shape;130;g29b77464075_0_0"/>
            <p:cNvSpPr/>
            <p:nvPr/>
          </p:nvSpPr>
          <p:spPr>
            <a:xfrm>
              <a:off x="5941650" y="3200025"/>
              <a:ext cx="810600" cy="302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g2a7e3aa0cfe_0_19"/>
          <p:cNvSpPr txBox="1"/>
          <p:nvPr>
            <p:ph type="title"/>
          </p:nvPr>
        </p:nvSpPr>
        <p:spPr>
          <a:xfrm>
            <a:off x="1447800" y="381000"/>
            <a:ext cx="7391400" cy="762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400"/>
              <a:buNone/>
            </a:pPr>
            <a:r>
              <a:rPr lang="en-US"/>
              <a:t>Challenges</a:t>
            </a:r>
            <a:endParaRPr/>
          </a:p>
        </p:txBody>
      </p:sp>
      <p:sp>
        <p:nvSpPr>
          <p:cNvPr id="290" name="Google Shape;290;g2a7e3aa0cfe_0_19"/>
          <p:cNvSpPr txBox="1"/>
          <p:nvPr>
            <p:ph idx="1" type="body"/>
          </p:nvPr>
        </p:nvSpPr>
        <p:spPr>
          <a:xfrm>
            <a:off x="304800" y="1600200"/>
            <a:ext cx="8534400" cy="5029200"/>
          </a:xfrm>
          <a:prstGeom prst="rect">
            <a:avLst/>
          </a:prstGeom>
          <a:noFill/>
          <a:ln>
            <a:noFill/>
          </a:ln>
        </p:spPr>
        <p:txBody>
          <a:bodyPr anchorCtr="0" anchor="t" bIns="45700" lIns="91425" spcFirstLastPara="1" rIns="91425" wrap="square" tIns="45700">
            <a:noAutofit/>
          </a:bodyPr>
          <a:lstStyle/>
          <a:p>
            <a:pPr indent="-342900" lvl="0" marL="457200" rtl="0" algn="l">
              <a:lnSpc>
                <a:spcPct val="150000"/>
              </a:lnSpc>
              <a:spcBef>
                <a:spcPts val="0"/>
              </a:spcBef>
              <a:spcAft>
                <a:spcPts val="0"/>
              </a:spcAft>
              <a:buSzPts val="1800"/>
              <a:buChar char="▪"/>
            </a:pPr>
            <a:r>
              <a:rPr b="0" lang="en-US"/>
              <a:t>Initially had too large of scope for the project</a:t>
            </a:r>
            <a:endParaRPr b="0"/>
          </a:p>
          <a:p>
            <a:pPr indent="-342900" lvl="0" marL="457200" rtl="0" algn="l">
              <a:lnSpc>
                <a:spcPct val="150000"/>
              </a:lnSpc>
              <a:spcBef>
                <a:spcPts val="0"/>
              </a:spcBef>
              <a:spcAft>
                <a:spcPts val="0"/>
              </a:spcAft>
              <a:buSzPts val="1800"/>
              <a:buChar char="▪"/>
            </a:pPr>
            <a:r>
              <a:rPr b="0" lang="en-US"/>
              <a:t>Developing efficient pipeline for data preprocessing took significant effort</a:t>
            </a:r>
            <a:endParaRPr b="0"/>
          </a:p>
          <a:p>
            <a:pPr indent="-342900" lvl="0" marL="457200" rtl="0" algn="l">
              <a:lnSpc>
                <a:spcPct val="150000"/>
              </a:lnSpc>
              <a:spcBef>
                <a:spcPts val="0"/>
              </a:spcBef>
              <a:spcAft>
                <a:spcPts val="0"/>
              </a:spcAft>
              <a:buSzPts val="1800"/>
              <a:buChar char="▪"/>
            </a:pPr>
            <a:r>
              <a:rPr b="0" lang="en-US"/>
              <a:t>Model overfitting</a:t>
            </a:r>
            <a:endParaRPr b="0"/>
          </a:p>
          <a:p>
            <a:pPr indent="-342900" lvl="0" marL="457200" rtl="0" algn="l">
              <a:lnSpc>
                <a:spcPct val="150000"/>
              </a:lnSpc>
              <a:spcBef>
                <a:spcPts val="0"/>
              </a:spcBef>
              <a:spcAft>
                <a:spcPts val="0"/>
              </a:spcAft>
              <a:buSzPts val="1800"/>
              <a:buChar char="▪"/>
            </a:pPr>
            <a:r>
              <a:rPr b="0" lang="en-US"/>
              <a:t>Identifying root cause of model not learning or performing poorly on the test set</a:t>
            </a:r>
            <a:endParaRPr b="0"/>
          </a:p>
        </p:txBody>
      </p:sp>
      <p:sp>
        <p:nvSpPr>
          <p:cNvPr id="291" name="Google Shape;291;g2a7e3aa0cfe_0_19"/>
          <p:cNvSpPr txBox="1"/>
          <p:nvPr>
            <p:ph idx="12" type="sldNum"/>
          </p:nvPr>
        </p:nvSpPr>
        <p:spPr>
          <a:xfrm>
            <a:off x="6553200" y="6553200"/>
            <a:ext cx="2133600" cy="2634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g2a7e3aa0cfe_0_31"/>
          <p:cNvSpPr txBox="1"/>
          <p:nvPr>
            <p:ph type="title"/>
          </p:nvPr>
        </p:nvSpPr>
        <p:spPr>
          <a:xfrm>
            <a:off x="1447800" y="381000"/>
            <a:ext cx="7391400" cy="762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400"/>
              <a:buNone/>
            </a:pPr>
            <a:r>
              <a:rPr lang="en-US"/>
              <a:t>Future Work</a:t>
            </a:r>
            <a:endParaRPr/>
          </a:p>
        </p:txBody>
      </p:sp>
      <p:sp>
        <p:nvSpPr>
          <p:cNvPr id="297" name="Google Shape;297;g2a7e3aa0cfe_0_31"/>
          <p:cNvSpPr txBox="1"/>
          <p:nvPr>
            <p:ph idx="1" type="body"/>
          </p:nvPr>
        </p:nvSpPr>
        <p:spPr>
          <a:xfrm>
            <a:off x="304800" y="1524000"/>
            <a:ext cx="8534400" cy="5029200"/>
          </a:xfrm>
          <a:prstGeom prst="rect">
            <a:avLst/>
          </a:prstGeom>
          <a:noFill/>
          <a:ln>
            <a:noFill/>
          </a:ln>
        </p:spPr>
        <p:txBody>
          <a:bodyPr anchorCtr="0" anchor="t" bIns="45700" lIns="91425" spcFirstLastPara="1" rIns="91425" wrap="square" tIns="45700">
            <a:noAutofit/>
          </a:bodyPr>
          <a:lstStyle/>
          <a:p>
            <a:pPr indent="-330200" lvl="0" marL="457200" rtl="0" algn="l">
              <a:lnSpc>
                <a:spcPct val="150000"/>
              </a:lnSpc>
              <a:spcBef>
                <a:spcPts val="0"/>
              </a:spcBef>
              <a:spcAft>
                <a:spcPts val="0"/>
              </a:spcAft>
              <a:buSzPts val="1600"/>
              <a:buChar char="▪"/>
            </a:pPr>
            <a:r>
              <a:rPr b="0" lang="en-US" sz="2300"/>
              <a:t>Further model optimization</a:t>
            </a:r>
            <a:endParaRPr b="0" sz="2300"/>
          </a:p>
          <a:p>
            <a:pPr indent="-374650" lvl="1" marL="914400" rtl="0" algn="l">
              <a:lnSpc>
                <a:spcPct val="150000"/>
              </a:lnSpc>
              <a:spcBef>
                <a:spcPts val="0"/>
              </a:spcBef>
              <a:spcAft>
                <a:spcPts val="0"/>
              </a:spcAft>
              <a:buSzPts val="2300"/>
              <a:buChar char="–"/>
            </a:pPr>
            <a:r>
              <a:rPr lang="en-US" sz="2300"/>
              <a:t>Hyperparameter fine tuning</a:t>
            </a:r>
            <a:endParaRPr sz="2300"/>
          </a:p>
          <a:p>
            <a:pPr indent="-374650" lvl="1" marL="914400" rtl="0" algn="l">
              <a:lnSpc>
                <a:spcPct val="150000"/>
              </a:lnSpc>
              <a:spcBef>
                <a:spcPts val="0"/>
              </a:spcBef>
              <a:spcAft>
                <a:spcPts val="0"/>
              </a:spcAft>
              <a:buSzPts val="2300"/>
              <a:buChar char="–"/>
            </a:pPr>
            <a:r>
              <a:rPr lang="en-US" sz="2300"/>
              <a:t>More experiments for freezing specific layers</a:t>
            </a:r>
            <a:endParaRPr sz="2300"/>
          </a:p>
          <a:p>
            <a:pPr indent="-330200" lvl="0" marL="457200" rtl="0" algn="l">
              <a:lnSpc>
                <a:spcPct val="150000"/>
              </a:lnSpc>
              <a:spcBef>
                <a:spcPts val="0"/>
              </a:spcBef>
              <a:spcAft>
                <a:spcPts val="0"/>
              </a:spcAft>
              <a:buSzPts val="1600"/>
              <a:buChar char="▪"/>
            </a:pPr>
            <a:r>
              <a:rPr b="0" lang="en-US" sz="2300"/>
              <a:t>Dataset optimization</a:t>
            </a:r>
            <a:endParaRPr b="0" sz="2300"/>
          </a:p>
          <a:p>
            <a:pPr indent="-330200" lvl="1" marL="914400" rtl="0" algn="l">
              <a:lnSpc>
                <a:spcPct val="150000"/>
              </a:lnSpc>
              <a:spcBef>
                <a:spcPts val="0"/>
              </a:spcBef>
              <a:spcAft>
                <a:spcPts val="0"/>
              </a:spcAft>
              <a:buSzPts val="1600"/>
              <a:buChar char="–"/>
            </a:pPr>
            <a:r>
              <a:rPr lang="en-US" sz="2200"/>
              <a:t>Which modalities and images are most beneficial for a given downstream task, rebalance accordingly</a:t>
            </a:r>
            <a:endParaRPr b="0" sz="2300"/>
          </a:p>
        </p:txBody>
      </p:sp>
      <p:sp>
        <p:nvSpPr>
          <p:cNvPr id="298" name="Google Shape;298;g2a7e3aa0cfe_0_31"/>
          <p:cNvSpPr txBox="1"/>
          <p:nvPr>
            <p:ph idx="12" type="sldNum"/>
          </p:nvPr>
        </p:nvSpPr>
        <p:spPr>
          <a:xfrm>
            <a:off x="6553200" y="6553200"/>
            <a:ext cx="2133600" cy="2634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g2a7e3aa0cfe_0_37"/>
          <p:cNvSpPr txBox="1"/>
          <p:nvPr>
            <p:ph type="title"/>
          </p:nvPr>
        </p:nvSpPr>
        <p:spPr>
          <a:xfrm>
            <a:off x="1447800" y="381000"/>
            <a:ext cx="7391400" cy="762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400"/>
              <a:buNone/>
            </a:pPr>
            <a:r>
              <a:rPr lang="en-US"/>
              <a:t>Future Work</a:t>
            </a:r>
            <a:endParaRPr/>
          </a:p>
        </p:txBody>
      </p:sp>
      <p:sp>
        <p:nvSpPr>
          <p:cNvPr id="304" name="Google Shape;304;g2a7e3aa0cfe_0_37"/>
          <p:cNvSpPr txBox="1"/>
          <p:nvPr>
            <p:ph idx="1" type="body"/>
          </p:nvPr>
        </p:nvSpPr>
        <p:spPr>
          <a:xfrm>
            <a:off x="304800" y="1600200"/>
            <a:ext cx="8534400" cy="5029200"/>
          </a:xfrm>
          <a:prstGeom prst="rect">
            <a:avLst/>
          </a:prstGeom>
          <a:noFill/>
          <a:ln>
            <a:noFill/>
          </a:ln>
        </p:spPr>
        <p:txBody>
          <a:bodyPr anchorCtr="0" anchor="t" bIns="45700" lIns="91425" spcFirstLastPara="1" rIns="91425" wrap="square" tIns="45700">
            <a:noAutofit/>
          </a:bodyPr>
          <a:lstStyle/>
          <a:p>
            <a:pPr indent="-330200" lvl="0" marL="457200" rtl="0" algn="l">
              <a:lnSpc>
                <a:spcPct val="150000"/>
              </a:lnSpc>
              <a:spcBef>
                <a:spcPts val="0"/>
              </a:spcBef>
              <a:spcAft>
                <a:spcPts val="0"/>
              </a:spcAft>
              <a:buSzPts val="1600"/>
              <a:buChar char="▪"/>
            </a:pPr>
            <a:r>
              <a:rPr b="0" lang="en-US" sz="2300"/>
              <a:t>Interpretation of results, possible reasons for changes in performance</a:t>
            </a:r>
            <a:endParaRPr sz="2200"/>
          </a:p>
          <a:p>
            <a:pPr indent="-330200" lvl="1" marL="914400" rtl="0" algn="l">
              <a:lnSpc>
                <a:spcPct val="150000"/>
              </a:lnSpc>
              <a:spcBef>
                <a:spcPts val="0"/>
              </a:spcBef>
              <a:spcAft>
                <a:spcPts val="0"/>
              </a:spcAft>
              <a:buSzPts val="1600"/>
              <a:buChar char="–"/>
            </a:pPr>
            <a:r>
              <a:rPr lang="en-US" sz="2200"/>
              <a:t>Possibly due to bias in mammography images at each stage of training</a:t>
            </a:r>
            <a:endParaRPr sz="2200"/>
          </a:p>
          <a:p>
            <a:pPr indent="-330200" lvl="1" marL="914400" rtl="0" algn="l">
              <a:lnSpc>
                <a:spcPct val="150000"/>
              </a:lnSpc>
              <a:spcBef>
                <a:spcPts val="0"/>
              </a:spcBef>
              <a:spcAft>
                <a:spcPts val="0"/>
              </a:spcAft>
              <a:buSzPts val="1600"/>
              <a:buChar char="–"/>
            </a:pPr>
            <a:r>
              <a:rPr lang="en-US" sz="2200"/>
              <a:t>Possibly due to feature extraction from diversity of inputs</a:t>
            </a:r>
            <a:endParaRPr sz="2200"/>
          </a:p>
          <a:p>
            <a:pPr indent="-330200" lvl="0" marL="457200" rtl="0" algn="l">
              <a:lnSpc>
                <a:spcPct val="150000"/>
              </a:lnSpc>
              <a:spcBef>
                <a:spcPts val="0"/>
              </a:spcBef>
              <a:spcAft>
                <a:spcPts val="0"/>
              </a:spcAft>
              <a:buSzPts val="1600"/>
              <a:buChar char="▪"/>
            </a:pPr>
            <a:r>
              <a:rPr b="0" lang="en-US" sz="2300"/>
              <a:t>Interpretability of the model</a:t>
            </a:r>
            <a:endParaRPr b="0" sz="2300"/>
          </a:p>
          <a:p>
            <a:pPr indent="-374650" lvl="1" marL="914400" rtl="0" algn="l">
              <a:lnSpc>
                <a:spcPct val="150000"/>
              </a:lnSpc>
              <a:spcBef>
                <a:spcPts val="0"/>
              </a:spcBef>
              <a:spcAft>
                <a:spcPts val="0"/>
              </a:spcAft>
              <a:buSzPts val="2300"/>
              <a:buChar char="–"/>
            </a:pPr>
            <a:r>
              <a:rPr lang="en-US" sz="2300"/>
              <a:t>Filter visualizations</a:t>
            </a:r>
            <a:endParaRPr b="0"/>
          </a:p>
        </p:txBody>
      </p:sp>
      <p:sp>
        <p:nvSpPr>
          <p:cNvPr id="305" name="Google Shape;305;g2a7e3aa0cfe_0_37"/>
          <p:cNvSpPr txBox="1"/>
          <p:nvPr>
            <p:ph idx="12" type="sldNum"/>
          </p:nvPr>
        </p:nvSpPr>
        <p:spPr>
          <a:xfrm>
            <a:off x="6553200" y="6553200"/>
            <a:ext cx="2133600" cy="2634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g29b77464075_0_73"/>
          <p:cNvSpPr txBox="1"/>
          <p:nvPr>
            <p:ph type="title"/>
          </p:nvPr>
        </p:nvSpPr>
        <p:spPr>
          <a:xfrm>
            <a:off x="1447800" y="381000"/>
            <a:ext cx="7391400" cy="762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400"/>
              <a:buNone/>
            </a:pPr>
            <a:r>
              <a:rPr lang="en-US"/>
              <a:t>Introduction</a:t>
            </a:r>
            <a:endParaRPr/>
          </a:p>
        </p:txBody>
      </p:sp>
      <p:sp>
        <p:nvSpPr>
          <p:cNvPr id="136" name="Google Shape;136;g29b77464075_0_73"/>
          <p:cNvSpPr txBox="1"/>
          <p:nvPr>
            <p:ph idx="1" type="body"/>
          </p:nvPr>
        </p:nvSpPr>
        <p:spPr>
          <a:xfrm>
            <a:off x="304800" y="1243025"/>
            <a:ext cx="8534400" cy="5029200"/>
          </a:xfrm>
          <a:prstGeom prst="rect">
            <a:avLst/>
          </a:prstGeom>
          <a:noFill/>
          <a:ln>
            <a:noFill/>
          </a:ln>
        </p:spPr>
        <p:txBody>
          <a:bodyPr anchorCtr="0" anchor="t" bIns="45700" lIns="91425" spcFirstLastPara="1" rIns="91425" wrap="square" tIns="45700">
            <a:noAutofit/>
          </a:bodyPr>
          <a:lstStyle/>
          <a:p>
            <a:pPr indent="-342900" lvl="0" marL="457200" rtl="0" algn="l">
              <a:lnSpc>
                <a:spcPct val="150000"/>
              </a:lnSpc>
              <a:spcBef>
                <a:spcPts val="0"/>
              </a:spcBef>
              <a:spcAft>
                <a:spcPts val="0"/>
              </a:spcAft>
              <a:buSzPts val="1800"/>
              <a:buChar char="▪"/>
            </a:pPr>
            <a:r>
              <a:rPr b="0" lang="en-US"/>
              <a:t>Stage 1</a:t>
            </a:r>
            <a:endParaRPr b="0"/>
          </a:p>
          <a:p>
            <a:pPr indent="-342900" lvl="1" marL="914400" rtl="0" algn="l">
              <a:lnSpc>
                <a:spcPct val="150000"/>
              </a:lnSpc>
              <a:spcBef>
                <a:spcPts val="0"/>
              </a:spcBef>
              <a:spcAft>
                <a:spcPts val="0"/>
              </a:spcAft>
              <a:buSzPts val="1800"/>
              <a:buChar char="–"/>
            </a:pPr>
            <a:r>
              <a:rPr lang="en-US"/>
              <a:t>Initialize model with ImageNet or Random weights</a:t>
            </a:r>
            <a:endParaRPr b="0"/>
          </a:p>
          <a:p>
            <a:pPr indent="-342900" lvl="0" marL="457200" rtl="0" algn="l">
              <a:lnSpc>
                <a:spcPct val="150000"/>
              </a:lnSpc>
              <a:spcBef>
                <a:spcPts val="0"/>
              </a:spcBef>
              <a:spcAft>
                <a:spcPts val="0"/>
              </a:spcAft>
              <a:buSzPts val="1800"/>
              <a:buChar char="▪"/>
            </a:pPr>
            <a:r>
              <a:rPr b="0" lang="en-US"/>
              <a:t>Stage 2</a:t>
            </a:r>
            <a:endParaRPr b="0"/>
          </a:p>
          <a:p>
            <a:pPr indent="-342900" lvl="1" marL="914400" rtl="0" algn="l">
              <a:lnSpc>
                <a:spcPct val="150000"/>
              </a:lnSpc>
              <a:spcBef>
                <a:spcPts val="0"/>
              </a:spcBef>
              <a:spcAft>
                <a:spcPts val="0"/>
              </a:spcAft>
              <a:buSzPts val="1800"/>
              <a:buChar char="–"/>
            </a:pPr>
            <a:r>
              <a:rPr lang="en-US"/>
              <a:t>Train model on Medical Collection (entire network)</a:t>
            </a:r>
            <a:endParaRPr/>
          </a:p>
          <a:p>
            <a:pPr indent="-342900" lvl="0" marL="457200" rtl="0" algn="l">
              <a:lnSpc>
                <a:spcPct val="150000"/>
              </a:lnSpc>
              <a:spcBef>
                <a:spcPts val="0"/>
              </a:spcBef>
              <a:spcAft>
                <a:spcPts val="0"/>
              </a:spcAft>
              <a:buSzPts val="1800"/>
              <a:buChar char="▪"/>
            </a:pPr>
            <a:r>
              <a:rPr b="0" lang="en-US"/>
              <a:t>Stage 3</a:t>
            </a:r>
            <a:endParaRPr b="0"/>
          </a:p>
          <a:p>
            <a:pPr indent="-342900" lvl="1" marL="914400" rtl="0" algn="l">
              <a:lnSpc>
                <a:spcPct val="150000"/>
              </a:lnSpc>
              <a:spcBef>
                <a:spcPts val="0"/>
              </a:spcBef>
              <a:spcAft>
                <a:spcPts val="0"/>
              </a:spcAft>
              <a:buSzPts val="1800"/>
              <a:buChar char="–"/>
            </a:pPr>
            <a:r>
              <a:rPr lang="en-US"/>
              <a:t>Fine tune on target dataset</a:t>
            </a:r>
            <a:endParaRPr/>
          </a:p>
          <a:p>
            <a:pPr indent="-342900" lvl="2" marL="1371600" rtl="0" algn="l">
              <a:lnSpc>
                <a:spcPct val="150000"/>
              </a:lnSpc>
              <a:spcBef>
                <a:spcPts val="0"/>
              </a:spcBef>
              <a:spcAft>
                <a:spcPts val="0"/>
              </a:spcAft>
              <a:buSzPts val="1800"/>
              <a:buChar char="•"/>
            </a:pPr>
            <a:r>
              <a:rPr lang="en-US"/>
              <a:t>CBIS-DDSM</a:t>
            </a:r>
            <a:endParaRPr/>
          </a:p>
          <a:p>
            <a:pPr indent="-342900" lvl="2" marL="1371600" rtl="0" algn="l">
              <a:lnSpc>
                <a:spcPct val="150000"/>
              </a:lnSpc>
              <a:spcBef>
                <a:spcPts val="0"/>
              </a:spcBef>
              <a:spcAft>
                <a:spcPts val="0"/>
              </a:spcAft>
              <a:buSzPts val="1800"/>
              <a:buChar char="•"/>
            </a:pPr>
            <a:r>
              <a:rPr lang="en-US"/>
              <a:t>Inbreast</a:t>
            </a:r>
            <a:endParaRPr/>
          </a:p>
          <a:p>
            <a:pPr indent="-342900" lvl="2" marL="1371600" rtl="0" algn="l">
              <a:lnSpc>
                <a:spcPct val="150000"/>
              </a:lnSpc>
              <a:spcBef>
                <a:spcPts val="0"/>
              </a:spcBef>
              <a:spcAft>
                <a:spcPts val="0"/>
              </a:spcAft>
              <a:buSzPts val="1800"/>
              <a:buChar char="•"/>
            </a:pPr>
            <a:r>
              <a:rPr lang="en-US"/>
              <a:t>Brain Tumors</a:t>
            </a:r>
            <a:endParaRPr/>
          </a:p>
          <a:p>
            <a:pPr indent="-342900" lvl="2" marL="1371600" rtl="0" algn="l">
              <a:lnSpc>
                <a:spcPct val="150000"/>
              </a:lnSpc>
              <a:spcBef>
                <a:spcPts val="0"/>
              </a:spcBef>
              <a:spcAft>
                <a:spcPts val="0"/>
              </a:spcAft>
              <a:buSzPts val="1800"/>
              <a:buChar char="•"/>
            </a:pPr>
            <a:r>
              <a:rPr lang="en-US"/>
              <a:t>etc.</a:t>
            </a:r>
            <a:endParaRPr/>
          </a:p>
        </p:txBody>
      </p:sp>
      <p:sp>
        <p:nvSpPr>
          <p:cNvPr id="137" name="Google Shape;137;g29b77464075_0_73"/>
          <p:cNvSpPr txBox="1"/>
          <p:nvPr>
            <p:ph idx="12" type="sldNum"/>
          </p:nvPr>
        </p:nvSpPr>
        <p:spPr>
          <a:xfrm>
            <a:off x="6553200" y="6553200"/>
            <a:ext cx="2133600" cy="2634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g2a7e3aa0cfe_0_13"/>
          <p:cNvSpPr txBox="1"/>
          <p:nvPr>
            <p:ph type="title"/>
          </p:nvPr>
        </p:nvSpPr>
        <p:spPr>
          <a:xfrm>
            <a:off x="1447800" y="381000"/>
            <a:ext cx="7391400" cy="762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400"/>
              <a:buNone/>
            </a:pPr>
            <a:r>
              <a:rPr lang="en-US"/>
              <a:t>Experiment Design</a:t>
            </a:r>
            <a:endParaRPr/>
          </a:p>
        </p:txBody>
      </p:sp>
      <p:sp>
        <p:nvSpPr>
          <p:cNvPr id="143" name="Google Shape;143;g2a7e3aa0cfe_0_13"/>
          <p:cNvSpPr txBox="1"/>
          <p:nvPr>
            <p:ph idx="12" type="sldNum"/>
          </p:nvPr>
        </p:nvSpPr>
        <p:spPr>
          <a:xfrm>
            <a:off x="6553200" y="6553200"/>
            <a:ext cx="2133600" cy="2634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graphicFrame>
        <p:nvGraphicFramePr>
          <p:cNvPr id="144" name="Google Shape;144;g2a7e3aa0cfe_0_13"/>
          <p:cNvGraphicFramePr/>
          <p:nvPr/>
        </p:nvGraphicFramePr>
        <p:xfrm>
          <a:off x="775425" y="1664138"/>
          <a:ext cx="3000000" cy="3000000"/>
        </p:xfrm>
        <a:graphic>
          <a:graphicData uri="http://schemas.openxmlformats.org/drawingml/2006/table">
            <a:tbl>
              <a:tblPr>
                <a:noFill/>
                <a:tableStyleId>{B8E9CE65-7311-4251-B304-DB83C3DFF0C6}</a:tableStyleId>
              </a:tblPr>
              <a:tblGrid>
                <a:gridCol w="1478275"/>
                <a:gridCol w="1478275"/>
                <a:gridCol w="1478275"/>
                <a:gridCol w="1478275"/>
                <a:gridCol w="1478275"/>
              </a:tblGrid>
              <a:tr h="789575">
                <a:tc>
                  <a:txBody>
                    <a:bodyPr/>
                    <a:lstStyle/>
                    <a:p>
                      <a:pPr indent="0" lvl="0" marL="0" rtl="0" algn="ctr">
                        <a:spcBef>
                          <a:spcPts val="0"/>
                        </a:spcBef>
                        <a:spcAft>
                          <a:spcPts val="0"/>
                        </a:spcAft>
                        <a:buNone/>
                      </a:pPr>
                      <a:r>
                        <a:rPr b="1" lang="en-US"/>
                        <a:t>Exp</a:t>
                      </a:r>
                      <a:endParaRPr b="1"/>
                    </a:p>
                  </a:txBody>
                  <a:tcPr marT="91425" marB="91425" marR="91425" marL="91425" anchor="ctr"/>
                </a:tc>
                <a:tc>
                  <a:txBody>
                    <a:bodyPr/>
                    <a:lstStyle/>
                    <a:p>
                      <a:pPr indent="0" lvl="0" marL="0" rtl="0" algn="ctr">
                        <a:spcBef>
                          <a:spcPts val="0"/>
                        </a:spcBef>
                        <a:spcAft>
                          <a:spcPts val="0"/>
                        </a:spcAft>
                        <a:buNone/>
                      </a:pPr>
                      <a:r>
                        <a:rPr b="1" lang="en-US"/>
                        <a:t>Model</a:t>
                      </a:r>
                      <a:endParaRPr b="1"/>
                    </a:p>
                  </a:txBody>
                  <a:tcPr marT="91425" marB="91425" marR="91425" marL="91425" anchor="ctr"/>
                </a:tc>
                <a:tc>
                  <a:txBody>
                    <a:bodyPr/>
                    <a:lstStyle/>
                    <a:p>
                      <a:pPr indent="0" lvl="0" marL="0" rtl="0" algn="ctr">
                        <a:spcBef>
                          <a:spcPts val="0"/>
                        </a:spcBef>
                        <a:spcAft>
                          <a:spcPts val="0"/>
                        </a:spcAft>
                        <a:buNone/>
                      </a:pPr>
                      <a:r>
                        <a:rPr b="1" lang="en-US"/>
                        <a:t>Pretraing Stage1</a:t>
                      </a:r>
                      <a:endParaRPr b="1"/>
                    </a:p>
                    <a:p>
                      <a:pPr indent="0" lvl="0" marL="0" rtl="0" algn="ctr">
                        <a:spcBef>
                          <a:spcPts val="0"/>
                        </a:spcBef>
                        <a:spcAft>
                          <a:spcPts val="0"/>
                        </a:spcAft>
                        <a:buClr>
                          <a:schemeClr val="dk1"/>
                        </a:buClr>
                        <a:buSzPts val="1100"/>
                        <a:buFont typeface="Arial"/>
                        <a:buNone/>
                      </a:pPr>
                      <a:r>
                        <a:rPr b="1" lang="en-US">
                          <a:solidFill>
                            <a:schemeClr val="dk1"/>
                          </a:solidFill>
                        </a:rPr>
                        <a:t>(</a:t>
                      </a:r>
                      <a:r>
                        <a:rPr b="1" lang="en-US">
                          <a:solidFill>
                            <a:schemeClr val="dk1"/>
                          </a:solidFill>
                        </a:rPr>
                        <a:t>Initialization)</a:t>
                      </a:r>
                      <a:endParaRPr b="1"/>
                    </a:p>
                  </a:txBody>
                  <a:tcPr marT="91425" marB="91425" marR="91425" marL="91425" anchor="ctr"/>
                </a:tc>
                <a:tc>
                  <a:txBody>
                    <a:bodyPr/>
                    <a:lstStyle/>
                    <a:p>
                      <a:pPr indent="0" lvl="0" marL="0" rtl="0" algn="ctr">
                        <a:spcBef>
                          <a:spcPts val="0"/>
                        </a:spcBef>
                        <a:spcAft>
                          <a:spcPts val="0"/>
                        </a:spcAft>
                        <a:buNone/>
                      </a:pPr>
                      <a:r>
                        <a:rPr b="1" lang="en-US"/>
                        <a:t>Pretraing Stage2</a:t>
                      </a:r>
                      <a:endParaRPr b="1"/>
                    </a:p>
                  </a:txBody>
                  <a:tcPr marT="91425" marB="91425" marR="91425" marL="91425" anchor="ctr"/>
                </a:tc>
                <a:tc>
                  <a:txBody>
                    <a:bodyPr/>
                    <a:lstStyle/>
                    <a:p>
                      <a:pPr indent="0" lvl="0" marL="0" rtl="0" algn="ctr">
                        <a:spcBef>
                          <a:spcPts val="0"/>
                        </a:spcBef>
                        <a:spcAft>
                          <a:spcPts val="0"/>
                        </a:spcAft>
                        <a:buNone/>
                      </a:pPr>
                      <a:r>
                        <a:rPr b="1" lang="en-US"/>
                        <a:t>Fine Tune</a:t>
                      </a:r>
                      <a:r>
                        <a:rPr b="1" lang="en-US"/>
                        <a:t> Dataset</a:t>
                      </a:r>
                      <a:endParaRPr b="1"/>
                    </a:p>
                  </a:txBody>
                  <a:tcPr marT="91425" marB="91425" marR="91425" marL="91425" anchor="ctr"/>
                </a:tc>
              </a:tr>
              <a:tr h="442425">
                <a:tc>
                  <a:txBody>
                    <a:bodyPr/>
                    <a:lstStyle/>
                    <a:p>
                      <a:pPr indent="0" lvl="0" marL="0" rtl="0" algn="ctr">
                        <a:spcBef>
                          <a:spcPts val="0"/>
                        </a:spcBef>
                        <a:spcAft>
                          <a:spcPts val="0"/>
                        </a:spcAft>
                        <a:buNone/>
                      </a:pPr>
                      <a:r>
                        <a:rPr lang="en-US"/>
                        <a:t>1</a:t>
                      </a:r>
                      <a:endParaRPr/>
                    </a:p>
                  </a:txBody>
                  <a:tcPr marT="91425" marB="91425" marR="91425" marL="91425" anchor="ctr"/>
                </a:tc>
                <a:tc>
                  <a:txBody>
                    <a:bodyPr/>
                    <a:lstStyle/>
                    <a:p>
                      <a:pPr indent="0" lvl="0" marL="0" rtl="0" algn="ctr">
                        <a:spcBef>
                          <a:spcPts val="0"/>
                        </a:spcBef>
                        <a:spcAft>
                          <a:spcPts val="0"/>
                        </a:spcAft>
                        <a:buNone/>
                      </a:pPr>
                      <a:r>
                        <a:rPr lang="en-US">
                          <a:solidFill>
                            <a:schemeClr val="dk1"/>
                          </a:solidFill>
                        </a:rPr>
                        <a:t>ResNet50</a:t>
                      </a:r>
                      <a:endParaRPr>
                        <a:solidFill>
                          <a:schemeClr val="dk1"/>
                        </a:solidFill>
                      </a:endParaRPr>
                    </a:p>
                  </a:txBody>
                  <a:tcPr marT="91425" marB="91425" marR="91425" marL="91425" anchor="ctr"/>
                </a:tc>
                <a:tc rowSpan="4">
                  <a:txBody>
                    <a:bodyPr/>
                    <a:lstStyle/>
                    <a:p>
                      <a:pPr indent="0" lvl="0" marL="0" rtl="0" algn="ctr">
                        <a:spcBef>
                          <a:spcPts val="0"/>
                        </a:spcBef>
                        <a:spcAft>
                          <a:spcPts val="0"/>
                        </a:spcAft>
                        <a:buNone/>
                      </a:pPr>
                      <a:r>
                        <a:rPr lang="en-US">
                          <a:solidFill>
                            <a:schemeClr val="dk1"/>
                          </a:solidFill>
                        </a:rPr>
                        <a:t>ImageNet1k</a:t>
                      </a:r>
                      <a:endParaRPr/>
                    </a:p>
                  </a:txBody>
                  <a:tcPr marT="91425" marB="91425" marR="91425" marL="91425" anchor="ctr"/>
                </a:tc>
                <a:tc rowSpan="2">
                  <a:txBody>
                    <a:bodyPr/>
                    <a:lstStyle/>
                    <a:p>
                      <a:pPr indent="0" lvl="0" marL="0" rtl="0" algn="ctr">
                        <a:spcBef>
                          <a:spcPts val="0"/>
                        </a:spcBef>
                        <a:spcAft>
                          <a:spcPts val="0"/>
                        </a:spcAft>
                        <a:buNone/>
                      </a:pPr>
                      <a:r>
                        <a:rPr lang="en-US"/>
                        <a:t>Medical Collection</a:t>
                      </a:r>
                      <a:endParaRPr/>
                    </a:p>
                  </a:txBody>
                  <a:tcPr marT="91425" marB="91425" marR="91425" marL="91425" anchor="ctr"/>
                </a:tc>
                <a:tc>
                  <a:txBody>
                    <a:bodyPr/>
                    <a:lstStyle/>
                    <a:p>
                      <a:pPr indent="0" lvl="0" marL="0" rtl="0" algn="ctr">
                        <a:spcBef>
                          <a:spcPts val="0"/>
                        </a:spcBef>
                        <a:spcAft>
                          <a:spcPts val="0"/>
                        </a:spcAft>
                        <a:buNone/>
                      </a:pPr>
                      <a:r>
                        <a:rPr lang="en-US"/>
                        <a:t>CBIS-DDSM</a:t>
                      </a:r>
                      <a:endParaRPr/>
                    </a:p>
                  </a:txBody>
                  <a:tcPr marT="91425" marB="91425" marR="91425" marL="91425" anchor="ctr"/>
                </a:tc>
              </a:tr>
              <a:tr h="286275">
                <a:tc>
                  <a:txBody>
                    <a:bodyPr/>
                    <a:lstStyle/>
                    <a:p>
                      <a:pPr indent="0" lvl="0" marL="0" rtl="0" algn="ctr">
                        <a:spcBef>
                          <a:spcPts val="0"/>
                        </a:spcBef>
                        <a:spcAft>
                          <a:spcPts val="0"/>
                        </a:spcAft>
                        <a:buNone/>
                      </a:pPr>
                      <a:r>
                        <a:rPr lang="en-US"/>
                        <a:t>2</a:t>
                      </a:r>
                      <a:endParaRPr/>
                    </a:p>
                  </a:txBody>
                  <a:tcPr marT="91425" marB="91425" marR="91425" marL="91425" anchor="ctr"/>
                </a:tc>
                <a:tc>
                  <a:txBody>
                    <a:bodyPr/>
                    <a:lstStyle/>
                    <a:p>
                      <a:pPr indent="0" lvl="0" marL="0" rtl="0" algn="ctr">
                        <a:spcBef>
                          <a:spcPts val="0"/>
                        </a:spcBef>
                        <a:spcAft>
                          <a:spcPts val="0"/>
                        </a:spcAft>
                        <a:buNone/>
                      </a:pPr>
                      <a:r>
                        <a:rPr lang="en-US">
                          <a:solidFill>
                            <a:schemeClr val="dk1"/>
                          </a:solidFill>
                        </a:rPr>
                        <a:t>ResNet50</a:t>
                      </a:r>
                      <a:endParaRPr>
                        <a:solidFill>
                          <a:schemeClr val="dk1"/>
                        </a:solidFill>
                      </a:endParaRPr>
                    </a:p>
                  </a:txBody>
                  <a:tcPr marT="91425" marB="91425" marR="91425" marL="91425" anchor="ctr"/>
                </a:tc>
                <a:tc vMerge="1"/>
                <a:tc vMerge="1"/>
                <a:tc>
                  <a:txBody>
                    <a:bodyPr/>
                    <a:lstStyle/>
                    <a:p>
                      <a:pPr indent="0" lvl="0" marL="0" rtl="0" algn="ctr">
                        <a:spcBef>
                          <a:spcPts val="0"/>
                        </a:spcBef>
                        <a:spcAft>
                          <a:spcPts val="0"/>
                        </a:spcAft>
                        <a:buNone/>
                      </a:pPr>
                      <a:r>
                        <a:rPr lang="en-US"/>
                        <a:t>INBreast</a:t>
                      </a:r>
                      <a:endParaRPr/>
                    </a:p>
                  </a:txBody>
                  <a:tcPr marT="91425" marB="91425" marR="91425" marL="91425" anchor="ctr"/>
                </a:tc>
              </a:tr>
              <a:tr h="380150">
                <a:tc>
                  <a:txBody>
                    <a:bodyPr/>
                    <a:lstStyle/>
                    <a:p>
                      <a:pPr indent="0" lvl="0" marL="0" rtl="0" algn="ctr">
                        <a:spcBef>
                          <a:spcPts val="0"/>
                        </a:spcBef>
                        <a:spcAft>
                          <a:spcPts val="0"/>
                        </a:spcAft>
                        <a:buNone/>
                      </a:pPr>
                      <a:r>
                        <a:rPr lang="en-US"/>
                        <a:t>3</a:t>
                      </a:r>
                      <a:endParaRPr/>
                    </a:p>
                  </a:txBody>
                  <a:tcPr marT="91425" marB="91425" marR="91425" marL="91425" anchor="ctr"/>
                </a:tc>
                <a:tc>
                  <a:txBody>
                    <a:bodyPr/>
                    <a:lstStyle/>
                    <a:p>
                      <a:pPr indent="0" lvl="0" marL="0" rtl="0" algn="ctr">
                        <a:spcBef>
                          <a:spcPts val="0"/>
                        </a:spcBef>
                        <a:spcAft>
                          <a:spcPts val="0"/>
                        </a:spcAft>
                        <a:buNone/>
                      </a:pPr>
                      <a:r>
                        <a:rPr lang="en-US">
                          <a:solidFill>
                            <a:schemeClr val="dk1"/>
                          </a:solidFill>
                        </a:rPr>
                        <a:t>ResNet50</a:t>
                      </a:r>
                      <a:endParaRPr>
                        <a:solidFill>
                          <a:schemeClr val="dk1"/>
                        </a:solidFill>
                      </a:endParaRPr>
                    </a:p>
                  </a:txBody>
                  <a:tcPr marT="91425" marB="91425" marR="91425" marL="91425" anchor="ctr"/>
                </a:tc>
                <a:tc vMerge="1"/>
                <a:tc rowSpan="2">
                  <a:txBody>
                    <a:bodyPr/>
                    <a:lstStyle/>
                    <a:p>
                      <a:pPr indent="0" lvl="0" marL="0" rtl="0" algn="ctr">
                        <a:spcBef>
                          <a:spcPts val="0"/>
                        </a:spcBef>
                        <a:spcAft>
                          <a:spcPts val="0"/>
                        </a:spcAft>
                        <a:buNone/>
                      </a:pPr>
                      <a:r>
                        <a:rPr lang="en-US"/>
                        <a:t>None</a:t>
                      </a:r>
                      <a:endParaRPr/>
                    </a:p>
                  </a:txBody>
                  <a:tcPr marT="91425" marB="91425" marR="91425" marL="91425" anchor="ctr">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US">
                          <a:solidFill>
                            <a:schemeClr val="dk1"/>
                          </a:solidFill>
                        </a:rPr>
                        <a:t>CBIS-DDSM</a:t>
                      </a:r>
                      <a:endParaRPr/>
                    </a:p>
                  </a:txBody>
                  <a:tcPr marT="91425" marB="91425" marR="91425" marL="91425" anchor="ctr"/>
                </a:tc>
              </a:tr>
              <a:tr h="380150">
                <a:tc>
                  <a:txBody>
                    <a:bodyPr/>
                    <a:lstStyle/>
                    <a:p>
                      <a:pPr indent="0" lvl="0" marL="0" rtl="0" algn="ctr">
                        <a:spcBef>
                          <a:spcPts val="0"/>
                        </a:spcBef>
                        <a:spcAft>
                          <a:spcPts val="0"/>
                        </a:spcAft>
                        <a:buNone/>
                      </a:pPr>
                      <a:r>
                        <a:rPr lang="en-US"/>
                        <a:t>4</a:t>
                      </a:r>
                      <a:endParaRPr/>
                    </a:p>
                  </a:txBody>
                  <a:tcPr marT="91425" marB="91425" marR="91425" marL="91425" anchor="ctr"/>
                </a:tc>
                <a:tc>
                  <a:txBody>
                    <a:bodyPr/>
                    <a:lstStyle/>
                    <a:p>
                      <a:pPr indent="0" lvl="0" marL="0" rtl="0" algn="ctr">
                        <a:spcBef>
                          <a:spcPts val="0"/>
                        </a:spcBef>
                        <a:spcAft>
                          <a:spcPts val="0"/>
                        </a:spcAft>
                        <a:buNone/>
                      </a:pPr>
                      <a:r>
                        <a:rPr lang="en-US">
                          <a:solidFill>
                            <a:schemeClr val="dk1"/>
                          </a:solidFill>
                        </a:rPr>
                        <a:t>ResNet50</a:t>
                      </a:r>
                      <a:endParaRPr>
                        <a:solidFill>
                          <a:schemeClr val="dk1"/>
                        </a:solidFill>
                      </a:endParaRPr>
                    </a:p>
                  </a:txBody>
                  <a:tcPr marT="91425" marB="91425" marR="91425" marL="91425" anchor="ctr"/>
                </a:tc>
                <a:tc vMerge="1"/>
                <a:tc vMerge="1"/>
                <a:tc>
                  <a:txBody>
                    <a:bodyPr/>
                    <a:lstStyle/>
                    <a:p>
                      <a:pPr indent="0" lvl="0" marL="0" rtl="0" algn="ctr">
                        <a:spcBef>
                          <a:spcPts val="0"/>
                        </a:spcBef>
                        <a:spcAft>
                          <a:spcPts val="0"/>
                        </a:spcAft>
                        <a:buClr>
                          <a:schemeClr val="dk1"/>
                        </a:buClr>
                        <a:buSzPts val="1100"/>
                        <a:buFont typeface="Arial"/>
                        <a:buNone/>
                      </a:pPr>
                      <a:r>
                        <a:rPr lang="en-US">
                          <a:solidFill>
                            <a:schemeClr val="dk1"/>
                          </a:solidFill>
                        </a:rPr>
                        <a:t>INBreast</a:t>
                      </a:r>
                      <a:endParaRPr/>
                    </a:p>
                  </a:txBody>
                  <a:tcPr marT="91425" marB="91425" marR="91425" marL="91425" anchor="ctr"/>
                </a:tc>
              </a:tr>
              <a:tr h="442425">
                <a:tc>
                  <a:txBody>
                    <a:bodyPr/>
                    <a:lstStyle/>
                    <a:p>
                      <a:pPr indent="0" lvl="0" marL="0" rtl="0" algn="ctr">
                        <a:spcBef>
                          <a:spcPts val="0"/>
                        </a:spcBef>
                        <a:spcAft>
                          <a:spcPts val="0"/>
                        </a:spcAft>
                        <a:buNone/>
                      </a:pPr>
                      <a:r>
                        <a:rPr lang="en-US"/>
                        <a:t>5</a:t>
                      </a:r>
                      <a:endParaRPr/>
                    </a:p>
                  </a:txBody>
                  <a:tcPr marT="91425" marB="91425" marR="91425" marL="91425" anchor="ctr"/>
                </a:tc>
                <a:tc>
                  <a:txBody>
                    <a:bodyPr/>
                    <a:lstStyle/>
                    <a:p>
                      <a:pPr indent="0" lvl="0" marL="0" rtl="0" algn="ctr">
                        <a:spcBef>
                          <a:spcPts val="0"/>
                        </a:spcBef>
                        <a:spcAft>
                          <a:spcPts val="0"/>
                        </a:spcAft>
                        <a:buNone/>
                      </a:pPr>
                      <a:r>
                        <a:rPr lang="en-US">
                          <a:solidFill>
                            <a:schemeClr val="dk1"/>
                          </a:solidFill>
                        </a:rPr>
                        <a:t>ResNet50</a:t>
                      </a:r>
                      <a:endParaRPr>
                        <a:solidFill>
                          <a:schemeClr val="dk1"/>
                        </a:solidFill>
                      </a:endParaRPr>
                    </a:p>
                  </a:txBody>
                  <a:tcPr marT="91425" marB="91425" marR="91425" marL="91425" anchor="ctr"/>
                </a:tc>
                <a:tc rowSpan="4">
                  <a:txBody>
                    <a:bodyPr/>
                    <a:lstStyle/>
                    <a:p>
                      <a:pPr indent="0" lvl="0" marL="0" rtl="0" algn="ctr">
                        <a:spcBef>
                          <a:spcPts val="0"/>
                        </a:spcBef>
                        <a:spcAft>
                          <a:spcPts val="0"/>
                        </a:spcAft>
                        <a:buNone/>
                      </a:pPr>
                      <a:r>
                        <a:rPr lang="en-US">
                          <a:solidFill>
                            <a:schemeClr val="dk1"/>
                          </a:solidFill>
                        </a:rPr>
                        <a:t>Random</a:t>
                      </a:r>
                      <a:endParaRPr>
                        <a:solidFill>
                          <a:schemeClr val="dk1"/>
                        </a:solidFill>
                      </a:endParaRPr>
                    </a:p>
                  </a:txBody>
                  <a:tcPr marT="91425" marB="91425" marR="91425" marL="91425" anchor="ctr">
                    <a:lnR cap="flat" cmpd="sng" w="9525">
                      <a:solidFill>
                        <a:srgbClr val="9E9E9E"/>
                      </a:solidFill>
                      <a:prstDash val="solid"/>
                      <a:round/>
                      <a:headEnd len="sm" w="sm" type="none"/>
                      <a:tailEnd len="sm" w="sm" type="none"/>
                    </a:lnR>
                  </a:tcPr>
                </a:tc>
                <a:tc rowSpan="2">
                  <a:txBody>
                    <a:bodyPr/>
                    <a:lstStyle/>
                    <a:p>
                      <a:pPr indent="0" lvl="0" marL="0" rtl="0" algn="ctr">
                        <a:spcBef>
                          <a:spcPts val="0"/>
                        </a:spcBef>
                        <a:spcAft>
                          <a:spcPts val="0"/>
                        </a:spcAft>
                        <a:buNone/>
                      </a:pPr>
                      <a:r>
                        <a:rPr lang="en-US">
                          <a:solidFill>
                            <a:schemeClr val="dk1"/>
                          </a:solidFill>
                        </a:rPr>
                        <a:t>Medical Collection</a:t>
                      </a:r>
                      <a:endParaRPr>
                        <a:solidFill>
                          <a:schemeClr val="dk1"/>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US">
                          <a:solidFill>
                            <a:schemeClr val="dk1"/>
                          </a:solidFill>
                        </a:rPr>
                        <a:t>CBIS-DDSM</a:t>
                      </a:r>
                      <a:endParaRPr/>
                    </a:p>
                  </a:txBody>
                  <a:tcPr marT="91425" marB="91425" marR="91425" marL="91425" anchor="ctr">
                    <a:lnL cap="flat" cmpd="sng" w="9525">
                      <a:solidFill>
                        <a:srgbClr val="9E9E9E"/>
                      </a:solidFill>
                      <a:prstDash val="solid"/>
                      <a:round/>
                      <a:headEnd len="sm" w="sm" type="none"/>
                      <a:tailEnd len="sm" w="sm" type="none"/>
                    </a:lnL>
                  </a:tcPr>
                </a:tc>
              </a:tr>
              <a:tr h="442425">
                <a:tc>
                  <a:txBody>
                    <a:bodyPr/>
                    <a:lstStyle/>
                    <a:p>
                      <a:pPr indent="0" lvl="0" marL="0" rtl="0" algn="ctr">
                        <a:spcBef>
                          <a:spcPts val="0"/>
                        </a:spcBef>
                        <a:spcAft>
                          <a:spcPts val="0"/>
                        </a:spcAft>
                        <a:buNone/>
                      </a:pPr>
                      <a:r>
                        <a:rPr lang="en-US"/>
                        <a:t>6</a:t>
                      </a:r>
                      <a:endParaRPr/>
                    </a:p>
                  </a:txBody>
                  <a:tcPr marT="91425" marB="91425" marR="91425" marL="91425" anchor="ctr"/>
                </a:tc>
                <a:tc>
                  <a:txBody>
                    <a:bodyPr/>
                    <a:lstStyle/>
                    <a:p>
                      <a:pPr indent="0" lvl="0" marL="0" rtl="0" algn="ctr">
                        <a:spcBef>
                          <a:spcPts val="0"/>
                        </a:spcBef>
                        <a:spcAft>
                          <a:spcPts val="0"/>
                        </a:spcAft>
                        <a:buNone/>
                      </a:pPr>
                      <a:r>
                        <a:rPr lang="en-US">
                          <a:solidFill>
                            <a:schemeClr val="dk1"/>
                          </a:solidFill>
                        </a:rPr>
                        <a:t>ResNet50</a:t>
                      </a:r>
                      <a:endParaRPr>
                        <a:solidFill>
                          <a:schemeClr val="dk1"/>
                        </a:solidFill>
                      </a:endParaRPr>
                    </a:p>
                  </a:txBody>
                  <a:tcPr marT="91425" marB="91425" marR="91425" marL="91425" anchor="ctr"/>
                </a:tc>
                <a:tc vMerge="1"/>
                <a:tc vMerge="1"/>
                <a:tc>
                  <a:txBody>
                    <a:bodyPr/>
                    <a:lstStyle/>
                    <a:p>
                      <a:pPr indent="0" lvl="0" marL="0" rtl="0" algn="ctr">
                        <a:spcBef>
                          <a:spcPts val="0"/>
                        </a:spcBef>
                        <a:spcAft>
                          <a:spcPts val="0"/>
                        </a:spcAft>
                        <a:buClr>
                          <a:schemeClr val="dk1"/>
                        </a:buClr>
                        <a:buSzPts val="1100"/>
                        <a:buFont typeface="Arial"/>
                        <a:buNone/>
                      </a:pPr>
                      <a:r>
                        <a:rPr lang="en-US">
                          <a:solidFill>
                            <a:schemeClr val="dk1"/>
                          </a:solidFill>
                        </a:rPr>
                        <a:t>INBreast</a:t>
                      </a:r>
                      <a:endParaRPr/>
                    </a:p>
                  </a:txBody>
                  <a:tcPr marT="91425" marB="91425" marR="91425" marL="91425" anchor="ctr">
                    <a:lnL cap="flat" cmpd="sng" w="9525">
                      <a:solidFill>
                        <a:srgbClr val="9E9E9E"/>
                      </a:solidFill>
                      <a:prstDash val="solid"/>
                      <a:round/>
                      <a:headEnd len="sm" w="sm" type="none"/>
                      <a:tailEnd len="sm" w="sm" type="none"/>
                    </a:lnL>
                  </a:tcPr>
                </a:tc>
              </a:tr>
              <a:tr h="380150">
                <a:tc>
                  <a:txBody>
                    <a:bodyPr/>
                    <a:lstStyle/>
                    <a:p>
                      <a:pPr indent="0" lvl="0" marL="0" rtl="0" algn="ctr">
                        <a:spcBef>
                          <a:spcPts val="0"/>
                        </a:spcBef>
                        <a:spcAft>
                          <a:spcPts val="0"/>
                        </a:spcAft>
                        <a:buNone/>
                      </a:pPr>
                      <a:r>
                        <a:rPr lang="en-US"/>
                        <a:t>7</a:t>
                      </a:r>
                      <a:endParaRPr/>
                    </a:p>
                  </a:txBody>
                  <a:tcPr marT="91425" marB="91425" marR="91425" marL="91425" anchor="ctr"/>
                </a:tc>
                <a:tc>
                  <a:txBody>
                    <a:bodyPr/>
                    <a:lstStyle/>
                    <a:p>
                      <a:pPr indent="0" lvl="0" marL="0" rtl="0" algn="ctr">
                        <a:spcBef>
                          <a:spcPts val="0"/>
                        </a:spcBef>
                        <a:spcAft>
                          <a:spcPts val="0"/>
                        </a:spcAft>
                        <a:buNone/>
                      </a:pPr>
                      <a:r>
                        <a:rPr lang="en-US">
                          <a:solidFill>
                            <a:schemeClr val="dk1"/>
                          </a:solidFill>
                        </a:rPr>
                        <a:t>ResNet50</a:t>
                      </a:r>
                      <a:endParaRPr>
                        <a:solidFill>
                          <a:schemeClr val="dk1"/>
                        </a:solidFill>
                      </a:endParaRPr>
                    </a:p>
                  </a:txBody>
                  <a:tcPr marT="91425" marB="91425" marR="91425" marL="91425" anchor="ctr"/>
                </a:tc>
                <a:tc vMerge="1"/>
                <a:tc rowSpan="2">
                  <a:txBody>
                    <a:bodyPr/>
                    <a:lstStyle/>
                    <a:p>
                      <a:pPr indent="0" lvl="0" marL="0" rtl="0" algn="ctr">
                        <a:spcBef>
                          <a:spcPts val="0"/>
                        </a:spcBef>
                        <a:spcAft>
                          <a:spcPts val="0"/>
                        </a:spcAft>
                        <a:buNone/>
                      </a:pPr>
                      <a:r>
                        <a:rPr lang="en-US">
                          <a:solidFill>
                            <a:schemeClr val="dk1"/>
                          </a:solidFill>
                        </a:rPr>
                        <a:t>None</a:t>
                      </a:r>
                      <a:endParaRPr/>
                    </a:p>
                  </a:txBody>
                  <a:tcPr marT="91425" marB="91425" marR="91425" marL="91425" anchor="ctr">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Clr>
                          <a:schemeClr val="dk1"/>
                        </a:buClr>
                        <a:buSzPts val="1100"/>
                        <a:buFont typeface="Arial"/>
                        <a:buNone/>
                      </a:pPr>
                      <a:r>
                        <a:rPr lang="en-US">
                          <a:solidFill>
                            <a:schemeClr val="dk1"/>
                          </a:solidFill>
                        </a:rPr>
                        <a:t>CBIS-DDSM</a:t>
                      </a:r>
                      <a:endParaRPr/>
                    </a:p>
                  </a:txBody>
                  <a:tcPr marT="91425" marB="91425" marR="91425" marL="91425" anchor="ctr"/>
                </a:tc>
              </a:tr>
              <a:tr h="380150">
                <a:tc>
                  <a:txBody>
                    <a:bodyPr/>
                    <a:lstStyle/>
                    <a:p>
                      <a:pPr indent="0" lvl="0" marL="0" rtl="0" algn="ctr">
                        <a:spcBef>
                          <a:spcPts val="0"/>
                        </a:spcBef>
                        <a:spcAft>
                          <a:spcPts val="0"/>
                        </a:spcAft>
                        <a:buNone/>
                      </a:pPr>
                      <a:r>
                        <a:rPr lang="en-US"/>
                        <a:t>8</a:t>
                      </a:r>
                      <a:endParaRPr/>
                    </a:p>
                  </a:txBody>
                  <a:tcPr marT="91425" marB="91425" marR="91425" marL="91425" anchor="ctr"/>
                </a:tc>
                <a:tc>
                  <a:txBody>
                    <a:bodyPr/>
                    <a:lstStyle/>
                    <a:p>
                      <a:pPr indent="0" lvl="0" marL="0" rtl="0" algn="ctr">
                        <a:spcBef>
                          <a:spcPts val="0"/>
                        </a:spcBef>
                        <a:spcAft>
                          <a:spcPts val="0"/>
                        </a:spcAft>
                        <a:buNone/>
                      </a:pPr>
                      <a:r>
                        <a:rPr lang="en-US">
                          <a:solidFill>
                            <a:schemeClr val="dk1"/>
                          </a:solidFill>
                        </a:rPr>
                        <a:t>ResNet50</a:t>
                      </a:r>
                      <a:endParaRPr>
                        <a:solidFill>
                          <a:schemeClr val="dk1"/>
                        </a:solidFill>
                      </a:endParaRPr>
                    </a:p>
                  </a:txBody>
                  <a:tcPr marT="91425" marB="91425" marR="91425" marL="91425" anchor="ctr"/>
                </a:tc>
                <a:tc vMerge="1"/>
                <a:tc vMerge="1"/>
                <a:tc>
                  <a:txBody>
                    <a:bodyPr/>
                    <a:lstStyle/>
                    <a:p>
                      <a:pPr indent="0" lvl="0" marL="0" rtl="0" algn="ctr">
                        <a:spcBef>
                          <a:spcPts val="0"/>
                        </a:spcBef>
                        <a:spcAft>
                          <a:spcPts val="0"/>
                        </a:spcAft>
                        <a:buClr>
                          <a:schemeClr val="dk1"/>
                        </a:buClr>
                        <a:buSzPts val="1100"/>
                        <a:buFont typeface="Arial"/>
                        <a:buNone/>
                      </a:pPr>
                      <a:r>
                        <a:rPr lang="en-US">
                          <a:solidFill>
                            <a:schemeClr val="dk1"/>
                          </a:solidFill>
                        </a:rPr>
                        <a:t>INBreast</a:t>
                      </a:r>
                      <a:endParaRPr/>
                    </a:p>
                  </a:txBody>
                  <a:tcPr marT="91425" marB="91425" marR="91425" marL="91425" anchor="ct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pic>
        <p:nvPicPr>
          <p:cNvPr id="149" name="Google Shape;149;g29b7a6cd7a0_0_405"/>
          <p:cNvPicPr preferRelativeResize="0"/>
          <p:nvPr/>
        </p:nvPicPr>
        <p:blipFill>
          <a:blip r:embed="rId3">
            <a:alphaModFix/>
          </a:blip>
          <a:stretch>
            <a:fillRect/>
          </a:stretch>
        </p:blipFill>
        <p:spPr>
          <a:xfrm>
            <a:off x="102513" y="1392550"/>
            <a:ext cx="1114900" cy="1109400"/>
          </a:xfrm>
          <a:prstGeom prst="rect">
            <a:avLst/>
          </a:prstGeom>
          <a:noFill/>
          <a:ln>
            <a:noFill/>
          </a:ln>
        </p:spPr>
      </p:pic>
      <p:graphicFrame>
        <p:nvGraphicFramePr>
          <p:cNvPr id="150" name="Google Shape;150;g29b7a6cd7a0_0_405"/>
          <p:cNvGraphicFramePr/>
          <p:nvPr/>
        </p:nvGraphicFramePr>
        <p:xfrm>
          <a:off x="1379488" y="744925"/>
          <a:ext cx="3000000" cy="3000000"/>
        </p:xfrm>
        <a:graphic>
          <a:graphicData uri="http://schemas.openxmlformats.org/drawingml/2006/table">
            <a:tbl>
              <a:tblPr>
                <a:noFill/>
                <a:tableStyleId>{97B42838-068D-444B-9AAA-84BF111EE570}</a:tableStyleId>
              </a:tblPr>
              <a:tblGrid>
                <a:gridCol w="955700"/>
                <a:gridCol w="1150725"/>
                <a:gridCol w="1150725"/>
                <a:gridCol w="905625"/>
                <a:gridCol w="986700"/>
                <a:gridCol w="2558625"/>
              </a:tblGrid>
              <a:tr h="379725">
                <a:tc>
                  <a:txBody>
                    <a:bodyPr/>
                    <a:lstStyle/>
                    <a:p>
                      <a:pPr indent="0" lvl="0" marL="0" rtl="0" algn="ctr">
                        <a:spcBef>
                          <a:spcPts val="0"/>
                        </a:spcBef>
                        <a:spcAft>
                          <a:spcPts val="0"/>
                        </a:spcAft>
                        <a:buNone/>
                      </a:pPr>
                      <a:r>
                        <a:rPr b="1" lang="en-US" sz="1200"/>
                        <a:t>dataset</a:t>
                      </a:r>
                      <a:endParaRPr b="1"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US" sz="1200"/>
                        <a:t>modalities</a:t>
                      </a:r>
                      <a:endParaRPr b="1"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US" sz="1200"/>
                        <a:t>num_classes</a:t>
                      </a:r>
                      <a:endParaRPr b="1"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US" sz="1200"/>
                        <a:t>train_size</a:t>
                      </a:r>
                      <a:endParaRPr b="1"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US" sz="1200"/>
                        <a:t>val_size</a:t>
                      </a:r>
                      <a:endParaRPr b="1"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US" sz="1200"/>
                        <a:t>Reference</a:t>
                      </a:r>
                      <a:endParaRPr b="1"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524550">
                <a:tc>
                  <a:txBody>
                    <a:bodyPr/>
                    <a:lstStyle/>
                    <a:p>
                      <a:pPr indent="0" lvl="0" marL="0" rtl="0" algn="ctr">
                        <a:spcBef>
                          <a:spcPts val="0"/>
                        </a:spcBef>
                        <a:spcAft>
                          <a:spcPts val="0"/>
                        </a:spcAft>
                        <a:buNone/>
                      </a:pPr>
                      <a:r>
                        <a:rPr lang="en-US" sz="1200"/>
                        <a:t>chest xray</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US" sz="1200"/>
                        <a:t>Xray</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US" sz="1200"/>
                        <a:t>3</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US" sz="1200"/>
                        <a:t>2400</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US" sz="1200"/>
                        <a:t>600</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US" sz="1200"/>
                        <a:t>sachinkumar413/covid-pneumonia-normal-chest-xray-images</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524550">
                <a:tc>
                  <a:txBody>
                    <a:bodyPr/>
                    <a:lstStyle/>
                    <a:p>
                      <a:pPr indent="0" lvl="0" marL="0" rtl="0" algn="ctr">
                        <a:spcBef>
                          <a:spcPts val="0"/>
                        </a:spcBef>
                        <a:spcAft>
                          <a:spcPts val="0"/>
                        </a:spcAft>
                        <a:buNone/>
                      </a:pPr>
                      <a:r>
                        <a:rPr lang="en-US" sz="1200"/>
                        <a:t>chest covid</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US" sz="1200"/>
                        <a:t>Xray</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US" sz="1200"/>
                        <a:t>4</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US" sz="1200"/>
                        <a:t>3200</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US" sz="1200"/>
                        <a:t>800</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US" sz="1200"/>
                        <a:t>preetviradiya/covid19-radiography-dataset</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524550">
                <a:tc>
                  <a:txBody>
                    <a:bodyPr/>
                    <a:lstStyle/>
                    <a:p>
                      <a:pPr indent="0" lvl="0" marL="0" rtl="0" algn="ctr">
                        <a:spcBef>
                          <a:spcPts val="0"/>
                        </a:spcBef>
                        <a:spcAft>
                          <a:spcPts val="0"/>
                        </a:spcAft>
                        <a:buNone/>
                      </a:pPr>
                      <a:r>
                        <a:rPr lang="en-US" sz="1200"/>
                        <a:t>skin lesion</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US" sz="1200"/>
                        <a:t>Dermoscopic</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US" sz="1200"/>
                        <a:t>8</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US" sz="1200"/>
                        <a:t>6287</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US" sz="1200"/>
                        <a:t>1700</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US" sz="1200"/>
                        <a:t>salviohexia/isic-2019-skin-lesion-images-for-classification</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524550">
                <a:tc>
                  <a:txBody>
                    <a:bodyPr/>
                    <a:lstStyle/>
                    <a:p>
                      <a:pPr indent="0" lvl="0" marL="0" rtl="0" algn="ctr">
                        <a:spcBef>
                          <a:spcPts val="0"/>
                        </a:spcBef>
                        <a:spcAft>
                          <a:spcPts val="0"/>
                        </a:spcAft>
                        <a:buNone/>
                      </a:pPr>
                      <a:r>
                        <a:rPr lang="en-US" sz="1200"/>
                        <a:t>breast cancer</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US" sz="1200"/>
                        <a:t>Xray</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US" sz="1200"/>
                        <a:t>2</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US" sz="1200"/>
                        <a:t>1600</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US" sz="1200"/>
                        <a:t>400</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US" sz="1200"/>
                        <a:t>theoviel/rsna-breast-cancer-256-pngs/</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524550">
                <a:tc>
                  <a:txBody>
                    <a:bodyPr/>
                    <a:lstStyle/>
                    <a:p>
                      <a:pPr indent="0" lvl="0" marL="0" rtl="0" algn="ctr">
                        <a:spcBef>
                          <a:spcPts val="0"/>
                        </a:spcBef>
                        <a:spcAft>
                          <a:spcPts val="0"/>
                        </a:spcAft>
                        <a:buNone/>
                      </a:pPr>
                      <a:r>
                        <a:rPr lang="en-US" sz="1200"/>
                        <a:t>brain tumors</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US" sz="1200"/>
                        <a:t>MRI</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US" sz="1200"/>
                        <a:t>4</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US" sz="1200"/>
                        <a:t>3200</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US" sz="1200"/>
                        <a:t>800</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US" sz="1200"/>
                        <a:t>mohammadhossein77/brain-tumors-dataset</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69350">
                <a:tc>
                  <a:txBody>
                    <a:bodyPr/>
                    <a:lstStyle/>
                    <a:p>
                      <a:pPr indent="0" lvl="0" marL="0" rtl="0" algn="ctr">
                        <a:spcBef>
                          <a:spcPts val="0"/>
                        </a:spcBef>
                        <a:spcAft>
                          <a:spcPts val="0"/>
                        </a:spcAft>
                        <a:buNone/>
                      </a:pPr>
                      <a:r>
                        <a:rPr lang="en-US" sz="1200"/>
                        <a:t>multi cancer</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US" sz="1200"/>
                        <a:t>CT, MRI, Pathology, Xray</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US" sz="1200"/>
                        <a:t>22</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US" sz="1200"/>
                        <a:t>17600</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US" sz="1200"/>
                        <a:t>4400</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US" sz="1200"/>
                        <a:t>obulisainaren/multi-cancer</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47525">
                <a:tc>
                  <a:txBody>
                    <a:bodyPr/>
                    <a:lstStyle/>
                    <a:p>
                      <a:pPr indent="0" lvl="0" marL="0" rtl="0" algn="ctr">
                        <a:spcBef>
                          <a:spcPts val="0"/>
                        </a:spcBef>
                        <a:spcAft>
                          <a:spcPts val="0"/>
                        </a:spcAft>
                        <a:buNone/>
                      </a:pPr>
                      <a:r>
                        <a:rPr lang="en-US" sz="1200"/>
                        <a:t>mura</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US" sz="1200"/>
                        <a:t>Xray</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US" sz="1200"/>
                        <a:t>14</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US" sz="1200"/>
                        <a:t>10572</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US" sz="1200"/>
                        <a:t>2800</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US" sz="1200"/>
                        <a:t>cjinny/mura-v11</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47525">
                <a:tc>
                  <a:txBody>
                    <a:bodyPr/>
                    <a:lstStyle/>
                    <a:p>
                      <a:pPr indent="0" lvl="0" marL="0" rtl="0" algn="ctr">
                        <a:spcBef>
                          <a:spcPts val="0"/>
                        </a:spcBef>
                        <a:spcAft>
                          <a:spcPts val="0"/>
                        </a:spcAft>
                        <a:buNone/>
                      </a:pPr>
                      <a:r>
                        <a:rPr b="1" lang="en-US" sz="1200"/>
                        <a:t>TOTAL</a:t>
                      </a:r>
                      <a:endParaRPr b="1"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t/>
                      </a:r>
                      <a:endParaRPr b="1"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US" sz="1200"/>
                        <a:t>57</a:t>
                      </a:r>
                      <a:endParaRPr b="1"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US" sz="1200"/>
                        <a:t>43259</a:t>
                      </a:r>
                      <a:endParaRPr b="1"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US" sz="1200"/>
                        <a:t>11100</a:t>
                      </a:r>
                      <a:endParaRPr b="1"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t/>
                      </a:r>
                      <a:endParaRPr b="1"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
        <p:nvSpPr>
          <p:cNvPr id="151" name="Google Shape;151;g29b7a6cd7a0_0_405"/>
          <p:cNvSpPr txBox="1"/>
          <p:nvPr>
            <p:ph type="title"/>
          </p:nvPr>
        </p:nvSpPr>
        <p:spPr>
          <a:xfrm>
            <a:off x="2247850" y="279500"/>
            <a:ext cx="5374500" cy="534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400"/>
              <a:buNone/>
            </a:pPr>
            <a:r>
              <a:rPr lang="en-US"/>
              <a:t>Medical Collection Summary</a:t>
            </a:r>
            <a:endParaRPr/>
          </a:p>
        </p:txBody>
      </p:sp>
      <p:sp>
        <p:nvSpPr>
          <p:cNvPr id="152" name="Google Shape;152;g29b7a6cd7a0_0_405"/>
          <p:cNvSpPr txBox="1"/>
          <p:nvPr>
            <p:ph idx="12" type="sldNum"/>
          </p:nvPr>
        </p:nvSpPr>
        <p:spPr>
          <a:xfrm>
            <a:off x="6553200" y="6599170"/>
            <a:ext cx="1761600" cy="2175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153" name="Google Shape;153;g29b7a6cd7a0_0_405"/>
          <p:cNvPicPr preferRelativeResize="0"/>
          <p:nvPr/>
        </p:nvPicPr>
        <p:blipFill>
          <a:blip r:embed="rId4">
            <a:alphaModFix/>
          </a:blip>
          <a:stretch>
            <a:fillRect/>
          </a:stretch>
        </p:blipFill>
        <p:spPr>
          <a:xfrm>
            <a:off x="60763" y="2583147"/>
            <a:ext cx="1278300" cy="659475"/>
          </a:xfrm>
          <a:prstGeom prst="rect">
            <a:avLst/>
          </a:prstGeom>
          <a:noFill/>
          <a:ln>
            <a:noFill/>
          </a:ln>
        </p:spPr>
      </p:pic>
      <p:pic>
        <p:nvPicPr>
          <p:cNvPr id="154" name="Google Shape;154;g29b7a6cd7a0_0_405"/>
          <p:cNvPicPr preferRelativeResize="0"/>
          <p:nvPr/>
        </p:nvPicPr>
        <p:blipFill>
          <a:blip r:embed="rId5">
            <a:alphaModFix/>
          </a:blip>
          <a:stretch>
            <a:fillRect/>
          </a:stretch>
        </p:blipFill>
        <p:spPr>
          <a:xfrm>
            <a:off x="142481" y="3323831"/>
            <a:ext cx="1034975" cy="1035000"/>
          </a:xfrm>
          <a:prstGeom prst="rect">
            <a:avLst/>
          </a:prstGeom>
          <a:noFill/>
          <a:ln>
            <a:noFill/>
          </a:ln>
        </p:spPr>
      </p:pic>
      <p:pic>
        <p:nvPicPr>
          <p:cNvPr id="155" name="Google Shape;155;g29b7a6cd7a0_0_405"/>
          <p:cNvPicPr preferRelativeResize="0"/>
          <p:nvPr/>
        </p:nvPicPr>
        <p:blipFill>
          <a:blip r:embed="rId6">
            <a:alphaModFix/>
          </a:blip>
          <a:stretch>
            <a:fillRect/>
          </a:stretch>
        </p:blipFill>
        <p:spPr>
          <a:xfrm>
            <a:off x="60770" y="4440033"/>
            <a:ext cx="1114875" cy="1137512"/>
          </a:xfrm>
          <a:prstGeom prst="rect">
            <a:avLst/>
          </a:prstGeom>
          <a:noFill/>
          <a:ln>
            <a:noFill/>
          </a:ln>
        </p:spPr>
      </p:pic>
      <p:pic>
        <p:nvPicPr>
          <p:cNvPr id="156" name="Google Shape;156;g29b7a6cd7a0_0_405"/>
          <p:cNvPicPr preferRelativeResize="0"/>
          <p:nvPr/>
        </p:nvPicPr>
        <p:blipFill>
          <a:blip r:embed="rId7">
            <a:alphaModFix/>
          </a:blip>
          <a:stretch>
            <a:fillRect/>
          </a:stretch>
        </p:blipFill>
        <p:spPr>
          <a:xfrm>
            <a:off x="1217397" y="5492278"/>
            <a:ext cx="1034975" cy="986997"/>
          </a:xfrm>
          <a:prstGeom prst="rect">
            <a:avLst/>
          </a:prstGeom>
          <a:noFill/>
          <a:ln>
            <a:noFill/>
          </a:ln>
        </p:spPr>
      </p:pic>
      <p:pic>
        <p:nvPicPr>
          <p:cNvPr id="157" name="Google Shape;157;g29b7a6cd7a0_0_405"/>
          <p:cNvPicPr preferRelativeResize="0"/>
          <p:nvPr/>
        </p:nvPicPr>
        <p:blipFill>
          <a:blip r:embed="rId8">
            <a:alphaModFix/>
          </a:blip>
          <a:stretch>
            <a:fillRect/>
          </a:stretch>
        </p:blipFill>
        <p:spPr>
          <a:xfrm>
            <a:off x="2550025" y="5577540"/>
            <a:ext cx="935910" cy="884599"/>
          </a:xfrm>
          <a:prstGeom prst="rect">
            <a:avLst/>
          </a:prstGeom>
          <a:noFill/>
          <a:ln>
            <a:noFill/>
          </a:ln>
        </p:spPr>
      </p:pic>
      <p:pic>
        <p:nvPicPr>
          <p:cNvPr id="158" name="Google Shape;158;g29b7a6cd7a0_0_405"/>
          <p:cNvPicPr preferRelativeResize="0"/>
          <p:nvPr/>
        </p:nvPicPr>
        <p:blipFill>
          <a:blip r:embed="rId9">
            <a:alphaModFix/>
          </a:blip>
          <a:stretch>
            <a:fillRect/>
          </a:stretch>
        </p:blipFill>
        <p:spPr>
          <a:xfrm>
            <a:off x="3824965" y="5492275"/>
            <a:ext cx="811677" cy="986999"/>
          </a:xfrm>
          <a:prstGeom prst="rect">
            <a:avLst/>
          </a:prstGeom>
          <a:noFill/>
          <a:ln>
            <a:noFill/>
          </a:ln>
        </p:spPr>
      </p:pic>
      <p:pic>
        <p:nvPicPr>
          <p:cNvPr id="159" name="Google Shape;159;g29b7a6cd7a0_0_405"/>
          <p:cNvPicPr preferRelativeResize="0"/>
          <p:nvPr/>
        </p:nvPicPr>
        <p:blipFill>
          <a:blip r:embed="rId10">
            <a:alphaModFix/>
          </a:blip>
          <a:stretch>
            <a:fillRect/>
          </a:stretch>
        </p:blipFill>
        <p:spPr>
          <a:xfrm>
            <a:off x="4860300" y="5492275"/>
            <a:ext cx="600823" cy="884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g2a7e3aa0cfe_0_43"/>
          <p:cNvSpPr txBox="1"/>
          <p:nvPr>
            <p:ph type="title"/>
          </p:nvPr>
        </p:nvSpPr>
        <p:spPr>
          <a:xfrm>
            <a:off x="1447800" y="533400"/>
            <a:ext cx="7391400" cy="762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400"/>
              <a:buNone/>
            </a:pPr>
            <a:r>
              <a:rPr lang="en-US"/>
              <a:t>Data preprocessing for Medical Collection</a:t>
            </a:r>
            <a:endParaRPr/>
          </a:p>
        </p:txBody>
      </p:sp>
      <p:sp>
        <p:nvSpPr>
          <p:cNvPr id="165" name="Google Shape;165;g2a7e3aa0cfe_0_43"/>
          <p:cNvSpPr txBox="1"/>
          <p:nvPr>
            <p:ph idx="1" type="body"/>
          </p:nvPr>
        </p:nvSpPr>
        <p:spPr>
          <a:xfrm>
            <a:off x="304800" y="1600200"/>
            <a:ext cx="8534400" cy="5029200"/>
          </a:xfrm>
          <a:prstGeom prst="rect">
            <a:avLst/>
          </a:prstGeom>
          <a:noFill/>
          <a:ln>
            <a:noFill/>
          </a:ln>
        </p:spPr>
        <p:txBody>
          <a:bodyPr anchorCtr="0" anchor="t" bIns="45700" lIns="91425" spcFirstLastPara="1" rIns="91425" wrap="square" tIns="45700">
            <a:noAutofit/>
          </a:bodyPr>
          <a:lstStyle/>
          <a:p>
            <a:pPr indent="-342900" lvl="0" marL="457200" rtl="0" algn="l">
              <a:lnSpc>
                <a:spcPct val="150000"/>
              </a:lnSpc>
              <a:spcBef>
                <a:spcPts val="0"/>
              </a:spcBef>
              <a:spcAft>
                <a:spcPts val="0"/>
              </a:spcAft>
              <a:buSzPts val="1800"/>
              <a:buChar char="▪"/>
            </a:pPr>
            <a:r>
              <a:rPr b="0" lang="en-US"/>
              <a:t>Rescaled pixel values to 8 bit</a:t>
            </a:r>
            <a:endParaRPr b="0"/>
          </a:p>
          <a:p>
            <a:pPr indent="-342900" lvl="0" marL="457200" rtl="0" algn="l">
              <a:lnSpc>
                <a:spcPct val="150000"/>
              </a:lnSpc>
              <a:spcBef>
                <a:spcPts val="0"/>
              </a:spcBef>
              <a:spcAft>
                <a:spcPts val="0"/>
              </a:spcAft>
              <a:buSzPts val="1800"/>
              <a:buChar char="▪"/>
            </a:pPr>
            <a:r>
              <a:rPr b="0" lang="en-US"/>
              <a:t>Resized images to 224x224x3</a:t>
            </a:r>
            <a:endParaRPr b="0"/>
          </a:p>
          <a:p>
            <a:pPr indent="-342900" lvl="0" marL="457200" rtl="0" algn="l">
              <a:lnSpc>
                <a:spcPct val="150000"/>
              </a:lnSpc>
              <a:spcBef>
                <a:spcPts val="0"/>
              </a:spcBef>
              <a:spcAft>
                <a:spcPts val="0"/>
              </a:spcAft>
              <a:buSzPts val="1800"/>
              <a:buChar char="▪"/>
            </a:pPr>
            <a:r>
              <a:rPr b="0" lang="en-US"/>
              <a:t>Applied CLAHE</a:t>
            </a:r>
            <a:endParaRPr b="0"/>
          </a:p>
          <a:p>
            <a:pPr indent="-342900" lvl="1" marL="914400" rtl="0" algn="l">
              <a:lnSpc>
                <a:spcPct val="150000"/>
              </a:lnSpc>
              <a:spcBef>
                <a:spcPts val="0"/>
              </a:spcBef>
              <a:spcAft>
                <a:spcPts val="0"/>
              </a:spcAft>
              <a:buSzPts val="1800"/>
              <a:buChar char="–"/>
            </a:pPr>
            <a:r>
              <a:rPr lang="en-US"/>
              <a:t>Applied on different datasets differently</a:t>
            </a:r>
            <a:endParaRPr/>
          </a:p>
          <a:p>
            <a:pPr indent="-342900" lvl="0" marL="457200" rtl="0" algn="l">
              <a:lnSpc>
                <a:spcPct val="150000"/>
              </a:lnSpc>
              <a:spcBef>
                <a:spcPts val="0"/>
              </a:spcBef>
              <a:spcAft>
                <a:spcPts val="0"/>
              </a:spcAft>
              <a:buSzPts val="1800"/>
              <a:buChar char="▪"/>
            </a:pPr>
            <a:r>
              <a:rPr b="0" lang="en-US"/>
              <a:t>Organized directories</a:t>
            </a:r>
            <a:endParaRPr b="0"/>
          </a:p>
          <a:p>
            <a:pPr indent="-342900" lvl="0" marL="457200" rtl="0" algn="l">
              <a:lnSpc>
                <a:spcPct val="150000"/>
              </a:lnSpc>
              <a:spcBef>
                <a:spcPts val="0"/>
              </a:spcBef>
              <a:spcAft>
                <a:spcPts val="0"/>
              </a:spcAft>
              <a:buSzPts val="1800"/>
              <a:buChar char="▪"/>
            </a:pPr>
            <a:r>
              <a:rPr b="0" lang="en-US"/>
              <a:t>Subset classes to improve class balance</a:t>
            </a:r>
            <a:endParaRPr b="0"/>
          </a:p>
          <a:p>
            <a:pPr indent="-342900" lvl="1" marL="914400" rtl="0" algn="l">
              <a:lnSpc>
                <a:spcPct val="150000"/>
              </a:lnSpc>
              <a:spcBef>
                <a:spcPts val="0"/>
              </a:spcBef>
              <a:spcAft>
                <a:spcPts val="0"/>
              </a:spcAft>
              <a:buSzPts val="1800"/>
              <a:buChar char="–"/>
            </a:pPr>
            <a:r>
              <a:rPr lang="en-US"/>
              <a:t>800 train, 200 val</a:t>
            </a:r>
            <a:endParaRPr/>
          </a:p>
          <a:p>
            <a:pPr indent="-342900" lvl="1" marL="914400" rtl="0" algn="l">
              <a:lnSpc>
                <a:spcPct val="150000"/>
              </a:lnSpc>
              <a:spcBef>
                <a:spcPts val="0"/>
              </a:spcBef>
              <a:spcAft>
                <a:spcPts val="0"/>
              </a:spcAft>
              <a:buSzPts val="1800"/>
              <a:buChar char="–"/>
            </a:pPr>
            <a:r>
              <a:rPr lang="en-US"/>
              <a:t>7 classes had fewer than 1k images available</a:t>
            </a:r>
            <a:endParaRPr/>
          </a:p>
        </p:txBody>
      </p:sp>
      <p:sp>
        <p:nvSpPr>
          <p:cNvPr id="166" name="Google Shape;166;g2a7e3aa0cfe_0_43"/>
          <p:cNvSpPr txBox="1"/>
          <p:nvPr>
            <p:ph idx="12" type="sldNum"/>
          </p:nvPr>
        </p:nvSpPr>
        <p:spPr>
          <a:xfrm>
            <a:off x="6553200" y="6553200"/>
            <a:ext cx="2133600" cy="2634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g2a7e3aa0cfe_0_86"/>
          <p:cNvSpPr txBox="1"/>
          <p:nvPr>
            <p:ph type="title"/>
          </p:nvPr>
        </p:nvSpPr>
        <p:spPr>
          <a:xfrm>
            <a:off x="1447800" y="381000"/>
            <a:ext cx="7391400" cy="762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400"/>
              <a:buNone/>
            </a:pPr>
            <a:r>
              <a:rPr lang="en-US"/>
              <a:t>Medical Collection Training</a:t>
            </a:r>
            <a:endParaRPr/>
          </a:p>
        </p:txBody>
      </p:sp>
      <p:sp>
        <p:nvSpPr>
          <p:cNvPr id="172" name="Google Shape;172;g2a7e3aa0cfe_0_86"/>
          <p:cNvSpPr txBox="1"/>
          <p:nvPr>
            <p:ph idx="1" type="body"/>
          </p:nvPr>
        </p:nvSpPr>
        <p:spPr>
          <a:xfrm>
            <a:off x="304800" y="1600200"/>
            <a:ext cx="8534400" cy="5029200"/>
          </a:xfrm>
          <a:prstGeom prst="rect">
            <a:avLst/>
          </a:prstGeom>
          <a:noFill/>
          <a:ln>
            <a:noFill/>
          </a:ln>
        </p:spPr>
        <p:txBody>
          <a:bodyPr anchorCtr="0" anchor="t" bIns="45700" lIns="91425" spcFirstLastPara="1" rIns="91425" wrap="square" tIns="45700">
            <a:noAutofit/>
          </a:bodyPr>
          <a:lstStyle/>
          <a:p>
            <a:pPr indent="-330200" lvl="0" marL="457200" rtl="0" algn="l">
              <a:lnSpc>
                <a:spcPct val="150000"/>
              </a:lnSpc>
              <a:spcBef>
                <a:spcPts val="0"/>
              </a:spcBef>
              <a:spcAft>
                <a:spcPts val="0"/>
              </a:spcAft>
              <a:buSzPts val="1600"/>
              <a:buChar char="▪"/>
            </a:pPr>
            <a:r>
              <a:rPr b="0" lang="en-US" sz="2300"/>
              <a:t>Same hyperparameters for Random and ImageNet initialization</a:t>
            </a:r>
            <a:endParaRPr b="0" sz="2300"/>
          </a:p>
          <a:p>
            <a:pPr indent="-330200" lvl="0" marL="457200" rtl="0" algn="l">
              <a:lnSpc>
                <a:spcPct val="150000"/>
              </a:lnSpc>
              <a:spcBef>
                <a:spcPts val="0"/>
              </a:spcBef>
              <a:spcAft>
                <a:spcPts val="0"/>
              </a:spcAft>
              <a:buSzPts val="1600"/>
              <a:buChar char="▪"/>
            </a:pPr>
            <a:r>
              <a:rPr b="0" lang="en-US" sz="2300"/>
              <a:t>Trained entire network on Medical Collection</a:t>
            </a:r>
            <a:endParaRPr b="0" sz="2300"/>
          </a:p>
          <a:p>
            <a:pPr indent="-330200" lvl="0" marL="457200" rtl="0" algn="l">
              <a:lnSpc>
                <a:spcPct val="150000"/>
              </a:lnSpc>
              <a:spcBef>
                <a:spcPts val="0"/>
              </a:spcBef>
              <a:spcAft>
                <a:spcPts val="0"/>
              </a:spcAft>
              <a:buSzPts val="1600"/>
              <a:buChar char="▪"/>
            </a:pPr>
            <a:r>
              <a:rPr b="0" lang="en-US" sz="2300"/>
              <a:t>Default ResNet50 parameters</a:t>
            </a:r>
            <a:endParaRPr b="0" sz="2300"/>
          </a:p>
          <a:p>
            <a:pPr indent="-330200" lvl="0" marL="457200" rtl="0" algn="l">
              <a:lnSpc>
                <a:spcPct val="150000"/>
              </a:lnSpc>
              <a:spcBef>
                <a:spcPts val="0"/>
              </a:spcBef>
              <a:spcAft>
                <a:spcPts val="0"/>
              </a:spcAft>
              <a:buSzPts val="1600"/>
              <a:buChar char="▪"/>
            </a:pPr>
            <a:r>
              <a:rPr b="0" lang="en-US" sz="2300"/>
              <a:t>Batch size = 32</a:t>
            </a:r>
            <a:endParaRPr b="0" sz="2300"/>
          </a:p>
          <a:p>
            <a:pPr indent="-330200" lvl="0" marL="457200" rtl="0" algn="l">
              <a:lnSpc>
                <a:spcPct val="150000"/>
              </a:lnSpc>
              <a:spcBef>
                <a:spcPts val="0"/>
              </a:spcBef>
              <a:spcAft>
                <a:spcPts val="0"/>
              </a:spcAft>
              <a:buSzPts val="1600"/>
              <a:buChar char="▪"/>
            </a:pPr>
            <a:r>
              <a:rPr b="0" lang="en-US" sz="2300"/>
              <a:t>Adam optimizer, LR = 0.001</a:t>
            </a:r>
            <a:endParaRPr b="0" sz="2300"/>
          </a:p>
          <a:p>
            <a:pPr indent="-330200" lvl="0" marL="457200" rtl="0" algn="l">
              <a:lnSpc>
                <a:spcPct val="150000"/>
              </a:lnSpc>
              <a:spcBef>
                <a:spcPts val="0"/>
              </a:spcBef>
              <a:spcAft>
                <a:spcPts val="0"/>
              </a:spcAft>
              <a:buSzPts val="1600"/>
              <a:buChar char="▪"/>
            </a:pPr>
            <a:r>
              <a:rPr b="0" lang="en-US" sz="2300"/>
              <a:t>Early stopping with patience = 10</a:t>
            </a:r>
            <a:endParaRPr b="0" sz="2300"/>
          </a:p>
          <a:p>
            <a:pPr indent="-330200" lvl="0" marL="457200" rtl="0" algn="l">
              <a:lnSpc>
                <a:spcPct val="150000"/>
              </a:lnSpc>
              <a:spcBef>
                <a:spcPts val="0"/>
              </a:spcBef>
              <a:spcAft>
                <a:spcPts val="0"/>
              </a:spcAft>
              <a:buSzPts val="1600"/>
              <a:buChar char="▪"/>
            </a:pPr>
            <a:r>
              <a:rPr b="0" lang="en-US" sz="2300"/>
              <a:t>No learning rate scheduler</a:t>
            </a:r>
            <a:endParaRPr sz="2200"/>
          </a:p>
        </p:txBody>
      </p:sp>
      <p:sp>
        <p:nvSpPr>
          <p:cNvPr id="173" name="Google Shape;173;g2a7e3aa0cfe_0_86"/>
          <p:cNvSpPr txBox="1"/>
          <p:nvPr>
            <p:ph idx="12" type="sldNum"/>
          </p:nvPr>
        </p:nvSpPr>
        <p:spPr>
          <a:xfrm>
            <a:off x="6553200" y="6553200"/>
            <a:ext cx="2133600" cy="2634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g2a7e3aa0cfe_0_93"/>
          <p:cNvSpPr txBox="1"/>
          <p:nvPr>
            <p:ph type="title"/>
          </p:nvPr>
        </p:nvSpPr>
        <p:spPr>
          <a:xfrm>
            <a:off x="1447800" y="381000"/>
            <a:ext cx="7391400" cy="762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400"/>
              <a:buNone/>
            </a:pPr>
            <a:r>
              <a:rPr lang="en-US"/>
              <a:t>Medical Collection Training</a:t>
            </a:r>
            <a:endParaRPr/>
          </a:p>
        </p:txBody>
      </p:sp>
      <p:sp>
        <p:nvSpPr>
          <p:cNvPr id="179" name="Google Shape;179;g2a7e3aa0cfe_0_93"/>
          <p:cNvSpPr txBox="1"/>
          <p:nvPr>
            <p:ph idx="1" type="body"/>
          </p:nvPr>
        </p:nvSpPr>
        <p:spPr>
          <a:xfrm>
            <a:off x="304800" y="1600200"/>
            <a:ext cx="8534400" cy="5029200"/>
          </a:xfrm>
          <a:prstGeom prst="rect">
            <a:avLst/>
          </a:prstGeom>
          <a:noFill/>
          <a:ln>
            <a:noFill/>
          </a:ln>
        </p:spPr>
        <p:txBody>
          <a:bodyPr anchorCtr="0" anchor="t" bIns="45700" lIns="91425" spcFirstLastPara="1" rIns="91425" wrap="square" tIns="45700">
            <a:noAutofit/>
          </a:bodyPr>
          <a:lstStyle/>
          <a:p>
            <a:pPr indent="-330200" lvl="0" marL="457200" rtl="0" algn="l">
              <a:lnSpc>
                <a:spcPct val="150000"/>
              </a:lnSpc>
              <a:spcBef>
                <a:spcPts val="0"/>
              </a:spcBef>
              <a:spcAft>
                <a:spcPts val="0"/>
              </a:spcAft>
              <a:buSzPts val="1600"/>
              <a:buChar char="▪"/>
            </a:pPr>
            <a:r>
              <a:rPr b="0" lang="en-US" sz="2300"/>
              <a:t>Augmentations</a:t>
            </a:r>
            <a:endParaRPr b="0" sz="2300"/>
          </a:p>
          <a:p>
            <a:pPr indent="-330200" lvl="1" marL="914400" rtl="0" algn="l">
              <a:lnSpc>
                <a:spcPct val="150000"/>
              </a:lnSpc>
              <a:spcBef>
                <a:spcPts val="0"/>
              </a:spcBef>
              <a:spcAft>
                <a:spcPts val="0"/>
              </a:spcAft>
              <a:buSzPts val="1600"/>
              <a:buChar char="–"/>
            </a:pPr>
            <a:r>
              <a:rPr lang="en-US" sz="2200"/>
              <a:t>RandomPerspective</a:t>
            </a:r>
            <a:endParaRPr sz="2200"/>
          </a:p>
          <a:p>
            <a:pPr indent="-330200" lvl="1" marL="914400" rtl="0" algn="l">
              <a:lnSpc>
                <a:spcPct val="150000"/>
              </a:lnSpc>
              <a:spcBef>
                <a:spcPts val="0"/>
              </a:spcBef>
              <a:spcAft>
                <a:spcPts val="0"/>
              </a:spcAft>
              <a:buSzPts val="1600"/>
              <a:buChar char="–"/>
            </a:pPr>
            <a:r>
              <a:rPr lang="en-US" sz="2200"/>
              <a:t>RandomHorizontalFlip</a:t>
            </a:r>
            <a:endParaRPr sz="2200"/>
          </a:p>
          <a:p>
            <a:pPr indent="-330200" lvl="1" marL="914400" rtl="0" algn="l">
              <a:lnSpc>
                <a:spcPct val="150000"/>
              </a:lnSpc>
              <a:spcBef>
                <a:spcPts val="0"/>
              </a:spcBef>
              <a:spcAft>
                <a:spcPts val="0"/>
              </a:spcAft>
              <a:buSzPts val="1600"/>
              <a:buChar char="–"/>
            </a:pPr>
            <a:r>
              <a:rPr lang="en-US" sz="2200"/>
              <a:t>RandomVerticalFlip</a:t>
            </a:r>
            <a:endParaRPr sz="2200"/>
          </a:p>
          <a:p>
            <a:pPr indent="-330200" lvl="1" marL="914400" rtl="0" algn="l">
              <a:lnSpc>
                <a:spcPct val="150000"/>
              </a:lnSpc>
              <a:spcBef>
                <a:spcPts val="0"/>
              </a:spcBef>
              <a:spcAft>
                <a:spcPts val="0"/>
              </a:spcAft>
              <a:buSzPts val="1600"/>
              <a:buChar char="–"/>
            </a:pPr>
            <a:r>
              <a:rPr lang="en-US" sz="2200"/>
              <a:t>RandomRotation(180)</a:t>
            </a:r>
            <a:endParaRPr sz="2200"/>
          </a:p>
          <a:p>
            <a:pPr indent="-330200" lvl="1" marL="914400" rtl="0" algn="l">
              <a:lnSpc>
                <a:spcPct val="150000"/>
              </a:lnSpc>
              <a:spcBef>
                <a:spcPts val="0"/>
              </a:spcBef>
              <a:spcAft>
                <a:spcPts val="0"/>
              </a:spcAft>
              <a:buSzPts val="1600"/>
              <a:buChar char="–"/>
            </a:pPr>
            <a:r>
              <a:rPr lang="en-US" sz="2200"/>
              <a:t>GaussianBlur(kernel_size = (5, 9), sigma = (0.1, 1))</a:t>
            </a:r>
            <a:endParaRPr sz="2200"/>
          </a:p>
          <a:p>
            <a:pPr indent="-330200" lvl="1" marL="914400" rtl="0" algn="l">
              <a:lnSpc>
                <a:spcPct val="150000"/>
              </a:lnSpc>
              <a:spcBef>
                <a:spcPts val="0"/>
              </a:spcBef>
              <a:spcAft>
                <a:spcPts val="0"/>
              </a:spcAft>
              <a:buSzPts val="1600"/>
              <a:buChar char="–"/>
            </a:pPr>
            <a:r>
              <a:rPr lang="en-US" sz="2200"/>
              <a:t>ColorJitter(brightness = 0.5, contrast = 0.5, saturation = 0.5)</a:t>
            </a:r>
            <a:endParaRPr sz="2200"/>
          </a:p>
        </p:txBody>
      </p:sp>
      <p:sp>
        <p:nvSpPr>
          <p:cNvPr id="180" name="Google Shape;180;g2a7e3aa0cfe_0_93"/>
          <p:cNvSpPr txBox="1"/>
          <p:nvPr>
            <p:ph idx="12" type="sldNum"/>
          </p:nvPr>
        </p:nvSpPr>
        <p:spPr>
          <a:xfrm>
            <a:off x="6553200" y="6553200"/>
            <a:ext cx="2133600" cy="2634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g2a7e3aa0cfe_0_99"/>
          <p:cNvSpPr txBox="1"/>
          <p:nvPr>
            <p:ph idx="1" type="body"/>
          </p:nvPr>
        </p:nvSpPr>
        <p:spPr>
          <a:xfrm>
            <a:off x="304800" y="1333500"/>
            <a:ext cx="8534400" cy="5029200"/>
          </a:xfrm>
          <a:prstGeom prst="rect">
            <a:avLst/>
          </a:prstGeom>
          <a:noFill/>
          <a:ln>
            <a:noFill/>
          </a:ln>
        </p:spPr>
        <p:txBody>
          <a:bodyPr anchorCtr="0" anchor="t" bIns="45700" lIns="91425" spcFirstLastPara="1" rIns="91425" wrap="square" tIns="45700">
            <a:noAutofit/>
          </a:bodyPr>
          <a:lstStyle/>
          <a:p>
            <a:pPr indent="-330200" lvl="0" marL="457200" rtl="0" algn="l">
              <a:lnSpc>
                <a:spcPct val="150000"/>
              </a:lnSpc>
              <a:spcBef>
                <a:spcPts val="0"/>
              </a:spcBef>
              <a:spcAft>
                <a:spcPts val="0"/>
              </a:spcAft>
              <a:buSzPts val="1600"/>
              <a:buChar char="▪"/>
            </a:pPr>
            <a:r>
              <a:rPr b="0" lang="en-US" sz="2300"/>
              <a:t>Metric = validation loss</a:t>
            </a:r>
            <a:endParaRPr b="0" sz="2300"/>
          </a:p>
          <a:p>
            <a:pPr indent="-374650" lvl="0" marL="457200" rtl="0" algn="l">
              <a:lnSpc>
                <a:spcPct val="150000"/>
              </a:lnSpc>
              <a:spcBef>
                <a:spcPts val="0"/>
              </a:spcBef>
              <a:spcAft>
                <a:spcPts val="0"/>
              </a:spcAft>
              <a:buSzPts val="2300"/>
              <a:buChar char="▪"/>
            </a:pPr>
            <a:r>
              <a:rPr b="0" lang="en-US" sz="2300"/>
              <a:t>Patience for early stop = 10</a:t>
            </a:r>
            <a:endParaRPr b="0" sz="2300"/>
          </a:p>
        </p:txBody>
      </p:sp>
      <p:pic>
        <p:nvPicPr>
          <p:cNvPr id="186" name="Google Shape;186;g2a7e3aa0cfe_0_99"/>
          <p:cNvPicPr preferRelativeResize="0"/>
          <p:nvPr/>
        </p:nvPicPr>
        <p:blipFill>
          <a:blip r:embed="rId3">
            <a:alphaModFix/>
          </a:blip>
          <a:stretch>
            <a:fillRect/>
          </a:stretch>
        </p:blipFill>
        <p:spPr>
          <a:xfrm>
            <a:off x="3473731" y="4201211"/>
            <a:ext cx="5670268" cy="2218050"/>
          </a:xfrm>
          <a:prstGeom prst="rect">
            <a:avLst/>
          </a:prstGeom>
          <a:noFill/>
          <a:ln>
            <a:noFill/>
          </a:ln>
        </p:spPr>
      </p:pic>
      <p:pic>
        <p:nvPicPr>
          <p:cNvPr id="187" name="Google Shape;187;g2a7e3aa0cfe_0_99"/>
          <p:cNvPicPr preferRelativeResize="0"/>
          <p:nvPr/>
        </p:nvPicPr>
        <p:blipFill>
          <a:blip r:embed="rId4">
            <a:alphaModFix/>
          </a:blip>
          <a:stretch>
            <a:fillRect/>
          </a:stretch>
        </p:blipFill>
        <p:spPr>
          <a:xfrm>
            <a:off x="3722225" y="2211500"/>
            <a:ext cx="5421775" cy="2175300"/>
          </a:xfrm>
          <a:prstGeom prst="rect">
            <a:avLst/>
          </a:prstGeom>
          <a:noFill/>
          <a:ln>
            <a:noFill/>
          </a:ln>
        </p:spPr>
      </p:pic>
      <p:sp>
        <p:nvSpPr>
          <p:cNvPr id="188" name="Google Shape;188;g2a7e3aa0cfe_0_99"/>
          <p:cNvSpPr txBox="1"/>
          <p:nvPr>
            <p:ph type="title"/>
          </p:nvPr>
        </p:nvSpPr>
        <p:spPr>
          <a:xfrm>
            <a:off x="1447800" y="381000"/>
            <a:ext cx="7391400" cy="762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400"/>
              <a:buNone/>
            </a:pPr>
            <a:r>
              <a:rPr lang="en-US"/>
              <a:t>Medical Collection Training Metrics</a:t>
            </a:r>
            <a:endParaRPr/>
          </a:p>
        </p:txBody>
      </p:sp>
      <p:sp>
        <p:nvSpPr>
          <p:cNvPr id="189" name="Google Shape;189;g2a7e3aa0cfe_0_99"/>
          <p:cNvSpPr txBox="1"/>
          <p:nvPr>
            <p:ph idx="12" type="sldNum"/>
          </p:nvPr>
        </p:nvSpPr>
        <p:spPr>
          <a:xfrm>
            <a:off x="6553200" y="6553200"/>
            <a:ext cx="2133600" cy="2634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90" name="Google Shape;190;g2a7e3aa0cfe_0_99"/>
          <p:cNvSpPr txBox="1"/>
          <p:nvPr/>
        </p:nvSpPr>
        <p:spPr>
          <a:xfrm>
            <a:off x="7253700" y="5204075"/>
            <a:ext cx="1890300" cy="104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500">
                <a:solidFill>
                  <a:schemeClr val="dk1"/>
                </a:solidFill>
              </a:rPr>
              <a:t>Random initialization</a:t>
            </a:r>
            <a:endParaRPr sz="2500">
              <a:solidFill>
                <a:schemeClr val="dk1"/>
              </a:solidFill>
            </a:endParaRPr>
          </a:p>
        </p:txBody>
      </p:sp>
      <p:sp>
        <p:nvSpPr>
          <p:cNvPr id="191" name="Google Shape;191;g2a7e3aa0cfe_0_99"/>
          <p:cNvSpPr txBox="1"/>
          <p:nvPr/>
        </p:nvSpPr>
        <p:spPr>
          <a:xfrm>
            <a:off x="7253700" y="2908050"/>
            <a:ext cx="1890300" cy="104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500">
                <a:solidFill>
                  <a:schemeClr val="dk1"/>
                </a:solidFill>
              </a:rPr>
              <a:t>ImageNet initialization</a:t>
            </a:r>
            <a:endParaRPr sz="2500">
              <a:solidFill>
                <a:schemeClr val="dk1"/>
              </a:solidFill>
            </a:endParaRPr>
          </a:p>
        </p:txBody>
      </p:sp>
      <p:graphicFrame>
        <p:nvGraphicFramePr>
          <p:cNvPr id="192" name="Google Shape;192;g2a7e3aa0cfe_0_99"/>
          <p:cNvGraphicFramePr/>
          <p:nvPr/>
        </p:nvGraphicFramePr>
        <p:xfrm>
          <a:off x="180400" y="2458650"/>
          <a:ext cx="3000000" cy="3000000"/>
        </p:xfrm>
        <a:graphic>
          <a:graphicData uri="http://schemas.openxmlformats.org/drawingml/2006/table">
            <a:tbl>
              <a:tblPr>
                <a:noFill/>
                <a:tableStyleId>{B8E9CE65-7311-4251-B304-DB83C3DFF0C6}</a:tableStyleId>
              </a:tblPr>
              <a:tblGrid>
                <a:gridCol w="1097775"/>
                <a:gridCol w="1097775"/>
                <a:gridCol w="1097775"/>
              </a:tblGrid>
              <a:tr h="381000">
                <a:tc>
                  <a:txBody>
                    <a:bodyPr/>
                    <a:lstStyle/>
                    <a:p>
                      <a:pPr indent="0" lvl="0" marL="0" rtl="0" algn="l">
                        <a:spcBef>
                          <a:spcPts val="0"/>
                        </a:spcBef>
                        <a:spcAft>
                          <a:spcPts val="0"/>
                        </a:spcAft>
                        <a:buNone/>
                      </a:pPr>
                      <a:r>
                        <a:rPr b="1" lang="en-US"/>
                        <a:t>Metric</a:t>
                      </a:r>
                      <a:endParaRPr b="1"/>
                    </a:p>
                  </a:txBody>
                  <a:tcPr marT="91425" marB="91425" marR="91425" marL="91425"/>
                </a:tc>
                <a:tc>
                  <a:txBody>
                    <a:bodyPr/>
                    <a:lstStyle/>
                    <a:p>
                      <a:pPr indent="0" lvl="0" marL="0" rtl="0" algn="l">
                        <a:spcBef>
                          <a:spcPts val="0"/>
                        </a:spcBef>
                        <a:spcAft>
                          <a:spcPts val="0"/>
                        </a:spcAft>
                        <a:buNone/>
                      </a:pPr>
                      <a:r>
                        <a:rPr b="1" lang="en-US"/>
                        <a:t>ImageNet Init</a:t>
                      </a:r>
                      <a:endParaRPr b="1"/>
                    </a:p>
                  </a:txBody>
                  <a:tcPr marT="91425" marB="91425" marR="91425" marL="91425"/>
                </a:tc>
                <a:tc>
                  <a:txBody>
                    <a:bodyPr/>
                    <a:lstStyle/>
                    <a:p>
                      <a:pPr indent="0" lvl="0" marL="0" rtl="0" algn="l">
                        <a:spcBef>
                          <a:spcPts val="0"/>
                        </a:spcBef>
                        <a:spcAft>
                          <a:spcPts val="0"/>
                        </a:spcAft>
                        <a:buNone/>
                      </a:pPr>
                      <a:r>
                        <a:rPr b="1" lang="en-US"/>
                        <a:t>Random Init</a:t>
                      </a:r>
                      <a:endParaRPr b="1"/>
                    </a:p>
                  </a:txBody>
                  <a:tcPr marT="91425" marB="91425" marR="91425" marL="91425"/>
                </a:tc>
              </a:tr>
              <a:tr h="381000">
                <a:tc>
                  <a:txBody>
                    <a:bodyPr/>
                    <a:lstStyle/>
                    <a:p>
                      <a:pPr indent="0" lvl="0" marL="0" rtl="0" algn="l">
                        <a:spcBef>
                          <a:spcPts val="0"/>
                        </a:spcBef>
                        <a:spcAft>
                          <a:spcPts val="0"/>
                        </a:spcAft>
                        <a:buNone/>
                      </a:pPr>
                      <a:r>
                        <a:rPr lang="en-US"/>
                        <a:t>Epochs to Train</a:t>
                      </a:r>
                      <a:endParaRPr/>
                    </a:p>
                  </a:txBody>
                  <a:tcPr marT="91425" marB="91425" marR="91425" marL="91425"/>
                </a:tc>
                <a:tc>
                  <a:txBody>
                    <a:bodyPr/>
                    <a:lstStyle/>
                    <a:p>
                      <a:pPr indent="0" lvl="0" marL="0" rtl="0" algn="l">
                        <a:spcBef>
                          <a:spcPts val="0"/>
                        </a:spcBef>
                        <a:spcAft>
                          <a:spcPts val="0"/>
                        </a:spcAft>
                        <a:buNone/>
                      </a:pPr>
                      <a:r>
                        <a:rPr lang="en-US"/>
                        <a:t>42</a:t>
                      </a:r>
                      <a:endParaRPr/>
                    </a:p>
                  </a:txBody>
                  <a:tcPr marT="91425" marB="91425" marR="91425" marL="91425"/>
                </a:tc>
                <a:tc>
                  <a:txBody>
                    <a:bodyPr/>
                    <a:lstStyle/>
                    <a:p>
                      <a:pPr indent="0" lvl="0" marL="0" rtl="0" algn="l">
                        <a:spcBef>
                          <a:spcPts val="0"/>
                        </a:spcBef>
                        <a:spcAft>
                          <a:spcPts val="0"/>
                        </a:spcAft>
                        <a:buNone/>
                      </a:pPr>
                      <a:r>
                        <a:rPr lang="en-US"/>
                        <a:t>53</a:t>
                      </a:r>
                      <a:endParaRPr/>
                    </a:p>
                  </a:txBody>
                  <a:tcPr marT="91425" marB="91425" marR="91425" marL="91425"/>
                </a:tc>
              </a:tr>
              <a:tr h="381000">
                <a:tc>
                  <a:txBody>
                    <a:bodyPr/>
                    <a:lstStyle/>
                    <a:p>
                      <a:pPr indent="0" lvl="0" marL="0" rtl="0" algn="l">
                        <a:spcBef>
                          <a:spcPts val="0"/>
                        </a:spcBef>
                        <a:spcAft>
                          <a:spcPts val="0"/>
                        </a:spcAft>
                        <a:buNone/>
                      </a:pPr>
                      <a:r>
                        <a:rPr lang="en-US"/>
                        <a:t>Train Accuracy</a:t>
                      </a:r>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a:t>82.5%</a:t>
                      </a:r>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a:t>82.2%</a:t>
                      </a:r>
                      <a:endParaRPr/>
                    </a:p>
                  </a:txBody>
                  <a:tcPr marT="91425" marB="91425" marR="91425" marL="91425">
                    <a:lnB cap="flat" cmpd="sng" w="9525">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US"/>
                        <a:t>Val Accuracy</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a:t>78.4%</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a:t>76.7%</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US"/>
                        <a:t>Train Loss</a:t>
                      </a:r>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l">
                        <a:spcBef>
                          <a:spcPts val="0"/>
                        </a:spcBef>
                        <a:spcAft>
                          <a:spcPts val="0"/>
                        </a:spcAft>
                        <a:buNone/>
                      </a:pPr>
                      <a:r>
                        <a:rPr lang="en-US"/>
                        <a:t>0.419</a:t>
                      </a:r>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l">
                        <a:spcBef>
                          <a:spcPts val="0"/>
                        </a:spcBef>
                        <a:spcAft>
                          <a:spcPts val="0"/>
                        </a:spcAft>
                        <a:buNone/>
                      </a:pPr>
                      <a:r>
                        <a:rPr lang="en-US"/>
                        <a:t>.425</a:t>
                      </a:r>
                      <a:endParaRPr/>
                    </a:p>
                  </a:txBody>
                  <a:tcPr marT="91425" marB="91425" marR="91425" marL="91425">
                    <a:lnT cap="flat" cmpd="sng" w="9525">
                      <a:solidFill>
                        <a:srgbClr val="9E9E9E"/>
                      </a:solidFill>
                      <a:prstDash val="solid"/>
                      <a:round/>
                      <a:headEnd len="sm" w="sm" type="none"/>
                      <a:tailEnd len="sm" w="sm" type="none"/>
                    </a:lnT>
                  </a:tcPr>
                </a:tc>
              </a:tr>
              <a:tr h="381000">
                <a:tc>
                  <a:txBody>
                    <a:bodyPr/>
                    <a:lstStyle/>
                    <a:p>
                      <a:pPr indent="0" lvl="0" marL="0" rtl="0" algn="l">
                        <a:spcBef>
                          <a:spcPts val="0"/>
                        </a:spcBef>
                        <a:spcAft>
                          <a:spcPts val="0"/>
                        </a:spcAft>
                        <a:buNone/>
                      </a:pPr>
                      <a:r>
                        <a:rPr lang="en-US"/>
                        <a:t>Val Loss</a:t>
                      </a:r>
                      <a:endParaRPr/>
                    </a:p>
                  </a:txBody>
                  <a:tcPr marT="91425" marB="91425" marR="91425" marL="91425"/>
                </a:tc>
                <a:tc>
                  <a:txBody>
                    <a:bodyPr/>
                    <a:lstStyle/>
                    <a:p>
                      <a:pPr indent="0" lvl="0" marL="0" rtl="0" algn="l">
                        <a:spcBef>
                          <a:spcPts val="0"/>
                        </a:spcBef>
                        <a:spcAft>
                          <a:spcPts val="0"/>
                        </a:spcAft>
                        <a:buNone/>
                      </a:pPr>
                      <a:r>
                        <a:rPr lang="en-US"/>
                        <a:t>0.557</a:t>
                      </a:r>
                      <a:endParaRPr/>
                    </a:p>
                  </a:txBody>
                  <a:tcPr marT="91425" marB="91425" marR="91425" marL="91425"/>
                </a:tc>
                <a:tc>
                  <a:txBody>
                    <a:bodyPr/>
                    <a:lstStyle/>
                    <a:p>
                      <a:pPr indent="0" lvl="0" marL="0" rtl="0" algn="l">
                        <a:spcBef>
                          <a:spcPts val="0"/>
                        </a:spcBef>
                        <a:spcAft>
                          <a:spcPts val="0"/>
                        </a:spcAft>
                        <a:buNone/>
                      </a:pPr>
                      <a:r>
                        <a:rPr lang="en-US"/>
                        <a:t>.580</a:t>
                      </a:r>
                      <a:endParaRPr/>
                    </a:p>
                  </a:txBody>
                  <a:tcPr marT="91425" marB="91425" marR="91425" marL="91425"/>
                </a:tc>
              </a:tr>
            </a:tbl>
          </a:graphicData>
        </a:graphic>
      </p:graphicFrame>
      <p:cxnSp>
        <p:nvCxnSpPr>
          <p:cNvPr id="193" name="Google Shape;193;g2a7e3aa0cfe_0_99"/>
          <p:cNvCxnSpPr/>
          <p:nvPr/>
        </p:nvCxnSpPr>
        <p:spPr>
          <a:xfrm>
            <a:off x="8686800" y="2585250"/>
            <a:ext cx="0" cy="322800"/>
          </a:xfrm>
          <a:prstGeom prst="straightConnector1">
            <a:avLst/>
          </a:prstGeom>
          <a:noFill/>
          <a:ln cap="flat" cmpd="sng" w="9525">
            <a:solidFill>
              <a:schemeClr val="dk2"/>
            </a:solidFill>
            <a:prstDash val="solid"/>
            <a:round/>
            <a:headEnd len="med" w="med" type="none"/>
            <a:tailEnd len="med" w="med" type="none"/>
          </a:ln>
        </p:spPr>
      </p:cxnSp>
      <p:cxnSp>
        <p:nvCxnSpPr>
          <p:cNvPr id="194" name="Google Shape;194;g2a7e3aa0cfe_0_99"/>
          <p:cNvCxnSpPr/>
          <p:nvPr/>
        </p:nvCxnSpPr>
        <p:spPr>
          <a:xfrm>
            <a:off x="5872250" y="3751400"/>
            <a:ext cx="0" cy="322800"/>
          </a:xfrm>
          <a:prstGeom prst="straightConnector1">
            <a:avLst/>
          </a:prstGeom>
          <a:noFill/>
          <a:ln cap="flat" cmpd="sng" w="9525">
            <a:solidFill>
              <a:schemeClr val="dk2"/>
            </a:solidFill>
            <a:prstDash val="solid"/>
            <a:round/>
            <a:headEnd len="med" w="med" type="none"/>
            <a:tailEnd len="med" w="med" type="none"/>
          </a:ln>
        </p:spPr>
      </p:cxnSp>
      <p:cxnSp>
        <p:nvCxnSpPr>
          <p:cNvPr id="195" name="Google Shape;195;g2a7e3aa0cfe_0_99"/>
          <p:cNvCxnSpPr/>
          <p:nvPr/>
        </p:nvCxnSpPr>
        <p:spPr>
          <a:xfrm>
            <a:off x="8623300" y="4574050"/>
            <a:ext cx="0" cy="322800"/>
          </a:xfrm>
          <a:prstGeom prst="straightConnector1">
            <a:avLst/>
          </a:prstGeom>
          <a:noFill/>
          <a:ln cap="flat" cmpd="sng" w="9525">
            <a:solidFill>
              <a:schemeClr val="dk2"/>
            </a:solidFill>
            <a:prstDash val="solid"/>
            <a:round/>
            <a:headEnd len="med" w="med" type="none"/>
            <a:tailEnd len="med" w="med" type="none"/>
          </a:ln>
        </p:spPr>
      </p:cxnSp>
      <p:cxnSp>
        <p:nvCxnSpPr>
          <p:cNvPr id="196" name="Google Shape;196;g2a7e3aa0cfe_0_99"/>
          <p:cNvCxnSpPr/>
          <p:nvPr/>
        </p:nvCxnSpPr>
        <p:spPr>
          <a:xfrm>
            <a:off x="5702925" y="5813775"/>
            <a:ext cx="0" cy="3228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theme/theme1.xml><?xml version="1.0" encoding="utf-8"?>
<a:theme xmlns:a="http://schemas.openxmlformats.org/drawingml/2006/main" xmlns:r="http://schemas.openxmlformats.org/officeDocument/2006/relationships" name="2_UNR-landscape">
  <a:themeElements>
    <a:clrScheme name="2_UNR-landscap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2019-01-03T19:48:27Z</dcterms:created>
  <dc:creator>Alireza Tavakkoli</dc:creator>
</cp:coreProperties>
</file>