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2ea11fe97_6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92ea11fe97_6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5d1a228575_0_1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5d1a22857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d1a228575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d1a22857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d1a228575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d1a22857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d1a228575_0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d1a22857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e262bf5e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e262bf5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d1a228575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d1a22857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e262bf5e4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e262bf5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d1a228575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d1a22857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5d1a228575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5d1a22857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d1a228575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5d1a22857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2ea11fe97_6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92ea11fe97_6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e262bf5e4_0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5e262bf5e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5e262bf5e4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5e262bf5e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e262bf5e4_0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5e262bf5e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e262bf5e4_0_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e262bf5e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5e262bf5e4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5e262bf5e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e262bf5e4_0_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5e262bf5e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e262bf5e4_0_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e262bf5e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e262bf5e4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5e262bf5e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d1a228575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5d1a22857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5d1a228575_0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5d1a22857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2ea11fcf2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92ea11fcf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5e200a86a1_0_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5e200a86a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5e200a86a1_0_6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5e200a86a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5e200a86a1_0_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5e200a86a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5e200a86a1_0_8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5e200a86a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5e200a86a1_0_9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5e200a86a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e200a86a1_0_10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5e200a86a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5e200a86a1_0_1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5e200a86a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5e200a86a1_0_1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5e200a86a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5d1a228575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5d1a22857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5e262bf5e4_0_8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5e262bf5e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92ea11fcf2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92ea11fcf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5e262bf5e4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5e262bf5e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5e262bf5e4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5e262bf5e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5e262bf5e4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5e262bf5e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5d1a228575_0_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5d1a22857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5d1a228575_0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5d1a22857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5e22f5d4a6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5e22f5d4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d1a228575_0_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5d1a22857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5d1a228575_0_8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5d1a22857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5e200a86a1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5e200a86a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5e200a86a1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5e200a86a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2ea11fcf2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2ea11fcf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5e200a86a1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5e200a86a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5d1a228575_0_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5d1a22857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5e200a86a1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5e200a86a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5e200a86a1_0_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5e200a86a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5e200a86a1_0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5e200a86a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5e200a86a1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5e200a86a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5d1a228575_0_9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5d1a22857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5e200a86a1_0_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5e200a86a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5d1a228575_0_1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5d1a22857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5d1a228575_0_10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5d1a22857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2ea11fcf2_0_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92ea11fcf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5d1a228575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5d1a22857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5d1a228575_0_1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5d1a22857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5d1a228575_0_1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5d1a22857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d1a228575_0_1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5d1a22857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5d1a228575_0_1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5d1a228575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d1a228575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d1a2285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5d1a228575_0_1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5d1a22857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5e262bf5e4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5e262bf5e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9" name="Shape 59"/>
        <p:cNvGrpSpPr/>
        <p:nvPr/>
      </p:nvGrpSpPr>
      <p:grpSpPr>
        <a:xfrm>
          <a:off x="0" y="0"/>
          <a:ext cx="0" cy="0"/>
          <a:chOff x="0" y="0"/>
          <a:chExt cx="0" cy="0"/>
        </a:xfrm>
      </p:grpSpPr>
      <p:pic>
        <p:nvPicPr>
          <p:cNvPr descr="Panoramic From Rood2-TDD" id="60" name="Google Shape;60;p14"/>
          <p:cNvPicPr preferRelativeResize="0"/>
          <p:nvPr/>
        </p:nvPicPr>
        <p:blipFill rotWithShape="1">
          <a:blip r:embed="rId2">
            <a:alphaModFix/>
          </a:blip>
          <a:srcRect b="0" l="0" r="0" t="0"/>
          <a:stretch/>
        </p:blipFill>
        <p:spPr>
          <a:xfrm>
            <a:off x="0" y="4038600"/>
            <a:ext cx="9144000" cy="2743200"/>
          </a:xfrm>
          <a:prstGeom prst="rect">
            <a:avLst/>
          </a:prstGeom>
          <a:noFill/>
          <a:ln>
            <a:noFill/>
          </a:ln>
        </p:spPr>
      </p:pic>
      <p:pic>
        <p:nvPicPr>
          <p:cNvPr descr="blue strip copy" id="61" name="Google Shape;61;p14"/>
          <p:cNvPicPr preferRelativeResize="0"/>
          <p:nvPr/>
        </p:nvPicPr>
        <p:blipFill rotWithShape="1">
          <a:blip r:embed="rId3">
            <a:alphaModFix/>
          </a:blip>
          <a:srcRect b="0" l="0" r="0" t="0"/>
          <a:stretch/>
        </p:blipFill>
        <p:spPr>
          <a:xfrm>
            <a:off x="1" y="0"/>
            <a:ext cx="9140825" cy="377825"/>
          </a:xfrm>
          <a:prstGeom prst="rect">
            <a:avLst/>
          </a:prstGeom>
          <a:noFill/>
          <a:ln>
            <a:noFill/>
          </a:ln>
        </p:spPr>
      </p:pic>
      <p:pic>
        <p:nvPicPr>
          <p:cNvPr descr="blue strip copy" id="62" name="Google Shape;62;p14"/>
          <p:cNvPicPr preferRelativeResize="0"/>
          <p:nvPr/>
        </p:nvPicPr>
        <p:blipFill rotWithShape="1">
          <a:blip r:embed="rId4">
            <a:alphaModFix/>
          </a:blip>
          <a:srcRect b="0" l="-35" r="0" t="20168"/>
          <a:stretch/>
        </p:blipFill>
        <p:spPr>
          <a:xfrm>
            <a:off x="0" y="6556376"/>
            <a:ext cx="9144000" cy="301625"/>
          </a:xfrm>
          <a:prstGeom prst="rect">
            <a:avLst/>
          </a:prstGeom>
          <a:noFill/>
          <a:ln>
            <a:noFill/>
          </a:ln>
        </p:spPr>
      </p:pic>
      <p:pic>
        <p:nvPicPr>
          <p:cNvPr descr="Nevada_Master_stack_slogan_4c large" id="63" name="Google Shape;63;p14"/>
          <p:cNvPicPr preferRelativeResize="0"/>
          <p:nvPr/>
        </p:nvPicPr>
        <p:blipFill rotWithShape="1">
          <a:blip r:embed="rId5">
            <a:alphaModFix/>
          </a:blip>
          <a:srcRect b="0" l="0" r="0" t="0"/>
          <a:stretch/>
        </p:blipFill>
        <p:spPr>
          <a:xfrm>
            <a:off x="3463925" y="501649"/>
            <a:ext cx="2209800" cy="1631950"/>
          </a:xfrm>
          <a:prstGeom prst="rect">
            <a:avLst/>
          </a:prstGeom>
          <a:noFill/>
          <a:ln>
            <a:noFill/>
          </a:ln>
        </p:spPr>
      </p:pic>
      <p:sp>
        <p:nvSpPr>
          <p:cNvPr id="64" name="Google Shape;64;p14"/>
          <p:cNvSpPr txBox="1"/>
          <p:nvPr>
            <p:ph type="ctrTitle"/>
          </p:nvPr>
        </p:nvSpPr>
        <p:spPr>
          <a:xfrm>
            <a:off x="152400" y="2362200"/>
            <a:ext cx="8763000" cy="914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27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5" name="Google Shape;65;p14"/>
          <p:cNvSpPr txBox="1"/>
          <p:nvPr>
            <p:ph idx="1" type="subTitle"/>
          </p:nvPr>
        </p:nvSpPr>
        <p:spPr>
          <a:xfrm>
            <a:off x="152400" y="3352800"/>
            <a:ext cx="8991600" cy="533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360"/>
              </a:spcBef>
              <a:spcAft>
                <a:spcPts val="0"/>
              </a:spcAft>
              <a:buClr>
                <a:schemeClr val="dk1"/>
              </a:buClr>
              <a:buSzPts val="2400"/>
              <a:buFont typeface="Noto Sans Symbols"/>
              <a:buNone/>
              <a:defRPr sz="1800"/>
            </a:lvl1pPr>
            <a:lvl2pPr lvl="1" algn="l">
              <a:lnSpc>
                <a:spcPct val="100000"/>
              </a:lnSpc>
              <a:spcBef>
                <a:spcPts val="270"/>
              </a:spcBef>
              <a:spcAft>
                <a:spcPts val="0"/>
              </a:spcAft>
              <a:buClr>
                <a:schemeClr val="dk1"/>
              </a:buClr>
              <a:buSzPts val="1800"/>
              <a:buChar char="–"/>
              <a:defRPr/>
            </a:lvl2pPr>
            <a:lvl3pPr lvl="2" algn="l">
              <a:lnSpc>
                <a:spcPct val="100000"/>
              </a:lnSpc>
              <a:spcBef>
                <a:spcPts val="270"/>
              </a:spcBef>
              <a:spcAft>
                <a:spcPts val="0"/>
              </a:spcAft>
              <a:buClr>
                <a:schemeClr val="dk1"/>
              </a:buClr>
              <a:buSzPts val="1800"/>
              <a:buChar char="•"/>
              <a:defRPr/>
            </a:lvl3pPr>
            <a:lvl4pPr lvl="3" algn="l">
              <a:lnSpc>
                <a:spcPct val="100000"/>
              </a:lnSpc>
              <a:spcBef>
                <a:spcPts val="270"/>
              </a:spcBef>
              <a:spcAft>
                <a:spcPts val="0"/>
              </a:spcAft>
              <a:buClr>
                <a:schemeClr val="dk1"/>
              </a:buClr>
              <a:buSzPts val="1800"/>
              <a:buChar char="–"/>
              <a:defRPr/>
            </a:lvl4pPr>
            <a:lvl5pPr lvl="4" algn="l">
              <a:lnSpc>
                <a:spcPct val="100000"/>
              </a:lnSpc>
              <a:spcBef>
                <a:spcPts val="270"/>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p:txBody>
      </p:sp>
      <p:sp>
        <p:nvSpPr>
          <p:cNvPr id="66" name="Google Shape;66;p14"/>
          <p:cNvSpPr txBox="1"/>
          <p:nvPr>
            <p:ph idx="10" type="dt"/>
          </p:nvPr>
        </p:nvSpPr>
        <p:spPr>
          <a:xfrm>
            <a:off x="457200" y="6556375"/>
            <a:ext cx="2133600" cy="26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1" type="ftr"/>
          </p:nvPr>
        </p:nvSpPr>
        <p:spPr>
          <a:xfrm>
            <a:off x="3124200" y="6556375"/>
            <a:ext cx="2895600" cy="266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0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txBox="1"/>
          <p:nvPr>
            <p:ph idx="12" type="sldNum"/>
          </p:nvPr>
        </p:nvSpPr>
        <p:spPr>
          <a:xfrm>
            <a:off x="6553200" y="6556375"/>
            <a:ext cx="2133600" cy="266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SzPts val="2800"/>
              <a:buNone/>
              <a:defRPr/>
            </a:lvl1pPr>
            <a:lvl2pPr lvl="1" algn="ctr">
              <a:lnSpc>
                <a:spcPct val="90000"/>
              </a:lnSpc>
              <a:spcBef>
                <a:spcPts val="0"/>
              </a:spcBef>
              <a:spcAft>
                <a:spcPts val="0"/>
              </a:spcAft>
              <a:buSzPts val="2800"/>
              <a:buNone/>
              <a:defRPr/>
            </a:lvl2pPr>
            <a:lvl3pPr lvl="2" algn="ctr">
              <a:lnSpc>
                <a:spcPct val="90000"/>
              </a:lnSpc>
              <a:spcBef>
                <a:spcPts val="0"/>
              </a:spcBef>
              <a:spcAft>
                <a:spcPts val="0"/>
              </a:spcAft>
              <a:buSzPts val="2800"/>
              <a:buNone/>
              <a:defRPr/>
            </a:lvl3pPr>
            <a:lvl4pPr lvl="3" algn="ctr">
              <a:lnSpc>
                <a:spcPct val="90000"/>
              </a:lnSpc>
              <a:spcBef>
                <a:spcPts val="0"/>
              </a:spcBef>
              <a:spcAft>
                <a:spcPts val="0"/>
              </a:spcAft>
              <a:buSzPts val="2800"/>
              <a:buNone/>
              <a:defRPr/>
            </a:lvl4pPr>
            <a:lvl5pPr lvl="4" algn="ctr">
              <a:lnSpc>
                <a:spcPct val="90000"/>
              </a:lnSpc>
              <a:spcBef>
                <a:spcPts val="0"/>
              </a:spcBef>
              <a:spcAft>
                <a:spcPts val="0"/>
              </a:spcAft>
              <a:buSzPts val="2800"/>
              <a:buNone/>
              <a:defRPr/>
            </a:lvl5pPr>
            <a:lvl6pPr lvl="5" algn="ctr">
              <a:lnSpc>
                <a:spcPct val="90000"/>
              </a:lnSpc>
              <a:spcBef>
                <a:spcPts val="0"/>
              </a:spcBef>
              <a:spcAft>
                <a:spcPts val="0"/>
              </a:spcAft>
              <a:buSzPts val="2800"/>
              <a:buNone/>
              <a:defRPr/>
            </a:lvl6pPr>
            <a:lvl7pPr lvl="6" algn="ctr">
              <a:lnSpc>
                <a:spcPct val="90000"/>
              </a:lnSpc>
              <a:spcBef>
                <a:spcPts val="0"/>
              </a:spcBef>
              <a:spcAft>
                <a:spcPts val="0"/>
              </a:spcAft>
              <a:buSzPts val="2800"/>
              <a:buNone/>
              <a:defRPr/>
            </a:lvl7pPr>
            <a:lvl8pPr lvl="7" algn="ctr">
              <a:lnSpc>
                <a:spcPct val="90000"/>
              </a:lnSpc>
              <a:spcBef>
                <a:spcPts val="0"/>
              </a:spcBef>
              <a:spcAft>
                <a:spcPts val="0"/>
              </a:spcAft>
              <a:buSzPts val="2800"/>
              <a:buNone/>
              <a:defRPr/>
            </a:lvl8pPr>
            <a:lvl9pPr lvl="8" algn="ctr">
              <a:lnSpc>
                <a:spcPct val="90000"/>
              </a:lnSpc>
              <a:spcBef>
                <a:spcPts val="0"/>
              </a:spcBef>
              <a:spcAft>
                <a:spcPts val="0"/>
              </a:spcAft>
              <a:buSzPts val="2800"/>
              <a:buNone/>
              <a:defRPr/>
            </a:lvl9pPr>
          </a:lstStyle>
          <a:p/>
        </p:txBody>
      </p:sp>
      <p:sp>
        <p:nvSpPr>
          <p:cNvPr id="71" name="Google Shape;71;p1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72" name="Google Shape;72;p1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SzPts val="3600"/>
              <a:buNone/>
              <a:defRPr sz="3600"/>
            </a:lvl1pPr>
            <a:lvl2pPr lvl="1" algn="ctr">
              <a:lnSpc>
                <a:spcPct val="90000"/>
              </a:lnSpc>
              <a:spcBef>
                <a:spcPts val="0"/>
              </a:spcBef>
              <a:spcAft>
                <a:spcPts val="0"/>
              </a:spcAft>
              <a:buSzPts val="3600"/>
              <a:buNone/>
              <a:defRPr sz="3600"/>
            </a:lvl2pPr>
            <a:lvl3pPr lvl="2" algn="ctr">
              <a:lnSpc>
                <a:spcPct val="90000"/>
              </a:lnSpc>
              <a:spcBef>
                <a:spcPts val="0"/>
              </a:spcBef>
              <a:spcAft>
                <a:spcPts val="0"/>
              </a:spcAft>
              <a:buSzPts val="3600"/>
              <a:buNone/>
              <a:defRPr sz="3600"/>
            </a:lvl3pPr>
            <a:lvl4pPr lvl="3" algn="ctr">
              <a:lnSpc>
                <a:spcPct val="90000"/>
              </a:lnSpc>
              <a:spcBef>
                <a:spcPts val="0"/>
              </a:spcBef>
              <a:spcAft>
                <a:spcPts val="0"/>
              </a:spcAft>
              <a:buSzPts val="3600"/>
              <a:buNone/>
              <a:defRPr sz="3600"/>
            </a:lvl4pPr>
            <a:lvl5pPr lvl="4" algn="ctr">
              <a:lnSpc>
                <a:spcPct val="90000"/>
              </a:lnSpc>
              <a:spcBef>
                <a:spcPts val="0"/>
              </a:spcBef>
              <a:spcAft>
                <a:spcPts val="0"/>
              </a:spcAft>
              <a:buSzPts val="3600"/>
              <a:buNone/>
              <a:defRPr sz="3600"/>
            </a:lvl5pPr>
            <a:lvl6pPr lvl="5" algn="ctr">
              <a:lnSpc>
                <a:spcPct val="90000"/>
              </a:lnSpc>
              <a:spcBef>
                <a:spcPts val="0"/>
              </a:spcBef>
              <a:spcAft>
                <a:spcPts val="0"/>
              </a:spcAft>
              <a:buSzPts val="3600"/>
              <a:buNone/>
              <a:defRPr sz="3600"/>
            </a:lvl6pPr>
            <a:lvl7pPr lvl="6" algn="ctr">
              <a:lnSpc>
                <a:spcPct val="90000"/>
              </a:lnSpc>
              <a:spcBef>
                <a:spcPts val="0"/>
              </a:spcBef>
              <a:spcAft>
                <a:spcPts val="0"/>
              </a:spcAft>
              <a:buSzPts val="3600"/>
              <a:buNone/>
              <a:defRPr sz="3600"/>
            </a:lvl7pPr>
            <a:lvl8pPr lvl="7" algn="ctr">
              <a:lnSpc>
                <a:spcPct val="90000"/>
              </a:lnSpc>
              <a:spcBef>
                <a:spcPts val="0"/>
              </a:spcBef>
              <a:spcAft>
                <a:spcPts val="0"/>
              </a:spcAft>
              <a:buSzPts val="3600"/>
              <a:buNone/>
              <a:defRPr sz="3600"/>
            </a:lvl8pPr>
            <a:lvl9pPr lvl="8" algn="ctr">
              <a:lnSpc>
                <a:spcPct val="90000"/>
              </a:lnSpc>
              <a:spcBef>
                <a:spcPts val="0"/>
              </a:spcBef>
              <a:spcAft>
                <a:spcPts val="0"/>
              </a:spcAft>
              <a:buSzPts val="3600"/>
              <a:buNone/>
              <a:defRPr sz="3600"/>
            </a:lvl9pPr>
          </a:lstStyle>
          <a:p/>
        </p:txBody>
      </p:sp>
      <p:sp>
        <p:nvSpPr>
          <p:cNvPr id="75" name="Google Shape;75;p1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6" name="Shape 76"/>
        <p:cNvGrpSpPr/>
        <p:nvPr/>
      </p:nvGrpSpPr>
      <p:grpSpPr>
        <a:xfrm>
          <a:off x="0" y="0"/>
          <a:ext cx="0" cy="0"/>
          <a:chOff x="0" y="0"/>
          <a:chExt cx="0" cy="0"/>
        </a:xfrm>
      </p:grpSpPr>
      <p:sp>
        <p:nvSpPr>
          <p:cNvPr id="77" name="Google Shape;77;p17"/>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8" name="Google Shape;78;p17"/>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sz="1800"/>
            </a:lvl1pPr>
            <a:lvl2pPr indent="-228600" lvl="1" marL="914400" algn="l">
              <a:lnSpc>
                <a:spcPct val="100000"/>
              </a:lnSpc>
              <a:spcBef>
                <a:spcPts val="300"/>
              </a:spcBef>
              <a:spcAft>
                <a:spcPts val="0"/>
              </a:spcAft>
              <a:buClr>
                <a:schemeClr val="dk1"/>
              </a:buClr>
              <a:buSzPts val="2000"/>
              <a:buFont typeface="Arial"/>
              <a:buNone/>
              <a:defRPr sz="1500"/>
            </a:lvl2pPr>
            <a:lvl3pPr indent="-228600" lvl="2" marL="1371600" algn="l">
              <a:lnSpc>
                <a:spcPct val="100000"/>
              </a:lnSpc>
              <a:spcBef>
                <a:spcPts val="270"/>
              </a:spcBef>
              <a:spcAft>
                <a:spcPts val="0"/>
              </a:spcAft>
              <a:buClr>
                <a:schemeClr val="dk1"/>
              </a:buClr>
              <a:buSzPts val="1800"/>
              <a:buFont typeface="Arial"/>
              <a:buNone/>
              <a:defRPr sz="1350"/>
            </a:lvl3pPr>
            <a:lvl4pPr indent="-228600" lvl="3" marL="1828800" algn="l">
              <a:lnSpc>
                <a:spcPct val="100000"/>
              </a:lnSpc>
              <a:spcBef>
                <a:spcPts val="240"/>
              </a:spcBef>
              <a:spcAft>
                <a:spcPts val="0"/>
              </a:spcAft>
              <a:buClr>
                <a:schemeClr val="dk1"/>
              </a:buClr>
              <a:buSzPts val="1600"/>
              <a:buFont typeface="Arial"/>
              <a:buNone/>
              <a:defRPr sz="1200"/>
            </a:lvl4pPr>
            <a:lvl5pPr indent="-228600" lvl="4" marL="2286000" algn="l">
              <a:lnSpc>
                <a:spcPct val="100000"/>
              </a:lnSpc>
              <a:spcBef>
                <a:spcPts val="240"/>
              </a:spcBef>
              <a:spcAft>
                <a:spcPts val="0"/>
              </a:spcAft>
              <a:buClr>
                <a:schemeClr val="dk1"/>
              </a:buClr>
              <a:buSzPts val="1600"/>
              <a:buFont typeface="Arial"/>
              <a:buNone/>
              <a:defRPr sz="1200"/>
            </a:lvl5pPr>
            <a:lvl6pPr indent="-228600" lvl="5" marL="2743200" algn="l">
              <a:lnSpc>
                <a:spcPct val="90000"/>
              </a:lnSpc>
              <a:spcBef>
                <a:spcPts val="375"/>
              </a:spcBef>
              <a:spcAft>
                <a:spcPts val="0"/>
              </a:spcAft>
              <a:buClr>
                <a:schemeClr val="dk1"/>
              </a:buClr>
              <a:buSzPts val="1600"/>
              <a:buNone/>
              <a:defRPr sz="1200"/>
            </a:lvl6pPr>
            <a:lvl7pPr indent="-228600" lvl="6" marL="3200400" algn="l">
              <a:lnSpc>
                <a:spcPct val="90000"/>
              </a:lnSpc>
              <a:spcBef>
                <a:spcPts val="375"/>
              </a:spcBef>
              <a:spcAft>
                <a:spcPts val="0"/>
              </a:spcAft>
              <a:buClr>
                <a:schemeClr val="dk1"/>
              </a:buClr>
              <a:buSzPts val="1600"/>
              <a:buNone/>
              <a:defRPr sz="1200"/>
            </a:lvl7pPr>
            <a:lvl8pPr indent="-228600" lvl="7" marL="3657600" algn="l">
              <a:lnSpc>
                <a:spcPct val="90000"/>
              </a:lnSpc>
              <a:spcBef>
                <a:spcPts val="375"/>
              </a:spcBef>
              <a:spcAft>
                <a:spcPts val="0"/>
              </a:spcAft>
              <a:buClr>
                <a:schemeClr val="dk1"/>
              </a:buClr>
              <a:buSzPts val="1600"/>
              <a:buNone/>
              <a:defRPr sz="1200"/>
            </a:lvl8pPr>
            <a:lvl9pPr indent="-228600" lvl="8" marL="4114800" algn="l">
              <a:lnSpc>
                <a:spcPct val="90000"/>
              </a:lnSpc>
              <a:spcBef>
                <a:spcPts val="375"/>
              </a:spcBef>
              <a:spcAft>
                <a:spcPts val="0"/>
              </a:spcAft>
              <a:buClr>
                <a:schemeClr val="dk1"/>
              </a:buClr>
              <a:buSzPts val="1600"/>
              <a:buNone/>
              <a:defRPr sz="1200"/>
            </a:lvl9pPr>
          </a:lstStyle>
          <a:p/>
        </p:txBody>
      </p:sp>
      <p:sp>
        <p:nvSpPr>
          <p:cNvPr id="79" name="Google Shape;79;p17"/>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8"/>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4" name="Google Shape;84;p18"/>
          <p:cNvSpPr txBox="1"/>
          <p:nvPr>
            <p:ph idx="1" type="body"/>
          </p:nvPr>
        </p:nvSpPr>
        <p:spPr>
          <a:xfrm>
            <a:off x="3048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18"/>
          <p:cNvSpPr txBox="1"/>
          <p:nvPr>
            <p:ph idx="2" type="body"/>
          </p:nvPr>
        </p:nvSpPr>
        <p:spPr>
          <a:xfrm>
            <a:off x="46482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18"/>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8"/>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19"/>
          <p:cNvSpPr txBox="1"/>
          <p:nvPr>
            <p:ph type="title"/>
          </p:nvPr>
        </p:nvSpPr>
        <p:spPr>
          <a:xfrm>
            <a:off x="630238" y="365125"/>
            <a:ext cx="78867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1" name="Google Shape;91;p19"/>
          <p:cNvSpPr txBox="1"/>
          <p:nvPr>
            <p:ph idx="1" type="body"/>
          </p:nvPr>
        </p:nvSpPr>
        <p:spPr>
          <a:xfrm>
            <a:off x="630239" y="1681163"/>
            <a:ext cx="3868800" cy="823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Font typeface="Arial"/>
              <a:buNone/>
              <a:defRPr b="1" sz="1500"/>
            </a:lvl2pPr>
            <a:lvl3pPr indent="-228600" lvl="2" marL="1371600" algn="l">
              <a:lnSpc>
                <a:spcPct val="100000"/>
              </a:lnSpc>
              <a:spcBef>
                <a:spcPts val="270"/>
              </a:spcBef>
              <a:spcAft>
                <a:spcPts val="0"/>
              </a:spcAft>
              <a:buClr>
                <a:schemeClr val="dk1"/>
              </a:buClr>
              <a:buSzPts val="1800"/>
              <a:buFont typeface="Arial"/>
              <a:buNone/>
              <a:defRPr b="1" sz="1350"/>
            </a:lvl3pPr>
            <a:lvl4pPr indent="-228600" lvl="3" marL="1828800" algn="l">
              <a:lnSpc>
                <a:spcPct val="100000"/>
              </a:lnSpc>
              <a:spcBef>
                <a:spcPts val="240"/>
              </a:spcBef>
              <a:spcAft>
                <a:spcPts val="0"/>
              </a:spcAft>
              <a:buClr>
                <a:schemeClr val="dk1"/>
              </a:buClr>
              <a:buSzPts val="1600"/>
              <a:buFont typeface="Arial"/>
              <a:buNone/>
              <a:defRPr b="1" sz="1200"/>
            </a:lvl4pPr>
            <a:lvl5pPr indent="-228600" lvl="4" marL="2286000" algn="l">
              <a:lnSpc>
                <a:spcPct val="100000"/>
              </a:lnSpc>
              <a:spcBef>
                <a:spcPts val="240"/>
              </a:spcBef>
              <a:spcAft>
                <a:spcPts val="0"/>
              </a:spcAft>
              <a:buClr>
                <a:schemeClr val="dk1"/>
              </a:buClr>
              <a:buSzPts val="1600"/>
              <a:buFont typeface="Arial"/>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92" name="Google Shape;92;p19"/>
          <p:cNvSpPr txBox="1"/>
          <p:nvPr>
            <p:ph idx="2" type="body"/>
          </p:nvPr>
        </p:nvSpPr>
        <p:spPr>
          <a:xfrm>
            <a:off x="630239" y="2505075"/>
            <a:ext cx="3868800" cy="3987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19"/>
          <p:cNvSpPr txBox="1"/>
          <p:nvPr>
            <p:ph idx="3" type="body"/>
          </p:nvPr>
        </p:nvSpPr>
        <p:spPr>
          <a:xfrm>
            <a:off x="4629150" y="1681163"/>
            <a:ext cx="3887700" cy="823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Font typeface="Arial"/>
              <a:buNone/>
              <a:defRPr b="1" sz="1500"/>
            </a:lvl2pPr>
            <a:lvl3pPr indent="-228600" lvl="2" marL="1371600" algn="l">
              <a:lnSpc>
                <a:spcPct val="100000"/>
              </a:lnSpc>
              <a:spcBef>
                <a:spcPts val="270"/>
              </a:spcBef>
              <a:spcAft>
                <a:spcPts val="0"/>
              </a:spcAft>
              <a:buClr>
                <a:schemeClr val="dk1"/>
              </a:buClr>
              <a:buSzPts val="1800"/>
              <a:buFont typeface="Arial"/>
              <a:buNone/>
              <a:defRPr b="1" sz="1350"/>
            </a:lvl3pPr>
            <a:lvl4pPr indent="-228600" lvl="3" marL="1828800" algn="l">
              <a:lnSpc>
                <a:spcPct val="100000"/>
              </a:lnSpc>
              <a:spcBef>
                <a:spcPts val="240"/>
              </a:spcBef>
              <a:spcAft>
                <a:spcPts val="0"/>
              </a:spcAft>
              <a:buClr>
                <a:schemeClr val="dk1"/>
              </a:buClr>
              <a:buSzPts val="1600"/>
              <a:buFont typeface="Arial"/>
              <a:buNone/>
              <a:defRPr b="1" sz="1200"/>
            </a:lvl4pPr>
            <a:lvl5pPr indent="-228600" lvl="4" marL="2286000" algn="l">
              <a:lnSpc>
                <a:spcPct val="100000"/>
              </a:lnSpc>
              <a:spcBef>
                <a:spcPts val="240"/>
              </a:spcBef>
              <a:spcAft>
                <a:spcPts val="0"/>
              </a:spcAft>
              <a:buClr>
                <a:schemeClr val="dk1"/>
              </a:buClr>
              <a:buSzPts val="1600"/>
              <a:buFont typeface="Arial"/>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94" name="Google Shape;94;p19"/>
          <p:cNvSpPr txBox="1"/>
          <p:nvPr>
            <p:ph idx="4" type="body"/>
          </p:nvPr>
        </p:nvSpPr>
        <p:spPr>
          <a:xfrm>
            <a:off x="4629150" y="2505075"/>
            <a:ext cx="3887700" cy="3987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19"/>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9"/>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0" name="Google Shape;100;p20"/>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0"/>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1"/>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1"/>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1"/>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630239" y="457200"/>
            <a:ext cx="2949600"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9" name="Google Shape;109;p22"/>
          <p:cNvSpPr txBox="1"/>
          <p:nvPr>
            <p:ph idx="1" type="body"/>
          </p:nvPr>
        </p:nvSpPr>
        <p:spPr>
          <a:xfrm>
            <a:off x="3887788" y="987425"/>
            <a:ext cx="4629300" cy="54897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480"/>
              </a:spcBef>
              <a:spcAft>
                <a:spcPts val="0"/>
              </a:spcAft>
              <a:buClr>
                <a:schemeClr val="dk1"/>
              </a:buClr>
              <a:buSzPts val="3200"/>
              <a:buChar char="▪"/>
              <a:defRPr sz="2400"/>
            </a:lvl1pPr>
            <a:lvl2pPr indent="-406400" lvl="1" marL="914400" algn="l">
              <a:lnSpc>
                <a:spcPct val="100000"/>
              </a:lnSpc>
              <a:spcBef>
                <a:spcPts val="420"/>
              </a:spcBef>
              <a:spcAft>
                <a:spcPts val="0"/>
              </a:spcAft>
              <a:buClr>
                <a:schemeClr val="dk1"/>
              </a:buClr>
              <a:buSzPts val="2800"/>
              <a:buFont typeface="Arial"/>
              <a:buChar char="–"/>
              <a:defRPr sz="2100"/>
            </a:lvl2pPr>
            <a:lvl3pPr indent="-381000" lvl="2" marL="1371600" algn="l">
              <a:lnSpc>
                <a:spcPct val="100000"/>
              </a:lnSpc>
              <a:spcBef>
                <a:spcPts val="360"/>
              </a:spcBef>
              <a:spcAft>
                <a:spcPts val="0"/>
              </a:spcAft>
              <a:buClr>
                <a:schemeClr val="dk1"/>
              </a:buClr>
              <a:buSzPts val="2400"/>
              <a:buFont typeface="Arial"/>
              <a:buChar char="•"/>
              <a:defRPr sz="1800"/>
            </a:lvl3pPr>
            <a:lvl4pPr indent="-355600" lvl="3" marL="1828800" algn="l">
              <a:lnSpc>
                <a:spcPct val="100000"/>
              </a:lnSpc>
              <a:spcBef>
                <a:spcPts val="300"/>
              </a:spcBef>
              <a:spcAft>
                <a:spcPts val="0"/>
              </a:spcAft>
              <a:buClr>
                <a:schemeClr val="dk1"/>
              </a:buClr>
              <a:buSzPts val="2000"/>
              <a:buFont typeface="Arial"/>
              <a:buChar char="–"/>
              <a:defRPr sz="1500"/>
            </a:lvl4pPr>
            <a:lvl5pPr indent="-355600" lvl="4" marL="2286000" algn="l">
              <a:lnSpc>
                <a:spcPct val="100000"/>
              </a:lnSpc>
              <a:spcBef>
                <a:spcPts val="300"/>
              </a:spcBef>
              <a:spcAft>
                <a:spcPts val="0"/>
              </a:spcAft>
              <a:buClr>
                <a:schemeClr val="dk1"/>
              </a:buClr>
              <a:buSzPts val="2000"/>
              <a:buFont typeface="Arial"/>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110" name="Google Shape;110;p22"/>
          <p:cNvSpPr txBox="1"/>
          <p:nvPr>
            <p:ph idx="2" type="body"/>
          </p:nvPr>
        </p:nvSpPr>
        <p:spPr>
          <a:xfrm>
            <a:off x="630239" y="2057399"/>
            <a:ext cx="2949600" cy="4293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600"/>
              <a:buNone/>
              <a:defRPr sz="1200"/>
            </a:lvl1pPr>
            <a:lvl2pPr indent="-228600" lvl="1" marL="914400" algn="l">
              <a:lnSpc>
                <a:spcPct val="100000"/>
              </a:lnSpc>
              <a:spcBef>
                <a:spcPts val="210"/>
              </a:spcBef>
              <a:spcAft>
                <a:spcPts val="0"/>
              </a:spcAft>
              <a:buClr>
                <a:schemeClr val="dk1"/>
              </a:buClr>
              <a:buSzPts val="1400"/>
              <a:buFont typeface="Arial"/>
              <a:buNone/>
              <a:defRPr sz="1050"/>
            </a:lvl2pPr>
            <a:lvl3pPr indent="-228600" lvl="2" marL="1371600" algn="l">
              <a:lnSpc>
                <a:spcPct val="100000"/>
              </a:lnSpc>
              <a:spcBef>
                <a:spcPts val="180"/>
              </a:spcBef>
              <a:spcAft>
                <a:spcPts val="0"/>
              </a:spcAft>
              <a:buClr>
                <a:schemeClr val="dk1"/>
              </a:buClr>
              <a:buSzPts val="1200"/>
              <a:buFont typeface="Arial"/>
              <a:buNone/>
              <a:defRPr sz="900"/>
            </a:lvl3pPr>
            <a:lvl4pPr indent="-228600" lvl="3" marL="1828800" algn="l">
              <a:lnSpc>
                <a:spcPct val="100000"/>
              </a:lnSpc>
              <a:spcBef>
                <a:spcPts val="150"/>
              </a:spcBef>
              <a:spcAft>
                <a:spcPts val="0"/>
              </a:spcAft>
              <a:buClr>
                <a:schemeClr val="dk1"/>
              </a:buClr>
              <a:buSzPts val="1000"/>
              <a:buFont typeface="Arial"/>
              <a:buNone/>
              <a:defRPr sz="750"/>
            </a:lvl4pPr>
            <a:lvl5pPr indent="-228600" lvl="4" marL="2286000" algn="l">
              <a:lnSpc>
                <a:spcPct val="100000"/>
              </a:lnSpc>
              <a:spcBef>
                <a:spcPts val="150"/>
              </a:spcBef>
              <a:spcAft>
                <a:spcPts val="0"/>
              </a:spcAft>
              <a:buClr>
                <a:schemeClr val="dk1"/>
              </a:buClr>
              <a:buSzPts val="1000"/>
              <a:buFont typeface="Arial"/>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11" name="Google Shape;111;p22"/>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2"/>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2"/>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30239" y="457200"/>
            <a:ext cx="2949600"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6" name="Google Shape;116;p23"/>
          <p:cNvSpPr/>
          <p:nvPr>
            <p:ph idx="2" type="pic"/>
          </p:nvPr>
        </p:nvSpPr>
        <p:spPr>
          <a:xfrm>
            <a:off x="3887788" y="987425"/>
            <a:ext cx="4629300" cy="5489700"/>
          </a:xfrm>
          <a:prstGeom prst="rect">
            <a:avLst/>
          </a:prstGeom>
          <a:noFill/>
          <a:ln>
            <a:noFill/>
          </a:ln>
        </p:spPr>
      </p:sp>
      <p:sp>
        <p:nvSpPr>
          <p:cNvPr id="117" name="Google Shape;117;p23"/>
          <p:cNvSpPr txBox="1"/>
          <p:nvPr>
            <p:ph idx="1" type="body"/>
          </p:nvPr>
        </p:nvSpPr>
        <p:spPr>
          <a:xfrm>
            <a:off x="630239" y="2057399"/>
            <a:ext cx="2949600" cy="4293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600"/>
              <a:buNone/>
              <a:defRPr sz="1200"/>
            </a:lvl1pPr>
            <a:lvl2pPr indent="-228600" lvl="1" marL="914400" algn="l">
              <a:lnSpc>
                <a:spcPct val="100000"/>
              </a:lnSpc>
              <a:spcBef>
                <a:spcPts val="210"/>
              </a:spcBef>
              <a:spcAft>
                <a:spcPts val="0"/>
              </a:spcAft>
              <a:buClr>
                <a:schemeClr val="dk1"/>
              </a:buClr>
              <a:buSzPts val="1400"/>
              <a:buFont typeface="Arial"/>
              <a:buNone/>
              <a:defRPr sz="1050"/>
            </a:lvl2pPr>
            <a:lvl3pPr indent="-228600" lvl="2" marL="1371600" algn="l">
              <a:lnSpc>
                <a:spcPct val="100000"/>
              </a:lnSpc>
              <a:spcBef>
                <a:spcPts val="180"/>
              </a:spcBef>
              <a:spcAft>
                <a:spcPts val="0"/>
              </a:spcAft>
              <a:buClr>
                <a:schemeClr val="dk1"/>
              </a:buClr>
              <a:buSzPts val="1200"/>
              <a:buFont typeface="Arial"/>
              <a:buNone/>
              <a:defRPr sz="900"/>
            </a:lvl3pPr>
            <a:lvl4pPr indent="-228600" lvl="3" marL="1828800" algn="l">
              <a:lnSpc>
                <a:spcPct val="100000"/>
              </a:lnSpc>
              <a:spcBef>
                <a:spcPts val="150"/>
              </a:spcBef>
              <a:spcAft>
                <a:spcPts val="0"/>
              </a:spcAft>
              <a:buClr>
                <a:schemeClr val="dk1"/>
              </a:buClr>
              <a:buSzPts val="1000"/>
              <a:buFont typeface="Arial"/>
              <a:buNone/>
              <a:defRPr sz="750"/>
            </a:lvl4pPr>
            <a:lvl5pPr indent="-228600" lvl="4" marL="2286000" algn="l">
              <a:lnSpc>
                <a:spcPct val="100000"/>
              </a:lnSpc>
              <a:spcBef>
                <a:spcPts val="150"/>
              </a:spcBef>
              <a:spcAft>
                <a:spcPts val="0"/>
              </a:spcAft>
              <a:buClr>
                <a:schemeClr val="dk1"/>
              </a:buClr>
              <a:buSzPts val="1000"/>
              <a:buFont typeface="Arial"/>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18" name="Google Shape;118;p23"/>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3" name="Google Shape;123;p24"/>
          <p:cNvSpPr txBox="1"/>
          <p:nvPr>
            <p:ph idx="1" type="body"/>
          </p:nvPr>
        </p:nvSpPr>
        <p:spPr>
          <a:xfrm rot="5400000">
            <a:off x="2057400" y="-304800"/>
            <a:ext cx="5029200" cy="853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24"/>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rot="5400000">
            <a:off x="4724400" y="2362200"/>
            <a:ext cx="6096000" cy="2133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9" name="Google Shape;129;p25"/>
          <p:cNvSpPr txBox="1"/>
          <p:nvPr>
            <p:ph idx="1" type="body"/>
          </p:nvPr>
        </p:nvSpPr>
        <p:spPr>
          <a:xfrm rot="5400000">
            <a:off x="381000" y="304800"/>
            <a:ext cx="60960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25"/>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5"/>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5"/>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33" name="Shape 133"/>
        <p:cNvGrpSpPr/>
        <p:nvPr/>
      </p:nvGrpSpPr>
      <p:grpSpPr>
        <a:xfrm>
          <a:off x="0" y="0"/>
          <a:ext cx="0" cy="0"/>
          <a:chOff x="0" y="0"/>
          <a:chExt cx="0" cy="0"/>
        </a:xfrm>
      </p:grpSpPr>
      <p:sp>
        <p:nvSpPr>
          <p:cNvPr id="134" name="Google Shape;134;p26"/>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35" name="Google Shape;135;p26"/>
          <p:cNvSpPr txBox="1"/>
          <p:nvPr>
            <p:ph idx="1" type="body"/>
          </p:nvPr>
        </p:nvSpPr>
        <p:spPr>
          <a:xfrm>
            <a:off x="315913" y="1066800"/>
            <a:ext cx="41784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26"/>
          <p:cNvSpPr txBox="1"/>
          <p:nvPr>
            <p:ph idx="2" type="body"/>
          </p:nvPr>
        </p:nvSpPr>
        <p:spPr>
          <a:xfrm>
            <a:off x="4646614" y="10668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7" name="Google Shape;137;p26"/>
          <p:cNvSpPr txBox="1"/>
          <p:nvPr>
            <p:ph idx="3" type="body"/>
          </p:nvPr>
        </p:nvSpPr>
        <p:spPr>
          <a:xfrm>
            <a:off x="315913" y="3771900"/>
            <a:ext cx="41784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p26"/>
          <p:cNvSpPr txBox="1"/>
          <p:nvPr>
            <p:ph idx="4" type="body"/>
          </p:nvPr>
        </p:nvSpPr>
        <p:spPr>
          <a:xfrm>
            <a:off x="4646614" y="37719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26"/>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6"/>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6"/>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142" name="Shape 142"/>
        <p:cNvGrpSpPr/>
        <p:nvPr/>
      </p:nvGrpSpPr>
      <p:grpSpPr>
        <a:xfrm>
          <a:off x="0" y="0"/>
          <a:ext cx="0" cy="0"/>
          <a:chOff x="0" y="0"/>
          <a:chExt cx="0" cy="0"/>
        </a:xfrm>
      </p:grpSpPr>
      <p:sp>
        <p:nvSpPr>
          <p:cNvPr id="143" name="Google Shape;143;p27"/>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44" name="Google Shape;144;p27"/>
          <p:cNvSpPr txBox="1"/>
          <p:nvPr>
            <p:ph idx="1" type="body"/>
          </p:nvPr>
        </p:nvSpPr>
        <p:spPr>
          <a:xfrm>
            <a:off x="315914" y="1066800"/>
            <a:ext cx="85107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27"/>
          <p:cNvSpPr txBox="1"/>
          <p:nvPr>
            <p:ph idx="2" type="body"/>
          </p:nvPr>
        </p:nvSpPr>
        <p:spPr>
          <a:xfrm>
            <a:off x="315914" y="3771900"/>
            <a:ext cx="85107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27"/>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7"/>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9" name="Shape 149"/>
        <p:cNvGrpSpPr/>
        <p:nvPr/>
      </p:nvGrpSpPr>
      <p:grpSpPr>
        <a:xfrm>
          <a:off x="0" y="0"/>
          <a:ext cx="0" cy="0"/>
          <a:chOff x="0" y="0"/>
          <a:chExt cx="0" cy="0"/>
        </a:xfrm>
      </p:grpSpPr>
      <p:sp>
        <p:nvSpPr>
          <p:cNvPr id="150" name="Google Shape;150;p28"/>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1" name="Google Shape;151;p28"/>
          <p:cNvSpPr txBox="1"/>
          <p:nvPr>
            <p:ph idx="1" type="body"/>
          </p:nvPr>
        </p:nvSpPr>
        <p:spPr>
          <a:xfrm>
            <a:off x="315913" y="1066800"/>
            <a:ext cx="4178400" cy="525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2" name="Google Shape;152;p28"/>
          <p:cNvSpPr txBox="1"/>
          <p:nvPr>
            <p:ph idx="2" type="body"/>
          </p:nvPr>
        </p:nvSpPr>
        <p:spPr>
          <a:xfrm>
            <a:off x="4646614" y="10668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3" name="Google Shape;153;p28"/>
          <p:cNvSpPr txBox="1"/>
          <p:nvPr>
            <p:ph idx="3" type="body"/>
          </p:nvPr>
        </p:nvSpPr>
        <p:spPr>
          <a:xfrm>
            <a:off x="4646614" y="37719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28"/>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8"/>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1.jpg"/><Relationship Id="rId2" Type="http://schemas.openxmlformats.org/officeDocument/2006/relationships/image" Target="../media/image7.jpg"/><Relationship Id="rId3" Type="http://schemas.openxmlformats.org/officeDocument/2006/relationships/image" Target="../media/image5.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theme" Target="../theme/theme3.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1pPr>
            <a:lvl2pPr lvl="1"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2pPr>
            <a:lvl3pPr lvl="2"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3pPr>
            <a:lvl4pPr lvl="3"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4pPr>
            <a:lvl5pPr lvl="4"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5pPr>
            <a:lvl6pPr lvl="5"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6pPr>
            <a:lvl7pPr lvl="6"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7pPr>
            <a:lvl8pPr lvl="7"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8pPr>
            <a:lvl9pPr lvl="8"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9pPr>
          </a:lstStyle>
          <a:p/>
        </p:txBody>
      </p:sp>
      <p:sp>
        <p:nvSpPr>
          <p:cNvPr id="52" name="Google Shape;52;p13"/>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500"/>
              </a:spcBef>
              <a:spcAft>
                <a:spcPts val="0"/>
              </a:spcAft>
              <a:buClr>
                <a:schemeClr val="dk1"/>
              </a:buClr>
              <a:buSzPts val="2500"/>
              <a:buFont typeface="Noto Sans Symbols"/>
              <a:buChar char="▪"/>
              <a:defRPr b="1" i="0" sz="25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lue strip copy" id="53" name="Google Shape;53;p13"/>
          <p:cNvPicPr preferRelativeResize="0"/>
          <p:nvPr/>
        </p:nvPicPr>
        <p:blipFill rotWithShape="1">
          <a:blip r:embed="rId1">
            <a:alphaModFix/>
          </a:blip>
          <a:srcRect b="0" l="0" r="0" t="0"/>
          <a:stretch/>
        </p:blipFill>
        <p:spPr>
          <a:xfrm>
            <a:off x="1" y="0"/>
            <a:ext cx="9140825" cy="377825"/>
          </a:xfrm>
          <a:prstGeom prst="rect">
            <a:avLst/>
          </a:prstGeom>
          <a:noFill/>
          <a:ln>
            <a:noFill/>
          </a:ln>
        </p:spPr>
      </p:pic>
      <p:pic>
        <p:nvPicPr>
          <p:cNvPr descr="blue strip copy" id="54" name="Google Shape;54;p13"/>
          <p:cNvPicPr preferRelativeResize="0"/>
          <p:nvPr/>
        </p:nvPicPr>
        <p:blipFill rotWithShape="1">
          <a:blip r:embed="rId2">
            <a:alphaModFix/>
          </a:blip>
          <a:srcRect b="0" l="0" r="0" t="0"/>
          <a:stretch/>
        </p:blipFill>
        <p:spPr>
          <a:xfrm>
            <a:off x="3176" y="6480176"/>
            <a:ext cx="9140825" cy="377825"/>
          </a:xfrm>
          <a:prstGeom prst="rect">
            <a:avLst/>
          </a:prstGeom>
          <a:noFill/>
          <a:ln>
            <a:noFill/>
          </a:ln>
        </p:spPr>
      </p:pic>
      <p:pic>
        <p:nvPicPr>
          <p:cNvPr descr="Nevada_N" id="55" name="Google Shape;55;p13"/>
          <p:cNvPicPr preferRelativeResize="0"/>
          <p:nvPr/>
        </p:nvPicPr>
        <p:blipFill rotWithShape="1">
          <a:blip r:embed="rId3">
            <a:alphaModFix/>
          </a:blip>
          <a:srcRect b="0" l="0" r="0" t="0"/>
          <a:stretch/>
        </p:blipFill>
        <p:spPr>
          <a:xfrm>
            <a:off x="152401" y="98425"/>
            <a:ext cx="1120775" cy="1120775"/>
          </a:xfrm>
          <a:prstGeom prst="rect">
            <a:avLst/>
          </a:prstGeom>
          <a:noFill/>
          <a:ln>
            <a:noFill/>
          </a:ln>
        </p:spPr>
      </p:pic>
      <p:sp>
        <p:nvSpPr>
          <p:cNvPr id="56" name="Google Shape;56;p13"/>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57" name="Google Shape;57;p13"/>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58" name="Google Shape;58;p1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9.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190500" y="2150175"/>
            <a:ext cx="8763000" cy="12789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SzPct val="51851"/>
              <a:buNone/>
            </a:pPr>
            <a:r>
              <a:rPr lang="en"/>
              <a:t>A review of various modalities in breast imaging technical aspects and clinical outcomes</a:t>
            </a:r>
            <a:endParaRPr/>
          </a:p>
          <a:p>
            <a:pPr indent="0" lvl="0" marL="0" rtl="0" algn="ctr">
              <a:lnSpc>
                <a:spcPct val="90000"/>
              </a:lnSpc>
              <a:spcBef>
                <a:spcPts val="0"/>
              </a:spcBef>
              <a:spcAft>
                <a:spcPts val="0"/>
              </a:spcAft>
              <a:buSzPct val="88111"/>
              <a:buNone/>
            </a:pPr>
            <a:r>
              <a:rPr lang="en" sz="1588"/>
              <a:t>By Sepideh Iranmakani, Tohid Mortezazadeh, Fakhrossadat Sajadian, Mona Fazel Ghaziani, Ali Ghafari, Davood Khezerloo, and Ahmed Eleojo Musa</a:t>
            </a:r>
            <a:endParaRPr sz="1588"/>
          </a:p>
        </p:txBody>
      </p:sp>
      <p:sp>
        <p:nvSpPr>
          <p:cNvPr id="162" name="Google Shape;162;p29"/>
          <p:cNvSpPr txBox="1"/>
          <p:nvPr>
            <p:ph idx="1" type="subTitle"/>
          </p:nvPr>
        </p:nvSpPr>
        <p:spPr>
          <a:xfrm>
            <a:off x="152400" y="3458825"/>
            <a:ext cx="8991600" cy="533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00000"/>
              </a:lnSpc>
              <a:spcBef>
                <a:spcPts val="0"/>
              </a:spcBef>
              <a:spcAft>
                <a:spcPts val="0"/>
              </a:spcAft>
              <a:buSzPct val="333333"/>
              <a:buNone/>
            </a:pPr>
            <a:r>
              <a:rPr lang="en"/>
              <a:t>Presented by Kelly Chinander &amp; Ronald Du</a:t>
            </a:r>
            <a:endParaRPr/>
          </a:p>
          <a:p>
            <a:pPr indent="0" lvl="0" marL="0" rtl="0" algn="ctr">
              <a:lnSpc>
                <a:spcPct val="100000"/>
              </a:lnSpc>
              <a:spcBef>
                <a:spcPts val="0"/>
              </a:spcBef>
              <a:spcAft>
                <a:spcPts val="0"/>
              </a:spcAft>
              <a:buSzPct val="333333"/>
              <a:buNone/>
            </a:pPr>
            <a:r>
              <a:rPr lang="en"/>
              <a:t>October 30th,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Acronyms</a:t>
            </a:r>
            <a:endParaRPr/>
          </a:p>
        </p:txBody>
      </p:sp>
      <p:sp>
        <p:nvSpPr>
          <p:cNvPr id="216" name="Google Shape;216;p3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MLO: Mediolateral oblique views</a:t>
            </a:r>
            <a:endParaRPr/>
          </a:p>
          <a:p>
            <a:pPr indent="0" lvl="0" marL="0" rtl="0" algn="l">
              <a:spcBef>
                <a:spcPts val="0"/>
              </a:spcBef>
              <a:spcAft>
                <a:spcPts val="0"/>
              </a:spcAft>
              <a:buNone/>
            </a:pPr>
            <a:r>
              <a:rPr lang="en"/>
              <a:t>CC: Craniocaudal view</a:t>
            </a:r>
            <a:endParaRPr/>
          </a:p>
          <a:p>
            <a:pPr indent="0" lvl="0" marL="0" rtl="0" algn="l">
              <a:spcBef>
                <a:spcPts val="0"/>
              </a:spcBef>
              <a:spcAft>
                <a:spcPts val="0"/>
              </a:spcAft>
              <a:buNone/>
            </a:pPr>
            <a:r>
              <a:rPr lang="en"/>
              <a:t>DBT: Digital breast tomosynthesis</a:t>
            </a:r>
            <a:endParaRPr/>
          </a:p>
          <a:p>
            <a:pPr indent="0" lvl="0" marL="0" rtl="0" algn="l">
              <a:spcBef>
                <a:spcPts val="0"/>
              </a:spcBef>
              <a:spcAft>
                <a:spcPts val="0"/>
              </a:spcAft>
              <a:buNone/>
            </a:pPr>
            <a:r>
              <a:rPr lang="en"/>
              <a:t>CEDM: Contrast-enhanced digital mammography</a:t>
            </a:r>
            <a:endParaRPr/>
          </a:p>
          <a:p>
            <a:pPr indent="0" lvl="0" marL="0" rtl="0" algn="l">
              <a:spcBef>
                <a:spcPts val="0"/>
              </a:spcBef>
              <a:spcAft>
                <a:spcPts val="0"/>
              </a:spcAft>
              <a:buNone/>
            </a:pPr>
            <a:r>
              <a:rPr lang="en"/>
              <a:t>ABUS: Automatic breast ultrasound</a:t>
            </a:r>
            <a:endParaRPr/>
          </a:p>
          <a:p>
            <a:pPr indent="0" lvl="0" marL="0" rtl="0" algn="l">
              <a:spcBef>
                <a:spcPts val="0"/>
              </a:spcBef>
              <a:spcAft>
                <a:spcPts val="0"/>
              </a:spcAft>
              <a:buNone/>
            </a:pPr>
            <a:r>
              <a:rPr lang="en"/>
              <a:t>CEUS: Contrast-enhanced ultrasound</a:t>
            </a:r>
            <a:endParaRPr/>
          </a:p>
          <a:p>
            <a:pPr indent="0" lvl="0" marL="0" rtl="0" algn="l">
              <a:spcBef>
                <a:spcPts val="0"/>
              </a:spcBef>
              <a:spcAft>
                <a:spcPts val="0"/>
              </a:spcAft>
              <a:buNone/>
            </a:pPr>
            <a:r>
              <a:rPr lang="en"/>
              <a:t>SWE: Shear wave elastography</a:t>
            </a:r>
            <a:endParaRPr/>
          </a:p>
          <a:p>
            <a:pPr indent="0" lvl="0" marL="0" rtl="0" algn="l">
              <a:spcBef>
                <a:spcPts val="0"/>
              </a:spcBef>
              <a:spcAft>
                <a:spcPts val="0"/>
              </a:spcAft>
              <a:buNone/>
            </a:pPr>
            <a:r>
              <a:rPr lang="en"/>
              <a:t>MRI: Magnetic resonance imaging</a:t>
            </a:r>
            <a:endParaRPr/>
          </a:p>
          <a:p>
            <a:pPr indent="0" lvl="0" marL="0" rtl="0" algn="l">
              <a:spcBef>
                <a:spcPts val="0"/>
              </a:spcBef>
              <a:spcAft>
                <a:spcPts val="0"/>
              </a:spcAft>
              <a:buNone/>
            </a:pPr>
            <a:r>
              <a:rPr lang="en"/>
              <a:t>DWI: Diffusion-weighted imaging</a:t>
            </a:r>
            <a:endParaRPr/>
          </a:p>
          <a:p>
            <a:pPr indent="0" lvl="0" marL="0" rtl="0" algn="l">
              <a:spcBef>
                <a:spcPts val="0"/>
              </a:spcBef>
              <a:spcAft>
                <a:spcPts val="0"/>
              </a:spcAft>
              <a:buNone/>
            </a:pPr>
            <a:r>
              <a:rPr lang="en"/>
              <a:t>MRE: Magnetic resonance elastography</a:t>
            </a:r>
            <a:endParaRPr/>
          </a:p>
          <a:p>
            <a:pPr indent="0" lvl="0" marL="0" rtl="0" algn="l">
              <a:spcBef>
                <a:spcPts val="0"/>
              </a:spcBef>
              <a:spcAft>
                <a:spcPts val="0"/>
              </a:spcAft>
              <a:buNone/>
            </a:pPr>
            <a:r>
              <a:rPr lang="en"/>
              <a:t>MRS: Magnetic resonance spectroscopy</a:t>
            </a:r>
            <a:endParaRPr/>
          </a:p>
          <a:p>
            <a:pPr indent="0" lvl="0" marL="0" rtl="0" algn="l">
              <a:spcBef>
                <a:spcPts val="0"/>
              </a:spcBef>
              <a:spcAft>
                <a:spcPts val="0"/>
              </a:spcAft>
              <a:buNone/>
            </a:pPr>
            <a:r>
              <a:rPr lang="en"/>
              <a:t>PEM: Positron emission mammography</a:t>
            </a:r>
            <a:endParaRPr/>
          </a:p>
          <a:p>
            <a:pPr indent="0" lvl="0" marL="0" rtl="0" algn="l">
              <a:spcBef>
                <a:spcPts val="0"/>
              </a:spcBef>
              <a:spcAft>
                <a:spcPts val="0"/>
              </a:spcAft>
              <a:buNone/>
            </a:pPr>
            <a:r>
              <a:rPr lang="en"/>
              <a:t>18F-FDG: Fluorodeoxyglucose</a:t>
            </a:r>
            <a:endParaRPr/>
          </a:p>
          <a:p>
            <a:pPr indent="0" lvl="0" marL="0" rtl="0" algn="l">
              <a:spcBef>
                <a:spcPts val="0"/>
              </a:spcBef>
              <a:spcAft>
                <a:spcPts val="0"/>
              </a:spcAft>
              <a:buClr>
                <a:schemeClr val="dk1"/>
              </a:buClr>
              <a:buSzPct val="44000"/>
              <a:buFont typeface="Arial"/>
              <a:buNone/>
            </a:pPr>
            <a:r>
              <a:rPr lang="en"/>
              <a:t>NIR: Near infrared;</a:t>
            </a:r>
            <a:endParaRPr/>
          </a:p>
          <a:p>
            <a:pPr indent="0" lvl="0" marL="0" rtl="0" algn="l">
              <a:spcBef>
                <a:spcPts val="0"/>
              </a:spcBef>
              <a:spcAft>
                <a:spcPts val="0"/>
              </a:spcAft>
              <a:buNone/>
            </a:pPr>
            <a:r>
              <a:rPr lang="en"/>
              <a:t>HbR: Hemoglobin rate</a:t>
            </a:r>
            <a:endParaRPr/>
          </a:p>
          <a:p>
            <a:pPr indent="0" lvl="0" marL="0" rtl="0" algn="l">
              <a:spcBef>
                <a:spcPts val="0"/>
              </a:spcBef>
              <a:spcAft>
                <a:spcPts val="0"/>
              </a:spcAft>
              <a:buNone/>
            </a:pPr>
            <a:r>
              <a:rPr lang="en"/>
              <a:t>HbO2 : Oxyhemoglobin</a:t>
            </a:r>
            <a:endParaRPr/>
          </a:p>
          <a:p>
            <a:pPr indent="0" lvl="0" marL="0" rtl="0" algn="l">
              <a:spcBef>
                <a:spcPts val="0"/>
              </a:spcBef>
              <a:spcAft>
                <a:spcPts val="0"/>
              </a:spcAft>
              <a:buNone/>
            </a:pPr>
            <a:r>
              <a:rPr lang="en"/>
              <a:t>CW: Continuous wave</a:t>
            </a:r>
            <a:endParaRPr/>
          </a:p>
          <a:p>
            <a:pPr indent="0" lvl="0" marL="0" rtl="0" algn="l">
              <a:spcBef>
                <a:spcPts val="0"/>
              </a:spcBef>
              <a:spcAft>
                <a:spcPts val="0"/>
              </a:spcAft>
              <a:buNone/>
            </a:pPr>
            <a:r>
              <a:rPr lang="en"/>
              <a:t>tCho: Total choline-induced resonances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Modalities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Mammography</a:t>
            </a:r>
            <a:endParaRPr/>
          </a:p>
        </p:txBody>
      </p:sp>
      <p:sp>
        <p:nvSpPr>
          <p:cNvPr id="227" name="Google Shape;227;p40"/>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mammogram is a two-dimensional image that helps to identify morphologically suspicious </a:t>
            </a:r>
            <a:r>
              <a:rPr lang="en"/>
              <a:t>findings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create the image, the breast tissue is pressed by a plate and then low-energy X-rays penetrate through the tissue.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Standard screening images:</a:t>
            </a:r>
            <a:endParaRPr/>
          </a:p>
          <a:p>
            <a:pPr indent="0" lvl="0" marL="0" rtl="0" algn="l">
              <a:spcBef>
                <a:spcPts val="0"/>
              </a:spcBef>
              <a:spcAft>
                <a:spcPts val="0"/>
              </a:spcAft>
              <a:buNone/>
            </a:pPr>
            <a:r>
              <a:rPr lang="en"/>
              <a:t>the oblique views (MLO) </a:t>
            </a:r>
            <a:endParaRPr/>
          </a:p>
          <a:p>
            <a:pPr indent="0" lvl="0" marL="0" rtl="0" algn="l">
              <a:spcBef>
                <a:spcPts val="0"/>
              </a:spcBef>
              <a:spcAft>
                <a:spcPts val="0"/>
              </a:spcAft>
              <a:buNone/>
            </a:pPr>
            <a:r>
              <a:rPr lang="en"/>
              <a:t>and craniocaudal views (CC)</a:t>
            </a:r>
            <a:endParaRPr/>
          </a:p>
          <a:p>
            <a:pPr indent="0" lvl="0" marL="0" rtl="0" algn="l">
              <a:spcBef>
                <a:spcPts val="0"/>
              </a:spcBef>
              <a:spcAft>
                <a:spcPts val="0"/>
              </a:spcAft>
              <a:buNone/>
            </a:pPr>
            <a:r>
              <a:t/>
            </a:r>
            <a:endParaRPr/>
          </a:p>
        </p:txBody>
      </p:sp>
      <p:pic>
        <p:nvPicPr>
          <p:cNvPr id="228" name="Google Shape;228;p40"/>
          <p:cNvPicPr preferRelativeResize="0"/>
          <p:nvPr/>
        </p:nvPicPr>
        <p:blipFill>
          <a:blip r:embed="rId3">
            <a:alphaModFix/>
          </a:blip>
          <a:stretch>
            <a:fillRect/>
          </a:stretch>
        </p:blipFill>
        <p:spPr>
          <a:xfrm>
            <a:off x="4783375" y="3757001"/>
            <a:ext cx="4048926" cy="233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Mammography - Technical Aspects</a:t>
            </a:r>
            <a:endParaRPr/>
          </a:p>
        </p:txBody>
      </p:sp>
      <p:sp>
        <p:nvSpPr>
          <p:cNvPr id="234" name="Google Shape;234;p4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Initial studies have shown that the clinical application of mammography reduces the mortality rate about 20-40%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sensitivity of mammography in the breast tissue of 50-year-old women varies from 68-90% and in women aged 40-49 is about 62%.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specificity of mammography ranges from 82% to 97%.</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Mammography - Challenges</a:t>
            </a:r>
            <a:endParaRPr/>
          </a:p>
        </p:txBody>
      </p:sp>
      <p:sp>
        <p:nvSpPr>
          <p:cNvPr id="240" name="Google Shape;240;p4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Mammography can have high false positive rates due to the overlap of normal fibroglandular tissues in 2D imaging.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Another disadvantage of mammography is inducing radiation doses on a highly sensitive tissue.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Finally, the sensitivity of mammography is inversely related to the density of the breast tissue.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Mammography - Clinical Outcomes</a:t>
            </a:r>
            <a:endParaRPr/>
          </a:p>
        </p:txBody>
      </p:sp>
      <p:sp>
        <p:nvSpPr>
          <p:cNvPr id="246" name="Google Shape;246;p4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Mammography is effective for breast cancer screening and early detection.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Clinical outcomes show that mammography has a high sensitivity and specificity for detecting breast abnormalities. Outcomes are improved with regular mammographic screening, particularly for individuals in high-risk categories.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Mammography - Advancements</a:t>
            </a:r>
            <a:endParaRPr/>
          </a:p>
        </p:txBody>
      </p:sp>
      <p:sp>
        <p:nvSpPr>
          <p:cNvPr id="252" name="Google Shape;252;p4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Advancements in digital mammography have lead to two major subsets of mammographic technologies:</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a:t>Digital breast tomosynthesis</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Contrast-enhanced digital mammography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Digital Breast Tomosynthesis (DBT)</a:t>
            </a:r>
            <a:endParaRPr/>
          </a:p>
        </p:txBody>
      </p:sp>
      <p:sp>
        <p:nvSpPr>
          <p:cNvPr id="258" name="Google Shape;258;p45"/>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Digital Breast Tomosynthesis (DBT) is a subset of mammography, where the X-Ray Tube rotates around the breast tissue to generate a 3D image.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DBT images are </a:t>
            </a:r>
            <a:endParaRPr/>
          </a:p>
          <a:p>
            <a:pPr indent="0" lvl="0" marL="0" rtl="0" algn="l">
              <a:spcBef>
                <a:spcPts val="0"/>
              </a:spcBef>
              <a:spcAft>
                <a:spcPts val="0"/>
              </a:spcAft>
              <a:buNone/>
            </a:pPr>
            <a:r>
              <a:rPr lang="en"/>
              <a:t>generated from the </a:t>
            </a:r>
            <a:endParaRPr/>
          </a:p>
          <a:p>
            <a:pPr indent="0" lvl="0" marL="0" rtl="0" algn="l">
              <a:spcBef>
                <a:spcPts val="0"/>
              </a:spcBef>
              <a:spcAft>
                <a:spcPts val="0"/>
              </a:spcAft>
              <a:buNone/>
            </a:pPr>
            <a:r>
              <a:rPr lang="en"/>
              <a:t>repeated exposure to </a:t>
            </a:r>
            <a:endParaRPr/>
          </a:p>
          <a:p>
            <a:pPr indent="0" lvl="0" marL="0" rtl="0" algn="l">
              <a:spcBef>
                <a:spcPts val="0"/>
              </a:spcBef>
              <a:spcAft>
                <a:spcPts val="0"/>
              </a:spcAft>
              <a:buNone/>
            </a:pPr>
            <a:r>
              <a:rPr lang="en"/>
              <a:t>the breast tissue at </a:t>
            </a:r>
            <a:endParaRPr/>
          </a:p>
          <a:p>
            <a:pPr indent="0" lvl="0" marL="0" rtl="0" algn="l">
              <a:spcBef>
                <a:spcPts val="0"/>
              </a:spcBef>
              <a:spcAft>
                <a:spcPts val="0"/>
              </a:spcAft>
              <a:buNone/>
            </a:pPr>
            <a:r>
              <a:rPr lang="en"/>
              <a:t>various angles and </a:t>
            </a:r>
            <a:endParaRPr/>
          </a:p>
          <a:p>
            <a:pPr indent="0" lvl="0" marL="0" rtl="0" algn="l">
              <a:spcBef>
                <a:spcPts val="0"/>
              </a:spcBef>
              <a:spcAft>
                <a:spcPts val="0"/>
              </a:spcAft>
              <a:buNone/>
            </a:pPr>
            <a:r>
              <a:rPr lang="en"/>
              <a:t>reconstructed as </a:t>
            </a:r>
            <a:endParaRPr/>
          </a:p>
          <a:p>
            <a:pPr indent="0" lvl="0" marL="0" rtl="0" algn="l">
              <a:spcBef>
                <a:spcPts val="0"/>
              </a:spcBef>
              <a:spcAft>
                <a:spcPts val="0"/>
              </a:spcAft>
              <a:buNone/>
            </a:pPr>
            <a:r>
              <a:rPr lang="en"/>
              <a:t>half-millimeter slices.</a:t>
            </a:r>
            <a:endParaRPr/>
          </a:p>
        </p:txBody>
      </p:sp>
      <p:pic>
        <p:nvPicPr>
          <p:cNvPr id="259" name="Google Shape;259;p45"/>
          <p:cNvPicPr preferRelativeResize="0"/>
          <p:nvPr/>
        </p:nvPicPr>
        <p:blipFill>
          <a:blip r:embed="rId3">
            <a:alphaModFix/>
          </a:blip>
          <a:stretch>
            <a:fillRect/>
          </a:stretch>
        </p:blipFill>
        <p:spPr>
          <a:xfrm>
            <a:off x="3807304" y="3277427"/>
            <a:ext cx="5025000" cy="281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DBT - Technical Aspects</a:t>
            </a:r>
            <a:endParaRPr/>
          </a:p>
        </p:txBody>
      </p:sp>
      <p:sp>
        <p:nvSpPr>
          <p:cNvPr id="265" name="Google Shape;265;p4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patient’s radiation dose is increased by 20% with DBT over standard mammography, but the cancer detection rate increase about 15-30% and the recall rate decreases by about 15-20%.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Combining DBT with digital mammography has reduced the recurrence rate by up to 30%.</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DBT causes a 27% increase in the diagnosis of breast cancer and a 15% decrease in false-positive findings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DBT - Clinical Outcomes</a:t>
            </a:r>
            <a:endParaRPr/>
          </a:p>
        </p:txBody>
      </p:sp>
      <p:sp>
        <p:nvSpPr>
          <p:cNvPr id="271" name="Google Shape;271;p4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The main advantage of DBT is the detection of masses and lesions that may not appear in normal mammograms due to overlap with dense breast tissue.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The major limitation of DBT is that it has low sensitivity when detecting microcalcifications.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Overall, DBT is better than mammography in diagnosis and screening.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Slides</a:t>
            </a:r>
            <a:endParaRPr/>
          </a:p>
        </p:txBody>
      </p:sp>
      <p:sp>
        <p:nvSpPr>
          <p:cNvPr id="168" name="Google Shape;168;p3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324675" lvl="0" marL="457200" rtl="0" algn="l">
              <a:lnSpc>
                <a:spcPct val="80000"/>
              </a:lnSpc>
              <a:spcBef>
                <a:spcPts val="0"/>
              </a:spcBef>
              <a:spcAft>
                <a:spcPts val="0"/>
              </a:spcAft>
              <a:buSzPts val="1575"/>
              <a:buAutoNum type="arabicPeriod"/>
            </a:pPr>
            <a:r>
              <a:rPr lang="en" sz="1575"/>
              <a:t>Overview</a:t>
            </a:r>
            <a:endParaRPr sz="1575"/>
          </a:p>
          <a:p>
            <a:pPr indent="-308292" lvl="1" marL="914400" rtl="0" algn="l">
              <a:lnSpc>
                <a:spcPct val="80000"/>
              </a:lnSpc>
              <a:spcBef>
                <a:spcPts val="0"/>
              </a:spcBef>
              <a:spcAft>
                <a:spcPts val="0"/>
              </a:spcAft>
              <a:buSzPts val="1520"/>
              <a:buAutoNum type="alphaLcPeriod"/>
            </a:pPr>
            <a:r>
              <a:rPr lang="en" sz="1520"/>
              <a:t>I</a:t>
            </a:r>
            <a:r>
              <a:rPr lang="en" sz="1520"/>
              <a:t>ntroduction</a:t>
            </a:r>
            <a:endParaRPr sz="1520"/>
          </a:p>
          <a:p>
            <a:pPr indent="-308292" lvl="1" marL="914400" rtl="0" algn="l">
              <a:lnSpc>
                <a:spcPct val="80000"/>
              </a:lnSpc>
              <a:spcBef>
                <a:spcPts val="0"/>
              </a:spcBef>
              <a:spcAft>
                <a:spcPts val="0"/>
              </a:spcAft>
              <a:buSzPts val="1520"/>
              <a:buAutoNum type="alphaLcPeriod"/>
            </a:pPr>
            <a:r>
              <a:rPr lang="en" sz="1520"/>
              <a:t>Background</a:t>
            </a:r>
            <a:endParaRPr sz="1520"/>
          </a:p>
          <a:p>
            <a:pPr indent="-308292" lvl="1" marL="914400" rtl="0" algn="l">
              <a:lnSpc>
                <a:spcPct val="80000"/>
              </a:lnSpc>
              <a:spcBef>
                <a:spcPts val="0"/>
              </a:spcBef>
              <a:spcAft>
                <a:spcPts val="0"/>
              </a:spcAft>
              <a:buSzPts val="1520"/>
              <a:buAutoNum type="alphaLcPeriod"/>
            </a:pPr>
            <a:r>
              <a:rPr lang="en" sz="1520"/>
              <a:t>Objectives</a:t>
            </a:r>
            <a:endParaRPr sz="1520"/>
          </a:p>
          <a:p>
            <a:pPr indent="-308292" lvl="1" marL="914400" rtl="0" algn="l">
              <a:lnSpc>
                <a:spcPct val="80000"/>
              </a:lnSpc>
              <a:spcBef>
                <a:spcPts val="0"/>
              </a:spcBef>
              <a:spcAft>
                <a:spcPts val="0"/>
              </a:spcAft>
              <a:buSzPts val="1520"/>
              <a:buAutoNum type="alphaLcPeriod"/>
            </a:pPr>
            <a:r>
              <a:rPr lang="en" sz="1520"/>
              <a:t>Methodology</a:t>
            </a:r>
            <a:endParaRPr sz="1520"/>
          </a:p>
          <a:p>
            <a:pPr indent="-308292" lvl="1" marL="914400" rtl="0" algn="l">
              <a:lnSpc>
                <a:spcPct val="80000"/>
              </a:lnSpc>
              <a:spcBef>
                <a:spcPts val="0"/>
              </a:spcBef>
              <a:spcAft>
                <a:spcPts val="0"/>
              </a:spcAft>
              <a:buSzPts val="1520"/>
              <a:buAutoNum type="alphaLcPeriod"/>
            </a:pPr>
            <a:r>
              <a:rPr lang="en" sz="1520"/>
              <a:t>Imaging Modalities</a:t>
            </a:r>
            <a:endParaRPr sz="1520"/>
          </a:p>
          <a:p>
            <a:pPr indent="-308292" lvl="1" marL="914400" rtl="0" algn="l">
              <a:lnSpc>
                <a:spcPct val="80000"/>
              </a:lnSpc>
              <a:spcBef>
                <a:spcPts val="0"/>
              </a:spcBef>
              <a:spcAft>
                <a:spcPts val="0"/>
              </a:spcAft>
              <a:buSzPts val="1520"/>
              <a:buAutoNum type="alphaLcPeriod"/>
            </a:pPr>
            <a:r>
              <a:rPr lang="en" sz="1520"/>
              <a:t>Terminology</a:t>
            </a:r>
            <a:endParaRPr sz="1520"/>
          </a:p>
          <a:p>
            <a:pPr indent="-325119" lvl="1" marL="914400" rtl="0" algn="l">
              <a:lnSpc>
                <a:spcPct val="80000"/>
              </a:lnSpc>
              <a:spcBef>
                <a:spcPts val="0"/>
              </a:spcBef>
              <a:spcAft>
                <a:spcPts val="0"/>
              </a:spcAft>
              <a:buSzPts val="1520"/>
              <a:buAutoNum type="alphaLcPeriod"/>
            </a:pPr>
            <a:r>
              <a:rPr lang="en" sz="1520"/>
              <a:t>Acronyms</a:t>
            </a:r>
            <a:endParaRPr sz="1520"/>
          </a:p>
          <a:p>
            <a:pPr indent="-324675" lvl="0" marL="457200" rtl="0" algn="l">
              <a:lnSpc>
                <a:spcPct val="80000"/>
              </a:lnSpc>
              <a:spcBef>
                <a:spcPts val="0"/>
              </a:spcBef>
              <a:spcAft>
                <a:spcPts val="0"/>
              </a:spcAft>
              <a:buSzPts val="1575"/>
              <a:buAutoNum type="arabicPeriod"/>
            </a:pPr>
            <a:r>
              <a:rPr lang="en" sz="1575"/>
              <a:t>Modalities</a:t>
            </a:r>
            <a:endParaRPr sz="1575"/>
          </a:p>
          <a:p>
            <a:pPr indent="-308292" lvl="1" marL="914400" rtl="0" algn="l">
              <a:lnSpc>
                <a:spcPct val="80000"/>
              </a:lnSpc>
              <a:spcBef>
                <a:spcPts val="0"/>
              </a:spcBef>
              <a:spcAft>
                <a:spcPts val="0"/>
              </a:spcAft>
              <a:buSzPts val="1520"/>
              <a:buAutoNum type="alphaLcPeriod"/>
            </a:pPr>
            <a:r>
              <a:rPr lang="en" sz="1520"/>
              <a:t>Mammography</a:t>
            </a:r>
            <a:endParaRPr sz="1520"/>
          </a:p>
          <a:p>
            <a:pPr indent="-325119" lvl="1" marL="914400" rtl="0" algn="l">
              <a:lnSpc>
                <a:spcPct val="80000"/>
              </a:lnSpc>
              <a:spcBef>
                <a:spcPts val="0"/>
              </a:spcBef>
              <a:spcAft>
                <a:spcPts val="0"/>
              </a:spcAft>
              <a:buSzPts val="1520"/>
              <a:buAutoNum type="alphaLcPeriod"/>
            </a:pPr>
            <a:r>
              <a:rPr lang="en" sz="1520"/>
              <a:t>Digital Breast Tomosynthesis (DBT)</a:t>
            </a:r>
            <a:endParaRPr sz="1520"/>
          </a:p>
          <a:p>
            <a:pPr indent="-325119" lvl="1" marL="914400" rtl="0" algn="l">
              <a:lnSpc>
                <a:spcPct val="80000"/>
              </a:lnSpc>
              <a:spcBef>
                <a:spcPts val="0"/>
              </a:spcBef>
              <a:spcAft>
                <a:spcPts val="0"/>
              </a:spcAft>
              <a:buSzPts val="1520"/>
              <a:buAutoNum type="alphaLcPeriod"/>
            </a:pPr>
            <a:r>
              <a:rPr lang="en" sz="1520"/>
              <a:t>Contrast-Enhanced Digital Mammography (CEDM)</a:t>
            </a:r>
            <a:endParaRPr sz="1520"/>
          </a:p>
          <a:p>
            <a:pPr indent="-308292" lvl="1" marL="914400" rtl="0" algn="l">
              <a:lnSpc>
                <a:spcPct val="80000"/>
              </a:lnSpc>
              <a:spcBef>
                <a:spcPts val="0"/>
              </a:spcBef>
              <a:spcAft>
                <a:spcPts val="0"/>
              </a:spcAft>
              <a:buSzPts val="1520"/>
              <a:buAutoNum type="alphaLcPeriod"/>
            </a:pPr>
            <a:r>
              <a:rPr lang="en" sz="1520"/>
              <a:t>Ultrasound / Sonography</a:t>
            </a:r>
            <a:endParaRPr sz="1520"/>
          </a:p>
          <a:p>
            <a:pPr indent="-308292" lvl="1" marL="914400" rtl="0" algn="l">
              <a:lnSpc>
                <a:spcPct val="80000"/>
              </a:lnSpc>
              <a:spcBef>
                <a:spcPts val="0"/>
              </a:spcBef>
              <a:spcAft>
                <a:spcPts val="0"/>
              </a:spcAft>
              <a:buSzPts val="1520"/>
              <a:buAutoNum type="alphaLcPeriod"/>
            </a:pPr>
            <a:r>
              <a:rPr lang="en" sz="1520"/>
              <a:t>Magnetic Resonance Imaging (MRI)</a:t>
            </a:r>
            <a:endParaRPr sz="1520"/>
          </a:p>
          <a:p>
            <a:pPr indent="-325119" lvl="1" marL="914400" rtl="0" algn="l">
              <a:lnSpc>
                <a:spcPct val="80000"/>
              </a:lnSpc>
              <a:spcBef>
                <a:spcPts val="0"/>
              </a:spcBef>
              <a:spcAft>
                <a:spcPts val="0"/>
              </a:spcAft>
              <a:buSzPts val="1520"/>
              <a:buAutoNum type="alphaLcPeriod"/>
            </a:pPr>
            <a:r>
              <a:rPr lang="en" sz="1520"/>
              <a:t>Single-Photon Emission </a:t>
            </a:r>
            <a:r>
              <a:rPr lang="en" sz="1520"/>
              <a:t>Computed Tomography (SPECT)</a:t>
            </a:r>
            <a:endParaRPr sz="1520"/>
          </a:p>
          <a:p>
            <a:pPr indent="-308292" lvl="1" marL="914400" rtl="0" algn="l">
              <a:lnSpc>
                <a:spcPct val="80000"/>
              </a:lnSpc>
              <a:spcBef>
                <a:spcPts val="0"/>
              </a:spcBef>
              <a:spcAft>
                <a:spcPts val="0"/>
              </a:spcAft>
              <a:buSzPts val="1520"/>
              <a:buAutoNum type="alphaLcPeriod"/>
            </a:pPr>
            <a:r>
              <a:rPr lang="en" sz="1520"/>
              <a:t>Positron Emission Tomography (PET)</a:t>
            </a:r>
            <a:endParaRPr sz="1520"/>
          </a:p>
          <a:p>
            <a:pPr indent="-308292" lvl="1" marL="914400" rtl="0" algn="l">
              <a:lnSpc>
                <a:spcPct val="80000"/>
              </a:lnSpc>
              <a:spcBef>
                <a:spcPts val="0"/>
              </a:spcBef>
              <a:spcAft>
                <a:spcPts val="0"/>
              </a:spcAft>
              <a:buSzPts val="1520"/>
              <a:buAutoNum type="alphaLcPeriod"/>
            </a:pPr>
            <a:r>
              <a:rPr lang="en" sz="1520"/>
              <a:t>Optical Imaging</a:t>
            </a:r>
            <a:endParaRPr sz="1520"/>
          </a:p>
          <a:p>
            <a:pPr indent="-308292" lvl="1" marL="914400" rtl="0" algn="l">
              <a:lnSpc>
                <a:spcPct val="80000"/>
              </a:lnSpc>
              <a:spcBef>
                <a:spcPts val="0"/>
              </a:spcBef>
              <a:spcAft>
                <a:spcPts val="0"/>
              </a:spcAft>
              <a:buSzPts val="1520"/>
              <a:buAutoNum type="alphaLcPeriod"/>
            </a:pPr>
            <a:r>
              <a:rPr lang="en" sz="1520"/>
              <a:t>Microwave Imaging</a:t>
            </a:r>
            <a:endParaRPr sz="1520"/>
          </a:p>
          <a:p>
            <a:pPr indent="-324675" lvl="0" marL="457200" rtl="0" algn="l">
              <a:lnSpc>
                <a:spcPct val="80000"/>
              </a:lnSpc>
              <a:spcBef>
                <a:spcPts val="0"/>
              </a:spcBef>
              <a:spcAft>
                <a:spcPts val="0"/>
              </a:spcAft>
              <a:buSzPts val="1575"/>
              <a:buAutoNum type="arabicPeriod"/>
            </a:pPr>
            <a:r>
              <a:rPr lang="en" sz="1575"/>
              <a:t>Analysis</a:t>
            </a:r>
            <a:endParaRPr sz="1575"/>
          </a:p>
          <a:p>
            <a:pPr indent="-308292" lvl="1" marL="914400" rtl="0" algn="l">
              <a:lnSpc>
                <a:spcPct val="80000"/>
              </a:lnSpc>
              <a:spcBef>
                <a:spcPts val="0"/>
              </a:spcBef>
              <a:spcAft>
                <a:spcPts val="0"/>
              </a:spcAft>
              <a:buSzPts val="1520"/>
              <a:buAutoNum type="alphaLcPeriod"/>
            </a:pPr>
            <a:r>
              <a:rPr lang="en" sz="1520"/>
              <a:t>Comparisons</a:t>
            </a:r>
            <a:endParaRPr sz="1520"/>
          </a:p>
          <a:p>
            <a:pPr indent="-308292" lvl="1" marL="914400" rtl="0" algn="l">
              <a:lnSpc>
                <a:spcPct val="80000"/>
              </a:lnSpc>
              <a:spcBef>
                <a:spcPts val="0"/>
              </a:spcBef>
              <a:spcAft>
                <a:spcPts val="0"/>
              </a:spcAft>
              <a:buSzPts val="1520"/>
              <a:buAutoNum type="alphaLcPeriod"/>
            </a:pPr>
            <a:r>
              <a:rPr lang="en" sz="1520"/>
              <a:t>Advances and Emerging Technologies</a:t>
            </a:r>
            <a:endParaRPr sz="1520"/>
          </a:p>
          <a:p>
            <a:pPr indent="-308292" lvl="1" marL="914400" rtl="0" algn="l">
              <a:lnSpc>
                <a:spcPct val="80000"/>
              </a:lnSpc>
              <a:spcBef>
                <a:spcPts val="0"/>
              </a:spcBef>
              <a:spcAft>
                <a:spcPts val="0"/>
              </a:spcAft>
              <a:buSzPts val="1520"/>
              <a:buAutoNum type="alphaLcPeriod"/>
            </a:pPr>
            <a:r>
              <a:rPr lang="en" sz="1520"/>
              <a:t>Challenges and Considerations</a:t>
            </a:r>
            <a:endParaRPr sz="1520"/>
          </a:p>
          <a:p>
            <a:pPr indent="-308292" lvl="1" marL="914400" rtl="0" algn="l">
              <a:lnSpc>
                <a:spcPct val="80000"/>
              </a:lnSpc>
              <a:spcBef>
                <a:spcPts val="0"/>
              </a:spcBef>
              <a:spcAft>
                <a:spcPts val="0"/>
              </a:spcAft>
              <a:buSzPts val="1520"/>
              <a:buAutoNum type="alphaLcPeriod"/>
            </a:pPr>
            <a:r>
              <a:rPr lang="en" sz="1520"/>
              <a:t>Conclusion</a:t>
            </a:r>
            <a:endParaRPr sz="1300"/>
          </a:p>
          <a:p>
            <a:pPr indent="-324675" lvl="0" marL="457200" rtl="0" algn="l">
              <a:lnSpc>
                <a:spcPct val="80000"/>
              </a:lnSpc>
              <a:spcBef>
                <a:spcPts val="0"/>
              </a:spcBef>
              <a:spcAft>
                <a:spcPts val="0"/>
              </a:spcAft>
              <a:buSzPts val="1575"/>
              <a:buAutoNum type="arabicPeriod"/>
            </a:pPr>
            <a:r>
              <a:rPr lang="en" sz="1575"/>
              <a:t>Questions?</a:t>
            </a:r>
            <a:endParaRPr sz="1575"/>
          </a:p>
          <a:p>
            <a:pPr indent="-324675" lvl="0" marL="457200" rtl="0" algn="l">
              <a:lnSpc>
                <a:spcPct val="80000"/>
              </a:lnSpc>
              <a:spcBef>
                <a:spcPts val="0"/>
              </a:spcBef>
              <a:spcAft>
                <a:spcPts val="0"/>
              </a:spcAft>
              <a:buSzPts val="1575"/>
              <a:buAutoNum type="arabicPeriod"/>
            </a:pPr>
            <a:r>
              <a:rPr lang="en" sz="1575"/>
              <a:t>References</a:t>
            </a:r>
            <a:endParaRPr sz="1575"/>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8"/>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Contrast-Enhanced</a:t>
            </a:r>
            <a:endParaRPr/>
          </a:p>
          <a:p>
            <a:pPr indent="0" lvl="0" marL="0" rtl="0" algn="ctr">
              <a:spcBef>
                <a:spcPts val="0"/>
              </a:spcBef>
              <a:spcAft>
                <a:spcPts val="0"/>
              </a:spcAft>
              <a:buNone/>
            </a:pPr>
            <a:r>
              <a:rPr lang="en"/>
              <a:t>Digital Mammography</a:t>
            </a:r>
            <a:r>
              <a:rPr lang="en"/>
              <a:t> (CEDM)</a:t>
            </a:r>
            <a:endParaRPr/>
          </a:p>
        </p:txBody>
      </p:sp>
      <p:sp>
        <p:nvSpPr>
          <p:cNvPr id="277" name="Google Shape;277;p4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Contrast-Enhanced Digital Mammography represents the angiogenic pattern of masses, which depicts anatomical information of the tissue.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two methods to produce CEDM imagery, both using iodine-based contrast media with digital mammography devices. They are:</a:t>
            </a:r>
            <a:endParaRPr/>
          </a:p>
          <a:p>
            <a:pPr indent="-342900" lvl="0" marL="457200" rtl="0" algn="l">
              <a:spcBef>
                <a:spcPts val="0"/>
              </a:spcBef>
              <a:spcAft>
                <a:spcPts val="0"/>
              </a:spcAft>
              <a:buSzPts val="1800"/>
              <a:buChar char="●"/>
            </a:pPr>
            <a:r>
              <a:rPr lang="en"/>
              <a:t>Temporal subtraction</a:t>
            </a:r>
            <a:endParaRPr/>
          </a:p>
          <a:p>
            <a:pPr indent="-342900" lvl="0" marL="457200" rtl="0" algn="l">
              <a:spcBef>
                <a:spcPts val="0"/>
              </a:spcBef>
              <a:spcAft>
                <a:spcPts val="0"/>
              </a:spcAft>
              <a:buSzPts val="1800"/>
              <a:buChar char="●"/>
            </a:pPr>
            <a:r>
              <a:rPr lang="en"/>
              <a:t>Dual-energy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CEDM - Temporal Subtraction</a:t>
            </a:r>
            <a:endParaRPr/>
          </a:p>
        </p:txBody>
      </p:sp>
      <p:sp>
        <p:nvSpPr>
          <p:cNvPr id="283" name="Google Shape;283;p4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first method of CEDM is ‘temporal subtraction technique’, where images of before and after contrast media injection are subtracted. The whole scanning time takes about 15 </a:t>
            </a:r>
            <a:r>
              <a:rPr lang="en"/>
              <a:t>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Images are taken immediately after injection of the contrast media at successive times and then the patterns of vascular filling and emptying is observed.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imaging technique, one can draw a time-diagram of the vessels being filled with contrast material.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CEDM - Temporal Subtraction</a:t>
            </a:r>
            <a:endParaRPr/>
          </a:p>
        </p:txBody>
      </p:sp>
      <p:pic>
        <p:nvPicPr>
          <p:cNvPr id="289" name="Google Shape;289;p50"/>
          <p:cNvPicPr preferRelativeResize="0"/>
          <p:nvPr/>
        </p:nvPicPr>
        <p:blipFill>
          <a:blip r:embed="rId3">
            <a:alphaModFix/>
          </a:blip>
          <a:stretch>
            <a:fillRect/>
          </a:stretch>
        </p:blipFill>
        <p:spPr>
          <a:xfrm>
            <a:off x="1068710" y="1356875"/>
            <a:ext cx="7006577" cy="4734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CEDM - Dual-energy</a:t>
            </a:r>
            <a:endParaRPr/>
          </a:p>
        </p:txBody>
      </p:sp>
      <p:sp>
        <p:nvSpPr>
          <p:cNvPr id="295" name="Google Shape;295;p5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second method of CEDM is ‘dual-energy technique’, also known as CESM, where images of before (at high energy) and after (at low energy) contrast media injection. The whole scanning time takes about 5 to 10 minutes. Afterward, the images are combined to improve contrast.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the </a:t>
            </a:r>
            <a:r>
              <a:rPr lang="en"/>
              <a:t>magnitude</a:t>
            </a:r>
            <a:r>
              <a:rPr lang="en"/>
              <a:t> of the produced signal in the receiver is proportional to the energy received, threshold filters can be applied. The information from these images is useful for differentiating different parts of the breast tissue, such as the cystic masses from tumors.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CEDM - Dual-energy</a:t>
            </a:r>
            <a:endParaRPr/>
          </a:p>
        </p:txBody>
      </p:sp>
      <p:pic>
        <p:nvPicPr>
          <p:cNvPr id="301" name="Google Shape;301;p52"/>
          <p:cNvPicPr preferRelativeResize="0"/>
          <p:nvPr/>
        </p:nvPicPr>
        <p:blipFill>
          <a:blip r:embed="rId3">
            <a:alphaModFix/>
          </a:blip>
          <a:stretch>
            <a:fillRect/>
          </a:stretch>
        </p:blipFill>
        <p:spPr>
          <a:xfrm>
            <a:off x="536701" y="1356875"/>
            <a:ext cx="8132850" cy="488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CEDM - Technical Aspects</a:t>
            </a:r>
            <a:endParaRPr/>
          </a:p>
        </p:txBody>
      </p:sp>
      <p:sp>
        <p:nvSpPr>
          <p:cNvPr id="307" name="Google Shape;307;p5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sensitivity of CEDM </a:t>
            </a:r>
            <a:r>
              <a:rPr lang="en"/>
              <a:t>methods</a:t>
            </a:r>
            <a:r>
              <a:rPr lang="en"/>
              <a:t> are about 93%, which is an increase compared to mammography. The specificity is around 63%.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dual-energy technique aims to reduce the average breast radiation does by 98%.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combined with DBT, the impact of surrounding soft tissues is reduced and contrast between the tumor and surrounding tissues is increased. This leads to increased sensitivity by about 35-59% even for dense breast tissue.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4"/>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CEDM - </a:t>
            </a:r>
            <a:endParaRPr/>
          </a:p>
          <a:p>
            <a:pPr indent="0" lvl="0" marL="0" rtl="0" algn="ctr">
              <a:spcBef>
                <a:spcPts val="0"/>
              </a:spcBef>
              <a:spcAft>
                <a:spcPts val="0"/>
              </a:spcAft>
              <a:buNone/>
            </a:pPr>
            <a:r>
              <a:rPr lang="en"/>
              <a:t>Comparison to Mammography</a:t>
            </a:r>
            <a:endParaRPr/>
          </a:p>
        </p:txBody>
      </p:sp>
      <p:pic>
        <p:nvPicPr>
          <p:cNvPr id="313" name="Google Shape;313;p54"/>
          <p:cNvPicPr preferRelativeResize="0"/>
          <p:nvPr/>
        </p:nvPicPr>
        <p:blipFill>
          <a:blip r:embed="rId3">
            <a:alphaModFix/>
          </a:blip>
          <a:stretch>
            <a:fillRect/>
          </a:stretch>
        </p:blipFill>
        <p:spPr>
          <a:xfrm>
            <a:off x="443950" y="1515899"/>
            <a:ext cx="8256101" cy="47767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CEDM - Clinical Outcomes</a:t>
            </a:r>
            <a:endParaRPr/>
          </a:p>
        </p:txBody>
      </p:sp>
      <p:sp>
        <p:nvSpPr>
          <p:cNvPr id="319" name="Google Shape;319;p55"/>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CEDM techniques are commonly used to </a:t>
            </a:r>
            <a:r>
              <a:rPr lang="en"/>
              <a:t>evaluate</a:t>
            </a:r>
            <a:r>
              <a:rPr lang="en"/>
              <a:t> tumor angiogenesis in specific individuals, but despite their high sensitivity, they have low specificity and have limitations in the diagnosis of breast ductal carcinoma. It is also limited by high cost, difficult access, and lack of familiarity.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adding CEDM to conventional mammography enhances the quality of diagnosis and sensitivity.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Ultrasound / Sonography</a:t>
            </a:r>
            <a:endParaRPr/>
          </a:p>
        </p:txBody>
      </p:sp>
      <p:sp>
        <p:nvSpPr>
          <p:cNvPr id="325" name="Google Shape;325;p5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this method, an ultrasound wave is transmitted to the tissue at frequencies ranging between 3-12 MHz.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Different organs have different </a:t>
            </a:r>
            <a:r>
              <a:rPr lang="en"/>
              <a:t>acoustic</a:t>
            </a:r>
            <a:r>
              <a:rPr lang="en"/>
              <a:t> impedances, leading them to reflect ultrasounds differently.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Doppler ultrasound and contrast media are also used to </a:t>
            </a:r>
            <a:r>
              <a:rPr lang="en"/>
              <a:t>measure</a:t>
            </a:r>
            <a:r>
              <a:rPr lang="en"/>
              <a:t> tumour blood flow and </a:t>
            </a:r>
            <a:r>
              <a:rPr lang="en"/>
              <a:t>vascularization</a:t>
            </a:r>
            <a:r>
              <a:rPr lang="en"/>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Ultrasound / Sonography continued</a:t>
            </a:r>
            <a:endParaRPr/>
          </a:p>
        </p:txBody>
      </p:sp>
      <p:sp>
        <p:nvSpPr>
          <p:cNvPr id="331" name="Google Shape;331;p5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Many ultrasound techniques have been developed. Ultrasound can be used to determine </a:t>
            </a:r>
            <a:r>
              <a:rPr lang="en"/>
              <a:t>morphology</a:t>
            </a:r>
            <a:r>
              <a:rPr lang="en"/>
              <a:t>, orientation, internal structures, and margin of lesions in dense breasts.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usage of ultrasound can </a:t>
            </a:r>
            <a:r>
              <a:rPr lang="en"/>
              <a:t>help</a:t>
            </a:r>
            <a:r>
              <a:rPr lang="en"/>
              <a:t> to differentiate benign and solid breast lesions. Sensitivity increases to 97.3% and specificity to 76.1% by adding ultrasound imaging to conventional breast cancer screening methods.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Overview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Ultrasound / Sonography - ABUS</a:t>
            </a:r>
            <a:endParaRPr/>
          </a:p>
        </p:txBody>
      </p:sp>
      <p:sp>
        <p:nvSpPr>
          <p:cNvPr id="337" name="Google Shape;337;p58"/>
          <p:cNvSpPr txBox="1"/>
          <p:nvPr>
            <p:ph idx="1" type="body"/>
          </p:nvPr>
        </p:nvSpPr>
        <p:spPr>
          <a:xfrm>
            <a:off x="311700" y="1536625"/>
            <a:ext cx="4932600" cy="4555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Automatic breast ultrasound, or ABUS, has high diagnostic accuracy and better determination of lesion size.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Three positions are obtained by the operator with flat ultrasonic plates. The images are then reconstructed in 3D. This technique is a good method for women with dense breasts. The sensitivity of ABUS in the </a:t>
            </a:r>
            <a:r>
              <a:rPr lang="en"/>
              <a:t>diagnosis</a:t>
            </a:r>
            <a:r>
              <a:rPr lang="en"/>
              <a:t> of breast cancer is 79% and its specificity is 83.3% </a:t>
            </a:r>
            <a:endParaRPr/>
          </a:p>
        </p:txBody>
      </p:sp>
      <p:pic>
        <p:nvPicPr>
          <p:cNvPr id="338" name="Google Shape;338;p58"/>
          <p:cNvPicPr preferRelativeResize="0"/>
          <p:nvPr/>
        </p:nvPicPr>
        <p:blipFill rotWithShape="1">
          <a:blip r:embed="rId3">
            <a:alphaModFix/>
          </a:blip>
          <a:srcRect b="0" l="0" r="49428" t="0"/>
          <a:stretch/>
        </p:blipFill>
        <p:spPr>
          <a:xfrm>
            <a:off x="5427350" y="1356875"/>
            <a:ext cx="3269199" cy="2598075"/>
          </a:xfrm>
          <a:prstGeom prst="rect">
            <a:avLst/>
          </a:prstGeom>
          <a:noFill/>
          <a:ln>
            <a:noFill/>
          </a:ln>
        </p:spPr>
      </p:pic>
      <p:pic>
        <p:nvPicPr>
          <p:cNvPr id="339" name="Google Shape;339;p58"/>
          <p:cNvPicPr preferRelativeResize="0"/>
          <p:nvPr/>
        </p:nvPicPr>
        <p:blipFill rotWithShape="1">
          <a:blip r:embed="rId3">
            <a:alphaModFix/>
          </a:blip>
          <a:srcRect b="0" l="49431" r="0" t="0"/>
          <a:stretch/>
        </p:blipFill>
        <p:spPr>
          <a:xfrm>
            <a:off x="5387600" y="3954950"/>
            <a:ext cx="3219401" cy="2558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Ultrasound / Sonography - CEUS</a:t>
            </a:r>
            <a:endParaRPr/>
          </a:p>
        </p:txBody>
      </p:sp>
      <p:sp>
        <p:nvSpPr>
          <p:cNvPr id="345" name="Google Shape;345;p59"/>
          <p:cNvSpPr txBox="1"/>
          <p:nvPr>
            <p:ph idx="1" type="body"/>
          </p:nvPr>
        </p:nvSpPr>
        <p:spPr>
          <a:xfrm>
            <a:off x="311700" y="1536625"/>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Contrast-enhanced ultrasound, or (CEUS), is used to observe different vascular structures.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Gas microbubbles with a diameter of 1-7um is injected into the veins, and </a:t>
            </a:r>
            <a:r>
              <a:rPr lang="en"/>
              <a:t>reflect</a:t>
            </a:r>
            <a:r>
              <a:rPr lang="en"/>
              <a:t> sound more than red blood cells. Combining the microbubbles with nonlinear imaging such as power doppler allows the imaging of the vascular morphology.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sensitivity and specificity of this method for diagnosis of breast lesions are 100% and 87.5%, respectively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Ultrasound / Sonography - 3D</a:t>
            </a:r>
            <a:endParaRPr/>
          </a:p>
        </p:txBody>
      </p:sp>
      <p:sp>
        <p:nvSpPr>
          <p:cNvPr id="351" name="Google Shape;351;p60"/>
          <p:cNvSpPr txBox="1"/>
          <p:nvPr>
            <p:ph idx="1" type="body"/>
          </p:nvPr>
        </p:nvSpPr>
        <p:spPr>
          <a:xfrm>
            <a:off x="311700" y="1536625"/>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Two variants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variant uses normal 2D equipment and reconstructs a 3D volume using 2D images.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variant uses a matrix array converter that scans in 3D.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1"/>
          <p:cNvSpPr txBox="1"/>
          <p:nvPr>
            <p:ph type="title"/>
          </p:nvPr>
        </p:nvSpPr>
        <p:spPr>
          <a:xfrm>
            <a:off x="1096050" y="485949"/>
            <a:ext cx="8233200" cy="70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Ultrasound / Sonography - Color Doppler</a:t>
            </a:r>
            <a:endParaRPr/>
          </a:p>
        </p:txBody>
      </p:sp>
      <p:sp>
        <p:nvSpPr>
          <p:cNvPr id="357" name="Google Shape;357;p61"/>
          <p:cNvSpPr txBox="1"/>
          <p:nvPr>
            <p:ph idx="1" type="body"/>
          </p:nvPr>
        </p:nvSpPr>
        <p:spPr>
          <a:xfrm>
            <a:off x="311700" y="1536625"/>
            <a:ext cx="83007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Color doppler </a:t>
            </a:r>
            <a:r>
              <a:rPr lang="en"/>
              <a:t>estimates local blood flow by using mean Doppler shift coding in the ROI and colors the areas where it is seen. The colors show the flow and the speed.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Malignant areas usually increase the intensity of the signal.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Color doppler has less transducer pressure, and when the chest wall and transducer are squeezed, the vessels can close within the lesion.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2"/>
          <p:cNvSpPr txBox="1"/>
          <p:nvPr>
            <p:ph type="title"/>
          </p:nvPr>
        </p:nvSpPr>
        <p:spPr>
          <a:xfrm>
            <a:off x="1096050" y="485949"/>
            <a:ext cx="8233200" cy="70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Ultrasound / Sonography - Power Doppler</a:t>
            </a:r>
            <a:endParaRPr/>
          </a:p>
        </p:txBody>
      </p:sp>
      <p:sp>
        <p:nvSpPr>
          <p:cNvPr id="363" name="Google Shape;363;p62"/>
          <p:cNvSpPr txBox="1"/>
          <p:nvPr>
            <p:ph idx="1" type="body"/>
          </p:nvPr>
        </p:nvSpPr>
        <p:spPr>
          <a:xfrm>
            <a:off x="311700" y="1536625"/>
            <a:ext cx="83007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this technique, pulse power is coded into the doppler signal and it is displayed in a single color unlike color doppler. The frequency is </a:t>
            </a:r>
            <a:r>
              <a:rPr lang="en"/>
              <a:t>determined</a:t>
            </a:r>
            <a:r>
              <a:rPr lang="en"/>
              <a:t> by the number of red blood cells, so signal strength depends on the amount of blood in the area.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Power doppler is even more sensitive in detecting blood flow but does not show direction.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3"/>
          <p:cNvSpPr txBox="1"/>
          <p:nvPr>
            <p:ph type="title"/>
          </p:nvPr>
        </p:nvSpPr>
        <p:spPr>
          <a:xfrm>
            <a:off x="1096050" y="485949"/>
            <a:ext cx="8233200" cy="702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Ultrasound / Sonography - </a:t>
            </a:r>
            <a:endParaRPr/>
          </a:p>
          <a:p>
            <a:pPr indent="0" lvl="0" marL="0" rtl="0" algn="ctr">
              <a:spcBef>
                <a:spcPts val="0"/>
              </a:spcBef>
              <a:spcAft>
                <a:spcPts val="0"/>
              </a:spcAft>
              <a:buNone/>
            </a:pPr>
            <a:r>
              <a:rPr lang="en"/>
              <a:t>Sonoelastography</a:t>
            </a:r>
            <a:endParaRPr/>
          </a:p>
        </p:txBody>
      </p:sp>
      <p:sp>
        <p:nvSpPr>
          <p:cNvPr id="369" name="Google Shape;369;p63"/>
          <p:cNvSpPr txBox="1"/>
          <p:nvPr>
            <p:ph idx="1" type="body"/>
          </p:nvPr>
        </p:nvSpPr>
        <p:spPr>
          <a:xfrm>
            <a:off x="311700" y="1536625"/>
            <a:ext cx="3367500" cy="4555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Solid tumours are physically more rigid than their surroundings. This can be exploited in sonoelastography, where the tissue is imaged before and after compression.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solid masses will be less deformed and appear darker in the elastogram. </a:t>
            </a:r>
            <a:endParaRPr/>
          </a:p>
        </p:txBody>
      </p:sp>
      <p:pic>
        <p:nvPicPr>
          <p:cNvPr id="370" name="Google Shape;370;p63"/>
          <p:cNvPicPr preferRelativeResize="0"/>
          <p:nvPr/>
        </p:nvPicPr>
        <p:blipFill>
          <a:blip r:embed="rId3">
            <a:alphaModFix/>
          </a:blip>
          <a:stretch>
            <a:fillRect/>
          </a:stretch>
        </p:blipFill>
        <p:spPr>
          <a:xfrm>
            <a:off x="3679200" y="1851375"/>
            <a:ext cx="5278274" cy="3925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4"/>
          <p:cNvSpPr txBox="1"/>
          <p:nvPr>
            <p:ph type="title"/>
          </p:nvPr>
        </p:nvSpPr>
        <p:spPr>
          <a:xfrm>
            <a:off x="1354400" y="502775"/>
            <a:ext cx="7974900" cy="685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Ultrasound / Sonography - </a:t>
            </a:r>
            <a:endParaRPr/>
          </a:p>
          <a:p>
            <a:pPr indent="0" lvl="0" marL="0" rtl="0" algn="ctr">
              <a:spcBef>
                <a:spcPts val="0"/>
              </a:spcBef>
              <a:spcAft>
                <a:spcPts val="0"/>
              </a:spcAft>
              <a:buNone/>
            </a:pPr>
            <a:r>
              <a:rPr lang="en"/>
              <a:t>Stress elastography</a:t>
            </a:r>
            <a:endParaRPr/>
          </a:p>
        </p:txBody>
      </p:sp>
      <p:sp>
        <p:nvSpPr>
          <p:cNvPr id="376" name="Google Shape;376;p64"/>
          <p:cNvSpPr txBox="1"/>
          <p:nvPr>
            <p:ph idx="1" type="body"/>
          </p:nvPr>
        </p:nvSpPr>
        <p:spPr>
          <a:xfrm>
            <a:off x="311700" y="1536625"/>
            <a:ext cx="33675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static force is applied to the tissue. Soft tissue will change more than hard tissue when a static force is applied.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Noise can be an </a:t>
            </a:r>
            <a:r>
              <a:rPr lang="en"/>
              <a:t>issue, as well as repeatability.</a:t>
            </a:r>
            <a:endParaRPr/>
          </a:p>
        </p:txBody>
      </p:sp>
      <p:pic>
        <p:nvPicPr>
          <p:cNvPr id="377" name="Google Shape;377;p64"/>
          <p:cNvPicPr preferRelativeResize="0"/>
          <p:nvPr/>
        </p:nvPicPr>
        <p:blipFill>
          <a:blip r:embed="rId3">
            <a:alphaModFix/>
          </a:blip>
          <a:stretch>
            <a:fillRect/>
          </a:stretch>
        </p:blipFill>
        <p:spPr>
          <a:xfrm>
            <a:off x="3679200" y="1863025"/>
            <a:ext cx="5160000" cy="32757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5"/>
          <p:cNvSpPr txBox="1"/>
          <p:nvPr>
            <p:ph type="title"/>
          </p:nvPr>
        </p:nvSpPr>
        <p:spPr>
          <a:xfrm>
            <a:off x="899725" y="452275"/>
            <a:ext cx="8335800" cy="736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Ultrasound / Sonography - </a:t>
            </a:r>
            <a:endParaRPr/>
          </a:p>
          <a:p>
            <a:pPr indent="0" lvl="0" marL="0" rtl="0" algn="ctr">
              <a:spcBef>
                <a:spcPts val="0"/>
              </a:spcBef>
              <a:spcAft>
                <a:spcPts val="0"/>
              </a:spcAft>
              <a:buNone/>
            </a:pPr>
            <a:r>
              <a:rPr lang="en"/>
              <a:t>Shear</a:t>
            </a:r>
            <a:r>
              <a:rPr lang="en"/>
              <a:t> wave elastography</a:t>
            </a:r>
            <a:endParaRPr/>
          </a:p>
        </p:txBody>
      </p:sp>
      <p:sp>
        <p:nvSpPr>
          <p:cNvPr id="383" name="Google Shape;383;p65"/>
          <p:cNvSpPr txBox="1"/>
          <p:nvPr>
            <p:ph idx="1" type="body"/>
          </p:nvPr>
        </p:nvSpPr>
        <p:spPr>
          <a:xfrm>
            <a:off x="311700" y="1536625"/>
            <a:ext cx="33675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Shear wave elastography uses transverse ultrasound waves. These waves are produced from volume changes due to </a:t>
            </a:r>
            <a:r>
              <a:rPr lang="en"/>
              <a:t>ultrasonic</a:t>
            </a:r>
            <a:r>
              <a:rPr lang="en"/>
              <a:t> pressure.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Repeatability</a:t>
            </a:r>
            <a:r>
              <a:rPr lang="en"/>
              <a:t> for this method is high.</a:t>
            </a:r>
            <a:endParaRPr/>
          </a:p>
        </p:txBody>
      </p:sp>
      <p:pic>
        <p:nvPicPr>
          <p:cNvPr id="384" name="Google Shape;384;p65"/>
          <p:cNvPicPr preferRelativeResize="0"/>
          <p:nvPr/>
        </p:nvPicPr>
        <p:blipFill>
          <a:blip r:embed="rId3">
            <a:alphaModFix/>
          </a:blip>
          <a:stretch>
            <a:fillRect/>
          </a:stretch>
        </p:blipFill>
        <p:spPr>
          <a:xfrm>
            <a:off x="3495425" y="2532112"/>
            <a:ext cx="5648574" cy="2564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Magnetic Resonance Imaging (MRI)</a:t>
            </a:r>
            <a:endParaRPr/>
          </a:p>
        </p:txBody>
      </p:sp>
      <p:sp>
        <p:nvSpPr>
          <p:cNvPr id="390" name="Google Shape;390;p6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In Magnetic Resonance Imaging, the image is produced using the magnetic properties of the hydrogen atoms in tissues.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frequently used for screening patients with a high risk of breast cancer.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MRI imaging is more sensitive than mammography and ultrasound in the diagnosis of breast cancer.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MRIs suffer from high cost and high time. Patients also struggle to maintain the proper posture during an MRI scan.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Magnetic Resonance Imaging (MRI)</a:t>
            </a:r>
            <a:endParaRPr/>
          </a:p>
        </p:txBody>
      </p:sp>
      <p:sp>
        <p:nvSpPr>
          <p:cNvPr id="396" name="Google Shape;396;p6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are three main techniques that are </a:t>
            </a:r>
            <a:r>
              <a:rPr lang="en"/>
              <a:t>commonly used to diagnose breast cancer:</a:t>
            </a:r>
            <a:endParaRPr/>
          </a:p>
          <a:p>
            <a:pPr indent="-342900" lvl="0" marL="457200" rtl="0" algn="l">
              <a:spcBef>
                <a:spcPts val="0"/>
              </a:spcBef>
              <a:spcAft>
                <a:spcPts val="0"/>
              </a:spcAft>
              <a:buSzPts val="1800"/>
              <a:buChar char="●"/>
            </a:pPr>
            <a:r>
              <a:rPr lang="en"/>
              <a:t>Diffusion-weighted imaging</a:t>
            </a:r>
            <a:endParaRPr/>
          </a:p>
          <a:p>
            <a:pPr indent="-317500" lvl="1" marL="914400" rtl="0" algn="l">
              <a:spcBef>
                <a:spcPts val="0"/>
              </a:spcBef>
              <a:spcAft>
                <a:spcPts val="0"/>
              </a:spcAft>
              <a:buSzPts val="1400"/>
              <a:buChar char="○"/>
            </a:pPr>
            <a:r>
              <a:rPr lang="en"/>
              <a:t>dynamic information of water molecule diffusion</a:t>
            </a:r>
            <a:endParaRPr/>
          </a:p>
          <a:p>
            <a:pPr indent="-342900" lvl="0" marL="457200" rtl="0" algn="l">
              <a:spcBef>
                <a:spcPts val="0"/>
              </a:spcBef>
              <a:spcAft>
                <a:spcPts val="0"/>
              </a:spcAft>
              <a:buSzPts val="1800"/>
              <a:buChar char="●"/>
            </a:pPr>
            <a:r>
              <a:rPr lang="en"/>
              <a:t>Magnetic resonance elastography</a:t>
            </a:r>
            <a:endParaRPr/>
          </a:p>
          <a:p>
            <a:pPr indent="-317500" lvl="1" marL="914400" rtl="0" algn="l">
              <a:spcBef>
                <a:spcPts val="0"/>
              </a:spcBef>
              <a:spcAft>
                <a:spcPts val="0"/>
              </a:spcAft>
              <a:buSzPts val="1400"/>
              <a:buChar char="○"/>
            </a:pPr>
            <a:r>
              <a:rPr lang="en"/>
              <a:t>biomechanical properties of tissue</a:t>
            </a:r>
            <a:endParaRPr/>
          </a:p>
          <a:p>
            <a:pPr indent="-342900" lvl="0" marL="457200" rtl="0" algn="l">
              <a:spcBef>
                <a:spcPts val="0"/>
              </a:spcBef>
              <a:spcAft>
                <a:spcPts val="0"/>
              </a:spcAft>
              <a:buSzPts val="1800"/>
              <a:buChar char="●"/>
            </a:pPr>
            <a:r>
              <a:rPr lang="en"/>
              <a:t>Magnetic resonance spectroscopy</a:t>
            </a:r>
            <a:endParaRPr/>
          </a:p>
          <a:p>
            <a:pPr indent="-317500" lvl="1" marL="914400" rtl="0" algn="l">
              <a:spcBef>
                <a:spcPts val="0"/>
              </a:spcBef>
              <a:spcAft>
                <a:spcPts val="0"/>
              </a:spcAft>
              <a:buSzPts val="1400"/>
              <a:buChar char="○"/>
            </a:pPr>
            <a:r>
              <a:rPr lang="en"/>
              <a:t>chemical content of breast lesions</a:t>
            </a:r>
            <a:endParaRPr/>
          </a:p>
        </p:txBody>
      </p:sp>
      <p:pic>
        <p:nvPicPr>
          <p:cNvPr id="397" name="Google Shape;397;p67"/>
          <p:cNvPicPr preferRelativeResize="0"/>
          <p:nvPr/>
        </p:nvPicPr>
        <p:blipFill>
          <a:blip r:embed="rId3">
            <a:alphaModFix/>
          </a:blip>
          <a:stretch>
            <a:fillRect/>
          </a:stretch>
        </p:blipFill>
        <p:spPr>
          <a:xfrm>
            <a:off x="2382825" y="4682149"/>
            <a:ext cx="4378349" cy="1810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Introduction</a:t>
            </a:r>
            <a:endParaRPr/>
          </a:p>
        </p:txBody>
      </p:sp>
      <p:sp>
        <p:nvSpPr>
          <p:cNvPr id="179" name="Google Shape;179;p3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t>
            </a:r>
            <a:r>
              <a:rPr lang="en"/>
              <a:t>he research paper titled "A review of various modalities in breast imaging: technical aspects and clinical outcomes" by Iranmakani et al. (2020) provides an overview of many of the different types of imaging techniques used to detect breast cancer.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authors compiled information from 40 research papers over 12 different modalities to provide an overview of each type and to make comparisons between them.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8"/>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MRI - </a:t>
            </a:r>
            <a:endParaRPr/>
          </a:p>
          <a:p>
            <a:pPr indent="0" lvl="0" marL="0" rtl="0" algn="ctr">
              <a:spcBef>
                <a:spcPts val="0"/>
              </a:spcBef>
              <a:spcAft>
                <a:spcPts val="0"/>
              </a:spcAft>
              <a:buNone/>
            </a:pPr>
            <a:r>
              <a:rPr lang="en"/>
              <a:t>Diffusion-weighted imaging</a:t>
            </a:r>
            <a:endParaRPr/>
          </a:p>
        </p:txBody>
      </p:sp>
      <p:sp>
        <p:nvSpPr>
          <p:cNvPr id="403" name="Google Shape;403;p68"/>
          <p:cNvSpPr txBox="1"/>
          <p:nvPr>
            <p:ph idx="1" type="body"/>
          </p:nvPr>
        </p:nvSpPr>
        <p:spPr>
          <a:xfrm>
            <a:off x="311700" y="1536625"/>
            <a:ext cx="4478100" cy="4555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The release of water molecules within the body is not random due to certain physiological barriers.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Differences in water diffusion between tissues can provide </a:t>
            </a:r>
            <a:r>
              <a:rPr lang="en"/>
              <a:t>information</a:t>
            </a:r>
            <a:r>
              <a:rPr lang="en"/>
              <a:t> on </a:t>
            </a:r>
            <a:r>
              <a:rPr lang="en"/>
              <a:t>tumours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DWI is very sensitive. Water </a:t>
            </a:r>
            <a:r>
              <a:rPr lang="en"/>
              <a:t>permeability</a:t>
            </a:r>
            <a:r>
              <a:rPr lang="en"/>
              <a:t> in tissue is inversely related to cell membrane integrity, so signal intensity in DWI is higher in regions with limited propagation such as cancerous tissues. </a:t>
            </a:r>
            <a:endParaRPr/>
          </a:p>
        </p:txBody>
      </p:sp>
      <p:pic>
        <p:nvPicPr>
          <p:cNvPr id="404" name="Google Shape;404;p68"/>
          <p:cNvPicPr preferRelativeResize="0"/>
          <p:nvPr/>
        </p:nvPicPr>
        <p:blipFill>
          <a:blip r:embed="rId3">
            <a:alphaModFix/>
          </a:blip>
          <a:stretch>
            <a:fillRect/>
          </a:stretch>
        </p:blipFill>
        <p:spPr>
          <a:xfrm>
            <a:off x="4647525" y="1731200"/>
            <a:ext cx="4378600" cy="41660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9"/>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MRI - </a:t>
            </a:r>
            <a:endParaRPr/>
          </a:p>
          <a:p>
            <a:pPr indent="0" lvl="0" marL="0" rtl="0" algn="ctr">
              <a:spcBef>
                <a:spcPts val="0"/>
              </a:spcBef>
              <a:spcAft>
                <a:spcPts val="0"/>
              </a:spcAft>
              <a:buNone/>
            </a:pPr>
            <a:r>
              <a:rPr lang="en"/>
              <a:t>Magnetic resonance elastography</a:t>
            </a:r>
            <a:endParaRPr/>
          </a:p>
        </p:txBody>
      </p:sp>
      <p:sp>
        <p:nvSpPr>
          <p:cNvPr id="410" name="Google Shape;410;p69"/>
          <p:cNvSpPr txBox="1"/>
          <p:nvPr>
            <p:ph idx="1" type="body"/>
          </p:nvPr>
        </p:nvSpPr>
        <p:spPr>
          <a:xfrm>
            <a:off x="311700" y="1536625"/>
            <a:ext cx="48315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Magnetic resonance elastography (MRE) involves applying a shear wave to the breast. In tumours, due to the tumour being more rigid, will appear differently on the MRI when a sheer force is applied than </a:t>
            </a:r>
            <a:r>
              <a:rPr lang="en"/>
              <a:t>normal</a:t>
            </a:r>
            <a:r>
              <a:rPr lang="en"/>
              <a:t> tissue.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issue is that the motor used to apply the push can interfere with the magnets, so it is placed at a distance from the scanner.</a:t>
            </a:r>
            <a:endParaRPr/>
          </a:p>
        </p:txBody>
      </p:sp>
      <p:pic>
        <p:nvPicPr>
          <p:cNvPr id="411" name="Google Shape;411;p69"/>
          <p:cNvPicPr preferRelativeResize="0"/>
          <p:nvPr/>
        </p:nvPicPr>
        <p:blipFill>
          <a:blip r:embed="rId3">
            <a:alphaModFix/>
          </a:blip>
          <a:stretch>
            <a:fillRect/>
          </a:stretch>
        </p:blipFill>
        <p:spPr>
          <a:xfrm>
            <a:off x="5230199" y="2078200"/>
            <a:ext cx="3602100" cy="34720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0"/>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MRI - </a:t>
            </a:r>
            <a:endParaRPr/>
          </a:p>
          <a:p>
            <a:pPr indent="0" lvl="0" marL="0" rtl="0" algn="ctr">
              <a:spcBef>
                <a:spcPts val="0"/>
              </a:spcBef>
              <a:spcAft>
                <a:spcPts val="0"/>
              </a:spcAft>
              <a:buNone/>
            </a:pPr>
            <a:r>
              <a:rPr lang="en"/>
              <a:t>Magnetic resonance spectroscopy</a:t>
            </a:r>
            <a:endParaRPr/>
          </a:p>
        </p:txBody>
      </p:sp>
      <p:sp>
        <p:nvSpPr>
          <p:cNvPr id="417" name="Google Shape;417;p70"/>
          <p:cNvSpPr txBox="1"/>
          <p:nvPr>
            <p:ph idx="1" type="body"/>
          </p:nvPr>
        </p:nvSpPr>
        <p:spPr>
          <a:xfrm>
            <a:off x="311700" y="1536625"/>
            <a:ext cx="4899000" cy="4555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Magnetic resonance spectroscopy (MRS) is done in </a:t>
            </a:r>
            <a:r>
              <a:rPr lang="en"/>
              <a:t>combination</a:t>
            </a:r>
            <a:r>
              <a:rPr lang="en"/>
              <a:t> with an MRI to obtain chemical information about the lesions.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information is useful for </a:t>
            </a:r>
            <a:r>
              <a:rPr lang="en"/>
              <a:t>monitoring</a:t>
            </a:r>
            <a:r>
              <a:rPr lang="en"/>
              <a:t> the response to cancer treatments and improving the accuracy of </a:t>
            </a:r>
            <a:r>
              <a:rPr lang="en"/>
              <a:t>diagnostics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studies show that chemicals such as tCho show up more in </a:t>
            </a:r>
            <a:r>
              <a:rPr lang="en"/>
              <a:t>malignant</a:t>
            </a:r>
            <a:r>
              <a:rPr lang="en"/>
              <a:t> tissue.</a:t>
            </a:r>
            <a:endParaRPr/>
          </a:p>
        </p:txBody>
      </p:sp>
      <p:pic>
        <p:nvPicPr>
          <p:cNvPr id="418" name="Google Shape;418;p70"/>
          <p:cNvPicPr preferRelativeResize="0"/>
          <p:nvPr/>
        </p:nvPicPr>
        <p:blipFill>
          <a:blip r:embed="rId3">
            <a:alphaModFix/>
          </a:blip>
          <a:stretch>
            <a:fillRect/>
          </a:stretch>
        </p:blipFill>
        <p:spPr>
          <a:xfrm>
            <a:off x="5195575" y="1356875"/>
            <a:ext cx="3897059" cy="2453700"/>
          </a:xfrm>
          <a:prstGeom prst="rect">
            <a:avLst/>
          </a:prstGeom>
          <a:noFill/>
          <a:ln>
            <a:noFill/>
          </a:ln>
        </p:spPr>
      </p:pic>
      <p:pic>
        <p:nvPicPr>
          <p:cNvPr id="419" name="Google Shape;419;p70"/>
          <p:cNvPicPr preferRelativeResize="0"/>
          <p:nvPr/>
        </p:nvPicPr>
        <p:blipFill>
          <a:blip r:embed="rId4">
            <a:alphaModFix/>
          </a:blip>
          <a:stretch>
            <a:fillRect/>
          </a:stretch>
        </p:blipFill>
        <p:spPr>
          <a:xfrm>
            <a:off x="5195575" y="4009211"/>
            <a:ext cx="3897051" cy="222138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MRI - Technical Aspects</a:t>
            </a:r>
            <a:endParaRPr/>
          </a:p>
        </p:txBody>
      </p:sp>
      <p:sp>
        <p:nvSpPr>
          <p:cNvPr id="425" name="Google Shape;425;p7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MRI sensitivity has been shown at 92% in previous studies with specificity of 71%. </a:t>
            </a:r>
            <a:r>
              <a:rPr lang="en"/>
              <a:t>Combining both mammograms and MRIs lead to a sensitivity of 94%, and a specificity of 77%.</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2"/>
          <p:cNvSpPr txBox="1"/>
          <p:nvPr>
            <p:ph type="title"/>
          </p:nvPr>
        </p:nvSpPr>
        <p:spPr>
          <a:xfrm>
            <a:off x="915175" y="492792"/>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Nuclear medicine imaging</a:t>
            </a:r>
            <a:r>
              <a:rPr lang="en"/>
              <a:t> (SPECT)</a:t>
            </a:r>
            <a:endParaRPr/>
          </a:p>
        </p:txBody>
      </p:sp>
      <p:sp>
        <p:nvSpPr>
          <p:cNvPr id="431" name="Google Shape;431;p7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SPECT, or single-photon emission computed tomography, is a physiological imaging method.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Involves the injection of an isotope of Technetium. Since malignant cells are metabolically active, they absorb the isotope and emit gamma rays with 140 keV of energy, which a gamma ray detector then detects.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High </a:t>
            </a:r>
            <a:r>
              <a:rPr lang="en"/>
              <a:t>sensitivity, and high false negative rate makes this a scan greatly used to find the exact location of a tumor in a patient known to have cancer.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3"/>
          <p:cNvSpPr txBox="1"/>
          <p:nvPr>
            <p:ph type="title"/>
          </p:nvPr>
        </p:nvSpPr>
        <p:spPr>
          <a:xfrm>
            <a:off x="915175" y="492792"/>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Nuclear medicine imaging (PET)</a:t>
            </a:r>
            <a:endParaRPr/>
          </a:p>
        </p:txBody>
      </p:sp>
      <p:sp>
        <p:nvSpPr>
          <p:cNvPr id="437" name="Google Shape;437;p7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Positron Emission </a:t>
            </a:r>
            <a:r>
              <a:rPr lang="en"/>
              <a:t>Tomography</a:t>
            </a:r>
            <a:r>
              <a:rPr lang="en"/>
              <a:t>, or PET, is </a:t>
            </a:r>
            <a:r>
              <a:rPr lang="en"/>
              <a:t>used for quantification of the biochemical and physiological activity of cells in a molecular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PET involves the detection of positrons instead of gamma rays. It is frequently used to identify the grade, stage, and evaluation of treatment response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commonly used radionuclide tracer in PET scans is  the fluorinated analog of glucose, 18F of FDG.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SPECT and PET</a:t>
            </a:r>
            <a:r>
              <a:rPr lang="en"/>
              <a:t>- Technical Aspects</a:t>
            </a:r>
            <a:endParaRPr/>
          </a:p>
        </p:txBody>
      </p:sp>
      <p:sp>
        <p:nvSpPr>
          <p:cNvPr id="443" name="Google Shape;443;p7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Both PET and SPECT rely on tracers. PET relies on detecting positrons while SPECT relies on detecting gamma rays.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PET has higher spatial resolution than SPECT and can detect smaller lesions of about 2.2mm.  SPECT has </a:t>
            </a:r>
            <a:r>
              <a:rPr lang="en"/>
              <a:t>about</a:t>
            </a:r>
            <a:r>
              <a:rPr lang="en"/>
              <a:t> 1.1 mSv less radiation dose than PET.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SPECT and PET are generally used for identifying current tumours and stages of the tumours due to the high cost and the high radiation dose of 30 to 40x more than a mammogram.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PET - Clinical Outcomes</a:t>
            </a:r>
            <a:endParaRPr/>
          </a:p>
        </p:txBody>
      </p:sp>
      <p:sp>
        <p:nvSpPr>
          <p:cNvPr id="449" name="Google Shape;449;p75"/>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PET scans cost </a:t>
            </a:r>
            <a:r>
              <a:rPr lang="en"/>
              <a:t>approximately</a:t>
            </a:r>
            <a:r>
              <a:rPr lang="en"/>
              <a:t> 3.7x more than a SPECT scan. Both scans are generally only used when the patient is known to have cancer, and the issue is identifying the location of the cancer as well as the stage of the </a:t>
            </a:r>
            <a:r>
              <a:rPr lang="en"/>
              <a:t>cancer</a:t>
            </a:r>
            <a:r>
              <a:rPr lang="en"/>
              <a:t>.</a:t>
            </a:r>
            <a:endParaRPr/>
          </a:p>
        </p:txBody>
      </p:sp>
      <p:pic>
        <p:nvPicPr>
          <p:cNvPr id="450" name="Google Shape;450;p75"/>
          <p:cNvPicPr preferRelativeResize="0"/>
          <p:nvPr/>
        </p:nvPicPr>
        <p:blipFill>
          <a:blip r:embed="rId3">
            <a:alphaModFix/>
          </a:blip>
          <a:stretch>
            <a:fillRect/>
          </a:stretch>
        </p:blipFill>
        <p:spPr>
          <a:xfrm>
            <a:off x="0" y="4250752"/>
            <a:ext cx="9144000" cy="132494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6"/>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a:t>
            </a:r>
            <a:endParaRPr/>
          </a:p>
        </p:txBody>
      </p:sp>
      <p:sp>
        <p:nvSpPr>
          <p:cNvPr id="456" name="Google Shape;456;p7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Optical imaging is a broad category that covers imaging with visible light, ultraviolet, and infrared.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advantage of optical imaging is its ability to obtain </a:t>
            </a:r>
            <a:r>
              <a:rPr lang="en"/>
              <a:t>information</a:t>
            </a:r>
            <a:r>
              <a:rPr lang="en"/>
              <a:t> at the metabolic and molecular level that can produce images of microscopic </a:t>
            </a:r>
            <a:r>
              <a:rPr lang="en"/>
              <a:t>structures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considered an attractive option due to the low cost and provides </a:t>
            </a:r>
            <a:r>
              <a:rPr lang="en"/>
              <a:t>physiological</a:t>
            </a:r>
            <a:r>
              <a:rPr lang="en"/>
              <a:t> and molecular images, but has suffered from issues related to the depth of light penetration into the tissue.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7"/>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 Continued</a:t>
            </a:r>
            <a:endParaRPr/>
          </a:p>
        </p:txBody>
      </p:sp>
      <p:sp>
        <p:nvSpPr>
          <p:cNvPr id="462" name="Google Shape;462;p7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NIR light, or near infrared, which looks reddish, has a high penetration ability in soft tissue.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Main features of breast cancer masses include abnormal growth of the vascular and tissue lymphatic system, disruptions to the biochemical and biophysical equilibrium of the ECM, and changes to the blood flow rate (HbR) and blood oxygen rate (</a:t>
            </a:r>
            <a:r>
              <a:rPr lang="en"/>
              <a:t>HbO2). Each one of these factors can contribute to the contrast of the optical image. </a:t>
            </a:r>
            <a:r>
              <a:rPr lang="en"/>
              <a:t>Varying the wavelength of the optical image allows for detection of different components of the image.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Background</a:t>
            </a:r>
            <a:endParaRPr/>
          </a:p>
        </p:txBody>
      </p:sp>
      <p:sp>
        <p:nvSpPr>
          <p:cNvPr id="185" name="Google Shape;185;p3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Breast cancer is the second leading cause of death after cardiovascular diseases.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general, one out of eight women (about 12%) suffer from this disease.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breast cancer is detected at an early stage, its survival rate will be very high.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Several methods have been introduced to diagnose breast cancer with their clinical advantages and disadvantages.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8"/>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 Continued</a:t>
            </a:r>
            <a:endParaRPr/>
          </a:p>
        </p:txBody>
      </p:sp>
      <p:sp>
        <p:nvSpPr>
          <p:cNvPr id="468" name="Google Shape;468;p7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Imaging total hemoglobin needs about 800nm, blood oxygen is about 650-690nm, and for detection of water and fat, 925-975nm light should be used.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Combining this information with Mie scattering (elastic scattered light of particles that have a diameter similar to or larger than the wavelength of the incident light) can give an estimate of the size and density of scattering centers. In breast cancers, an increase in hemoglobin concentration and a decrease in oxygen saturation is observed.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Oxygen saturation does not decrease in all breast cancers, but depends on the vascular network within the breast. It is possible to do structural, </a:t>
            </a:r>
            <a:r>
              <a:rPr lang="en"/>
              <a:t>vascular</a:t>
            </a:r>
            <a:r>
              <a:rPr lang="en"/>
              <a:t> and molecular studies with OI, but it is not qualified to diagnose breast cancer as it has less spatial resolution and accuracy. It is useful for providing more information about cancers that are already present. Potential is present in doing an </a:t>
            </a:r>
            <a:r>
              <a:rPr lang="en"/>
              <a:t>optical</a:t>
            </a:r>
            <a:r>
              <a:rPr lang="en"/>
              <a:t> image after cancer has been confirmed to provide additional information.</a:t>
            </a:r>
            <a:endParaRPr/>
          </a:p>
          <a:p>
            <a:pPr indent="0" lvl="0" marL="0" rtl="0" algn="l">
              <a:spcBef>
                <a:spcPts val="0"/>
              </a:spcBef>
              <a:spcAft>
                <a:spcPts val="0"/>
              </a:spcAft>
              <a:buNone/>
            </a:pPr>
            <a:r>
              <a:t/>
            </a:r>
            <a:endParaRPr/>
          </a:p>
        </p:txBody>
      </p:sp>
      <p:sp>
        <p:nvSpPr>
          <p:cNvPr id="474" name="Google Shape;474;p79"/>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 Continued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0"/>
          <p:cNvSpPr txBox="1"/>
          <p:nvPr>
            <p:ph idx="1" type="body"/>
          </p:nvPr>
        </p:nvSpPr>
        <p:spPr>
          <a:xfrm>
            <a:off x="311700" y="1536625"/>
            <a:ext cx="40065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Parallel plate method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Compressed the breast between two plates, and used fiber optic cables for transferring near </a:t>
            </a:r>
            <a:r>
              <a:rPr lang="en"/>
              <a:t>infrared</a:t>
            </a:r>
            <a:r>
              <a:rPr lang="en"/>
              <a:t> light. </a:t>
            </a:r>
            <a:endParaRPr/>
          </a:p>
        </p:txBody>
      </p:sp>
      <p:sp>
        <p:nvSpPr>
          <p:cNvPr id="480" name="Google Shape;480;p80"/>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 1st Generation</a:t>
            </a:r>
            <a:endParaRPr/>
          </a:p>
        </p:txBody>
      </p:sp>
      <p:pic>
        <p:nvPicPr>
          <p:cNvPr id="481" name="Google Shape;481;p80"/>
          <p:cNvPicPr preferRelativeResize="0"/>
          <p:nvPr/>
        </p:nvPicPr>
        <p:blipFill>
          <a:blip r:embed="rId3">
            <a:alphaModFix/>
          </a:blip>
          <a:stretch>
            <a:fillRect/>
          </a:stretch>
        </p:blipFill>
        <p:spPr>
          <a:xfrm>
            <a:off x="4318200" y="1075250"/>
            <a:ext cx="4294150" cy="530984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1"/>
          <p:cNvSpPr txBox="1"/>
          <p:nvPr>
            <p:ph idx="1" type="body"/>
          </p:nvPr>
        </p:nvSpPr>
        <p:spPr>
          <a:xfrm>
            <a:off x="311700" y="1536625"/>
            <a:ext cx="40065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Conical chamber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Surrounded by source and detector optical fibers, </a:t>
            </a:r>
            <a:r>
              <a:rPr lang="en"/>
              <a:t>enabled</a:t>
            </a:r>
            <a:r>
              <a:rPr lang="en"/>
              <a:t> 3D images with the actual size and shape of the breast</a:t>
            </a:r>
            <a:endParaRPr/>
          </a:p>
        </p:txBody>
      </p:sp>
      <p:sp>
        <p:nvSpPr>
          <p:cNvPr id="487" name="Google Shape;487;p81"/>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 2nd Generation</a:t>
            </a:r>
            <a:endParaRPr/>
          </a:p>
        </p:txBody>
      </p:sp>
      <p:pic>
        <p:nvPicPr>
          <p:cNvPr id="488" name="Google Shape;488;p81"/>
          <p:cNvPicPr preferRelativeResize="0"/>
          <p:nvPr/>
        </p:nvPicPr>
        <p:blipFill>
          <a:blip r:embed="rId3">
            <a:alphaModFix/>
          </a:blip>
          <a:stretch>
            <a:fillRect/>
          </a:stretch>
        </p:blipFill>
        <p:spPr>
          <a:xfrm>
            <a:off x="4470600" y="1689027"/>
            <a:ext cx="4520999" cy="416318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82"/>
          <p:cNvSpPr txBox="1"/>
          <p:nvPr>
            <p:ph idx="1" type="body"/>
          </p:nvPr>
        </p:nvSpPr>
        <p:spPr>
          <a:xfrm>
            <a:off x="311700" y="1536625"/>
            <a:ext cx="8620500" cy="2451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Molecular spectroscopy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Handheld device with source fibers and detectors, with each at a </a:t>
            </a:r>
            <a:r>
              <a:rPr lang="en"/>
              <a:t>different</a:t>
            </a:r>
            <a:r>
              <a:rPr lang="en"/>
              <a:t> wavelength. Can be combined with </a:t>
            </a:r>
            <a:r>
              <a:rPr lang="en"/>
              <a:t>information</a:t>
            </a:r>
            <a:r>
              <a:rPr lang="en"/>
              <a:t> from other scans, such as MRI, mammogram, ultrasound etc. Current difficulties include combining OI </a:t>
            </a:r>
            <a:r>
              <a:rPr lang="en"/>
              <a:t>with</a:t>
            </a:r>
            <a:r>
              <a:rPr lang="en"/>
              <a:t> MRIs as the OI device </a:t>
            </a:r>
            <a:r>
              <a:rPr lang="en"/>
              <a:t>interferes</a:t>
            </a:r>
            <a:r>
              <a:rPr lang="en"/>
              <a:t> with the MRI. </a:t>
            </a:r>
            <a:endParaRPr/>
          </a:p>
          <a:p>
            <a:pPr indent="0" lvl="0" marL="0" rtl="0" algn="l">
              <a:spcBef>
                <a:spcPts val="0"/>
              </a:spcBef>
              <a:spcAft>
                <a:spcPts val="0"/>
              </a:spcAft>
              <a:buNone/>
            </a:pPr>
            <a:r>
              <a:t/>
            </a:r>
            <a:endParaRPr/>
          </a:p>
        </p:txBody>
      </p:sp>
      <p:sp>
        <p:nvSpPr>
          <p:cNvPr id="494" name="Google Shape;494;p82"/>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 3rd Generation</a:t>
            </a:r>
            <a:endParaRPr/>
          </a:p>
        </p:txBody>
      </p:sp>
      <p:pic>
        <p:nvPicPr>
          <p:cNvPr id="495" name="Google Shape;495;p82"/>
          <p:cNvPicPr preferRelativeResize="0"/>
          <p:nvPr/>
        </p:nvPicPr>
        <p:blipFill>
          <a:blip r:embed="rId3">
            <a:alphaModFix/>
          </a:blip>
          <a:stretch>
            <a:fillRect/>
          </a:stretch>
        </p:blipFill>
        <p:spPr>
          <a:xfrm>
            <a:off x="1314188" y="3676124"/>
            <a:ext cx="6515624" cy="27909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3"/>
          <p:cNvSpPr txBox="1"/>
          <p:nvPr>
            <p:ph idx="1" type="body"/>
          </p:nvPr>
        </p:nvSpPr>
        <p:spPr>
          <a:xfrm>
            <a:off x="311700" y="1361625"/>
            <a:ext cx="3080400" cy="505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Device used where the pressure plate method was combined with an X-Ray</a:t>
            </a:r>
            <a:endParaRPr/>
          </a:p>
        </p:txBody>
      </p:sp>
      <p:sp>
        <p:nvSpPr>
          <p:cNvPr id="501" name="Google Shape;501;p83"/>
          <p:cNvSpPr txBox="1"/>
          <p:nvPr>
            <p:ph type="title"/>
          </p:nvPr>
        </p:nvSpPr>
        <p:spPr>
          <a:xfrm>
            <a:off x="1337400" y="581427"/>
            <a:ext cx="7494900" cy="95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Optical Imaging continued</a:t>
            </a:r>
            <a:endParaRPr/>
          </a:p>
        </p:txBody>
      </p:sp>
      <p:pic>
        <p:nvPicPr>
          <p:cNvPr id="502" name="Google Shape;502;p83"/>
          <p:cNvPicPr preferRelativeResize="0"/>
          <p:nvPr/>
        </p:nvPicPr>
        <p:blipFill rotWithShape="1">
          <a:blip r:embed="rId3">
            <a:alphaModFix/>
          </a:blip>
          <a:srcRect b="-32768" l="-35950" r="7646" t="4464"/>
          <a:stretch/>
        </p:blipFill>
        <p:spPr>
          <a:xfrm>
            <a:off x="2028000" y="1159525"/>
            <a:ext cx="7116001" cy="71943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Breast microwave imaging</a:t>
            </a:r>
            <a:endParaRPr/>
          </a:p>
        </p:txBody>
      </p:sp>
      <p:sp>
        <p:nvSpPr>
          <p:cNvPr id="508" name="Google Shape;508;p8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Breast microwave imaging is imaging that uses microwaves between 1 GHz and 300 GHz. This range has acceptable penetration into soft tissue. Microwave imaging solutions are expensive, but in recent decades </a:t>
            </a:r>
            <a:r>
              <a:rPr lang="en"/>
              <a:t>biosensor</a:t>
            </a:r>
            <a:r>
              <a:rPr lang="en"/>
              <a:t> based solutions have become more popular.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Breast </a:t>
            </a:r>
            <a:r>
              <a:rPr lang="en"/>
              <a:t>microwave</a:t>
            </a:r>
            <a:r>
              <a:rPr lang="en"/>
              <a:t> imaging relies on the dielectric </a:t>
            </a:r>
            <a:r>
              <a:rPr lang="en"/>
              <a:t>properties</a:t>
            </a:r>
            <a:r>
              <a:rPr lang="en"/>
              <a:t> which differ between healthy breast tissue and tumour tissue.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5"/>
          <p:cNvSpPr txBox="1"/>
          <p:nvPr>
            <p:ph type="title"/>
          </p:nvPr>
        </p:nvSpPr>
        <p:spPr>
          <a:xfrm>
            <a:off x="623400" y="542842"/>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Breast microwave imaging continued</a:t>
            </a:r>
            <a:endParaRPr/>
          </a:p>
        </p:txBody>
      </p:sp>
      <p:sp>
        <p:nvSpPr>
          <p:cNvPr id="514" name="Google Shape;514;p85"/>
          <p:cNvSpPr txBox="1"/>
          <p:nvPr>
            <p:ph idx="1" type="body"/>
          </p:nvPr>
        </p:nvSpPr>
        <p:spPr>
          <a:xfrm>
            <a:off x="311700" y="1536625"/>
            <a:ext cx="4201800" cy="4555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Microwave tomography is currently not as feasible as radar based microwave imaging.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Radar based microwave imaging maps the internal organ structure by </a:t>
            </a:r>
            <a:r>
              <a:rPr lang="en"/>
              <a:t>measuring</a:t>
            </a:r>
            <a:r>
              <a:rPr lang="en"/>
              <a:t> the </a:t>
            </a:r>
            <a:r>
              <a:rPr lang="en"/>
              <a:t>dielectric</a:t>
            </a:r>
            <a:r>
              <a:rPr lang="en"/>
              <a:t> properties of the tissue, and relies heavily on the shortest wavelength of the microwave radiation. The shorter the higher the resolution of the image.</a:t>
            </a:r>
            <a:endParaRPr/>
          </a:p>
        </p:txBody>
      </p:sp>
      <p:pic>
        <p:nvPicPr>
          <p:cNvPr id="515" name="Google Shape;515;p85"/>
          <p:cNvPicPr preferRelativeResize="0"/>
          <p:nvPr/>
        </p:nvPicPr>
        <p:blipFill>
          <a:blip r:embed="rId3">
            <a:alphaModFix/>
          </a:blip>
          <a:stretch>
            <a:fillRect/>
          </a:stretch>
        </p:blipFill>
        <p:spPr>
          <a:xfrm>
            <a:off x="4714700" y="1809974"/>
            <a:ext cx="4201799" cy="400850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86"/>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Analysis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Comparisons</a:t>
            </a:r>
            <a:endParaRPr/>
          </a:p>
        </p:txBody>
      </p:sp>
      <p:sp>
        <p:nvSpPr>
          <p:cNvPr id="526" name="Google Shape;526;p8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Sensitivity:</a:t>
            </a:r>
            <a:endParaRPr/>
          </a:p>
          <a:p>
            <a:pPr indent="-325755" lvl="0" marL="457200" rtl="0" algn="l">
              <a:spcBef>
                <a:spcPts val="0"/>
              </a:spcBef>
              <a:spcAft>
                <a:spcPts val="0"/>
              </a:spcAft>
              <a:buSzPct val="72000"/>
              <a:buChar char="●"/>
            </a:pPr>
            <a:r>
              <a:rPr lang="en"/>
              <a:t>Mammography: widely used and effective for screening with a focus on early detection</a:t>
            </a:r>
            <a:endParaRPr/>
          </a:p>
          <a:p>
            <a:pPr indent="-325755" lvl="0" marL="457200" rtl="0" algn="l">
              <a:spcBef>
                <a:spcPts val="0"/>
              </a:spcBef>
              <a:spcAft>
                <a:spcPts val="0"/>
              </a:spcAft>
              <a:buSzPct val="72000"/>
              <a:buChar char="●"/>
            </a:pPr>
            <a:r>
              <a:rPr lang="en"/>
              <a:t>MRI: known for high sensitivity, particularly in detecting invasive breast cancer</a:t>
            </a:r>
            <a:endParaRPr/>
          </a:p>
          <a:p>
            <a:pPr indent="-325755" lvl="0" marL="457200" rtl="0" algn="l">
              <a:spcBef>
                <a:spcPts val="0"/>
              </a:spcBef>
              <a:spcAft>
                <a:spcPts val="0"/>
              </a:spcAft>
              <a:buSzPct val="72000"/>
              <a:buChar char="●"/>
            </a:pPr>
            <a:r>
              <a:rPr lang="en"/>
              <a:t>DBT: improves sensitivity compared to traditional mammography by reducing overlapping tissue</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Specificity:</a:t>
            </a:r>
            <a:endParaRPr/>
          </a:p>
          <a:p>
            <a:pPr indent="-325755" lvl="0" marL="457200" rtl="0" algn="l">
              <a:spcBef>
                <a:spcPts val="0"/>
              </a:spcBef>
              <a:spcAft>
                <a:spcPts val="0"/>
              </a:spcAft>
              <a:buSzPct val="72000"/>
              <a:buChar char="●"/>
            </a:pPr>
            <a:r>
              <a:rPr lang="en"/>
              <a:t>Mammography: limited, leading to some false-positive results</a:t>
            </a:r>
            <a:endParaRPr/>
          </a:p>
          <a:p>
            <a:pPr indent="-325755" lvl="0" marL="457200" rtl="0" algn="l">
              <a:spcBef>
                <a:spcPts val="0"/>
              </a:spcBef>
              <a:spcAft>
                <a:spcPts val="0"/>
              </a:spcAft>
              <a:buSzPct val="72000"/>
              <a:buChar char="●"/>
            </a:pPr>
            <a:r>
              <a:rPr lang="en"/>
              <a:t>Ultrasound: often used alongside mammography, can help increase specificity</a:t>
            </a:r>
            <a:endParaRPr/>
          </a:p>
          <a:p>
            <a:pPr indent="-325755" lvl="0" marL="457200" rtl="0" algn="l">
              <a:spcBef>
                <a:spcPts val="0"/>
              </a:spcBef>
              <a:spcAft>
                <a:spcPts val="0"/>
              </a:spcAft>
              <a:buSzPct val="72000"/>
              <a:buChar char="●"/>
            </a:pPr>
            <a:r>
              <a:rPr lang="en"/>
              <a:t>PET: potential for high specificity by detecting areas of increased metabolic activity</a:t>
            </a:r>
            <a:endParaRPr/>
          </a:p>
          <a:p>
            <a:pPr indent="-325755" lvl="0" marL="457200" rtl="0" algn="l">
              <a:spcBef>
                <a:spcPts val="0"/>
              </a:spcBef>
              <a:spcAft>
                <a:spcPts val="0"/>
              </a:spcAft>
              <a:buSzPct val="72000"/>
              <a:buChar char="●"/>
            </a:pPr>
            <a:r>
              <a:rPr lang="en"/>
              <a:t>CT: may provide high specificity in specific cases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Objectives</a:t>
            </a:r>
            <a:endParaRPr/>
          </a:p>
        </p:txBody>
      </p:sp>
      <p:sp>
        <p:nvSpPr>
          <p:cNvPr id="191" name="Google Shape;191;p3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objective of this paper was to evaluate the performance of conventional breast imaging methods for early detection of breast cancer in women and their effects on reducing mortality rates.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8"/>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Advances and </a:t>
            </a:r>
            <a:endParaRPr/>
          </a:p>
          <a:p>
            <a:pPr indent="0" lvl="0" marL="0" rtl="0" algn="ctr">
              <a:spcBef>
                <a:spcPts val="0"/>
              </a:spcBef>
              <a:spcAft>
                <a:spcPts val="0"/>
              </a:spcAft>
              <a:buNone/>
            </a:pPr>
            <a:r>
              <a:rPr lang="en"/>
              <a:t>Emerging Technologies</a:t>
            </a:r>
            <a:endParaRPr/>
          </a:p>
        </p:txBody>
      </p:sp>
      <p:sp>
        <p:nvSpPr>
          <p:cNvPr id="532" name="Google Shape;532;p8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Advances:</a:t>
            </a:r>
            <a:endParaRPr/>
          </a:p>
          <a:p>
            <a:pPr indent="-342900" lvl="0" marL="457200" rtl="0" algn="l">
              <a:spcBef>
                <a:spcPts val="0"/>
              </a:spcBef>
              <a:spcAft>
                <a:spcPts val="0"/>
              </a:spcAft>
              <a:buSzPts val="1800"/>
              <a:buChar char="●"/>
            </a:pPr>
            <a:r>
              <a:rPr lang="en"/>
              <a:t>DBT - becoming more widespread with improved detection rates and reduced recall rates</a:t>
            </a:r>
            <a:endParaRPr/>
          </a:p>
          <a:p>
            <a:pPr indent="-342900" lvl="0" marL="457200" rtl="0" algn="l">
              <a:spcBef>
                <a:spcPts val="0"/>
              </a:spcBef>
              <a:spcAft>
                <a:spcPts val="0"/>
              </a:spcAft>
              <a:buSzPts val="1800"/>
              <a:buChar char="●"/>
            </a:pPr>
            <a:r>
              <a:rPr lang="en"/>
              <a:t>MRI - newer techniques such as dynamic contrast-enhanced MRI and diffusion-weighted imaging enhance diagnostic capabilities</a:t>
            </a:r>
            <a:endParaRPr/>
          </a:p>
          <a:p>
            <a:pPr indent="-342900" lvl="0" marL="457200" rtl="0" algn="l">
              <a:spcBef>
                <a:spcPts val="0"/>
              </a:spcBef>
              <a:spcAft>
                <a:spcPts val="0"/>
              </a:spcAft>
              <a:buSzPts val="1800"/>
              <a:buChar char="●"/>
            </a:pPr>
            <a:r>
              <a:rPr lang="en"/>
              <a:t>AI - assisting radiologists in interpreting images more accurately and quickly</a:t>
            </a:r>
            <a:endParaRPr/>
          </a:p>
          <a:p>
            <a:pPr indent="-342900" lvl="0" marL="457200" rtl="0" algn="l">
              <a:spcBef>
                <a:spcPts val="0"/>
              </a:spcBef>
              <a:spcAft>
                <a:spcPts val="0"/>
              </a:spcAft>
              <a:buSzPts val="1800"/>
              <a:buChar char="●"/>
            </a:pPr>
            <a:r>
              <a:rPr lang="en"/>
              <a:t>Contrast-Enhanced Imaging - CEDM and CEUS enhance lesion characterization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Challenges and Considerations</a:t>
            </a:r>
            <a:endParaRPr/>
          </a:p>
        </p:txBody>
      </p:sp>
      <p:sp>
        <p:nvSpPr>
          <p:cNvPr id="538" name="Google Shape;538;p8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are several factors that need to be considered when utilizing breast imaging modalities. Things like radiation exposure, false positive / false negative rates, cost, accessibility, and comfort are all risks that must be taken into account when developing a treatment regimen.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9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Conclusion</a:t>
            </a:r>
            <a:endParaRPr/>
          </a:p>
        </p:txBody>
      </p:sp>
      <p:sp>
        <p:nvSpPr>
          <p:cNvPr id="544" name="Google Shape;544;p90"/>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are a wide variety of imaging modalities available to healthcare professionals in their quest to diagnose and treat breast cancer. All of these modalities come with their own strengths and weaknesses and must be carefully considered.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no ‘one size fits all’ approach to breast cancer imaging, but often the combination of multiple modalities improves early detection of breast cancer and therefore the survival rate.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91"/>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9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References</a:t>
            </a:r>
            <a:endParaRPr/>
          </a:p>
        </p:txBody>
      </p:sp>
      <p:sp>
        <p:nvSpPr>
          <p:cNvPr id="555" name="Google Shape;555;p9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b="0" lang="en" sz="1600"/>
              <a:t>Iranmakani, F., Nasiripour, A. A., &amp; Fouladi, D. F. (2020). A review of various modalities in breast imaging: Technical aspects and clinical outcomes. </a:t>
            </a:r>
            <a:r>
              <a:rPr b="0" i="1" lang="en" sz="1600"/>
              <a:t>Journal of Medical Imaging and Radiation Sciences</a:t>
            </a:r>
            <a:r>
              <a:rPr b="0" lang="en" sz="1600"/>
              <a:t>, </a:t>
            </a:r>
            <a:r>
              <a:rPr b="0" i="1" lang="en" sz="1600"/>
              <a:t>51</a:t>
            </a:r>
            <a:r>
              <a:rPr b="0" lang="en" sz="1600"/>
              <a:t>(2), 234-249.</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Methodology</a:t>
            </a:r>
            <a:endParaRPr/>
          </a:p>
        </p:txBody>
      </p:sp>
      <p:sp>
        <p:nvSpPr>
          <p:cNvPr id="197" name="Google Shape;197;p35"/>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efforts of the authors to produce these evaluations include:</a:t>
            </a:r>
            <a:endParaRPr/>
          </a:p>
          <a:p>
            <a:pPr indent="-342900" lvl="0" marL="457200" rtl="0" algn="l">
              <a:spcBef>
                <a:spcPts val="0"/>
              </a:spcBef>
              <a:spcAft>
                <a:spcPts val="0"/>
              </a:spcAft>
              <a:buSzPts val="1800"/>
              <a:buChar char="●"/>
            </a:pPr>
            <a:r>
              <a:rPr lang="en"/>
              <a:t>Selecting published articles relating to each modality</a:t>
            </a:r>
            <a:endParaRPr/>
          </a:p>
          <a:p>
            <a:pPr indent="-342900" lvl="0" marL="457200" rtl="0" algn="l">
              <a:spcBef>
                <a:spcPts val="0"/>
              </a:spcBef>
              <a:spcAft>
                <a:spcPts val="0"/>
              </a:spcAft>
              <a:buSzPts val="1800"/>
              <a:buChar char="●"/>
            </a:pPr>
            <a:r>
              <a:rPr lang="en"/>
              <a:t>Filtered for recency and relevance</a:t>
            </a:r>
            <a:endParaRPr/>
          </a:p>
          <a:p>
            <a:pPr indent="-342900" lvl="0" marL="457200" rtl="0" algn="l">
              <a:spcBef>
                <a:spcPts val="0"/>
              </a:spcBef>
              <a:spcAft>
                <a:spcPts val="0"/>
              </a:spcAft>
              <a:buSzPts val="1800"/>
              <a:buChar char="●"/>
            </a:pPr>
            <a:r>
              <a:rPr lang="en"/>
              <a:t>Finally, reviewing ~8 papers for each imaging method.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Imaging Modalities</a:t>
            </a:r>
            <a:endParaRPr/>
          </a:p>
        </p:txBody>
      </p:sp>
      <p:sp>
        <p:nvSpPr>
          <p:cNvPr id="203" name="Google Shape;203;p3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p:txBody>
      </p:sp>
      <p:pic>
        <p:nvPicPr>
          <p:cNvPr id="204" name="Google Shape;204;p36"/>
          <p:cNvPicPr preferRelativeResize="0"/>
          <p:nvPr/>
        </p:nvPicPr>
        <p:blipFill>
          <a:blip r:embed="rId3">
            <a:alphaModFix/>
          </a:blip>
          <a:stretch>
            <a:fillRect/>
          </a:stretch>
        </p:blipFill>
        <p:spPr>
          <a:xfrm>
            <a:off x="745438" y="1379414"/>
            <a:ext cx="7653124" cy="486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Terminology</a:t>
            </a:r>
            <a:endParaRPr/>
          </a:p>
        </p:txBody>
      </p:sp>
      <p:sp>
        <p:nvSpPr>
          <p:cNvPr id="210" name="Google Shape;210;p3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Sensitivity: how well a diagnostic test correctly identifies individuals who have a particular condition or disease. It calculates the proportion of true positives (correctly identified cases) relative to all actual cases. High sensitivity means the test is good at catching true positives but may have false positives.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Specificity: how well a diagnostic test correctly identifies individuals who do not have a particular condition or disease. It calculates the proportion of true negatives (correctly identified non-cases) relative to all actual non-cases. High specificity means the test is good at correctly ruling out non-cases but may have false negatives.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