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75df4c417_0_2479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2975df4c417_0_2479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75df4c417_0_258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247" name="Google Shape;247;g2975df4c417_0_2586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75df4c417_0_259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254" name="Google Shape;254;g2975df4c417_0_2592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75df4c417_0_259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268" name="Google Shape;268;g2975df4c417_0_2598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75df4c417_0_261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275" name="Google Shape;275;g2975df4c417_0_2610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75df4c417_0_261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</a:rPr>
              <a:t>The cmv (top) and average cmd (bottom) of natural and medical image datasets. </a:t>
            </a:r>
            <a:endParaRPr sz="1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</a:rPr>
              <a:t>In cmv, each dataset was aggregated separately, and the natural (red box ) and fundus image datasets ( blue box ) tended to aggregate, indicating that a CNN could detect the visual similarity of images. </a:t>
            </a:r>
            <a:endParaRPr sz="1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solidFill>
                  <a:schemeClr val="dk1"/>
                </a:solidFill>
              </a:rPr>
              <a:t>Medical imaging datasets with similar modalities show the smallest average cmd among all other datasets.</a:t>
            </a:r>
            <a:endParaRPr sz="1200"/>
          </a:p>
        </p:txBody>
      </p:sp>
      <p:sp>
        <p:nvSpPr>
          <p:cNvPr id="288" name="Google Shape;288;g2975df4c417_0_2616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75df4c417_0_262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01" name="Google Shape;301;g2975df4c417_0_2628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75df4c417_0_263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11" name="Google Shape;311;g2975df4c417_0_263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75df4c417_0_264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22" name="Google Shape;322;g2975df4c417_0_264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97b8dd19fb_0_5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34" name="Google Shape;334;g297b8dd19fb_0_54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7b8dd19fb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41" name="Google Shape;341;g297b8dd19fb_0_0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75df4c417_0_248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975df4c417_0_2485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7b8dd19fb_0_1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349" name="Google Shape;349;g297b8dd19fb_0_12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7b8dd19fb_0_2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 Visualizing the conv1 filter of the CNN shows that M6 brings more Gabors than M3 and make conv1 closer to that of ImageNet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The use of large amount of medical data with diverse modalities for pre-training resulted in representational improvement of CNN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The representational improvement resulting from the use of M6 led to better performance, which indicated enhanced morphological awareness.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 M3 and M6 did not degrade the performance, indicating strong transfer robustness. 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Both M6 CLS and M6 SEG outperformed their M3 counterparts, indicating that for both segmentation and classification, morphological awareness could be improved by involving diverse modalities. 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Pre-training on medical dataset collections is effective for overcoming the aforementioned drawback of medical pre-training and yields satisfactory results.</a:t>
            </a:r>
            <a:endParaRPr/>
          </a:p>
        </p:txBody>
      </p:sp>
      <p:sp>
        <p:nvSpPr>
          <p:cNvPr id="356" name="Google Shape;356;g297b8dd19fb_0_20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7b8dd19fb_0_2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/>
              <a:t>SVCCA - Singular Vector Canonical Correlation Analysis</a:t>
            </a:r>
            <a:endParaRPr sz="1200"/>
          </a:p>
        </p:txBody>
      </p:sp>
      <p:sp>
        <p:nvSpPr>
          <p:cNvPr id="364" name="Google Shape;364;g297b8dd19fb_0_2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7b8dd19fb_0_3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/>
              <a:t>(top) M6 consistently outperforms M3 and </a:t>
            </a:r>
            <a:r>
              <a:rPr lang="en-US"/>
              <a:t>single</a:t>
            </a:r>
            <a:r>
              <a:rPr lang="en-US"/>
              <a:t> modality pretraining results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(bottom) M6/M3 show improvements over random pre-training, provide comparable results to ImageNet* with much less pretraining data</a:t>
            </a:r>
            <a:endParaRPr/>
          </a:p>
        </p:txBody>
      </p:sp>
      <p:sp>
        <p:nvSpPr>
          <p:cNvPr id="374" name="Google Shape;374;g297b8dd19fb_0_3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7b8dd19fb_0_11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RSF - Random Survival Forest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BoostCI - Boost Concordance Index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297b8dd19fb_0_11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7b8dd19fb_0_6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RSF - Random Survival Forest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Greater scores should be attributed to the subjects who are at a higher risk of experiencing an event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C-index can quantify the correlation between risk predictions and event times in such a way that maximising this metric means improving the quality of discrimination between early events, associated with higher-risk subjects, and later occurrences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BoostCI - Boost Concordance Index</a:t>
            </a:r>
            <a:endParaRPr/>
          </a:p>
        </p:txBody>
      </p:sp>
      <p:sp>
        <p:nvSpPr>
          <p:cNvPr id="389" name="Google Shape;389;g297b8dd19fb_0_66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7b8dd19fb_0_103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97b8dd19fb_0_103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7b8dd19fb_0_11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297b8dd19fb_0_111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604b2cd589_0_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RSF - Random Survival Forest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BoostCI - Boost Concordance Index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2604b2cd589_0_2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75df4c417_0_249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</p:txBody>
      </p:sp>
      <p:sp>
        <p:nvSpPr>
          <p:cNvPr id="138" name="Google Shape;138;g2975df4c417_0_2491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5df4c417_0_2503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975df4c417_0_2503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75df4c417_0_2509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n </a:t>
            </a:r>
            <a:r>
              <a:rPr lang="en-US"/>
              <a:t>is the number of samples in s (not 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975df4c417_0_2509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75df4c417_0_253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975df4c417_0_2530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75df4c417_0_253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975df4c417_0_2537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75df4c417_0_254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975df4c417_0_2544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75df4c417_0_2559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b="1" lang="en-US" sz="900">
                <a:solidFill>
                  <a:schemeClr val="dk1"/>
                </a:solidFill>
              </a:rPr>
              <a:t>CLS</a:t>
            </a:r>
            <a:r>
              <a:rPr lang="en-US" sz="900">
                <a:solidFill>
                  <a:schemeClr val="dk1"/>
                </a:solidFill>
              </a:rPr>
              <a:t> denotes classification,  </a:t>
            </a:r>
            <a:r>
              <a:rPr b="1" lang="en-US" sz="900">
                <a:solidFill>
                  <a:schemeClr val="dk1"/>
                </a:solidFill>
              </a:rPr>
              <a:t>SEG</a:t>
            </a:r>
            <a:r>
              <a:rPr lang="en-US" sz="900">
                <a:solidFill>
                  <a:schemeClr val="dk1"/>
                </a:solidFill>
              </a:rPr>
              <a:t> denotes segmentation, </a:t>
            </a:r>
            <a:r>
              <a:rPr b="1" lang="en-US" sz="900">
                <a:solidFill>
                  <a:schemeClr val="dk1"/>
                </a:solidFill>
              </a:rPr>
              <a:t>SP</a:t>
            </a:r>
            <a:r>
              <a:rPr lang="en-US" sz="900">
                <a:solidFill>
                  <a:schemeClr val="dk1"/>
                </a:solidFill>
              </a:rPr>
              <a:t> denotes survival prediction. For datasets with official division of training and testing sets, the number of images are shown in (number of training images) / (number of testing images), otherwise the total amounts of images.</a:t>
            </a:r>
            <a:endParaRPr/>
          </a:p>
        </p:txBody>
      </p:sp>
      <p:sp>
        <p:nvSpPr>
          <p:cNvPr id="219" name="Google Shape;219;g2975df4c417_0_2559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1" name="Google Shape;21;p2"/>
          <p:cNvPicPr preferRelativeResize="0"/>
          <p:nvPr/>
        </p:nvPicPr>
        <p:blipFill rotWithShape="1">
          <a:blip r:embed="rId4">
            <a:alphaModFix/>
          </a:blip>
          <a:srcRect b="0" l="-35" r="0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3" type="body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4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2" type="body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3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14" name="Google Shape;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ctrTitle"/>
          </p:nvPr>
        </p:nvSpPr>
        <p:spPr>
          <a:xfrm>
            <a:off x="1218900" y="1981042"/>
            <a:ext cx="670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</a:rPr>
              <a:t>Rethinking pre-training on medical imaging</a:t>
            </a:r>
            <a:endParaRPr b="0" sz="290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1347800" y="3291950"/>
            <a:ext cx="6478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/>
              <a:t>Augustine Ofoegbu, Dan Eassa</a:t>
            </a:r>
            <a:endParaRPr sz="2200"/>
          </a:p>
        </p:txBody>
      </p:sp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79850" y="2616575"/>
            <a:ext cx="9014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000"/>
              <a:t>Yang Wen, Leiting Chen, Yu Deng, Chuan Zhou, Rethinking pre-training on medical imaging, Journal of Visual Communication and Image Representation, Volume 78, 2021, 103145, ISSN 1047-3203, https://doi.org/10.1016/j.jvcir.2021.103145. (https://www.sciencedirect.com/science/article/pii/S1047320321000894)</a:t>
            </a:r>
            <a:endParaRPr b="0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5"/>
          <p:cNvSpPr txBox="1"/>
          <p:nvPr>
            <p:ph idx="1" type="body"/>
          </p:nvPr>
        </p:nvSpPr>
        <p:spPr>
          <a:xfrm>
            <a:off x="159750" y="1248150"/>
            <a:ext cx="8824500" cy="5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For Classification/Segmentation tasks 17 medical and 3 natural datasets used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Datasets without official division were randomly divided into 80/20 for training and testing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Authors excluded the target class shared between pre-training and test datasets to prevent task-specific information leakage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Subset of 20k images used in some experiments to eliminate effect of number of samples (ie ImageNet-20k)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Survival Prediction used Brain Cancer Datasets from TCGA - lower-grade glioma (LGG) and glioblastoma (GBM)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0" lang="en-US" sz="1800"/>
              <a:t> patches were extracted with a size of 512 × 512 pixels from WSIs.</a:t>
            </a:r>
            <a:endParaRPr b="0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Evaluation </a:t>
            </a:r>
            <a:r>
              <a:rPr lang="en-US"/>
              <a:t>Models</a:t>
            </a:r>
            <a:endParaRPr/>
          </a:p>
        </p:txBody>
      </p:sp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69875" y="1371600"/>
            <a:ext cx="898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Classification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ResNet-18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ShuffleNet V2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DenseNet 121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Segmentation</a:t>
            </a:r>
            <a:endParaRPr sz="16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b="0" lang="en-US" sz="1500"/>
              <a:t>U-Net</a:t>
            </a:r>
            <a:endParaRPr b="0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b="0" lang="en-US" sz="1500"/>
              <a:t>DeepLabv3</a:t>
            </a:r>
            <a:endParaRPr b="0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b="0" lang="en-US" sz="1500"/>
              <a:t>CE-Net</a:t>
            </a:r>
            <a:endParaRPr b="0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b="0" lang="en-US" sz="1500"/>
              <a:t>HyNet</a:t>
            </a:r>
            <a:endParaRPr b="0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b="0" lang="en-US" sz="1500"/>
              <a:t>ET-Net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Survival Prediction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-US" sz="1500"/>
              <a:t>Deep learning models (ResNet-18 and DenseNet-121) 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-US" sz="1500"/>
              <a:t>Two clustering methods (K-means and spectral clustering)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-US" sz="1500"/>
              <a:t>Deep-learning-based survival prediction frameworks, WSISA and DeepAttnMISL</a:t>
            </a:r>
            <a:endParaRPr sz="1500"/>
          </a:p>
        </p:txBody>
      </p:sp>
      <p:sp>
        <p:nvSpPr>
          <p:cNvPr id="259" name="Google Shape;259;p26"/>
          <p:cNvSpPr txBox="1"/>
          <p:nvPr/>
        </p:nvSpPr>
        <p:spPr>
          <a:xfrm>
            <a:off x="7086693" y="4210966"/>
            <a:ext cx="15381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‹#›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600" y="2487886"/>
            <a:ext cx="2256034" cy="134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245" y="1295398"/>
            <a:ext cx="2675588" cy="76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871" y="4160110"/>
            <a:ext cx="1937701" cy="147444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/>
          <p:nvPr/>
        </p:nvSpPr>
        <p:spPr>
          <a:xfrm>
            <a:off x="7549000" y="2044325"/>
            <a:ext cx="9684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ResNet-18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6650755" y="3860662"/>
            <a:ext cx="1086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ShuffleNet V2 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7727451" y="5634550"/>
            <a:ext cx="12465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DenseNet-121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Experiment Setup</a:t>
            </a:r>
            <a:endParaRPr/>
          </a:p>
        </p:txBody>
      </p:sp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59900" y="1386900"/>
            <a:ext cx="9024300" cy="4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Python 3.7, PyTorch 1.3</a:t>
            </a:r>
            <a:endParaRPr b="0"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Ubuntu 16.04</a:t>
            </a:r>
            <a:endParaRPr b="0"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NVIDIA GeForce GTX 1080 Ti and NVIDIA GeForce RTX 2080 Ti, total 22 GB memory</a:t>
            </a:r>
            <a:endParaRPr b="0"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Early-stopping is triggered when metrics stop improving for 20 iterations</a:t>
            </a:r>
            <a:endParaRPr b="0"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Balanced Cross Entropy loss function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Metrics obtained from 3 runs</a:t>
            </a:r>
            <a:endParaRPr b="0"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b="0" lang="en-US" sz="1700"/>
              <a:t>micro-averaged AUC </a:t>
            </a:r>
            <a:endParaRPr b="0"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b="0" lang="en-US" sz="1700"/>
              <a:t>mean IoU</a:t>
            </a:r>
            <a:endParaRPr b="0"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0" lang="en-US" sz="1700"/>
              <a:t>For most experiments, model training from scratch (Random) or full ImageNet dataset (ImageNet*) was reported</a:t>
            </a:r>
            <a:endParaRPr b="0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>
            <p:ph idx="1" type="body"/>
          </p:nvPr>
        </p:nvSpPr>
        <p:spPr>
          <a:xfrm>
            <a:off x="456350" y="1600200"/>
            <a:ext cx="8348400" cy="2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Crop and resize image to 256 x 256 by bilinear interpolation for CLS and SEG</a:t>
            </a:r>
            <a:endParaRPr b="0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Apply CLAHE</a:t>
            </a:r>
            <a:endParaRPr b="0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Augmentation to expand datasets</a:t>
            </a:r>
            <a:endParaRPr b="0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90/180/270 degree rotations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Horizontal/vertical/diagonal random flip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ROI extraction is adopted for certain tasks (e.g., optic disk/cup segmentation) </a:t>
            </a:r>
            <a:endParaRPr b="0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For SP, patches were extracted with a size of 512 × 512 pixels from WSIs</a:t>
            </a:r>
            <a:endParaRPr b="0" sz="1600"/>
          </a:p>
        </p:txBody>
      </p:sp>
      <p:sp>
        <p:nvSpPr>
          <p:cNvPr id="278" name="Google Shape;278;p28"/>
          <p:cNvSpPr txBox="1"/>
          <p:nvPr>
            <p:ph type="title"/>
          </p:nvPr>
        </p:nvSpPr>
        <p:spPr>
          <a:xfrm>
            <a:off x="1447800" y="4572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Preprocessing</a:t>
            </a:r>
            <a:endParaRPr/>
          </a:p>
        </p:txBody>
      </p: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25" y="4554942"/>
            <a:ext cx="1662788" cy="116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704" y="4245252"/>
            <a:ext cx="4139372" cy="1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462398" y="6106476"/>
            <a:ext cx="16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Before CLAHE </a:t>
            </a:r>
            <a:endParaRPr/>
          </a:p>
        </p:txBody>
      </p:sp>
      <p:sp>
        <p:nvSpPr>
          <p:cNvPr id="283" name="Google Shape;283;p28"/>
          <p:cNvSpPr txBox="1"/>
          <p:nvPr/>
        </p:nvSpPr>
        <p:spPr>
          <a:xfrm>
            <a:off x="2279046" y="6106476"/>
            <a:ext cx="16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After CLAHE </a:t>
            </a:r>
            <a:endParaRPr/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9050" y="4554948"/>
            <a:ext cx="1662799" cy="1171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5675771" y="6149076"/>
            <a:ext cx="16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Augmentation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cmv and cmd</a:t>
            </a:r>
            <a:endParaRPr/>
          </a:p>
        </p:txBody>
      </p:sp>
      <p:sp>
        <p:nvSpPr>
          <p:cNvPr id="291" name="Google Shape;291;p29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149750" y="1600200"/>
            <a:ext cx="89145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b="0" lang="en-US" sz="1500"/>
              <a:t>Datasets with same modalities aggregate in cmv space and measure smaller cmd</a:t>
            </a:r>
            <a:endParaRPr b="0" sz="1500"/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50" y="2153050"/>
            <a:ext cx="8914499" cy="38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/>
          <p:nvPr/>
        </p:nvSpPr>
        <p:spPr>
          <a:xfrm>
            <a:off x="3431613" y="5862833"/>
            <a:ext cx="133200" cy="263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634250" y="5862833"/>
            <a:ext cx="133200" cy="263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5228963" y="5862833"/>
            <a:ext cx="133200" cy="263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6963375" y="5862833"/>
            <a:ext cx="133200" cy="263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7689875" y="5862833"/>
            <a:ext cx="133200" cy="263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Classification</a:t>
            </a:r>
            <a:endParaRPr/>
          </a:p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69875" y="1600200"/>
            <a:ext cx="8954400" cy="1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b="0" lang="en-US" sz="1900"/>
              <a:t>For classification task pretraining ResNet-18 on </a:t>
            </a:r>
            <a:r>
              <a:rPr lang="en-US" sz="1900"/>
              <a:t>dataset with closest modality (small cmd) </a:t>
            </a:r>
            <a:r>
              <a:rPr b="0" lang="en-US" sz="1900"/>
              <a:t>produces best results</a:t>
            </a:r>
            <a:endParaRPr b="0" sz="1900"/>
          </a:p>
        </p:txBody>
      </p:sp>
      <p:pic>
        <p:nvPicPr>
          <p:cNvPr id="306" name="Google Shape;306;p30"/>
          <p:cNvPicPr preferRelativeResize="0"/>
          <p:nvPr/>
        </p:nvPicPr>
        <p:blipFill rotWithShape="1">
          <a:blip r:embed="rId3">
            <a:alphaModFix/>
          </a:blip>
          <a:srcRect b="52487" l="0" r="0" t="0"/>
          <a:stretch/>
        </p:blipFill>
        <p:spPr>
          <a:xfrm>
            <a:off x="69875" y="3726583"/>
            <a:ext cx="8661007" cy="24625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30"/>
          <p:cNvCxnSpPr/>
          <p:nvPr/>
        </p:nvCxnSpPr>
        <p:spPr>
          <a:xfrm flipH="1">
            <a:off x="8278687" y="3432225"/>
            <a:ext cx="153900" cy="113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30"/>
          <p:cNvSpPr txBox="1"/>
          <p:nvPr/>
        </p:nvSpPr>
        <p:spPr>
          <a:xfrm>
            <a:off x="7643586" y="2685300"/>
            <a:ext cx="142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</a:rPr>
              <a:t>Most similar modality boxed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idx="1" type="body"/>
          </p:nvPr>
        </p:nvSpPr>
        <p:spPr>
          <a:xfrm>
            <a:off x="70550" y="1600200"/>
            <a:ext cx="8873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b="0" lang="en-US" sz="1900"/>
              <a:t>For segmentation task pretraining ResNet-18 on </a:t>
            </a:r>
            <a:r>
              <a:rPr lang="en-US" sz="1900"/>
              <a:t>natural image dataset (large cmd) </a:t>
            </a:r>
            <a:r>
              <a:rPr b="0" lang="en-US" sz="1900"/>
              <a:t>produces best results</a:t>
            </a:r>
            <a:endParaRPr b="0" sz="1900"/>
          </a:p>
        </p:txBody>
      </p:sp>
      <p:sp>
        <p:nvSpPr>
          <p:cNvPr id="314" name="Google Shape;314;p31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Segmentation</a:t>
            </a:r>
            <a:endParaRPr/>
          </a:p>
        </p:txBody>
      </p:sp>
      <p:sp>
        <p:nvSpPr>
          <p:cNvPr id="315" name="Google Shape;315;p31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50" y="4821256"/>
            <a:ext cx="8544418" cy="163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65" y="2398475"/>
            <a:ext cx="8379788" cy="1817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31"/>
          <p:cNvCxnSpPr/>
          <p:nvPr/>
        </p:nvCxnSpPr>
        <p:spPr>
          <a:xfrm flipH="1">
            <a:off x="8608850" y="4821245"/>
            <a:ext cx="156900" cy="107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1"/>
          <p:cNvSpPr txBox="1"/>
          <p:nvPr/>
        </p:nvSpPr>
        <p:spPr>
          <a:xfrm>
            <a:off x="7810551" y="4377126"/>
            <a:ext cx="1249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</a:rPr>
              <a:t>Most similar modality boxed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CLS and SEG</a:t>
            </a:r>
            <a:endParaRPr/>
          </a:p>
        </p:txBody>
      </p:sp>
      <p:sp>
        <p:nvSpPr>
          <p:cNvPr id="325" name="Google Shape;325;p32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32"/>
          <p:cNvSpPr txBox="1"/>
          <p:nvPr>
            <p:ph idx="1" type="body"/>
          </p:nvPr>
        </p:nvSpPr>
        <p:spPr>
          <a:xfrm>
            <a:off x="526600" y="1412725"/>
            <a:ext cx="7469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b="0" lang="en-US" sz="1500"/>
              <a:t>Similar modalities show worse transfer to segmentation tasks 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b="0" lang="en-US" sz="1500"/>
              <a:t>Due to lack of morphological features to train from in single dataset medical images (transfer learning and self-supervised learning)</a:t>
            </a:r>
            <a:endParaRPr b="0" sz="1500"/>
          </a:p>
        </p:txBody>
      </p:sp>
      <p:pic>
        <p:nvPicPr>
          <p:cNvPr id="327" name="Google Shape;3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5" y="3148983"/>
            <a:ext cx="8693912" cy="2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2"/>
          <p:cNvSpPr/>
          <p:nvPr/>
        </p:nvSpPr>
        <p:spPr>
          <a:xfrm>
            <a:off x="5790433" y="3062981"/>
            <a:ext cx="3243767" cy="2960144"/>
          </a:xfrm>
          <a:prstGeom prst="flowChartProcess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2654748" y="3062981"/>
            <a:ext cx="3135685" cy="2960144"/>
          </a:xfrm>
          <a:prstGeom prst="flowChartProcess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 txBox="1"/>
          <p:nvPr/>
        </p:nvSpPr>
        <p:spPr>
          <a:xfrm>
            <a:off x="6670138" y="2495625"/>
            <a:ext cx="217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segmentation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3381571" y="2495625"/>
            <a:ext cx="217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classification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/>
          <p:nvPr>
            <p:ph type="title"/>
          </p:nvPr>
        </p:nvSpPr>
        <p:spPr>
          <a:xfrm>
            <a:off x="1447800" y="3048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SEG</a:t>
            </a:r>
            <a:endParaRPr/>
          </a:p>
        </p:txBody>
      </p:sp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350" y="974200"/>
            <a:ext cx="5277324" cy="5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- CLS and SEG</a:t>
            </a:r>
            <a:endParaRPr/>
          </a:p>
        </p:txBody>
      </p:sp>
      <p:sp>
        <p:nvSpPr>
          <p:cNvPr id="344" name="Google Shape;344;p34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34"/>
          <p:cNvSpPr txBox="1"/>
          <p:nvPr>
            <p:ph idx="1" type="body"/>
          </p:nvPr>
        </p:nvSpPr>
        <p:spPr>
          <a:xfrm>
            <a:off x="526600" y="1412725"/>
            <a:ext cx="7469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Findings for performance in classification and segmentation task are independent of number of samples</a:t>
            </a:r>
            <a:endParaRPr b="0"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More samples cannot compensate for lack of morphological awareness in segmentation</a:t>
            </a:r>
            <a:endParaRPr b="0" sz="2000"/>
          </a:p>
        </p:txBody>
      </p:sp>
      <p:pic>
        <p:nvPicPr>
          <p:cNvPr id="346" name="Google Shape;3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52150"/>
            <a:ext cx="8839199" cy="219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1447800" y="4572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295400" y="1600200"/>
            <a:ext cx="38280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Introduction</a:t>
            </a:r>
            <a:endParaRPr b="0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Methods</a:t>
            </a:r>
            <a:endParaRPr b="0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Datasets</a:t>
            </a:r>
            <a:endParaRPr b="0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Experiments</a:t>
            </a:r>
            <a:endParaRPr b="0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Results</a:t>
            </a:r>
            <a:endParaRPr b="0"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Conclusions</a:t>
            </a:r>
            <a:endParaRPr b="0" sz="2400"/>
          </a:p>
        </p:txBody>
      </p:sp>
      <p:sp>
        <p:nvSpPr>
          <p:cNvPr id="128" name="Google Shape;128;p17"/>
          <p:cNvSpPr/>
          <p:nvPr/>
        </p:nvSpPr>
        <p:spPr>
          <a:xfrm>
            <a:off x="920593" y="1746949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920593" y="2447199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920593" y="3243837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920593" y="3913849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920593" y="4686174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920593" y="5380499"/>
            <a:ext cx="222398" cy="217918"/>
          </a:xfrm>
          <a:custGeom>
            <a:rect b="b" l="l" r="r" t="t"/>
            <a:pathLst>
              <a:path extrusionOk="0" h="21060" w="21467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400" y="3243832"/>
            <a:ext cx="3431450" cy="178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743725" y="5131025"/>
            <a:ext cx="2944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Image Source: Internet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Multi-modality datasets</a:t>
            </a:r>
            <a:endParaRPr/>
          </a:p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35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To overcome lack of morphological characteristics the authors created multi-modality datasets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CLS</a:t>
            </a:r>
            <a:endParaRPr b="0"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CheXpert 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EyePACS </a:t>
            </a:r>
            <a:r>
              <a:rPr lang="en-US" sz="1700"/>
              <a:t>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ISIC </a:t>
            </a:r>
            <a:r>
              <a:rPr lang="en-US" sz="1700"/>
              <a:t>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OCT (M6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MURA </a:t>
            </a:r>
            <a:r>
              <a:rPr lang="en-US" sz="1700"/>
              <a:t>(M6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STARE-CLS </a:t>
            </a:r>
            <a:r>
              <a:rPr lang="en-US" sz="1700"/>
              <a:t>(M6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SEG</a:t>
            </a:r>
            <a:endParaRPr b="0"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CHAOS-CT 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CHAOS-MRI 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TNBC (M3/M6)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LUNA (M6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REFUGE-OD (M6 only)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STARE-SEG (M6 only)</a:t>
            </a: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Canonical Correlation Analysis (CCA)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M3/M6 datasets provide more filter modifications compared to single datasets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Indicates more task-specific features learned</a:t>
            </a:r>
            <a:endParaRPr b="0" sz="1700"/>
          </a:p>
        </p:txBody>
      </p:sp>
      <p:sp>
        <p:nvSpPr>
          <p:cNvPr id="359" name="Google Shape;359;p36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Visualizing Multi-Modality Datasets</a:t>
            </a:r>
            <a:endParaRPr/>
          </a:p>
        </p:txBody>
      </p:sp>
      <p:sp>
        <p:nvSpPr>
          <p:cNvPr id="360" name="Google Shape;360;p36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1" name="Google Shape;3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49" y="3127100"/>
            <a:ext cx="7803116" cy="35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More modalities introduces more changes in conv1 filters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As number of modalities increases</a:t>
            </a:r>
            <a:endParaRPr b="0"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N</a:t>
            </a:r>
            <a:r>
              <a:rPr b="0" lang="en-US" sz="1700"/>
              <a:t>umber of Gabors increase </a:t>
            </a:r>
            <a:endParaRPr b="0"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F</a:t>
            </a:r>
            <a:r>
              <a:rPr b="0" lang="en-US" sz="1700"/>
              <a:t>ilters more closely match ImageNet* filters</a:t>
            </a:r>
            <a:endParaRPr b="0" sz="1700"/>
          </a:p>
        </p:txBody>
      </p:sp>
      <p:sp>
        <p:nvSpPr>
          <p:cNvPr id="367" name="Google Shape;367;p37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Visualizing Multi-Modality Datasets</a:t>
            </a:r>
            <a:endParaRPr/>
          </a:p>
        </p:txBody>
      </p:sp>
      <p:sp>
        <p:nvSpPr>
          <p:cNvPr id="368" name="Google Shape;368;p37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49" y="3127100"/>
            <a:ext cx="7803116" cy="358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7"/>
          <p:cNvCxnSpPr/>
          <p:nvPr/>
        </p:nvCxnSpPr>
        <p:spPr>
          <a:xfrm>
            <a:off x="3490050" y="5109300"/>
            <a:ext cx="0" cy="14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7"/>
          <p:cNvCxnSpPr/>
          <p:nvPr/>
        </p:nvCxnSpPr>
        <p:spPr>
          <a:xfrm>
            <a:off x="6646500" y="5109300"/>
            <a:ext cx="0" cy="14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M6 datasets show improvement over M3, single modality, and random weight initialization</a:t>
            </a:r>
            <a:endParaRPr b="0" sz="1700"/>
          </a:p>
        </p:txBody>
      </p:sp>
      <p:sp>
        <p:nvSpPr>
          <p:cNvPr id="377" name="Google Shape;377;p38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with Multi-Modality Datasets</a:t>
            </a:r>
            <a:endParaRPr/>
          </a:p>
        </p:txBody>
      </p:sp>
      <p:sp>
        <p:nvSpPr>
          <p:cNvPr id="378" name="Google Shape;378;p38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7088"/>
            <a:ext cx="9144001" cy="43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Visualizing the conv1 filter of the CNN shows that M6 brings more Gabors than M3 and make conv1 closer to that of ImageNet</a:t>
            </a:r>
            <a:endParaRPr b="0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The use of large amount of medical data with diverse modalities for pre-training resulted in representational improvement of CNN</a:t>
            </a:r>
            <a:endParaRPr b="0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The representational improvement resulting from the use of M6 led to better performance, which indicated enhanced morphological awareness.</a:t>
            </a:r>
            <a:endParaRPr b="0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M3 and M6 did not degrade the performance, indicating strong transfer robustness. </a:t>
            </a:r>
            <a:endParaRPr b="0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Both M6 CLS and M6 SEG outperformed their M3 counterparts, indicating that for both segmentation and classification, morphological awareness could be improved by involving diverse modalities. </a:t>
            </a:r>
            <a:endParaRPr b="0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Pre-training on medical dataset collections is effective for overcoming the aforementioned drawback of medical pre-training and yields satisfactory results.</a:t>
            </a:r>
            <a:endParaRPr b="0" sz="1700"/>
          </a:p>
        </p:txBody>
      </p:sp>
      <p:sp>
        <p:nvSpPr>
          <p:cNvPr id="385" name="Google Shape;385;p39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Summary Multi-Modality Datasets</a:t>
            </a:r>
            <a:endParaRPr/>
          </a:p>
        </p:txBody>
      </p:sp>
      <p:sp>
        <p:nvSpPr>
          <p:cNvPr id="386" name="Google Shape;386;p39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>
            <p:ph idx="1" type="body"/>
          </p:nvPr>
        </p:nvSpPr>
        <p:spPr>
          <a:xfrm>
            <a:off x="477350" y="1215650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M6 show improvement over random initialization in survival prediction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M6 slightly worse than ImageNet* in all cases reported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Evaluated on the Concordance Index</a:t>
            </a:r>
            <a:endParaRPr b="0" sz="1700"/>
          </a:p>
        </p:txBody>
      </p:sp>
      <p:sp>
        <p:nvSpPr>
          <p:cNvPr id="392" name="Google Shape;392;p40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Survival Prediction Task</a:t>
            </a:r>
            <a:endParaRPr/>
          </a:p>
        </p:txBody>
      </p:sp>
      <p:sp>
        <p:nvSpPr>
          <p:cNvPr id="393" name="Google Shape;393;p40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9600"/>
            <a:ext cx="45622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775" y="2445375"/>
            <a:ext cx="456222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Gradual Domain Adaptation</a:t>
            </a:r>
            <a:endParaRPr b="0"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-US" sz="1500"/>
              <a:t>Leverage ImageNet* filters in lower model layers for morphological features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-US" sz="1500"/>
              <a:t>Adapt higher layers to task using multi-modality dataset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Use Transformer models instead of CNNs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No focus / visualization on how the models arrived at their results</a:t>
            </a:r>
            <a:endParaRPr b="0" sz="1500"/>
          </a:p>
        </p:txBody>
      </p:sp>
      <p:sp>
        <p:nvSpPr>
          <p:cNvPr id="401" name="Google Shape;401;p41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Opportunities for Improvement</a:t>
            </a:r>
            <a:endParaRPr/>
          </a:p>
        </p:txBody>
      </p:sp>
      <p:sp>
        <p:nvSpPr>
          <p:cNvPr id="402" name="Google Shape;402;p41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▪"/>
            </a:pPr>
            <a:r>
              <a:rPr b="0" lang="en-US" sz="1400"/>
              <a:t>Medical images with high modality similarity provide more transfer benefits in classification tasks</a:t>
            </a:r>
            <a:endParaRPr b="0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/>
              <a:t>Diverse modality medical pre-training showed improved performance for segmentation task</a:t>
            </a:r>
            <a:endParaRPr b="0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▪"/>
            </a:pPr>
            <a:r>
              <a:rPr b="0" lang="en-US" sz="1400"/>
              <a:t>Medical pre-training with tens of thousands of samples can lead to performance comparable to that with ImageNet, which contains millions of samples</a:t>
            </a:r>
            <a:endParaRPr b="0"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▪"/>
            </a:pPr>
            <a:r>
              <a:rPr b="0" lang="en-US" sz="1400"/>
              <a:t>Increasing Sample Size Does Not Compensate for Lack of Morphological Awareness</a:t>
            </a:r>
            <a:endParaRPr b="0"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▪"/>
            </a:pPr>
            <a:r>
              <a:rPr b="0" lang="en-US" sz="1400"/>
              <a:t>Natural images and their corresponding annotations are considerably more varied, which allows for more morphological awareness</a:t>
            </a:r>
            <a:endParaRPr b="0"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/>
              <a:t>ImageNet is the best choice for medical imaging, but medical pre-training has significant potential</a:t>
            </a:r>
            <a:endParaRPr b="0" sz="1400"/>
          </a:p>
        </p:txBody>
      </p:sp>
      <p:sp>
        <p:nvSpPr>
          <p:cNvPr id="408" name="Google Shape;408;p42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Conclusion</a:t>
            </a:r>
            <a:endParaRPr/>
          </a:p>
        </p:txBody>
      </p:sp>
      <p:sp>
        <p:nvSpPr>
          <p:cNvPr id="409" name="Google Shape;409;p42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>
            <p:ph idx="1" type="body"/>
          </p:nvPr>
        </p:nvSpPr>
        <p:spPr>
          <a:xfrm>
            <a:off x="526600" y="1412725"/>
            <a:ext cx="7469400" cy="4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b="0" lang="en-US" sz="1500"/>
              <a:t>Rethinking pre-training on medical imaging</a:t>
            </a:r>
            <a:endParaRPr b="0"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/>
              <a:t>Yang Wen a, Leiting Chen a,b, Yu Deng c, Chuan Zhou</a:t>
            </a:r>
            <a:endParaRPr b="0" i="1" sz="1500"/>
          </a:p>
        </p:txBody>
      </p:sp>
      <p:sp>
        <p:nvSpPr>
          <p:cNvPr id="415" name="Google Shape;415;p43"/>
          <p:cNvSpPr txBox="1"/>
          <p:nvPr>
            <p:ph type="title"/>
          </p:nvPr>
        </p:nvSpPr>
        <p:spPr>
          <a:xfrm>
            <a:off x="1447800" y="381000"/>
            <a:ext cx="746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References</a:t>
            </a:r>
            <a:endParaRPr/>
          </a:p>
        </p:txBody>
      </p:sp>
      <p:sp>
        <p:nvSpPr>
          <p:cNvPr id="416" name="Google Shape;416;p43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</a:rPr>
              <a:t>Introduction</a:t>
            </a:r>
            <a:endParaRPr sz="2400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828600" y="1317025"/>
            <a:ext cx="8010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Transfer Learning has been widely used in industry and research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It is very important in the medical field </a:t>
            </a:r>
            <a:r>
              <a:rPr b="0" lang="en-US" sz="1800"/>
              <a:t>for analyzing many diseases </a:t>
            </a:r>
            <a:r>
              <a:rPr b="0" lang="en-US" sz="1800"/>
              <a:t>as most medical datasets usually contain limited number of samples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Despite its popularity there has been little study on its precise effects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Major shortcomings of natural images include overestimated generalization ability and poor transfer effectiveness even between similar tasks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Studies have not focused on medical imaging and their findings remain questionable since medical and natural images differ considerably</a:t>
            </a:r>
            <a:endParaRPr b="0" sz="1800"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descr="Lightbulb" id="143" name="Google Shape;143;p18"/>
          <p:cNvGrpSpPr/>
          <p:nvPr/>
        </p:nvGrpSpPr>
        <p:grpSpPr>
          <a:xfrm>
            <a:off x="456900" y="1316679"/>
            <a:ext cx="184311" cy="351276"/>
            <a:chOff x="3912045" y="2235613"/>
            <a:chExt cx="346710" cy="560070"/>
          </a:xfrm>
        </p:grpSpPr>
        <p:sp>
          <p:nvSpPr>
            <p:cNvPr id="144" name="Google Shape;144;p18"/>
            <p:cNvSpPr/>
            <p:nvPr/>
          </p:nvSpPr>
          <p:spPr>
            <a:xfrm>
              <a:off x="3998722" y="2622328"/>
              <a:ext cx="173355" cy="40005"/>
            </a:xfrm>
            <a:custGeom>
              <a:rect b="b" l="l" r="r" t="t"/>
              <a:pathLst>
                <a:path extrusionOk="0" h="40005" w="173355">
                  <a:moveTo>
                    <a:pt x="20003" y="0"/>
                  </a:moveTo>
                  <a:lnTo>
                    <a:pt x="153353" y="0"/>
                  </a:lnTo>
                  <a:cubicBezTo>
                    <a:pt x="164687" y="0"/>
                    <a:pt x="173355" y="8668"/>
                    <a:pt x="173355" y="20003"/>
                  </a:cubicBezTo>
                  <a:cubicBezTo>
                    <a:pt x="173355" y="31337"/>
                    <a:pt x="164687" y="40005"/>
                    <a:pt x="153353" y="40005"/>
                  </a:cubicBezTo>
                  <a:lnTo>
                    <a:pt x="20003" y="40005"/>
                  </a:lnTo>
                  <a:cubicBezTo>
                    <a:pt x="8668" y="40005"/>
                    <a:pt x="0" y="31337"/>
                    <a:pt x="0" y="20003"/>
                  </a:cubicBezTo>
                  <a:cubicBezTo>
                    <a:pt x="0" y="8668"/>
                    <a:pt x="8668" y="0"/>
                    <a:pt x="200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998722" y="2689003"/>
              <a:ext cx="173355" cy="40005"/>
            </a:xfrm>
            <a:custGeom>
              <a:rect b="b" l="l" r="r" t="t"/>
              <a:pathLst>
                <a:path extrusionOk="0" h="40005" w="173355">
                  <a:moveTo>
                    <a:pt x="20003" y="0"/>
                  </a:moveTo>
                  <a:lnTo>
                    <a:pt x="153353" y="0"/>
                  </a:lnTo>
                  <a:cubicBezTo>
                    <a:pt x="164687" y="0"/>
                    <a:pt x="173355" y="8668"/>
                    <a:pt x="173355" y="20003"/>
                  </a:cubicBezTo>
                  <a:cubicBezTo>
                    <a:pt x="173355" y="31337"/>
                    <a:pt x="164687" y="40005"/>
                    <a:pt x="153353" y="40005"/>
                  </a:cubicBezTo>
                  <a:lnTo>
                    <a:pt x="20003" y="40005"/>
                  </a:lnTo>
                  <a:cubicBezTo>
                    <a:pt x="8668" y="40005"/>
                    <a:pt x="0" y="31337"/>
                    <a:pt x="0" y="20003"/>
                  </a:cubicBezTo>
                  <a:cubicBezTo>
                    <a:pt x="0" y="8668"/>
                    <a:pt x="8668" y="0"/>
                    <a:pt x="200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4042061" y="2755678"/>
              <a:ext cx="86677" cy="40005"/>
            </a:xfrm>
            <a:custGeom>
              <a:rect b="b" l="l" r="r" t="t"/>
              <a:pathLst>
                <a:path extrusionOk="0" h="40005" w="86677">
                  <a:moveTo>
                    <a:pt x="0" y="0"/>
                  </a:moveTo>
                  <a:cubicBezTo>
                    <a:pt x="2000" y="22670"/>
                    <a:pt x="20669" y="40005"/>
                    <a:pt x="43339" y="40005"/>
                  </a:cubicBezTo>
                  <a:cubicBezTo>
                    <a:pt x="66008" y="40005"/>
                    <a:pt x="84677" y="22670"/>
                    <a:pt x="866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912045" y="2235613"/>
              <a:ext cx="346710" cy="360045"/>
            </a:xfrm>
            <a:custGeom>
              <a:rect b="b" l="l" r="r" t="t"/>
              <a:pathLst>
                <a:path extrusionOk="0" h="360045" w="346710">
                  <a:moveTo>
                    <a:pt x="173355" y="0"/>
                  </a:moveTo>
                  <a:cubicBezTo>
                    <a:pt x="173355" y="0"/>
                    <a:pt x="173355" y="0"/>
                    <a:pt x="173355" y="0"/>
                  </a:cubicBezTo>
                  <a:cubicBezTo>
                    <a:pt x="173355" y="0"/>
                    <a:pt x="173355" y="0"/>
                    <a:pt x="173355" y="0"/>
                  </a:cubicBezTo>
                  <a:cubicBezTo>
                    <a:pt x="78676" y="667"/>
                    <a:pt x="2000" y="76676"/>
                    <a:pt x="0" y="171355"/>
                  </a:cubicBezTo>
                  <a:lnTo>
                    <a:pt x="0" y="177355"/>
                  </a:lnTo>
                  <a:cubicBezTo>
                    <a:pt x="667" y="198025"/>
                    <a:pt x="4667" y="218027"/>
                    <a:pt x="12001" y="237363"/>
                  </a:cubicBezTo>
                  <a:cubicBezTo>
                    <a:pt x="19336" y="255365"/>
                    <a:pt x="29337" y="272034"/>
                    <a:pt x="42005" y="286703"/>
                  </a:cubicBezTo>
                  <a:cubicBezTo>
                    <a:pt x="58007" y="304038"/>
                    <a:pt x="75343" y="338042"/>
                    <a:pt x="82677" y="352711"/>
                  </a:cubicBezTo>
                  <a:cubicBezTo>
                    <a:pt x="84677" y="357378"/>
                    <a:pt x="89345" y="360045"/>
                    <a:pt x="94679" y="360045"/>
                  </a:cubicBezTo>
                  <a:lnTo>
                    <a:pt x="252032" y="360045"/>
                  </a:lnTo>
                  <a:cubicBezTo>
                    <a:pt x="257365" y="360045"/>
                    <a:pt x="262033" y="357378"/>
                    <a:pt x="264033" y="352711"/>
                  </a:cubicBezTo>
                  <a:cubicBezTo>
                    <a:pt x="271367" y="338042"/>
                    <a:pt x="288703" y="304038"/>
                    <a:pt x="304705" y="286703"/>
                  </a:cubicBezTo>
                  <a:cubicBezTo>
                    <a:pt x="317373" y="272034"/>
                    <a:pt x="328041" y="255365"/>
                    <a:pt x="334708" y="237363"/>
                  </a:cubicBezTo>
                  <a:cubicBezTo>
                    <a:pt x="342043" y="218027"/>
                    <a:pt x="346043" y="198025"/>
                    <a:pt x="346710" y="177355"/>
                  </a:cubicBezTo>
                  <a:lnTo>
                    <a:pt x="346710" y="171355"/>
                  </a:lnTo>
                  <a:cubicBezTo>
                    <a:pt x="344710" y="76676"/>
                    <a:pt x="268034" y="667"/>
                    <a:pt x="173355" y="0"/>
                  </a:cubicBezTo>
                  <a:close/>
                  <a:moveTo>
                    <a:pt x="306705" y="176689"/>
                  </a:moveTo>
                  <a:cubicBezTo>
                    <a:pt x="306038" y="192691"/>
                    <a:pt x="302705" y="208693"/>
                    <a:pt x="297371" y="223361"/>
                  </a:cubicBezTo>
                  <a:cubicBezTo>
                    <a:pt x="292037" y="236696"/>
                    <a:pt x="284702" y="249365"/>
                    <a:pt x="274701" y="260033"/>
                  </a:cubicBezTo>
                  <a:cubicBezTo>
                    <a:pt x="259366" y="278702"/>
                    <a:pt x="246031" y="298704"/>
                    <a:pt x="236030" y="320040"/>
                  </a:cubicBezTo>
                  <a:lnTo>
                    <a:pt x="173355" y="320040"/>
                  </a:lnTo>
                  <a:lnTo>
                    <a:pt x="111347" y="320040"/>
                  </a:lnTo>
                  <a:cubicBezTo>
                    <a:pt x="100679" y="298704"/>
                    <a:pt x="87344" y="278702"/>
                    <a:pt x="72676" y="260033"/>
                  </a:cubicBezTo>
                  <a:cubicBezTo>
                    <a:pt x="63341" y="249365"/>
                    <a:pt x="55340" y="236696"/>
                    <a:pt x="50006" y="223361"/>
                  </a:cubicBezTo>
                  <a:cubicBezTo>
                    <a:pt x="44006" y="208693"/>
                    <a:pt x="41339" y="192691"/>
                    <a:pt x="40672" y="176689"/>
                  </a:cubicBezTo>
                  <a:lnTo>
                    <a:pt x="40672" y="171355"/>
                  </a:lnTo>
                  <a:cubicBezTo>
                    <a:pt x="42005" y="98679"/>
                    <a:pt x="101346" y="40005"/>
                    <a:pt x="174022" y="39338"/>
                  </a:cubicBezTo>
                  <a:lnTo>
                    <a:pt x="174022" y="39338"/>
                  </a:lnTo>
                  <a:lnTo>
                    <a:pt x="174022" y="39338"/>
                  </a:lnTo>
                  <a:cubicBezTo>
                    <a:pt x="174022" y="39338"/>
                    <a:pt x="174022" y="39338"/>
                    <a:pt x="174022" y="39338"/>
                  </a:cubicBezTo>
                  <a:cubicBezTo>
                    <a:pt x="174022" y="39338"/>
                    <a:pt x="174022" y="39338"/>
                    <a:pt x="174022" y="39338"/>
                  </a:cubicBezTo>
                  <a:lnTo>
                    <a:pt x="174022" y="39338"/>
                  </a:lnTo>
                  <a:lnTo>
                    <a:pt x="174022" y="39338"/>
                  </a:lnTo>
                  <a:cubicBezTo>
                    <a:pt x="246698" y="40005"/>
                    <a:pt x="306038" y="98012"/>
                    <a:pt x="307372" y="171355"/>
                  </a:cubicBezTo>
                  <a:lnTo>
                    <a:pt x="307372" y="176689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Bullseye" id="148" name="Google Shape;148;p18"/>
          <p:cNvGrpSpPr/>
          <p:nvPr/>
        </p:nvGrpSpPr>
        <p:grpSpPr>
          <a:xfrm>
            <a:off x="487442" y="2267153"/>
            <a:ext cx="229287" cy="232395"/>
            <a:chOff x="2280806" y="3349085"/>
            <a:chExt cx="526733" cy="526733"/>
          </a:xfrm>
        </p:grpSpPr>
        <p:sp>
          <p:nvSpPr>
            <p:cNvPr id="149" name="Google Shape;149;p18"/>
            <p:cNvSpPr/>
            <p:nvPr/>
          </p:nvSpPr>
          <p:spPr>
            <a:xfrm>
              <a:off x="2466830" y="3349085"/>
              <a:ext cx="340709" cy="340042"/>
            </a:xfrm>
            <a:custGeom>
              <a:rect b="b" l="l" r="r" t="t"/>
              <a:pathLst>
                <a:path extrusionOk="0" h="340042" w="340709">
                  <a:moveTo>
                    <a:pt x="280702" y="60008"/>
                  </a:moveTo>
                  <a:lnTo>
                    <a:pt x="274034" y="0"/>
                  </a:lnTo>
                  <a:lnTo>
                    <a:pt x="200692" y="73343"/>
                  </a:lnTo>
                  <a:lnTo>
                    <a:pt x="204692" y="108014"/>
                  </a:lnTo>
                  <a:lnTo>
                    <a:pt x="98012" y="214694"/>
                  </a:lnTo>
                  <a:cubicBezTo>
                    <a:pt x="88678" y="210026"/>
                    <a:pt x="78010" y="206693"/>
                    <a:pt x="66675" y="206693"/>
                  </a:cubicBezTo>
                  <a:cubicBezTo>
                    <a:pt x="30004" y="206693"/>
                    <a:pt x="0" y="236696"/>
                    <a:pt x="0" y="273368"/>
                  </a:cubicBezTo>
                  <a:cubicBezTo>
                    <a:pt x="0" y="310039"/>
                    <a:pt x="30004" y="340043"/>
                    <a:pt x="66675" y="340043"/>
                  </a:cubicBezTo>
                  <a:cubicBezTo>
                    <a:pt x="103346" y="340043"/>
                    <a:pt x="133350" y="310039"/>
                    <a:pt x="133350" y="273368"/>
                  </a:cubicBezTo>
                  <a:cubicBezTo>
                    <a:pt x="133350" y="262033"/>
                    <a:pt x="130683" y="252032"/>
                    <a:pt x="126016" y="242697"/>
                  </a:cubicBezTo>
                  <a:lnTo>
                    <a:pt x="232696" y="136017"/>
                  </a:lnTo>
                  <a:lnTo>
                    <a:pt x="267367" y="140018"/>
                  </a:lnTo>
                  <a:lnTo>
                    <a:pt x="340709" y="66675"/>
                  </a:lnTo>
                  <a:lnTo>
                    <a:pt x="280702" y="60008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2280806" y="3369088"/>
              <a:ext cx="506730" cy="506730"/>
            </a:xfrm>
            <a:custGeom>
              <a:rect b="b" l="l" r="r" t="t"/>
              <a:pathLst>
                <a:path extrusionOk="0" h="506730" w="506730">
                  <a:moveTo>
                    <a:pt x="472059" y="138684"/>
                  </a:moveTo>
                  <a:lnTo>
                    <a:pt x="463391" y="148019"/>
                  </a:lnTo>
                  <a:lnTo>
                    <a:pt x="450723" y="146685"/>
                  </a:lnTo>
                  <a:lnTo>
                    <a:pt x="436721" y="144685"/>
                  </a:lnTo>
                  <a:cubicBezTo>
                    <a:pt x="455390" y="176689"/>
                    <a:pt x="466725" y="213360"/>
                    <a:pt x="466725" y="253365"/>
                  </a:cubicBezTo>
                  <a:cubicBezTo>
                    <a:pt x="466725" y="370713"/>
                    <a:pt x="370713" y="466725"/>
                    <a:pt x="253365" y="466725"/>
                  </a:cubicBezTo>
                  <a:cubicBezTo>
                    <a:pt x="136017" y="466725"/>
                    <a:pt x="40005" y="370713"/>
                    <a:pt x="40005" y="253365"/>
                  </a:cubicBezTo>
                  <a:cubicBezTo>
                    <a:pt x="40005" y="136017"/>
                    <a:pt x="136017" y="40005"/>
                    <a:pt x="253365" y="40005"/>
                  </a:cubicBezTo>
                  <a:cubicBezTo>
                    <a:pt x="292703" y="40005"/>
                    <a:pt x="330041" y="50673"/>
                    <a:pt x="362045" y="70009"/>
                  </a:cubicBezTo>
                  <a:lnTo>
                    <a:pt x="360712" y="56674"/>
                  </a:lnTo>
                  <a:lnTo>
                    <a:pt x="358712" y="43339"/>
                  </a:lnTo>
                  <a:lnTo>
                    <a:pt x="368046" y="34004"/>
                  </a:lnTo>
                  <a:lnTo>
                    <a:pt x="372713" y="29337"/>
                  </a:lnTo>
                  <a:cubicBezTo>
                    <a:pt x="336709" y="10668"/>
                    <a:pt x="296704" y="0"/>
                    <a:pt x="253365" y="0"/>
                  </a:cubicBezTo>
                  <a:cubicBezTo>
                    <a:pt x="113348" y="0"/>
                    <a:pt x="0" y="113348"/>
                    <a:pt x="0" y="253365"/>
                  </a:cubicBezTo>
                  <a:cubicBezTo>
                    <a:pt x="0" y="393383"/>
                    <a:pt x="113348" y="506730"/>
                    <a:pt x="253365" y="506730"/>
                  </a:cubicBezTo>
                  <a:cubicBezTo>
                    <a:pt x="393383" y="506730"/>
                    <a:pt x="506730" y="393383"/>
                    <a:pt x="506730" y="253365"/>
                  </a:cubicBezTo>
                  <a:cubicBezTo>
                    <a:pt x="506730" y="210026"/>
                    <a:pt x="496062" y="170021"/>
                    <a:pt x="476726" y="134684"/>
                  </a:cubicBezTo>
                  <a:lnTo>
                    <a:pt x="472059" y="138684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374151" y="3462433"/>
              <a:ext cx="320040" cy="320040"/>
            </a:xfrm>
            <a:custGeom>
              <a:rect b="b" l="l" r="r" t="t"/>
              <a:pathLst>
                <a:path extrusionOk="0" h="320040" w="320040">
                  <a:moveTo>
                    <a:pt x="271367" y="114681"/>
                  </a:moveTo>
                  <a:cubicBezTo>
                    <a:pt x="277368" y="128683"/>
                    <a:pt x="280035" y="144018"/>
                    <a:pt x="280035" y="160020"/>
                  </a:cubicBezTo>
                  <a:cubicBezTo>
                    <a:pt x="280035" y="226028"/>
                    <a:pt x="226028" y="280035"/>
                    <a:pt x="160020" y="280035"/>
                  </a:cubicBezTo>
                  <a:cubicBezTo>
                    <a:pt x="94012" y="280035"/>
                    <a:pt x="40005" y="226028"/>
                    <a:pt x="40005" y="160020"/>
                  </a:cubicBezTo>
                  <a:cubicBezTo>
                    <a:pt x="40005" y="94012"/>
                    <a:pt x="94012" y="40005"/>
                    <a:pt x="160020" y="40005"/>
                  </a:cubicBezTo>
                  <a:cubicBezTo>
                    <a:pt x="176022" y="40005"/>
                    <a:pt x="191357" y="43339"/>
                    <a:pt x="205359" y="48673"/>
                  </a:cubicBezTo>
                  <a:lnTo>
                    <a:pt x="235363" y="18669"/>
                  </a:lnTo>
                  <a:cubicBezTo>
                    <a:pt x="212693" y="6668"/>
                    <a:pt x="187357" y="0"/>
                    <a:pt x="160020" y="0"/>
                  </a:cubicBezTo>
                  <a:cubicBezTo>
                    <a:pt x="72009" y="0"/>
                    <a:pt x="0" y="72009"/>
                    <a:pt x="0" y="160020"/>
                  </a:cubicBezTo>
                  <a:cubicBezTo>
                    <a:pt x="0" y="248031"/>
                    <a:pt x="72009" y="320040"/>
                    <a:pt x="160020" y="320040"/>
                  </a:cubicBezTo>
                  <a:cubicBezTo>
                    <a:pt x="248031" y="320040"/>
                    <a:pt x="320040" y="248031"/>
                    <a:pt x="320040" y="160020"/>
                  </a:cubicBezTo>
                  <a:cubicBezTo>
                    <a:pt x="320040" y="132683"/>
                    <a:pt x="313373" y="107347"/>
                    <a:pt x="301371" y="84677"/>
                  </a:cubicBezTo>
                  <a:lnTo>
                    <a:pt x="271367" y="11468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Single gear" id="152" name="Google Shape;152;p18"/>
          <p:cNvSpPr/>
          <p:nvPr/>
        </p:nvSpPr>
        <p:spPr>
          <a:xfrm>
            <a:off x="456651" y="3414201"/>
            <a:ext cx="229298" cy="232362"/>
          </a:xfrm>
          <a:custGeom>
            <a:rect b="b" l="l" r="r" t="t"/>
            <a:pathLst>
              <a:path extrusionOk="0" h="453390" w="454056">
                <a:moveTo>
                  <a:pt x="226695" y="306705"/>
                </a:moveTo>
                <a:cubicBezTo>
                  <a:pt x="182690" y="306705"/>
                  <a:pt x="146685" y="270701"/>
                  <a:pt x="146685" y="226695"/>
                </a:cubicBezTo>
                <a:cubicBezTo>
                  <a:pt x="146685" y="182690"/>
                  <a:pt x="182690" y="146685"/>
                  <a:pt x="226695" y="146685"/>
                </a:cubicBezTo>
                <a:cubicBezTo>
                  <a:pt x="270701" y="146685"/>
                  <a:pt x="306705" y="182690"/>
                  <a:pt x="306705" y="226695"/>
                </a:cubicBezTo>
                <a:cubicBezTo>
                  <a:pt x="306705" y="270701"/>
                  <a:pt x="270701" y="306705"/>
                  <a:pt x="226695" y="306705"/>
                </a:cubicBezTo>
                <a:close/>
                <a:moveTo>
                  <a:pt x="406718" y="176689"/>
                </a:moveTo>
                <a:cubicBezTo>
                  <a:pt x="402717" y="162020"/>
                  <a:pt x="396716" y="148019"/>
                  <a:pt x="389382" y="135350"/>
                </a:cubicBezTo>
                <a:lnTo>
                  <a:pt x="406051" y="85344"/>
                </a:lnTo>
                <a:lnTo>
                  <a:pt x="368046" y="47339"/>
                </a:lnTo>
                <a:lnTo>
                  <a:pt x="318040" y="64008"/>
                </a:lnTo>
                <a:cubicBezTo>
                  <a:pt x="304705" y="56674"/>
                  <a:pt x="290703" y="50673"/>
                  <a:pt x="276035" y="46673"/>
                </a:cubicBezTo>
                <a:lnTo>
                  <a:pt x="253365" y="0"/>
                </a:lnTo>
                <a:lnTo>
                  <a:pt x="200025" y="0"/>
                </a:lnTo>
                <a:lnTo>
                  <a:pt x="176689" y="46673"/>
                </a:lnTo>
                <a:cubicBezTo>
                  <a:pt x="162020" y="50673"/>
                  <a:pt x="148019" y="56674"/>
                  <a:pt x="135350" y="64008"/>
                </a:cubicBezTo>
                <a:lnTo>
                  <a:pt x="85344" y="47339"/>
                </a:lnTo>
                <a:lnTo>
                  <a:pt x="47339" y="85344"/>
                </a:lnTo>
                <a:lnTo>
                  <a:pt x="64008" y="135350"/>
                </a:lnTo>
                <a:cubicBezTo>
                  <a:pt x="56674" y="148685"/>
                  <a:pt x="50673" y="162687"/>
                  <a:pt x="46673" y="177355"/>
                </a:cubicBezTo>
                <a:lnTo>
                  <a:pt x="0" y="200025"/>
                </a:lnTo>
                <a:lnTo>
                  <a:pt x="0" y="253365"/>
                </a:lnTo>
                <a:lnTo>
                  <a:pt x="46673" y="276701"/>
                </a:lnTo>
                <a:cubicBezTo>
                  <a:pt x="50673" y="291370"/>
                  <a:pt x="56674" y="305372"/>
                  <a:pt x="64008" y="318040"/>
                </a:cubicBezTo>
                <a:lnTo>
                  <a:pt x="47339" y="368046"/>
                </a:lnTo>
                <a:lnTo>
                  <a:pt x="85344" y="406051"/>
                </a:lnTo>
                <a:lnTo>
                  <a:pt x="135350" y="389382"/>
                </a:lnTo>
                <a:cubicBezTo>
                  <a:pt x="148685" y="396716"/>
                  <a:pt x="162687" y="402717"/>
                  <a:pt x="177355" y="406718"/>
                </a:cubicBezTo>
                <a:lnTo>
                  <a:pt x="200692" y="453390"/>
                </a:lnTo>
                <a:lnTo>
                  <a:pt x="254032" y="453390"/>
                </a:lnTo>
                <a:lnTo>
                  <a:pt x="277368" y="406718"/>
                </a:lnTo>
                <a:cubicBezTo>
                  <a:pt x="292037" y="402717"/>
                  <a:pt x="306038" y="396716"/>
                  <a:pt x="318707" y="389382"/>
                </a:cubicBezTo>
                <a:lnTo>
                  <a:pt x="368713" y="406051"/>
                </a:lnTo>
                <a:lnTo>
                  <a:pt x="406718" y="368046"/>
                </a:lnTo>
                <a:lnTo>
                  <a:pt x="390049" y="318040"/>
                </a:lnTo>
                <a:cubicBezTo>
                  <a:pt x="397383" y="304705"/>
                  <a:pt x="403384" y="290703"/>
                  <a:pt x="407384" y="276035"/>
                </a:cubicBezTo>
                <a:lnTo>
                  <a:pt x="454057" y="252698"/>
                </a:lnTo>
                <a:lnTo>
                  <a:pt x="454057" y="199358"/>
                </a:lnTo>
                <a:lnTo>
                  <a:pt x="406718" y="176689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Bar graph with downward trend" id="153" name="Google Shape;153;p18"/>
          <p:cNvGrpSpPr/>
          <p:nvPr/>
        </p:nvGrpSpPr>
        <p:grpSpPr>
          <a:xfrm>
            <a:off x="430646" y="5548011"/>
            <a:ext cx="229081" cy="232528"/>
            <a:chOff x="4209323" y="1731017"/>
            <a:chExt cx="366530" cy="374020"/>
          </a:xfrm>
        </p:grpSpPr>
        <p:sp>
          <p:nvSpPr>
            <p:cNvPr id="154" name="Google Shape;154;p18"/>
            <p:cNvSpPr/>
            <p:nvPr/>
          </p:nvSpPr>
          <p:spPr>
            <a:xfrm>
              <a:off x="4209323" y="1733195"/>
              <a:ext cx="366530" cy="371842"/>
            </a:xfrm>
            <a:custGeom>
              <a:rect b="b" l="l" r="r" t="t"/>
              <a:pathLst>
                <a:path extrusionOk="0" h="371842" w="366530">
                  <a:moveTo>
                    <a:pt x="31872" y="0"/>
                  </a:moveTo>
                  <a:lnTo>
                    <a:pt x="0" y="0"/>
                  </a:lnTo>
                  <a:lnTo>
                    <a:pt x="0" y="371842"/>
                  </a:lnTo>
                  <a:lnTo>
                    <a:pt x="366530" y="371842"/>
                  </a:lnTo>
                  <a:lnTo>
                    <a:pt x="366530" y="339970"/>
                  </a:lnTo>
                  <a:lnTo>
                    <a:pt x="31872" y="339970"/>
                  </a:lnTo>
                  <a:lnTo>
                    <a:pt x="31872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273067" y="1733195"/>
              <a:ext cx="79680" cy="308097"/>
            </a:xfrm>
            <a:custGeom>
              <a:rect b="b" l="l" r="r" t="t"/>
              <a:pathLst>
                <a:path extrusionOk="0" h="308097" w="79680">
                  <a:moveTo>
                    <a:pt x="0" y="0"/>
                  </a:moveTo>
                  <a:lnTo>
                    <a:pt x="79680" y="0"/>
                  </a:lnTo>
                  <a:lnTo>
                    <a:pt x="79680" y="308098"/>
                  </a:lnTo>
                  <a:lnTo>
                    <a:pt x="0" y="308098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384620" y="1839436"/>
              <a:ext cx="79680" cy="201857"/>
            </a:xfrm>
            <a:custGeom>
              <a:rect b="b" l="l" r="r" t="t"/>
              <a:pathLst>
                <a:path extrusionOk="0" h="201857" w="79680">
                  <a:moveTo>
                    <a:pt x="0" y="0"/>
                  </a:moveTo>
                  <a:lnTo>
                    <a:pt x="79680" y="0"/>
                  </a:lnTo>
                  <a:lnTo>
                    <a:pt x="79680" y="201857"/>
                  </a:lnTo>
                  <a:lnTo>
                    <a:pt x="0" y="201857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496173" y="1935052"/>
              <a:ext cx="79680" cy="106240"/>
            </a:xfrm>
            <a:custGeom>
              <a:rect b="b" l="l" r="r" t="t"/>
              <a:pathLst>
                <a:path extrusionOk="0" h="106240" w="79680">
                  <a:moveTo>
                    <a:pt x="0" y="0"/>
                  </a:moveTo>
                  <a:lnTo>
                    <a:pt x="79680" y="0"/>
                  </a:lnTo>
                  <a:lnTo>
                    <a:pt x="79680" y="106241"/>
                  </a:lnTo>
                  <a:lnTo>
                    <a:pt x="0" y="10624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398378" y="1731017"/>
              <a:ext cx="172162" cy="172162"/>
            </a:xfrm>
            <a:custGeom>
              <a:rect b="b" l="l" r="r" t="t"/>
              <a:pathLst>
                <a:path extrusionOk="0" h="172162" w="172162">
                  <a:moveTo>
                    <a:pt x="143159" y="128179"/>
                  </a:moveTo>
                  <a:lnTo>
                    <a:pt x="14980" y="0"/>
                  </a:lnTo>
                  <a:lnTo>
                    <a:pt x="0" y="14980"/>
                  </a:lnTo>
                  <a:lnTo>
                    <a:pt x="128179" y="143159"/>
                  </a:lnTo>
                  <a:lnTo>
                    <a:pt x="99176" y="172163"/>
                  </a:lnTo>
                  <a:lnTo>
                    <a:pt x="172163" y="172163"/>
                  </a:lnTo>
                  <a:lnTo>
                    <a:pt x="172163" y="99176"/>
                  </a:lnTo>
                  <a:lnTo>
                    <a:pt x="143159" y="128179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8"/>
          <p:cNvSpPr/>
          <p:nvPr/>
        </p:nvSpPr>
        <p:spPr>
          <a:xfrm>
            <a:off x="430175" y="4349925"/>
            <a:ext cx="229073" cy="232519"/>
          </a:xfrm>
          <a:custGeom>
            <a:rect b="b" l="l" r="r" t="t"/>
            <a:pathLst>
              <a:path extrusionOk="0" h="420848" w="420317">
                <a:moveTo>
                  <a:pt x="343691" y="291102"/>
                </a:moveTo>
                <a:cubicBezTo>
                  <a:pt x="335192" y="282603"/>
                  <a:pt x="322443" y="278353"/>
                  <a:pt x="310757" y="281009"/>
                </a:cubicBezTo>
                <a:lnTo>
                  <a:pt x="286853" y="257636"/>
                </a:lnTo>
                <a:cubicBezTo>
                  <a:pt x="308101" y="230014"/>
                  <a:pt x="319787" y="196017"/>
                  <a:pt x="319787" y="160957"/>
                </a:cubicBezTo>
                <a:cubicBezTo>
                  <a:pt x="320318" y="72247"/>
                  <a:pt x="248606" y="534"/>
                  <a:pt x="160426" y="3"/>
                </a:cubicBezTo>
                <a:cubicBezTo>
                  <a:pt x="72247" y="-528"/>
                  <a:pt x="534" y="71184"/>
                  <a:pt x="3" y="159364"/>
                </a:cubicBezTo>
                <a:cubicBezTo>
                  <a:pt x="-528" y="247544"/>
                  <a:pt x="71184" y="319256"/>
                  <a:pt x="159364" y="319787"/>
                </a:cubicBezTo>
                <a:cubicBezTo>
                  <a:pt x="194423" y="319787"/>
                  <a:pt x="228951" y="308101"/>
                  <a:pt x="257105" y="286853"/>
                </a:cubicBezTo>
                <a:lnTo>
                  <a:pt x="280478" y="310226"/>
                </a:lnTo>
                <a:cubicBezTo>
                  <a:pt x="278353" y="322443"/>
                  <a:pt x="282072" y="334661"/>
                  <a:pt x="290571" y="343691"/>
                </a:cubicBezTo>
                <a:lnTo>
                  <a:pt x="356971" y="410092"/>
                </a:lnTo>
                <a:cubicBezTo>
                  <a:pt x="371314" y="424434"/>
                  <a:pt x="395218" y="424434"/>
                  <a:pt x="409561" y="410092"/>
                </a:cubicBezTo>
                <a:cubicBezTo>
                  <a:pt x="423903" y="395749"/>
                  <a:pt x="423903" y="371845"/>
                  <a:pt x="409561" y="357503"/>
                </a:cubicBezTo>
                <a:lnTo>
                  <a:pt x="343691" y="291102"/>
                </a:lnTo>
                <a:close/>
                <a:moveTo>
                  <a:pt x="160426" y="287915"/>
                </a:moveTo>
                <a:cubicBezTo>
                  <a:pt x="89776" y="287915"/>
                  <a:pt x="32938" y="231076"/>
                  <a:pt x="32938" y="160426"/>
                </a:cubicBezTo>
                <a:cubicBezTo>
                  <a:pt x="32938" y="89776"/>
                  <a:pt x="89776" y="32938"/>
                  <a:pt x="160426" y="32938"/>
                </a:cubicBezTo>
                <a:cubicBezTo>
                  <a:pt x="231076" y="32938"/>
                  <a:pt x="287915" y="89776"/>
                  <a:pt x="287915" y="160426"/>
                </a:cubicBezTo>
                <a:cubicBezTo>
                  <a:pt x="287915" y="230545"/>
                  <a:pt x="230545" y="287915"/>
                  <a:pt x="160426" y="28791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446879" y="4385359"/>
            <a:ext cx="124777" cy="92855"/>
          </a:xfrm>
          <a:custGeom>
            <a:rect b="b" l="l" r="r" t="t"/>
            <a:pathLst>
              <a:path extrusionOk="0" h="168063" w="228948">
                <a:moveTo>
                  <a:pt x="228417" y="73510"/>
                </a:moveTo>
                <a:lnTo>
                  <a:pt x="198139" y="73510"/>
                </a:lnTo>
                <a:cubicBezTo>
                  <a:pt x="195483" y="74041"/>
                  <a:pt x="192827" y="75634"/>
                  <a:pt x="191233" y="77759"/>
                </a:cubicBezTo>
                <a:lnTo>
                  <a:pt x="171047" y="99539"/>
                </a:lnTo>
                <a:lnTo>
                  <a:pt x="154049" y="40575"/>
                </a:lnTo>
                <a:cubicBezTo>
                  <a:pt x="152455" y="35794"/>
                  <a:pt x="147143" y="32607"/>
                  <a:pt x="142362" y="34201"/>
                </a:cubicBezTo>
                <a:cubicBezTo>
                  <a:pt x="139706" y="35263"/>
                  <a:pt x="137050" y="36857"/>
                  <a:pt x="135988" y="40044"/>
                </a:cubicBezTo>
                <a:lnTo>
                  <a:pt x="104116" y="124505"/>
                </a:lnTo>
                <a:lnTo>
                  <a:pt x="82336" y="7640"/>
                </a:lnTo>
                <a:cubicBezTo>
                  <a:pt x="81274" y="2328"/>
                  <a:pt x="76493" y="-859"/>
                  <a:pt x="71712" y="204"/>
                </a:cubicBezTo>
                <a:cubicBezTo>
                  <a:pt x="68525" y="735"/>
                  <a:pt x="65869" y="3391"/>
                  <a:pt x="64276" y="6578"/>
                </a:cubicBezTo>
                <a:lnTo>
                  <a:pt x="41434" y="73510"/>
                </a:lnTo>
                <a:lnTo>
                  <a:pt x="0" y="73510"/>
                </a:lnTo>
                <a:lnTo>
                  <a:pt x="0" y="94758"/>
                </a:lnTo>
                <a:lnTo>
                  <a:pt x="48339" y="94758"/>
                </a:lnTo>
                <a:cubicBezTo>
                  <a:pt x="52589" y="94227"/>
                  <a:pt x="56308" y="91039"/>
                  <a:pt x="57370" y="86790"/>
                </a:cubicBezTo>
                <a:lnTo>
                  <a:pt x="70650" y="46418"/>
                </a:lnTo>
                <a:lnTo>
                  <a:pt x="91898" y="160627"/>
                </a:lnTo>
                <a:cubicBezTo>
                  <a:pt x="92429" y="164877"/>
                  <a:pt x="96148" y="168064"/>
                  <a:pt x="100397" y="168064"/>
                </a:cubicBezTo>
                <a:lnTo>
                  <a:pt x="101460" y="168064"/>
                </a:lnTo>
                <a:cubicBezTo>
                  <a:pt x="105178" y="168064"/>
                  <a:pt x="108897" y="165939"/>
                  <a:pt x="110490" y="162221"/>
                </a:cubicBezTo>
                <a:lnTo>
                  <a:pt x="144487" y="72978"/>
                </a:lnTo>
                <a:lnTo>
                  <a:pt x="158299" y="120787"/>
                </a:lnTo>
                <a:cubicBezTo>
                  <a:pt x="159892" y="125567"/>
                  <a:pt x="164673" y="128755"/>
                  <a:pt x="169985" y="127161"/>
                </a:cubicBezTo>
                <a:cubicBezTo>
                  <a:pt x="171579" y="126630"/>
                  <a:pt x="173172" y="125567"/>
                  <a:pt x="174235" y="124505"/>
                </a:cubicBezTo>
                <a:lnTo>
                  <a:pt x="202920" y="94758"/>
                </a:lnTo>
                <a:lnTo>
                  <a:pt x="228949" y="94758"/>
                </a:lnTo>
                <a:lnTo>
                  <a:pt x="228949" y="735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519100" y="1373275"/>
            <a:ext cx="7081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Proposed novel approaches for visualizing and quantifying similarity of images in the convolved space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i="1" lang="en-US" sz="1700"/>
              <a:t>Convolution-based visualization (cmv)</a:t>
            </a:r>
            <a:endParaRPr i="1"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i="1" lang="en-US" sz="1700"/>
              <a:t>Convolution-based distance (cmd)</a:t>
            </a:r>
            <a:endParaRPr i="1"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Evaluated ImageNet vs Medical Image pre-training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Quantitative performance for classification and segmentation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Single dataset transfer learning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Diverse medical modality transfer learning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Qualitative filter representation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Survival Prediction</a:t>
            </a:r>
            <a:endParaRPr sz="1700"/>
          </a:p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Contributions</a:t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descr="Presentation with bar chart" id="168" name="Google Shape;168;p19"/>
          <p:cNvGrpSpPr/>
          <p:nvPr/>
        </p:nvGrpSpPr>
        <p:grpSpPr>
          <a:xfrm>
            <a:off x="442431" y="1465586"/>
            <a:ext cx="292370" cy="292387"/>
            <a:chOff x="8331048" y="5112082"/>
            <a:chExt cx="403714" cy="398402"/>
          </a:xfrm>
        </p:grpSpPr>
        <p:sp>
          <p:nvSpPr>
            <p:cNvPr id="169" name="Google Shape;169;p19"/>
            <p:cNvSpPr/>
            <p:nvPr/>
          </p:nvSpPr>
          <p:spPr>
            <a:xfrm>
              <a:off x="8331048" y="5112082"/>
              <a:ext cx="403714" cy="398402"/>
            </a:xfrm>
            <a:custGeom>
              <a:rect b="b" l="l" r="r" t="t"/>
              <a:pathLst>
                <a:path extrusionOk="0" h="398402" w="403714">
                  <a:moveTo>
                    <a:pt x="350594" y="58432"/>
                  </a:moveTo>
                  <a:lnTo>
                    <a:pt x="350594" y="249665"/>
                  </a:lnTo>
                  <a:lnTo>
                    <a:pt x="53120" y="249665"/>
                  </a:lnTo>
                  <a:lnTo>
                    <a:pt x="53120" y="58432"/>
                  </a:lnTo>
                  <a:close/>
                  <a:moveTo>
                    <a:pt x="393090" y="260290"/>
                  </a:moveTo>
                  <a:lnTo>
                    <a:pt x="382466" y="260290"/>
                  </a:lnTo>
                  <a:lnTo>
                    <a:pt x="382466" y="42496"/>
                  </a:lnTo>
                  <a:lnTo>
                    <a:pt x="393090" y="42496"/>
                  </a:lnTo>
                  <a:cubicBezTo>
                    <a:pt x="398958" y="42496"/>
                    <a:pt x="403714" y="37740"/>
                    <a:pt x="403714" y="31872"/>
                  </a:cubicBezTo>
                  <a:cubicBezTo>
                    <a:pt x="403714" y="26005"/>
                    <a:pt x="398958" y="21248"/>
                    <a:pt x="393090" y="21248"/>
                  </a:cubicBezTo>
                  <a:lnTo>
                    <a:pt x="212481" y="21248"/>
                  </a:lnTo>
                  <a:lnTo>
                    <a:pt x="212481" y="10624"/>
                  </a:lnTo>
                  <a:cubicBezTo>
                    <a:pt x="212481" y="4756"/>
                    <a:pt x="207725" y="0"/>
                    <a:pt x="201857" y="0"/>
                  </a:cubicBezTo>
                  <a:cubicBezTo>
                    <a:pt x="195990" y="0"/>
                    <a:pt x="191233" y="4756"/>
                    <a:pt x="191233" y="10624"/>
                  </a:cubicBezTo>
                  <a:lnTo>
                    <a:pt x="191233" y="21248"/>
                  </a:lnTo>
                  <a:lnTo>
                    <a:pt x="10624" y="21248"/>
                  </a:lnTo>
                  <a:cubicBezTo>
                    <a:pt x="4756" y="21248"/>
                    <a:pt x="0" y="26005"/>
                    <a:pt x="0" y="31872"/>
                  </a:cubicBezTo>
                  <a:cubicBezTo>
                    <a:pt x="0" y="37740"/>
                    <a:pt x="4756" y="42496"/>
                    <a:pt x="10624" y="42496"/>
                  </a:cubicBezTo>
                  <a:lnTo>
                    <a:pt x="21248" y="42496"/>
                  </a:lnTo>
                  <a:lnTo>
                    <a:pt x="21248" y="260290"/>
                  </a:lnTo>
                  <a:lnTo>
                    <a:pt x="10624" y="260290"/>
                  </a:lnTo>
                  <a:cubicBezTo>
                    <a:pt x="4756" y="260290"/>
                    <a:pt x="0" y="265046"/>
                    <a:pt x="0" y="270914"/>
                  </a:cubicBezTo>
                  <a:cubicBezTo>
                    <a:pt x="0" y="276781"/>
                    <a:pt x="4756" y="281538"/>
                    <a:pt x="10624" y="281538"/>
                  </a:cubicBezTo>
                  <a:lnTo>
                    <a:pt x="172854" y="281538"/>
                  </a:lnTo>
                  <a:lnTo>
                    <a:pt x="91048" y="363343"/>
                  </a:lnTo>
                  <a:cubicBezTo>
                    <a:pt x="86897" y="367538"/>
                    <a:pt x="86932" y="374304"/>
                    <a:pt x="91128" y="378456"/>
                  </a:cubicBezTo>
                  <a:cubicBezTo>
                    <a:pt x="95323" y="382607"/>
                    <a:pt x="102089" y="382571"/>
                    <a:pt x="106241" y="378376"/>
                  </a:cubicBezTo>
                  <a:lnTo>
                    <a:pt x="191233" y="293384"/>
                  </a:lnTo>
                  <a:lnTo>
                    <a:pt x="191233" y="387778"/>
                  </a:lnTo>
                  <a:cubicBezTo>
                    <a:pt x="191233" y="393646"/>
                    <a:pt x="195990" y="398402"/>
                    <a:pt x="201857" y="398402"/>
                  </a:cubicBezTo>
                  <a:cubicBezTo>
                    <a:pt x="207725" y="398402"/>
                    <a:pt x="212481" y="393646"/>
                    <a:pt x="212481" y="387778"/>
                  </a:cubicBezTo>
                  <a:lnTo>
                    <a:pt x="212481" y="293224"/>
                  </a:lnTo>
                  <a:lnTo>
                    <a:pt x="297474" y="378217"/>
                  </a:lnTo>
                  <a:cubicBezTo>
                    <a:pt x="301625" y="382368"/>
                    <a:pt x="308355" y="382368"/>
                    <a:pt x="312507" y="378217"/>
                  </a:cubicBezTo>
                  <a:cubicBezTo>
                    <a:pt x="316658" y="374065"/>
                    <a:pt x="316658" y="367335"/>
                    <a:pt x="312507" y="363184"/>
                  </a:cubicBezTo>
                  <a:lnTo>
                    <a:pt x="230861" y="281538"/>
                  </a:lnTo>
                  <a:lnTo>
                    <a:pt x="393090" y="281538"/>
                  </a:lnTo>
                  <a:cubicBezTo>
                    <a:pt x="398958" y="281538"/>
                    <a:pt x="403714" y="276781"/>
                    <a:pt x="403714" y="270914"/>
                  </a:cubicBezTo>
                  <a:cubicBezTo>
                    <a:pt x="403714" y="265046"/>
                    <a:pt x="398958" y="260290"/>
                    <a:pt x="393090" y="26029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8575401" y="5191762"/>
              <a:ext cx="42496" cy="148736"/>
            </a:xfrm>
            <a:custGeom>
              <a:rect b="b" l="l" r="r" t="t"/>
              <a:pathLst>
                <a:path extrusionOk="0" h="148736" w="42496">
                  <a:moveTo>
                    <a:pt x="0" y="0"/>
                  </a:moveTo>
                  <a:lnTo>
                    <a:pt x="42496" y="0"/>
                  </a:lnTo>
                  <a:lnTo>
                    <a:pt x="42496" y="148737"/>
                  </a:lnTo>
                  <a:lnTo>
                    <a:pt x="0" y="148737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8511657" y="5239571"/>
              <a:ext cx="42496" cy="100928"/>
            </a:xfrm>
            <a:custGeom>
              <a:rect b="b" l="l" r="r" t="t"/>
              <a:pathLst>
                <a:path extrusionOk="0" h="100928" w="42496">
                  <a:moveTo>
                    <a:pt x="0" y="0"/>
                  </a:moveTo>
                  <a:lnTo>
                    <a:pt x="42496" y="0"/>
                  </a:lnTo>
                  <a:lnTo>
                    <a:pt x="42496" y="100929"/>
                  </a:lnTo>
                  <a:lnTo>
                    <a:pt x="0" y="10092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8447913" y="5276755"/>
              <a:ext cx="42496" cy="63744"/>
            </a:xfrm>
            <a:custGeom>
              <a:rect b="b" l="l" r="r" t="t"/>
              <a:pathLst>
                <a:path extrusionOk="0" h="63744" w="42496">
                  <a:moveTo>
                    <a:pt x="0" y="0"/>
                  </a:moveTo>
                  <a:lnTo>
                    <a:pt x="42496" y="0"/>
                  </a:lnTo>
                  <a:lnTo>
                    <a:pt x="42496" y="63744"/>
                  </a:lnTo>
                  <a:lnTo>
                    <a:pt x="0" y="63744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Database"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13" y="3387882"/>
            <a:ext cx="292375" cy="29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Methods - cmv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304800" y="1600200"/>
            <a:ext cx="7651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▪"/>
            </a:pPr>
            <a:r>
              <a:rPr b="0" lang="en-US" sz="1700"/>
              <a:t>Convolution-based visualization (cmv) is used to aggregate features and reduce them to 2-D coordinates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cmv uses an untrained CNN unlike previous approaches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Requires some CNN weight initialization</a:t>
            </a:r>
            <a:endParaRPr b="0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0" lang="en-US" sz="1700"/>
              <a:t>CNN (F) excludes non-linear activation, normalization, and dropout</a:t>
            </a:r>
            <a:endParaRPr b="0" sz="1700"/>
          </a:p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25" y="3684266"/>
            <a:ext cx="2474853" cy="185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2307675" y="4475027"/>
            <a:ext cx="903900" cy="8340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1686400" y="3774149"/>
            <a:ext cx="903900" cy="930300"/>
          </a:xfrm>
          <a:prstGeom prst="flowChartConnector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1503025" y="4610452"/>
            <a:ext cx="903900" cy="930300"/>
          </a:xfrm>
          <a:prstGeom prst="flowChartConnector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3211576" y="4805967"/>
            <a:ext cx="9039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CT image dataset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861856" y="5561585"/>
            <a:ext cx="2553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*cmv for many subsamples from 3 datasets</a:t>
            </a:r>
            <a:endParaRPr i="1"/>
          </a:p>
        </p:txBody>
      </p:sp>
      <p:sp>
        <p:nvSpPr>
          <p:cNvPr id="187" name="Google Shape;187;p20"/>
          <p:cNvSpPr txBox="1"/>
          <p:nvPr/>
        </p:nvSpPr>
        <p:spPr>
          <a:xfrm>
            <a:off x="543704" y="4805967"/>
            <a:ext cx="1142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Natural image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dataset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2590304" y="3469333"/>
            <a:ext cx="1142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FF00"/>
                </a:solidFill>
              </a:rPr>
              <a:t>X-Ray image dataset</a:t>
            </a:r>
            <a:endParaRPr i="1">
              <a:solidFill>
                <a:srgbClr val="00FF00"/>
              </a:solidFill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475" y="4426875"/>
            <a:ext cx="4491150" cy="9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Methods - cmd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19800" y="1600200"/>
            <a:ext cx="8954400" cy="12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Convolution-based modality distance (cmd)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M</a:t>
            </a:r>
            <a:r>
              <a:rPr b="0" lang="en-US" sz="1900"/>
              <a:t>easures the Euclidean distance of all coordinates between two datasets 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Distance uses cmv coordinates</a:t>
            </a:r>
            <a:endParaRPr b="0" sz="1900"/>
          </a:p>
        </p:txBody>
      </p:sp>
      <p:sp>
        <p:nvSpPr>
          <p:cNvPr id="196" name="Google Shape;196;p21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750" y="3743425"/>
            <a:ext cx="5545525" cy="13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304800" y="1600200"/>
            <a:ext cx="8290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cmd</a:t>
            </a:r>
            <a:r>
              <a:rPr b="0" lang="en-US" sz="1900"/>
              <a:t> changes with initialization type so average cmd was reported</a:t>
            </a:r>
            <a:endParaRPr b="0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b="0" lang="en-US" sz="1900"/>
              <a:t>Average cmd includes scaling factor </a:t>
            </a:r>
            <a:r>
              <a:rPr b="0" i="1" lang="en-US" sz="1900"/>
              <a:t>ε</a:t>
            </a:r>
            <a:r>
              <a:rPr b="0" lang="en-US" sz="1900"/>
              <a:t> to rescale the cmd then take the average</a:t>
            </a:r>
            <a:endParaRPr b="0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b="0" lang="en-US" sz="1900"/>
              <a:t>Initializations used: Kaiming, Orthogonal, Xavier</a:t>
            </a:r>
            <a:endParaRPr b="0" sz="1900"/>
          </a:p>
        </p:txBody>
      </p:sp>
      <p:sp>
        <p:nvSpPr>
          <p:cNvPr id="203" name="Google Shape;203;p22"/>
          <p:cNvSpPr txBox="1"/>
          <p:nvPr>
            <p:ph type="title"/>
          </p:nvPr>
        </p:nvSpPr>
        <p:spPr>
          <a:xfrm>
            <a:off x="14478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Methods - average cmd</a:t>
            </a:r>
            <a:endParaRPr/>
          </a:p>
        </p:txBody>
      </p:sp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37" y="4581000"/>
            <a:ext cx="5032125" cy="11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73525" y="4475175"/>
            <a:ext cx="426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b="0" lang="en-US" sz="1900"/>
              <a:t>Gabor filters are directional filters</a:t>
            </a:r>
            <a:endParaRPr b="0" sz="1900"/>
          </a:p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1447800" y="381000"/>
            <a:ext cx="7326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Methods - Filter Representation</a:t>
            </a:r>
            <a:endParaRPr/>
          </a:p>
        </p:txBody>
      </p:sp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225" y="4107356"/>
            <a:ext cx="4763649" cy="207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73525" y="1277775"/>
            <a:ext cx="4042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>
                <a:solidFill>
                  <a:schemeClr val="dk1"/>
                </a:solidFill>
              </a:rPr>
              <a:t>CNNs learn textures and shapes in low level layers with filters similar to Gabor filters</a:t>
            </a: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875" y="1323842"/>
            <a:ext cx="4972700" cy="19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5477875" y="3402075"/>
            <a:ext cx="27513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Conv1 filters from GaborNet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1752600" y="381000"/>
            <a:ext cx="510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6553200" y="6599170"/>
            <a:ext cx="17616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 b="0" l="0" r="80982" t="0"/>
          <a:stretch/>
        </p:blipFill>
        <p:spPr>
          <a:xfrm>
            <a:off x="1442425" y="5117955"/>
            <a:ext cx="988872" cy="14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b="0" l="31379" r="50198" t="0"/>
          <a:stretch/>
        </p:blipFill>
        <p:spPr>
          <a:xfrm>
            <a:off x="776056" y="4089547"/>
            <a:ext cx="957978" cy="14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b="0" l="74740" r="18811" t="0"/>
          <a:stretch/>
        </p:blipFill>
        <p:spPr>
          <a:xfrm>
            <a:off x="621801" y="2663950"/>
            <a:ext cx="576901" cy="141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4"/>
          <p:cNvGrpSpPr/>
          <p:nvPr/>
        </p:nvGrpSpPr>
        <p:grpSpPr>
          <a:xfrm>
            <a:off x="1337369" y="325020"/>
            <a:ext cx="983170" cy="1415000"/>
            <a:chOff x="1472444" y="414951"/>
            <a:chExt cx="983170" cy="1061276"/>
          </a:xfrm>
        </p:grpSpPr>
        <p:pic>
          <p:nvPicPr>
            <p:cNvPr id="227" name="Google Shape;227;p24"/>
            <p:cNvPicPr preferRelativeResize="0"/>
            <p:nvPr/>
          </p:nvPicPr>
          <p:blipFill rotWithShape="1">
            <a:blip r:embed="rId3">
              <a:alphaModFix/>
            </a:blip>
            <a:srcRect b="0" l="18961" r="68578" t="0"/>
            <a:stretch/>
          </p:blipFill>
          <p:spPr>
            <a:xfrm>
              <a:off x="1472444" y="414951"/>
              <a:ext cx="647880" cy="1061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4"/>
            <p:cNvPicPr preferRelativeResize="0"/>
            <p:nvPr/>
          </p:nvPicPr>
          <p:blipFill rotWithShape="1">
            <a:blip r:embed="rId3">
              <a:alphaModFix/>
            </a:blip>
            <a:srcRect b="0" l="80982" r="12569" t="0"/>
            <a:stretch/>
          </p:blipFill>
          <p:spPr>
            <a:xfrm>
              <a:off x="2120326" y="414958"/>
              <a:ext cx="335288" cy="10612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24"/>
          <p:cNvGrpSpPr/>
          <p:nvPr/>
        </p:nvGrpSpPr>
        <p:grpSpPr>
          <a:xfrm>
            <a:off x="304791" y="1802368"/>
            <a:ext cx="1632059" cy="1415000"/>
            <a:chOff x="46691" y="1144304"/>
            <a:chExt cx="1632059" cy="1061276"/>
          </a:xfrm>
        </p:grpSpPr>
        <p:pic>
          <p:nvPicPr>
            <p:cNvPr id="230" name="Google Shape;230;p24"/>
            <p:cNvPicPr preferRelativeResize="0"/>
            <p:nvPr/>
          </p:nvPicPr>
          <p:blipFill rotWithShape="1">
            <a:blip r:embed="rId3">
              <a:alphaModFix/>
            </a:blip>
            <a:srcRect b="0" l="49925" r="24814" t="0"/>
            <a:stretch/>
          </p:blipFill>
          <p:spPr>
            <a:xfrm>
              <a:off x="365296" y="1144312"/>
              <a:ext cx="1313454" cy="1061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4"/>
            <p:cNvPicPr preferRelativeResize="0"/>
            <p:nvPr/>
          </p:nvPicPr>
          <p:blipFill rotWithShape="1">
            <a:blip r:embed="rId3">
              <a:alphaModFix/>
            </a:blip>
            <a:srcRect b="0" l="87276" r="6595" t="0"/>
            <a:stretch/>
          </p:blipFill>
          <p:spPr>
            <a:xfrm>
              <a:off x="46691" y="1144304"/>
              <a:ext cx="318597" cy="10612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93872" r="0" t="0"/>
          <a:stretch/>
        </p:blipFill>
        <p:spPr>
          <a:xfrm>
            <a:off x="304802" y="3566350"/>
            <a:ext cx="558602" cy="1415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4"/>
          <p:cNvCxnSpPr>
            <a:stCxn id="223" idx="0"/>
            <a:endCxn id="234" idx="1"/>
          </p:cNvCxnSpPr>
          <p:nvPr/>
        </p:nvCxnSpPr>
        <p:spPr>
          <a:xfrm flipH="1" rot="-5400000">
            <a:off x="2074411" y="4980405"/>
            <a:ext cx="98400" cy="373500"/>
          </a:xfrm>
          <a:prstGeom prst="curvedConnector4">
            <a:avLst>
              <a:gd fmla="val -241997" name="adj1"/>
              <a:gd fmla="val -19613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4"/>
          <p:cNvCxnSpPr>
            <a:stCxn id="224" idx="3"/>
            <a:endCxn id="236" idx="1"/>
          </p:cNvCxnSpPr>
          <p:nvPr/>
        </p:nvCxnSpPr>
        <p:spPr>
          <a:xfrm flipH="1" rot="10800000">
            <a:off x="1734034" y="3797159"/>
            <a:ext cx="576300" cy="9999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4"/>
          <p:cNvCxnSpPr>
            <a:stCxn id="232" idx="3"/>
          </p:cNvCxnSpPr>
          <p:nvPr/>
        </p:nvCxnSpPr>
        <p:spPr>
          <a:xfrm flipH="1" rot="10800000">
            <a:off x="863404" y="3147063"/>
            <a:ext cx="1581600" cy="1126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4"/>
          <p:cNvCxnSpPr>
            <a:stCxn id="225" idx="3"/>
          </p:cNvCxnSpPr>
          <p:nvPr/>
        </p:nvCxnSpPr>
        <p:spPr>
          <a:xfrm flipH="1" rot="10800000">
            <a:off x="1198702" y="2940963"/>
            <a:ext cx="1647900" cy="43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4"/>
          <p:cNvCxnSpPr>
            <a:stCxn id="230" idx="3"/>
            <a:endCxn id="240" idx="1"/>
          </p:cNvCxnSpPr>
          <p:nvPr/>
        </p:nvCxnSpPr>
        <p:spPr>
          <a:xfrm flipH="1" rot="10800000">
            <a:off x="1936850" y="2463373"/>
            <a:ext cx="373500" cy="46500"/>
          </a:xfrm>
          <a:prstGeom prst="curvedConnector3">
            <a:avLst>
              <a:gd fmla="val 4998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4"/>
          <p:cNvCxnSpPr>
            <a:stCxn id="228" idx="2"/>
            <a:endCxn id="242" idx="1"/>
          </p:cNvCxnSpPr>
          <p:nvPr/>
        </p:nvCxnSpPr>
        <p:spPr>
          <a:xfrm flipH="1" rot="-5400000">
            <a:off x="2155445" y="1737470"/>
            <a:ext cx="85800" cy="90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3" name="Google Shape;243;p24"/>
          <p:cNvGrpSpPr/>
          <p:nvPr/>
        </p:nvGrpSpPr>
        <p:grpSpPr>
          <a:xfrm>
            <a:off x="2243872" y="1387520"/>
            <a:ext cx="6760074" cy="4162764"/>
            <a:chOff x="2538700" y="1207612"/>
            <a:chExt cx="4966626" cy="2728250"/>
          </a:xfrm>
        </p:grpSpPr>
        <p:pic>
          <p:nvPicPr>
            <p:cNvPr id="244" name="Google Shape;244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74575" y="1207612"/>
              <a:ext cx="4730751" cy="272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4"/>
            <p:cNvSpPr/>
            <p:nvPr/>
          </p:nvSpPr>
          <p:spPr>
            <a:xfrm>
              <a:off x="2538700" y="1413200"/>
              <a:ext cx="252600" cy="1632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2587450" y="1831075"/>
              <a:ext cx="187200" cy="1632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2587450" y="2413473"/>
              <a:ext cx="187200" cy="7467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2587450" y="3527049"/>
              <a:ext cx="187200" cy="3798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