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y="68580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568AB7-4C11-49E8-B5E7-6572A41887E7}">
  <a:tblStyle styleId="{D5568AB7-4C11-49E8-B5E7-6572A41887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schemas.openxmlformats.org/officeDocument/2006/relationships/font" Target="fonts/Roboto-bold.fntdata"/><Relationship Id="rId23" Type="http://schemas.openxmlformats.org/officeDocument/2006/relationships/slide" Target="slides/slide16.xml"/><Relationship Id="rId45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schemas.openxmlformats.org/officeDocument/2006/relationships/font" Target="fonts/Roboto-boldItalic.fntdata"/><Relationship Id="rId25" Type="http://schemas.openxmlformats.org/officeDocument/2006/relationships/slide" Target="slides/slide18.xml"/><Relationship Id="rId47" Type="http://schemas.openxmlformats.org/officeDocument/2006/relationships/font" Target="fonts/Roboto-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2ea11fe97_6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92ea11fe97_6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paper is </a:t>
            </a:r>
            <a:r>
              <a:rPr lang="en"/>
              <a:t>extremely</a:t>
            </a:r>
            <a:r>
              <a:rPr lang="en"/>
              <a:t> short and sparse on </a:t>
            </a:r>
            <a:r>
              <a:rPr lang="en"/>
              <a:t>details…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d1a228575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5d1a2285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2dc544022_1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2dc544022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2dc544022_1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a2dc54402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2dc544022_1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2dc54402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2dc544022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a2dc5440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e2bba730b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9e2bba730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2dc544022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a2dc54402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2dc544022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a2dc54402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a2dc544022_0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a2dc54402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2dc544022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a2dc54402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2ea11fe97_6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92ea11fe97_6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a2dc544022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a2dc54402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30035a8a4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630035a8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30035a8a4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630035a8a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30035a8a4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630035a8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630035a8a4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630035a8a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30035a8a4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630035a8a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30035a8a4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630035a8a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d1a228575_0_1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5d1a22857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a2dc544022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a2dc5440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a2dc544022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a2dc5440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2ea11fcf2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2ea11fc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a2dc544022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a2dc54402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a2dc544022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a2dc54402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2dc544022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a2dc54402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62f13296a9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62f13296a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61f5a84133_0_1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61f5a8413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Experts are 0 because they originally classified the mammogram as normal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predictions are due to the model not being trained on Prior as they had no annotations and were classed as normal.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a2dc544022_1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a2dc544022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Experts are 0 because they originally classified the mammogram as normal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predictions are due to the model not being trained on Prior as they had no annotations and were classed as normal.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61f5a84133_0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61f5a8413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d1a228575_0_1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5d1a22857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2ea11fcf2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2ea11fcf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2dc544022_0_7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2dc54402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2dc544022_0_9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2dc54402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2dc544022_0_9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a2dc54402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2dc544022_0_10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a2dc54402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2ea11fcf2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2ea11fcf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ramic From Rood2-TDD"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62" name="Google Shape;62;p14"/>
          <p:cNvPicPr preferRelativeResize="0"/>
          <p:nvPr/>
        </p:nvPicPr>
        <p:blipFill rotWithShape="1">
          <a:blip r:embed="rId4">
            <a:alphaModFix/>
          </a:blip>
          <a:srcRect b="0" l="-35" r="0" t="20168"/>
          <a:stretch/>
        </p:blipFill>
        <p:spPr>
          <a:xfrm>
            <a:off x="0" y="6556376"/>
            <a:ext cx="9144000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Master_stack_slogan_4c large"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3925" y="501649"/>
            <a:ext cx="2209800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ctrTitle"/>
          </p:nvPr>
        </p:nvSpPr>
        <p:spPr>
          <a:xfrm>
            <a:off x="152400" y="23622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800"/>
            </a:lvl1pPr>
            <a:lvl2pPr lvl="1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457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3124200" y="6556375"/>
            <a:ext cx="289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6553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048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46482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630238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630239" y="1681163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630239" y="2505075"/>
            <a:ext cx="3868800" cy="3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3" type="body"/>
          </p:nvPr>
        </p:nvSpPr>
        <p:spPr>
          <a:xfrm>
            <a:off x="4629150" y="1681163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94" name="Google Shape;94;p19"/>
          <p:cNvSpPr txBox="1"/>
          <p:nvPr>
            <p:ph idx="4" type="body"/>
          </p:nvPr>
        </p:nvSpPr>
        <p:spPr>
          <a:xfrm>
            <a:off x="4629150" y="2505075"/>
            <a:ext cx="3887700" cy="3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30239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887788" y="987425"/>
            <a:ext cx="4629300" cy="5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2400"/>
            </a:lvl1pPr>
            <a:lvl2pPr indent="-40640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indent="-355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/>
            </a:lvl4pPr>
            <a:lvl5pPr indent="-355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5pPr>
            <a:lvl6pPr indent="-355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indent="-355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indent="-355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indent="-355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/>
        </p:txBody>
      </p:sp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630239" y="2057399"/>
            <a:ext cx="2949600" cy="4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30239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3"/>
          <p:cNvSpPr/>
          <p:nvPr>
            <p:ph idx="2" type="pic"/>
          </p:nvPr>
        </p:nvSpPr>
        <p:spPr>
          <a:xfrm>
            <a:off x="3887788" y="987425"/>
            <a:ext cx="4629300" cy="54897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30239" y="2057399"/>
            <a:ext cx="2949600" cy="4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2057400" y="-304800"/>
            <a:ext cx="50292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 rot="5400000">
            <a:off x="4724400" y="2362200"/>
            <a:ext cx="6096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 rot="5400000">
            <a:off x="381000" y="304800"/>
            <a:ext cx="60960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150" y="76201"/>
            <a:ext cx="8521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5913" y="1066800"/>
            <a:ext cx="41784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2" type="body"/>
          </p:nvPr>
        </p:nvSpPr>
        <p:spPr>
          <a:xfrm>
            <a:off x="4646614" y="1066800"/>
            <a:ext cx="4179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3" type="body"/>
          </p:nvPr>
        </p:nvSpPr>
        <p:spPr>
          <a:xfrm>
            <a:off x="315913" y="3771900"/>
            <a:ext cx="41784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4" type="body"/>
          </p:nvPr>
        </p:nvSpPr>
        <p:spPr>
          <a:xfrm>
            <a:off x="4646614" y="3771900"/>
            <a:ext cx="4179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150" y="76201"/>
            <a:ext cx="8521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5914" y="1066800"/>
            <a:ext cx="85107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2" type="body"/>
          </p:nvPr>
        </p:nvSpPr>
        <p:spPr>
          <a:xfrm>
            <a:off x="315914" y="3771900"/>
            <a:ext cx="85107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150" y="76201"/>
            <a:ext cx="8521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5913" y="1066800"/>
            <a:ext cx="417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2" type="body"/>
          </p:nvPr>
        </p:nvSpPr>
        <p:spPr>
          <a:xfrm>
            <a:off x="4646614" y="1066800"/>
            <a:ext cx="4179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8"/>
          <p:cNvSpPr txBox="1"/>
          <p:nvPr>
            <p:ph idx="3" type="body"/>
          </p:nvPr>
        </p:nvSpPr>
        <p:spPr>
          <a:xfrm>
            <a:off x="4646614" y="3771900"/>
            <a:ext cx="4179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8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.jpg"/><Relationship Id="rId2" Type="http://schemas.openxmlformats.org/officeDocument/2006/relationships/image" Target="../media/image8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lue strip copy" id="53" name="Google Shape;5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6" y="6480176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N"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1" y="98425"/>
            <a:ext cx="1120775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i.org/10.1109/CVPR.2017.166" TargetMode="External"/><Relationship Id="rId4" Type="http://schemas.openxmlformats.org/officeDocument/2006/relationships/hyperlink" Target="https://doi.org/10.1109/CVPR.2017.166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doi.org/10.1038/s41598-022-15259-7" TargetMode="External"/><Relationship Id="rId4" Type="http://schemas.openxmlformats.org/officeDocument/2006/relationships/hyperlink" Target="https://doi.org/10.1109/CVPR.2017.166" TargetMode="External"/><Relationship Id="rId5" Type="http://schemas.openxmlformats.org/officeDocument/2006/relationships/hyperlink" Target="https://doi.org/10.1109/CVPR.2017.1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190500" y="2150175"/>
            <a:ext cx="87630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1851"/>
              <a:buNone/>
            </a:pPr>
            <a:r>
              <a:rPr lang="en" sz="2430"/>
              <a:t>Ultra‑high resolution, multi‑scale, context‑aware approach for detection of small cancers on mammography</a:t>
            </a:r>
            <a:endParaRPr sz="243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70967"/>
              <a:buNone/>
            </a:pPr>
            <a:r>
              <a:t/>
            </a:r>
            <a:endParaRPr b="0" sz="1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b="0" lang="en" sz="1550"/>
              <a:t>Krithika Rangarajan, Aman Gupta, Saptarshi Dasgupta, Uday Marri,</a:t>
            </a:r>
            <a:endParaRPr b="0" sz="155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290"/>
              <a:buNone/>
            </a:pPr>
            <a:r>
              <a:rPr b="0" lang="en" sz="1550"/>
              <a:t>Arun Kumar Gupta, Smriti Hari, Subhashis Banerjee, &amp; Chetan Arora</a:t>
            </a:r>
            <a:endParaRPr b="0" sz="1550"/>
          </a:p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152400" y="3458825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n"/>
              <a:t>Presented by Kelly Chinander &amp; Ronald Du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en"/>
              <a:t>December 6th,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Referenced Literature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>
            <p:ph type="title"/>
          </p:nvPr>
        </p:nvSpPr>
        <p:spPr>
          <a:xfrm>
            <a:off x="1254175" y="593375"/>
            <a:ext cx="7578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Automatic mass detection in mammograms using deep convolutional neural networks</a:t>
            </a:r>
            <a:endParaRPr sz="2400"/>
          </a:p>
        </p:txBody>
      </p:sp>
      <p:sp>
        <p:nvSpPr>
          <p:cNvPr id="220" name="Google Shape;220;p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One of the first papers the authors compared to was </a:t>
            </a:r>
            <a:r>
              <a:rPr b="0" i="1" lang="en" sz="2200"/>
              <a:t>Automatic mass detection in mammograms using deep convolutional neural networks</a:t>
            </a:r>
            <a:r>
              <a:rPr i="1" lang="en" sz="2200"/>
              <a:t> </a:t>
            </a:r>
            <a:r>
              <a:rPr b="0" lang="en" sz="2200"/>
              <a:t>by Agarwal et al.</a:t>
            </a:r>
            <a:endParaRPr b="0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Agarwal et al. trained a patch-based classifier while showing the benefit of domain adaptation in mammography</a:t>
            </a:r>
            <a:endParaRPr b="0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They showed their results on masses of different sizes in their analysis, demonstrating that the performance of CNNs drops for small masses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Cited in class page as interesting though previously presented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/>
              <a:t>Agarwal, R., Diaz, O., Lladó, X., Yap, M. H. &amp; Martí, R. Automatic mass detection in mammograms using deep convolutional neural networks. </a:t>
            </a:r>
            <a:r>
              <a:rPr b="0" i="1" lang="en" sz="1100"/>
              <a:t>J. Med. Imaging</a:t>
            </a:r>
            <a:r>
              <a:rPr b="0" lang="en" sz="1100"/>
              <a:t> </a:t>
            </a:r>
            <a:r>
              <a:rPr lang="en" sz="1100"/>
              <a:t>6</a:t>
            </a:r>
            <a:r>
              <a:rPr b="0" lang="en" sz="1100"/>
              <a:t>, 031409 (2019).</a:t>
            </a:r>
            <a:endParaRPr b="0"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Next,</a:t>
            </a:r>
            <a:r>
              <a:rPr b="0" lang="en" sz="2200"/>
              <a:t> the authors compared to </a:t>
            </a:r>
            <a:r>
              <a:rPr b="0" i="1" lang="en" sz="2200"/>
              <a:t>A multi-scale cnn and curriculum learning strategy for mammogram classification</a:t>
            </a:r>
            <a:r>
              <a:rPr i="1" lang="en" sz="2200"/>
              <a:t> </a:t>
            </a:r>
            <a:r>
              <a:rPr b="0" lang="en" sz="2200"/>
              <a:t>by Lotter et al.</a:t>
            </a:r>
            <a:endParaRPr b="0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Lotter et al. </a:t>
            </a:r>
            <a:r>
              <a:rPr b="0" lang="en" sz="2200"/>
              <a:t>perform multi-scale curriculum learning on mammograms to deal with the problem of very small lesions in comparison to image size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However, they perform only image level classification, without precise cancer localisation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/>
              <a:t>Lotter, W., Sorensen, G. &amp; Cox, D. A multi-scale cnn and curriculum learning strategy for mammogram classification. </a:t>
            </a:r>
            <a:r>
              <a:rPr b="0" i="1" lang="en" sz="1100"/>
              <a:t>ArXiv170706978 Cs</a:t>
            </a:r>
            <a:r>
              <a:rPr b="0" lang="en" sz="1100"/>
              <a:t> (2017).</a:t>
            </a:r>
            <a:endParaRPr b="0" sz="2200"/>
          </a:p>
        </p:txBody>
      </p:sp>
      <p:sp>
        <p:nvSpPr>
          <p:cNvPr id="226" name="Google Shape;226;p40"/>
          <p:cNvSpPr txBox="1"/>
          <p:nvPr>
            <p:ph type="title"/>
          </p:nvPr>
        </p:nvSpPr>
        <p:spPr>
          <a:xfrm>
            <a:off x="1254175" y="593375"/>
            <a:ext cx="7578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 multi-scale cnn and curriculum learning strategy for mammogram classification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Finally</a:t>
            </a:r>
            <a:r>
              <a:rPr b="0" lang="en" sz="2200"/>
              <a:t>, the authors took inspiration from </a:t>
            </a:r>
            <a:r>
              <a:rPr b="0" i="1" lang="en" sz="2200"/>
              <a:t>Finding Tiny Faces</a:t>
            </a:r>
            <a:r>
              <a:rPr i="1" lang="en" sz="2200"/>
              <a:t> </a:t>
            </a:r>
            <a:r>
              <a:rPr b="0" lang="en" sz="2200"/>
              <a:t>by Hu et al.</a:t>
            </a:r>
            <a:endParaRPr b="0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Finding Tiny Faces improves face detection in crowded images by training separate detectors for different scales and extract features from multiple layers of a single (deep) feature hierarchy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The authors directly state: “Our ideas and network for incorporating scale and context for detection are inspired by the work of Hu et al. on small object detection in natural images”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/>
              <a:t>Hu, P. &amp; Ramanan, D. Finding tiny faces. In </a:t>
            </a:r>
            <a:r>
              <a:rPr b="0" i="1" lang="en" sz="1100"/>
              <a:t>2017 IEEE Conference on Computer Vision and Pattern Recognition (CVPR)</a:t>
            </a:r>
            <a:r>
              <a:rPr b="0" lang="en" sz="1100"/>
              <a:t> 1522–1530.</a:t>
            </a:r>
            <a:r>
              <a:rPr b="0" lang="en" sz="1100">
                <a:uFill>
                  <a:noFill/>
                </a:uFill>
                <a:hlinkClick r:id="rId3"/>
              </a:rPr>
              <a:t> </a:t>
            </a:r>
            <a:r>
              <a:rPr b="0" lang="en" sz="1100" u="sng">
                <a:solidFill>
                  <a:schemeClr val="hlink"/>
                </a:solidFill>
                <a:hlinkClick r:id="rId4"/>
              </a:rPr>
              <a:t>https://doi.org/10.1109/CVPR.2017.166</a:t>
            </a:r>
            <a:r>
              <a:rPr b="0" lang="en" sz="1100"/>
              <a:t> (2017).</a:t>
            </a:r>
            <a:endParaRPr b="0" sz="2200"/>
          </a:p>
        </p:txBody>
      </p:sp>
      <p:sp>
        <p:nvSpPr>
          <p:cNvPr id="232" name="Google Shape;232;p41"/>
          <p:cNvSpPr txBox="1"/>
          <p:nvPr>
            <p:ph type="title"/>
          </p:nvPr>
        </p:nvSpPr>
        <p:spPr>
          <a:xfrm>
            <a:off x="1254175" y="593375"/>
            <a:ext cx="7578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Finding Tiny Faces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(again!!!)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and Materials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dataset</a:t>
            </a:r>
            <a:endParaRPr/>
          </a:p>
        </p:txBody>
      </p:sp>
      <p:sp>
        <p:nvSpPr>
          <p:cNvPr id="243" name="Google Shape;243;p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Mammograms collected at </a:t>
            </a:r>
            <a:r>
              <a:rPr lang="en"/>
              <a:t>All India Institute of Medical Sciences, New Delhi, India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Collected in </a:t>
            </a:r>
            <a:r>
              <a:rPr lang="en"/>
              <a:t>2015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Filtered for images with </a:t>
            </a:r>
            <a:r>
              <a:rPr lang="en"/>
              <a:t>BIRADS 4</a:t>
            </a:r>
            <a:r>
              <a:rPr b="0" lang="en"/>
              <a:t> category with expert evaluations.</a:t>
            </a:r>
            <a:endParaRPr b="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2200"/>
              <a:t>Suspicious abnormality – Biopsy should be considered</a:t>
            </a:r>
            <a:endParaRPr b="0" sz="2200"/>
          </a:p>
        </p:txBody>
      </p:sp>
      <p:graphicFrame>
        <p:nvGraphicFramePr>
          <p:cNvPr id="244" name="Google Shape;244;p43"/>
          <p:cNvGraphicFramePr/>
          <p:nvPr/>
        </p:nvGraphicFramePr>
        <p:xfrm>
          <a:off x="952500" y="424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{D5568AB7-4C11-49E8-B5E7-6572A41887E7}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Images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839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Confirmed cancers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</a:t>
            </a:r>
            <a:r>
              <a:rPr lang="en"/>
              <a:t>dataset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Diagnostic Mammography</a:t>
            </a:r>
            <a:endParaRPr/>
          </a:p>
        </p:txBody>
      </p:sp>
      <p:sp>
        <p:nvSpPr>
          <p:cNvPr id="250" name="Google Shape;250;p4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Mammograms collected at </a:t>
            </a:r>
            <a:r>
              <a:rPr lang="en"/>
              <a:t>All India Institute of Medical Sciences, New Delhi, India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Collected in </a:t>
            </a:r>
            <a:r>
              <a:rPr lang="en"/>
              <a:t>2018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Filtered for images with </a:t>
            </a:r>
            <a:r>
              <a:rPr lang="en"/>
              <a:t>BIRADS 4</a:t>
            </a:r>
            <a:r>
              <a:rPr b="0" lang="en"/>
              <a:t> category or above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Referred to as the </a:t>
            </a:r>
            <a:r>
              <a:rPr lang="en"/>
              <a:t>DM dataset</a:t>
            </a:r>
            <a:r>
              <a:rPr b="0" lang="en"/>
              <a:t> throughout the paper</a:t>
            </a:r>
            <a:endParaRPr b="0"/>
          </a:p>
        </p:txBody>
      </p:sp>
      <p:graphicFrame>
        <p:nvGraphicFramePr>
          <p:cNvPr id="251" name="Google Shape;251;p44"/>
          <p:cNvGraphicFramePr/>
          <p:nvPr/>
        </p:nvGraphicFramePr>
        <p:xfrm>
          <a:off x="952500" y="424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{D5568AB7-4C11-49E8-B5E7-6572A41887E7}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Images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2569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Confirmed cancers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dataset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Screening Mammography</a:t>
            </a:r>
            <a:endParaRPr/>
          </a:p>
        </p:txBody>
      </p:sp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Mammograms collected at </a:t>
            </a:r>
            <a:r>
              <a:rPr lang="en"/>
              <a:t>All India Institute of Medical Sciences (Cancer Center), New Delhi, India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Collected in </a:t>
            </a:r>
            <a:r>
              <a:rPr lang="en"/>
              <a:t>2021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All patients selected except those without confirmation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Referred to as the </a:t>
            </a:r>
            <a:r>
              <a:rPr lang="en"/>
              <a:t>S</a:t>
            </a:r>
            <a:r>
              <a:rPr lang="en"/>
              <a:t>M dataset</a:t>
            </a:r>
            <a:r>
              <a:rPr b="0" lang="en"/>
              <a:t> throughout the paper</a:t>
            </a:r>
            <a:endParaRPr b="0"/>
          </a:p>
        </p:txBody>
      </p:sp>
      <p:graphicFrame>
        <p:nvGraphicFramePr>
          <p:cNvPr id="258" name="Google Shape;258;p45"/>
          <p:cNvGraphicFramePr/>
          <p:nvPr/>
        </p:nvGraphicFramePr>
        <p:xfrm>
          <a:off x="952500" y="424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{D5568AB7-4C11-49E8-B5E7-6572A41887E7}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Images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2146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Confirmed cancers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dataset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Cancer</a:t>
            </a:r>
            <a:endParaRPr/>
          </a:p>
        </p:txBody>
      </p:sp>
      <p:sp>
        <p:nvSpPr>
          <p:cNvPr id="264" name="Google Shape;264;p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Mammograms curated from the other datasets</a:t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Selected only images with cancers less than 1 cm</a:t>
            </a:r>
            <a:endParaRPr b="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Diameter for mass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Longest dimension for microcalcification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Referred to as the </a:t>
            </a:r>
            <a:r>
              <a:rPr lang="en"/>
              <a:t>SC dataset</a:t>
            </a:r>
            <a:r>
              <a:rPr b="0" lang="en"/>
              <a:t> throughout the paper</a:t>
            </a:r>
            <a:endParaRPr b="0"/>
          </a:p>
        </p:txBody>
      </p:sp>
      <p:graphicFrame>
        <p:nvGraphicFramePr>
          <p:cNvPr id="265" name="Google Shape;265;p46"/>
          <p:cNvGraphicFramePr/>
          <p:nvPr/>
        </p:nvGraphicFramePr>
        <p:xfrm>
          <a:off x="952500" y="424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{D5568AB7-4C11-49E8-B5E7-6572A41887E7}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Images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Average cancer size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5.8 mm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info</a:t>
            </a:r>
            <a:endParaRPr/>
          </a:p>
        </p:txBody>
      </p:sp>
      <p:sp>
        <p:nvSpPr>
          <p:cNvPr id="271" name="Google Shape;271;p4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All datasets are not publicly available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Bounding box annotations were performed by 3 breast radiologists with 2, 8 and 15 years of experience in breast imaging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0" lang="en"/>
              <a:t>All images were of size 3328 × 4096 pixels</a:t>
            </a:r>
            <a:endParaRPr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Slides</a:t>
            </a:r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311700" y="135688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Overview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Introduction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Background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Importance of Resolution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Importance of Scale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Importance of Context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Resolution, Scale, &amp; Context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Referenced Literature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Automatic mass detection in mammograms using deep convolutional neural networks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A multi-scale cnn and curriculum learning strategy for mammogram classification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Finding Tiny Faces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Methods and Materials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Training dataset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Test datasets</a:t>
            </a:r>
            <a:endParaRPr sz="900"/>
          </a:p>
          <a:p>
            <a:pPr indent="-2857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</a:pPr>
            <a:r>
              <a:rPr lang="en" sz="900"/>
              <a:t>Diagnostic Mammography</a:t>
            </a:r>
            <a:endParaRPr sz="900"/>
          </a:p>
          <a:p>
            <a:pPr indent="-2857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</a:pPr>
            <a:r>
              <a:rPr lang="en" sz="900"/>
              <a:t>Screening Mammography</a:t>
            </a:r>
            <a:endParaRPr sz="900"/>
          </a:p>
          <a:p>
            <a:pPr indent="-2857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romanLcPeriod"/>
            </a:pPr>
            <a:r>
              <a:rPr lang="en" sz="900"/>
              <a:t>Small Cancer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Dataset info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Architecture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Data Preprocessing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Image Rescaling and Systemic Cropping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Baseline Architecture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Combining Outputs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Results and experiments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Baseline model comparison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Dataset comparison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Ablation study results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Scale comparison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Detection comparison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Discussion and Conclusion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Conclusion</a:t>
            </a:r>
            <a:endParaRPr sz="900"/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lphaLcPeriod"/>
            </a:pPr>
            <a:r>
              <a:rPr lang="en" sz="900"/>
              <a:t>Limitations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Questions?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References</a:t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pic>
        <p:nvPicPr>
          <p:cNvPr id="277" name="Google Shape;2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838" y="1356875"/>
            <a:ext cx="7450326" cy="511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Preprocessing</a:t>
            </a:r>
            <a:endParaRPr/>
          </a:p>
        </p:txBody>
      </p:sp>
      <p:sp>
        <p:nvSpPr>
          <p:cNvPr id="283" name="Google Shape;283;p4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All images were of size 3328  ×  4096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Images cropped to remove portion with no breast, resulting in variable size image along the horizontal axis dependent on the size of the breast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All vertical axises of images were 4096px</a:t>
            </a:r>
            <a:endParaRPr b="0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/>
          <p:nvPr>
            <p:ph type="title"/>
          </p:nvPr>
        </p:nvSpPr>
        <p:spPr>
          <a:xfrm>
            <a:off x="623400" y="4908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Rescaling and Systemic Cropping</a:t>
            </a:r>
            <a:endParaRPr/>
          </a:p>
        </p:txBody>
      </p:sp>
      <p:sp>
        <p:nvSpPr>
          <p:cNvPr id="289" name="Google Shape;289;p50"/>
          <p:cNvSpPr txBox="1"/>
          <p:nvPr>
            <p:ph idx="1" type="body"/>
          </p:nvPr>
        </p:nvSpPr>
        <p:spPr>
          <a:xfrm>
            <a:off x="311700" y="1536625"/>
            <a:ext cx="4858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Original image scaled to 0.25, 0.5 and the original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Crops of 0.25x of the original image are taken from each scaled image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1 for 0.25x, 4 for 0.5x, 16 for X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Crops were taken right to left and top to bottom to cover the whole image</a:t>
            </a:r>
            <a:endParaRPr b="0" sz="2400"/>
          </a:p>
        </p:txBody>
      </p:sp>
      <p:pic>
        <p:nvPicPr>
          <p:cNvPr id="290" name="Google Shape;290;p50"/>
          <p:cNvPicPr preferRelativeResize="0"/>
          <p:nvPr/>
        </p:nvPicPr>
        <p:blipFill rotWithShape="1">
          <a:blip r:embed="rId3">
            <a:alphaModFix/>
          </a:blip>
          <a:srcRect b="14464" l="0" r="50673" t="0"/>
          <a:stretch/>
        </p:blipFill>
        <p:spPr>
          <a:xfrm>
            <a:off x="5459525" y="1536625"/>
            <a:ext cx="3426675" cy="43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Architecture</a:t>
            </a:r>
            <a:endParaRPr/>
          </a:p>
        </p:txBody>
      </p:sp>
      <p:sp>
        <p:nvSpPr>
          <p:cNvPr id="296" name="Google Shape;296;p51"/>
          <p:cNvSpPr txBox="1"/>
          <p:nvPr>
            <p:ph idx="1" type="body"/>
          </p:nvPr>
        </p:nvSpPr>
        <p:spPr>
          <a:xfrm>
            <a:off x="311700" y="1536625"/>
            <a:ext cx="6672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Authors describe default </a:t>
            </a:r>
            <a:r>
              <a:rPr lang="en" sz="2400"/>
              <a:t>YOLOv5 </a:t>
            </a:r>
            <a:r>
              <a:rPr b="0" lang="en" sz="2400"/>
              <a:t>implementation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CSPDarknet</a:t>
            </a:r>
            <a:r>
              <a:rPr b="0" lang="en" sz="2400"/>
              <a:t> backbone and feature extraction, </a:t>
            </a:r>
            <a:r>
              <a:rPr lang="en" sz="2400"/>
              <a:t>PANet</a:t>
            </a:r>
            <a:r>
              <a:rPr b="0" lang="en" sz="2400"/>
              <a:t> neck for upsampling and </a:t>
            </a:r>
            <a:r>
              <a:rPr b="0" lang="en" sz="2400"/>
              <a:t>concatenations</a:t>
            </a:r>
            <a:r>
              <a:rPr b="0" lang="en" sz="2400"/>
              <a:t> between different layers - feature fusion, and a final </a:t>
            </a:r>
            <a:r>
              <a:rPr lang="en" sz="2400"/>
              <a:t>YOLO</a:t>
            </a:r>
            <a:r>
              <a:rPr b="0" lang="en" sz="2400"/>
              <a:t> head for convolution - computing class and object score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No modifications were made to the </a:t>
            </a:r>
            <a:r>
              <a:rPr lang="en" sz="2400"/>
              <a:t>YOLOv5</a:t>
            </a:r>
            <a:r>
              <a:rPr b="0" lang="en" sz="2400"/>
              <a:t> architecture by the authors</a:t>
            </a:r>
            <a:endParaRPr b="0" sz="2400"/>
          </a:p>
        </p:txBody>
      </p:sp>
      <p:pic>
        <p:nvPicPr>
          <p:cNvPr id="297" name="Google Shape;297;p51"/>
          <p:cNvPicPr preferRelativeResize="0"/>
          <p:nvPr/>
        </p:nvPicPr>
        <p:blipFill rotWithShape="1">
          <a:blip r:embed="rId3">
            <a:alphaModFix/>
          </a:blip>
          <a:srcRect b="20917" l="47843" r="29315" t="0"/>
          <a:stretch/>
        </p:blipFill>
        <p:spPr>
          <a:xfrm>
            <a:off x="7130625" y="1629175"/>
            <a:ext cx="1701675" cy="40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Architecture</a:t>
            </a:r>
            <a:endParaRPr/>
          </a:p>
        </p:txBody>
      </p:sp>
      <p:sp>
        <p:nvSpPr>
          <p:cNvPr id="303" name="Google Shape;303;p52"/>
          <p:cNvSpPr txBox="1"/>
          <p:nvPr>
            <p:ph idx="1" type="body"/>
          </p:nvPr>
        </p:nvSpPr>
        <p:spPr>
          <a:xfrm>
            <a:off x="311700" y="1536625"/>
            <a:ext cx="6672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For many masses, including small ones, important details are present at higher resolutions but as the image progresses through the network, resolution decreases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PANet </a:t>
            </a:r>
            <a:r>
              <a:rPr b="0" lang="en" sz="2400"/>
              <a:t>employs adaptive feature pooling which concatenates features from each layer to merge together information from all resolutions</a:t>
            </a:r>
            <a:endParaRPr sz="2400"/>
          </a:p>
        </p:txBody>
      </p:sp>
      <p:pic>
        <p:nvPicPr>
          <p:cNvPr id="304" name="Google Shape;304;p52"/>
          <p:cNvPicPr preferRelativeResize="0"/>
          <p:nvPr/>
        </p:nvPicPr>
        <p:blipFill rotWithShape="1">
          <a:blip r:embed="rId3">
            <a:alphaModFix/>
          </a:blip>
          <a:srcRect b="20917" l="47843" r="29315" t="0"/>
          <a:stretch/>
        </p:blipFill>
        <p:spPr>
          <a:xfrm>
            <a:off x="7130625" y="1629175"/>
            <a:ext cx="1701675" cy="40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Architecture</a:t>
            </a:r>
            <a:endParaRPr/>
          </a:p>
        </p:txBody>
      </p:sp>
      <p:sp>
        <p:nvSpPr>
          <p:cNvPr id="310" name="Google Shape;310;p53"/>
          <p:cNvSpPr txBox="1"/>
          <p:nvPr>
            <p:ph idx="1" type="body"/>
          </p:nvPr>
        </p:nvSpPr>
        <p:spPr>
          <a:xfrm>
            <a:off x="311700" y="1536625"/>
            <a:ext cx="6672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Google Cloud cluster of </a:t>
            </a:r>
            <a:r>
              <a:rPr lang="en" sz="2400"/>
              <a:t>32GB V100 GPUs</a:t>
            </a:r>
            <a:r>
              <a:rPr b="0" lang="en" sz="2400"/>
              <a:t> were used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YOLOv5 </a:t>
            </a:r>
            <a:r>
              <a:rPr b="0" lang="en" sz="2400"/>
              <a:t>default implementation used, with </a:t>
            </a:r>
            <a:r>
              <a:rPr lang="en" sz="2400"/>
              <a:t>binary cross entropy</a:t>
            </a:r>
            <a:r>
              <a:rPr b="0" lang="en" sz="2400"/>
              <a:t> loss with logits loss for object scores, and </a:t>
            </a:r>
            <a:r>
              <a:rPr lang="en" sz="2400"/>
              <a:t>SGD </a:t>
            </a:r>
            <a:r>
              <a:rPr b="0" lang="en" sz="2400"/>
              <a:t>as the optimizer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0.01 learning rate and batch size of 16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11" name="Google Shape;311;p53"/>
          <p:cNvPicPr preferRelativeResize="0"/>
          <p:nvPr/>
        </p:nvPicPr>
        <p:blipFill rotWithShape="1">
          <a:blip r:embed="rId3">
            <a:alphaModFix/>
          </a:blip>
          <a:srcRect b="20917" l="47843" r="29315" t="0"/>
          <a:stretch/>
        </p:blipFill>
        <p:spPr>
          <a:xfrm>
            <a:off x="7130625" y="1629175"/>
            <a:ext cx="1701675" cy="40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Outputs</a:t>
            </a:r>
            <a:endParaRPr/>
          </a:p>
        </p:txBody>
      </p:sp>
      <p:sp>
        <p:nvSpPr>
          <p:cNvPr id="317" name="Google Shape;317;p54"/>
          <p:cNvSpPr txBox="1"/>
          <p:nvPr>
            <p:ph idx="1" type="body"/>
          </p:nvPr>
        </p:nvSpPr>
        <p:spPr>
          <a:xfrm>
            <a:off x="311700" y="1536625"/>
            <a:ext cx="4930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Each resulting cropped image from each scaled image is passed through the network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End result from them is combined using </a:t>
            </a:r>
            <a:r>
              <a:rPr lang="en" sz="2400"/>
              <a:t>weighted</a:t>
            </a:r>
            <a:r>
              <a:rPr lang="en" sz="2400"/>
              <a:t> box fusion (WBF)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Authors tried </a:t>
            </a:r>
            <a:r>
              <a:rPr lang="en" sz="2400"/>
              <a:t>NMS </a:t>
            </a:r>
            <a:r>
              <a:rPr b="0" lang="en" sz="2400"/>
              <a:t>and found </a:t>
            </a:r>
            <a:r>
              <a:rPr lang="en" sz="2400"/>
              <a:t>WBF </a:t>
            </a:r>
            <a:r>
              <a:rPr b="0" lang="en" sz="2400"/>
              <a:t>performs better</a:t>
            </a:r>
            <a:endParaRPr b="0" sz="2400"/>
          </a:p>
        </p:txBody>
      </p:sp>
      <p:pic>
        <p:nvPicPr>
          <p:cNvPr id="318" name="Google Shape;31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350" y="1195975"/>
            <a:ext cx="3324225" cy="53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and Experiments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model comparison</a:t>
            </a:r>
            <a:endParaRPr/>
          </a:p>
        </p:txBody>
      </p:sp>
      <p:pic>
        <p:nvPicPr>
          <p:cNvPr id="329" name="Google Shape;32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00" y="2643180"/>
            <a:ext cx="44958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6"/>
          <p:cNvSpPr txBox="1"/>
          <p:nvPr>
            <p:ph idx="1" type="body"/>
          </p:nvPr>
        </p:nvSpPr>
        <p:spPr>
          <a:xfrm>
            <a:off x="311700" y="1468150"/>
            <a:ext cx="4150800" cy="46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YOLOv3 </a:t>
            </a:r>
            <a:r>
              <a:rPr b="0" lang="en" sz="2400"/>
              <a:t>performed the best at a .1 FPI (false positive per image) or specificity 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YOLOv5X</a:t>
            </a:r>
            <a:r>
              <a:rPr b="0" lang="en" sz="2400"/>
              <a:t>, their chosen baseline, had the best sensitivity at .3 specificity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Trained on training dataset, tested on DM dataset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r>
              <a:rPr lang="en"/>
              <a:t> comparison</a:t>
            </a:r>
            <a:endParaRPr/>
          </a:p>
        </p:txBody>
      </p:sp>
      <p:pic>
        <p:nvPicPr>
          <p:cNvPr id="336" name="Google Shape;33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025" y="3653350"/>
            <a:ext cx="6783975" cy="204057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7"/>
          <p:cNvSpPr txBox="1"/>
          <p:nvPr>
            <p:ph idx="1" type="body"/>
          </p:nvPr>
        </p:nvSpPr>
        <p:spPr>
          <a:xfrm>
            <a:off x="0" y="1468150"/>
            <a:ext cx="2289000" cy="46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Model </a:t>
            </a:r>
            <a:r>
              <a:rPr b="0" lang="en" sz="2400"/>
              <a:t>performed</a:t>
            </a:r>
            <a:r>
              <a:rPr b="0" lang="en" sz="2400"/>
              <a:t> best on screening mammography dataset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Baseline is original preprocessed image without systemic cropping or scaling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Proposed </a:t>
            </a:r>
            <a:r>
              <a:rPr b="0" lang="en" sz="2400"/>
              <a:t>algorithm</a:t>
            </a:r>
            <a:r>
              <a:rPr b="0" lang="en" sz="2400"/>
              <a:t> is with the systemic scaling, cropping, and combining</a:t>
            </a:r>
            <a:endParaRPr b="0" sz="2400"/>
          </a:p>
        </p:txBody>
      </p:sp>
      <p:pic>
        <p:nvPicPr>
          <p:cNvPr id="338" name="Google Shape;3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0025" y="1468150"/>
            <a:ext cx="6713599" cy="21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Ablation study results</a:t>
            </a:r>
            <a:endParaRPr/>
          </a:p>
        </p:txBody>
      </p:sp>
      <p:pic>
        <p:nvPicPr>
          <p:cNvPr id="344" name="Google Shape;3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102600"/>
            <a:ext cx="8897099" cy="23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8"/>
          <p:cNvSpPr txBox="1"/>
          <p:nvPr>
            <p:ph idx="1" type="body"/>
          </p:nvPr>
        </p:nvSpPr>
        <p:spPr>
          <a:xfrm>
            <a:off x="76200" y="1468150"/>
            <a:ext cx="8805600" cy="26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Goal of analyzing the effects of scale, resolution and context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Resolution - instead of using cropped higher resolution images, upsampled smaller resolution images were used - worse results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Scale - Train the </a:t>
            </a:r>
            <a:r>
              <a:rPr lang="en" sz="2400"/>
              <a:t>YOLOv5 </a:t>
            </a:r>
            <a:r>
              <a:rPr b="0" lang="en" sz="2400"/>
              <a:t>model with full resolution images without rescaling - performed worse than model trained on scaled images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Context - Upsample downscaled </a:t>
            </a:r>
            <a:r>
              <a:rPr lang="en" sz="2400"/>
              <a:t>.25x</a:t>
            </a:r>
            <a:r>
              <a:rPr b="0" lang="en" sz="2400"/>
              <a:t> images to original size, to negate resolution, and take crops from each scale - crops from </a:t>
            </a:r>
            <a:r>
              <a:rPr lang="en" sz="2400"/>
              <a:t>.25X</a:t>
            </a:r>
            <a:r>
              <a:rPr b="0" lang="en" sz="2400"/>
              <a:t> have the most context and </a:t>
            </a:r>
            <a:r>
              <a:rPr lang="en" sz="2400"/>
              <a:t>X</a:t>
            </a:r>
            <a:r>
              <a:rPr b="0" lang="en" sz="2400"/>
              <a:t> has the least, but all have the same resolution </a:t>
            </a:r>
            <a:endParaRPr b="0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 comparison</a:t>
            </a:r>
            <a:endParaRPr/>
          </a:p>
        </p:txBody>
      </p:sp>
      <p:pic>
        <p:nvPicPr>
          <p:cNvPr id="351" name="Google Shape;35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275" y="2767600"/>
            <a:ext cx="5116774" cy="12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9"/>
          <p:cNvSpPr txBox="1"/>
          <p:nvPr>
            <p:ph idx="1" type="body"/>
          </p:nvPr>
        </p:nvSpPr>
        <p:spPr>
          <a:xfrm>
            <a:off x="76200" y="1468150"/>
            <a:ext cx="3703200" cy="50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Importance</a:t>
            </a:r>
            <a:r>
              <a:rPr b="0" lang="en" sz="2400"/>
              <a:t> of scale/resolution relative to size of the image also analyzed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467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Analysed the results of each individual scale prior to WBF (combining) on the SM dataset. Average masses exclusively caught only on that particular scale are shown to the right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467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2400"/>
              <a:t>Original</a:t>
            </a:r>
            <a:r>
              <a:rPr b="0" lang="en" sz="2400"/>
              <a:t> resolution picked up the smallest masses</a:t>
            </a:r>
            <a:endParaRPr b="0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Detection</a:t>
            </a:r>
            <a:r>
              <a:rPr lang="en"/>
              <a:t> comparison</a:t>
            </a:r>
            <a:endParaRPr/>
          </a:p>
        </p:txBody>
      </p:sp>
      <p:pic>
        <p:nvPicPr>
          <p:cNvPr id="358" name="Google Shape;35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600" y="1356875"/>
            <a:ext cx="7056801" cy="502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1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r>
              <a:rPr lang="en"/>
              <a:t> and Conclusion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"/>
          <p:cNvSpPr txBox="1"/>
          <p:nvPr>
            <p:ph type="title"/>
          </p:nvPr>
        </p:nvSpPr>
        <p:spPr>
          <a:xfrm>
            <a:off x="1221300" y="532350"/>
            <a:ext cx="79227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Conclusion</a:t>
            </a:r>
            <a:endParaRPr/>
          </a:p>
        </p:txBody>
      </p:sp>
      <p:sp>
        <p:nvSpPr>
          <p:cNvPr id="369" name="Google Shape;369;p62"/>
          <p:cNvSpPr txBox="1"/>
          <p:nvPr>
            <p:ph idx="1" type="body"/>
          </p:nvPr>
        </p:nvSpPr>
        <p:spPr>
          <a:xfrm>
            <a:off x="311700" y="1468150"/>
            <a:ext cx="8402400" cy="46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The proposed model improves detection of small cancers in mammogram imagery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Improvements were best on the SC dataset, suggesting the approach is particularly suited for detection of small cancers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Scale, context, and resolution all shown to be important factors in cancer detection</a:t>
            </a:r>
            <a:endParaRPr b="0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"/>
          <p:cNvSpPr txBox="1"/>
          <p:nvPr>
            <p:ph type="title"/>
          </p:nvPr>
        </p:nvSpPr>
        <p:spPr>
          <a:xfrm>
            <a:off x="1221300" y="532350"/>
            <a:ext cx="79227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375" name="Google Shape;375;p63"/>
          <p:cNvSpPr txBox="1"/>
          <p:nvPr>
            <p:ph idx="1" type="body"/>
          </p:nvPr>
        </p:nvSpPr>
        <p:spPr>
          <a:xfrm>
            <a:off x="311700" y="1468150"/>
            <a:ext cx="8402400" cy="46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Masses missed by the network are primarily isodense, obscure, and masses in the peripheral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Only 12 images total had microcalcifications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Single source of data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Benign lesions were counted as false positives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Cluster of 32GB V100s used, difficult to replicate without expensive Google Cloud access</a:t>
            </a:r>
            <a:endParaRPr b="0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86" name="Google Shape;386;p6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0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Rangarajan, K., Gupta, A., Dasgupta, S. </a:t>
            </a:r>
            <a:r>
              <a:rPr b="0" i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 al.</a:t>
            </a:r>
            <a:r>
              <a:rPr b="0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Ultra-high resolution, multi-scale, context-aware approach for detection of small cancers on mammography. </a:t>
            </a:r>
            <a:r>
              <a:rPr b="0" i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 Rep</a:t>
            </a:r>
            <a:r>
              <a:rPr b="0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12, 11622 (2022). </a:t>
            </a:r>
            <a:r>
              <a:rPr b="0" lang="en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https://doi.org/10.1038/s41598-022-15259-7</a:t>
            </a:r>
            <a:endParaRPr b="0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b="0" lang="en" sz="1100"/>
              <a:t>Agarwal, R., Diaz, O., Lladó, X., Yap, M. H. &amp; Martí, R. Automatic mass detection in mammograms using deep convolutional neural networks. </a:t>
            </a:r>
            <a:r>
              <a:rPr b="0" i="1" lang="en" sz="1100"/>
              <a:t>J. Med. Imaging</a:t>
            </a:r>
            <a:r>
              <a:rPr b="0" lang="en" sz="1100"/>
              <a:t> </a:t>
            </a:r>
            <a:r>
              <a:rPr lang="en" sz="1100"/>
              <a:t>6</a:t>
            </a:r>
            <a:r>
              <a:rPr b="0" lang="en" sz="1100"/>
              <a:t>, 031409 (2019).</a:t>
            </a:r>
            <a:endParaRPr b="0"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lang="en" sz="1100"/>
              <a:t>Lotter, W., Sorensen, G. &amp; Cox, D. A multi-scale cnn and curriculum learning strategy for mammogram classification. </a:t>
            </a:r>
            <a:r>
              <a:rPr b="0" i="1" lang="en" sz="1100"/>
              <a:t>ArXiv170706978 Cs</a:t>
            </a:r>
            <a:r>
              <a:rPr b="0" lang="en" sz="1100"/>
              <a:t> (2017).</a:t>
            </a:r>
            <a:endParaRPr b="0"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lang="en" sz="1100"/>
              <a:t>Hu, P. &amp; Ramanan, D. Finding tiny faces. In </a:t>
            </a:r>
            <a:r>
              <a:rPr b="0" i="1" lang="en" sz="1100"/>
              <a:t>2017 IEEE Conference on Computer Vision and Pattern Recognition (CVPR)</a:t>
            </a:r>
            <a:r>
              <a:rPr b="0" lang="en" sz="1100"/>
              <a:t> 1522–1530.</a:t>
            </a:r>
            <a:r>
              <a:rPr b="0" lang="en" sz="1100">
                <a:uFill>
                  <a:noFill/>
                </a:uFill>
                <a:hlinkClick r:id="rId4"/>
              </a:rPr>
              <a:t> </a:t>
            </a:r>
            <a:r>
              <a:rPr b="0" lang="en" sz="1100" u="sng">
                <a:solidFill>
                  <a:schemeClr val="hlink"/>
                </a:solidFill>
                <a:hlinkClick r:id="rId5"/>
              </a:rPr>
              <a:t>https://doi.org/10.1109/CVPR.2017.166</a:t>
            </a:r>
            <a:r>
              <a:rPr b="0" lang="en" sz="1100"/>
              <a:t> (2017).</a:t>
            </a:r>
            <a:endParaRPr b="0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Introduction</a:t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400"/>
              <a:t>"</a:t>
            </a:r>
            <a:r>
              <a:rPr b="0" i="1" lang="en" sz="2400"/>
              <a:t>Ultra‑high resolution, multi‑scale, context‑aware approach for detection of small cancers on mammography</a:t>
            </a:r>
            <a:r>
              <a:rPr b="0" lang="en" sz="2400"/>
              <a:t>" by  Rangarajan et al. (2022) examines the </a:t>
            </a:r>
            <a:r>
              <a:rPr b="0" lang="en" sz="2400"/>
              <a:t>importance</a:t>
            </a:r>
            <a:r>
              <a:rPr b="0" lang="en" sz="2400"/>
              <a:t> of high </a:t>
            </a:r>
            <a:r>
              <a:rPr b="0" lang="en" sz="2400"/>
              <a:t>resolution, scale, and context in identifying small cancers.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400"/>
              <a:t>By using a </a:t>
            </a:r>
            <a:r>
              <a:rPr lang="en" sz="2400"/>
              <a:t>fully convolutional network</a:t>
            </a:r>
            <a:r>
              <a:rPr b="0" lang="en" sz="2400"/>
              <a:t> combined with </a:t>
            </a:r>
            <a:r>
              <a:rPr lang="en" sz="2400"/>
              <a:t>multiple scales</a:t>
            </a:r>
            <a:r>
              <a:rPr b="0" lang="en" sz="2400"/>
              <a:t> and </a:t>
            </a:r>
            <a:r>
              <a:rPr lang="en" sz="2400"/>
              <a:t>context encoding</a:t>
            </a:r>
            <a:r>
              <a:rPr b="0" lang="en" sz="2400"/>
              <a:t>, the authors demonstrate significant improvements in detection on cancers smaller than one centimeter, which may likely be missed by radiologists or other models.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Background</a:t>
            </a:r>
            <a:endParaRPr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The 10 year survival rate from breast cancer falls from over 95% in patients where the cancer is less than 1 cm to about 60% when the size of the cancer is over 3 cm</a:t>
            </a:r>
            <a:endParaRPr b="0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Only about 5 out of 1000 scans would harbor a cancer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The cancer may also only occupy less than 1% of the image</a:t>
            </a:r>
            <a:endParaRPr b="0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Importance of Resolution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Mammography has the highest spatial resolution of all imaging modalities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Digital Mammograms have a pixel size of around 50–100 microns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DMs tend to be very large images, ranging from 2300 × 1800 pixels (of dimension 100 microns) to 4096 × 5625 pixels (of dimension 54 micron)</a:t>
            </a:r>
            <a:endParaRPr b="0" sz="3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Importance of Scale</a:t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When mammograms are used in full resolution as input to a network, the receptive field typically includes only a fraction of the image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Masses may not be seen in its entirety within the receptive field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The shape and margins of the mass may not be visualized, which are important descriptors of any mammographic mass</a:t>
            </a:r>
            <a:endParaRPr b="0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Importance of Context</a:t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The features essential for detection of small cancers, may be significantly different from those for large (or average sized) cancers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For a very small mass, features such as margins and shape may not be visible directly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n" sz="2200"/>
              <a:t>Other cues in surrounding parenchyma such as architectural distortion and the skin bulge or retraction play an important role in the detection</a:t>
            </a:r>
            <a:endParaRPr b="0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Resolution, Scale, &amp; Context</a:t>
            </a:r>
            <a:endParaRPr/>
          </a:p>
        </p:txBody>
      </p:sp>
      <p:pic>
        <p:nvPicPr>
          <p:cNvPr id="209" name="Google Shape;2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587" y="1356875"/>
            <a:ext cx="6798824" cy="51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