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73" r:id="rId5"/>
    <p:sldId id="258" r:id="rId6"/>
    <p:sldId id="272" r:id="rId7"/>
    <p:sldId id="259" r:id="rId8"/>
    <p:sldId id="265" r:id="rId9"/>
    <p:sldId id="270" r:id="rId10"/>
    <p:sldId id="266" r:id="rId11"/>
    <p:sldId id="260" r:id="rId12"/>
    <p:sldId id="262" r:id="rId13"/>
    <p:sldId id="263" r:id="rId14"/>
    <p:sldId id="264" r:id="rId15"/>
    <p:sldId id="274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58AFDC-9076-43F3-859C-FE5F3BB7650A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F9AB6A-04A3-4F1A-94B7-DEAE5B1410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nclab.com/ho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CASE for Learning 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Stafford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7772400" imgH="4419720"/>
        </mc:Choice>
        <mc:Fallback>
          <p:control name="ShockwaveFlash1" r:id="rId2" imgW="7772400" imgH="4419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981200"/>
                  <a:ext cx="7772400" cy="441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78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1524000"/>
            <a:ext cx="3733800" cy="5083208"/>
          </a:xfrm>
        </p:spPr>
        <p:txBody>
          <a:bodyPr/>
          <a:lstStyle/>
          <a:p>
            <a:pPr marL="64008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4000"/>
            <a:ext cx="3733800" cy="508320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56" y="1882808"/>
            <a:ext cx="5403273" cy="355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Initialization</a:t>
            </a:r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Booleans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1527"/>
            <a:ext cx="5715000" cy="41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Greenfoot</a:t>
            </a:r>
            <a:endParaRPr lang="en-US" dirty="0"/>
          </a:p>
        </p:txBody>
      </p:sp>
      <p:pic>
        <p:nvPicPr>
          <p:cNvPr id="4" name="Picture 6" descr="http://www.greenfoot.org/assets/overview/visual-32335ed79c6ef184d8373ab70376cd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72" y="2539929"/>
            <a:ext cx="5271655" cy="39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Early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through after school/summer programs</a:t>
            </a:r>
          </a:p>
          <a:p>
            <a:pPr lvl="1"/>
            <a:r>
              <a:rPr lang="en-US" dirty="0" err="1" smtClean="0">
                <a:hlinkClick r:id="rId2"/>
              </a:rPr>
              <a:t>NCLab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Board games to encourage critical thinking and software concepts</a:t>
            </a:r>
          </a:p>
          <a:p>
            <a:endParaRPr lang="en-US" dirty="0"/>
          </a:p>
        </p:txBody>
      </p:sp>
      <p:pic>
        <p:nvPicPr>
          <p:cNvPr id="2050" name="Picture 2" descr="http://i.kinja-img.com/gawker-media/image/upload/s--l5RNXn7U--/wewfapeb3asoigeggk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4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Young?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7924680" imgH="4419720"/>
        </mc:Choice>
        <mc:Fallback>
          <p:control name="ShockwaveFlash1" r:id="rId2" imgW="7924680" imgH="4419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1905000"/>
                  <a:ext cx="7923213" cy="441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025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Programming experience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340316" cy="36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Language</a:t>
            </a:r>
          </a:p>
          <a:p>
            <a:r>
              <a:rPr lang="en-US" dirty="0" smtClean="0"/>
              <a:t>Text book</a:t>
            </a:r>
          </a:p>
          <a:p>
            <a:r>
              <a:rPr lang="en-US" dirty="0" smtClean="0"/>
              <a:t>Rate that material is taught</a:t>
            </a:r>
          </a:p>
          <a:p>
            <a:r>
              <a:rPr lang="en-US" dirty="0" smtClean="0"/>
              <a:t>Top down</a:t>
            </a:r>
          </a:p>
          <a:p>
            <a:r>
              <a:rPr lang="en-US" dirty="0" smtClean="0"/>
              <a:t>Bottom up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Critical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First then Traditional</a:t>
            </a:r>
          </a:p>
          <a:p>
            <a:r>
              <a:rPr lang="en-US" dirty="0" smtClean="0"/>
              <a:t>See someone creating code</a:t>
            </a:r>
          </a:p>
          <a:p>
            <a:r>
              <a:rPr lang="en-US" dirty="0" smtClean="0"/>
              <a:t>Game play/creation</a:t>
            </a:r>
          </a:p>
          <a:p>
            <a:r>
              <a:rPr lang="en-US" dirty="0" smtClean="0"/>
              <a:t>Immersive like second language</a:t>
            </a:r>
          </a:p>
          <a:p>
            <a:pPr lvl="1"/>
            <a:r>
              <a:rPr lang="en-US" dirty="0" smtClean="0"/>
              <a:t>Educators facilitate conversations</a:t>
            </a:r>
          </a:p>
          <a:p>
            <a:pPr lvl="1"/>
            <a:r>
              <a:rPr lang="en-US" dirty="0" smtClean="0"/>
              <a:t>Ask the </a:t>
            </a:r>
            <a:r>
              <a:rPr lang="en-US" dirty="0"/>
              <a:t>user to enter two numbers, obtain the numbers and display the sum. </a:t>
            </a:r>
          </a:p>
        </p:txBody>
      </p:sp>
    </p:spTree>
    <p:extLst>
      <p:ext uri="{BB962C8B-B14F-4D97-AF65-F5344CB8AC3E}">
        <p14:creationId xmlns:p14="http://schemas.microsoft.com/office/powerpoint/2010/main" val="426817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What are some of the problems </a:t>
            </a:r>
            <a:r>
              <a:rPr lang="en-US" dirty="0" smtClean="0"/>
              <a:t>individuals face when teaching programming?</a:t>
            </a:r>
          </a:p>
          <a:p>
            <a:r>
              <a:rPr lang="en-US" dirty="0" smtClean="0"/>
              <a:t>What techniques can be used to overcome </a:t>
            </a:r>
            <a:r>
              <a:rPr lang="en-US" dirty="0" smtClean="0"/>
              <a:t>these </a:t>
            </a:r>
            <a:r>
              <a:rPr lang="en-US" dirty="0" smtClean="0"/>
              <a:t>problems?</a:t>
            </a:r>
          </a:p>
          <a:p>
            <a:r>
              <a:rPr lang="en-US" dirty="0" smtClean="0"/>
              <a:t>Why are computer programming concepts not taught in traditional K-12 computer courses?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9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</a:t>
            </a:r>
            <a:r>
              <a:rPr lang="en-US" dirty="0" smtClean="0"/>
              <a:t>omputer </a:t>
            </a:r>
            <a:r>
              <a:rPr lang="en-US" u="sng" dirty="0" smtClean="0"/>
              <a:t>A</a:t>
            </a:r>
            <a:r>
              <a:rPr lang="en-US" dirty="0" smtClean="0"/>
              <a:t>ided </a:t>
            </a:r>
            <a:r>
              <a:rPr lang="en-US" u="sng" dirty="0" smtClean="0"/>
              <a:t>S</a:t>
            </a:r>
            <a:r>
              <a:rPr lang="en-US" dirty="0" smtClean="0"/>
              <a:t>oftware </a:t>
            </a:r>
            <a:r>
              <a:rPr lang="en-US" u="sng" dirty="0" smtClean="0"/>
              <a:t>E</a:t>
            </a:r>
            <a:r>
              <a:rPr lang="en-US" dirty="0" smtClean="0"/>
              <a:t>ngineering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 of a computer system to aid in the creation of </a:t>
            </a:r>
            <a:r>
              <a:rPr lang="en-US" dirty="0" smtClean="0"/>
              <a:t>software</a:t>
            </a:r>
          </a:p>
          <a:p>
            <a:r>
              <a:rPr lang="en-US" dirty="0"/>
              <a:t>U</a:t>
            </a:r>
            <a:r>
              <a:rPr lang="en-US" dirty="0" smtClean="0"/>
              <a:t>sed to </a:t>
            </a:r>
            <a:r>
              <a:rPr lang="en-US" dirty="0"/>
              <a:t>reduce the amount of time required for software development while improving upon the quality of the software that is developed</a:t>
            </a:r>
          </a:p>
        </p:txBody>
      </p:sp>
    </p:spTree>
    <p:extLst>
      <p:ext uri="{BB962C8B-B14F-4D97-AF65-F5344CB8AC3E}">
        <p14:creationId xmlns:p14="http://schemas.microsoft.com/office/powerpoint/2010/main" val="4172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Peaked in 1990’s</a:t>
            </a:r>
          </a:p>
          <a:p>
            <a:pPr lvl="1"/>
            <a:r>
              <a:rPr lang="en-US" dirty="0" smtClean="0"/>
              <a:t>Fix all for software problems</a:t>
            </a:r>
          </a:p>
          <a:p>
            <a:pPr lvl="1"/>
            <a:r>
              <a:rPr lang="en-US" dirty="0" smtClean="0"/>
              <a:t>Cheap solution to large scale company problems</a:t>
            </a:r>
          </a:p>
          <a:p>
            <a:r>
              <a:rPr lang="en-US" dirty="0" smtClean="0"/>
              <a:t>Huge decline in popularity</a:t>
            </a:r>
          </a:p>
          <a:p>
            <a:pPr lvl="1"/>
            <a:r>
              <a:rPr lang="en-US" dirty="0" smtClean="0"/>
              <a:t>73.5% of company's do no use CASE</a:t>
            </a:r>
            <a:endParaRPr lang="en-US" dirty="0"/>
          </a:p>
          <a:p>
            <a:pPr lvl="1"/>
            <a:r>
              <a:rPr lang="en-US" dirty="0" smtClean="0"/>
              <a:t>Of the companies that do, only 25% of employees use CASE</a:t>
            </a:r>
          </a:p>
          <a:p>
            <a:pPr lvl="1"/>
            <a:r>
              <a:rPr lang="en-US" dirty="0" smtClean="0"/>
              <a:t>Expense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– support specific tasks</a:t>
            </a:r>
          </a:p>
          <a:p>
            <a:r>
              <a:rPr lang="en-US" dirty="0" smtClean="0"/>
              <a:t>Workbenches – support a few tasks</a:t>
            </a:r>
          </a:p>
          <a:p>
            <a:r>
              <a:rPr lang="en-US" dirty="0" smtClean="0"/>
              <a:t>Environments – support large aspects of software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5365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Blend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UML diagrams</a:t>
            </a:r>
          </a:p>
          <a:p>
            <a:r>
              <a:rPr lang="en-US" dirty="0" smtClean="0"/>
              <a:t>Code Generation</a:t>
            </a:r>
          </a:p>
          <a:p>
            <a:pPr lvl="1"/>
            <a:r>
              <a:rPr lang="en-US" dirty="0" smtClean="0"/>
              <a:t>Enterprise Architect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err="1" smtClean="0"/>
              <a:t>Ranorex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</a:t>
            </a:r>
            <a:r>
              <a:rPr lang="en-US" dirty="0"/>
              <a:t>of </a:t>
            </a:r>
            <a:r>
              <a:rPr lang="en-US" dirty="0" smtClean="0"/>
              <a:t>CASE tools </a:t>
            </a:r>
            <a:r>
              <a:rPr lang="en-US" dirty="0"/>
              <a:t>and relies on a highly graphical visual interface for developing software, and is easier to use than many traditional CASE </a:t>
            </a:r>
            <a:r>
              <a:rPr lang="en-US" dirty="0" smtClean="0"/>
              <a:t>programs</a:t>
            </a:r>
          </a:p>
          <a:p>
            <a:pPr marL="64008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</a:t>
            </a:r>
            <a:r>
              <a:rPr lang="en-US" dirty="0"/>
              <a:t>users to visually create computer programs with limited experience in computer programming.  </a:t>
            </a:r>
            <a:endParaRPr lang="en-US" dirty="0" smtClean="0"/>
          </a:p>
          <a:p>
            <a:r>
              <a:rPr lang="en-US" dirty="0" smtClean="0"/>
              <a:t>limited </a:t>
            </a:r>
            <a:r>
              <a:rPr lang="en-US" dirty="0"/>
              <a:t>in what they are able to </a:t>
            </a:r>
            <a:r>
              <a:rPr lang="en-US" dirty="0" smtClean="0"/>
              <a:t>produce</a:t>
            </a:r>
          </a:p>
          <a:p>
            <a:r>
              <a:rPr lang="en-US" dirty="0" smtClean="0"/>
              <a:t>lack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Programming as a Teaching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849</TotalTime>
  <Words>320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Visual CASE for Learning Computer Science</vt:lpstr>
      <vt:lpstr>What is CASE?</vt:lpstr>
      <vt:lpstr>Popularity</vt:lpstr>
      <vt:lpstr>Structure of Case</vt:lpstr>
      <vt:lpstr>PowerPoint Presentation</vt:lpstr>
      <vt:lpstr>Uses </vt:lpstr>
      <vt:lpstr>Visual CASE</vt:lpstr>
      <vt:lpstr>Visual Programming</vt:lpstr>
      <vt:lpstr>Visual Programming as a Teaching Tool</vt:lpstr>
      <vt:lpstr>Why teach kids?</vt:lpstr>
      <vt:lpstr>Scratch</vt:lpstr>
      <vt:lpstr>Logo</vt:lpstr>
      <vt:lpstr>Greenfoot</vt:lpstr>
      <vt:lpstr>Existing Early Education</vt:lpstr>
      <vt:lpstr>Too Young?</vt:lpstr>
      <vt:lpstr>Desire to Learn</vt:lpstr>
      <vt:lpstr>Challenges </vt:lpstr>
      <vt:lpstr>What Does Work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CASE for Learning Computer Science</dc:title>
  <dc:creator>Roger Schuler</dc:creator>
  <cp:lastModifiedBy> </cp:lastModifiedBy>
  <cp:revision>36</cp:revision>
  <dcterms:created xsi:type="dcterms:W3CDTF">2015-04-05T22:02:21Z</dcterms:created>
  <dcterms:modified xsi:type="dcterms:W3CDTF">2015-04-07T00:40:04Z</dcterms:modified>
</cp:coreProperties>
</file>