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49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29" r:id="rId16"/>
    <p:sldId id="330" r:id="rId17"/>
    <p:sldId id="331" r:id="rId18"/>
    <p:sldId id="332" r:id="rId19"/>
    <p:sldId id="276" r:id="rId20"/>
    <p:sldId id="277" r:id="rId21"/>
    <p:sldId id="278" r:id="rId22"/>
    <p:sldId id="275" r:id="rId23"/>
    <p:sldId id="279" r:id="rId24"/>
    <p:sldId id="280" r:id="rId25"/>
    <p:sldId id="281" r:id="rId26"/>
    <p:sldId id="282" r:id="rId27"/>
    <p:sldId id="284" r:id="rId28"/>
    <p:sldId id="285" r:id="rId29"/>
    <p:sldId id="351" r:id="rId30"/>
    <p:sldId id="377" r:id="rId31"/>
    <p:sldId id="378" r:id="rId32"/>
    <p:sldId id="379" r:id="rId33"/>
    <p:sldId id="274" r:id="rId3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vantGarde" pitchFamily="3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vantGard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clrMru>
    <a:srgbClr val="CC0000"/>
    <a:srgbClr val="33CCCC"/>
    <a:srgbClr val="006699"/>
    <a:srgbClr val="0000FF"/>
    <a:srgbClr val="0066FF"/>
    <a:srgbClr val="DD0111"/>
    <a:srgbClr val="99003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598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08" charset="0"/>
              </a:defRPr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08" charset="0"/>
              </a:defRPr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08" charset="0"/>
              </a:defRPr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08" charset="0"/>
              </a:defRPr>
            </a:lvl1pPr>
          </a:lstStyle>
          <a:p>
            <a:fld id="{E776B175-2E35-A841-9106-3D2E7B6BC1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361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0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0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-10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06" tIns="46703" rIns="93406" bIns="4670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-108" charset="0"/>
              </a:defRPr>
            </a:lvl1pPr>
          </a:lstStyle>
          <a:p>
            <a:fld id="{67353D25-661B-2348-9882-1F51EFE767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477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9D315-3E59-5F46-B6A9-074C790FF511}" type="slidenum">
              <a:rPr lang="en-US"/>
              <a:pPr/>
              <a:t>1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92DB6-8EA7-B94C-8E0F-20F06C038ADA}" type="slidenum">
              <a:rPr lang="en-US">
                <a:latin typeface="Arial" pitchFamily="-108" charset="0"/>
              </a:rPr>
              <a:pPr/>
              <a:t>10</a:t>
            </a:fld>
            <a:endParaRPr lang="en-US">
              <a:latin typeface="Arial" pitchFamily="-10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F27AC-4549-FC48-87DB-F6E6C7EF18CB}" type="slidenum">
              <a:rPr lang="en-US">
                <a:latin typeface="Arial" pitchFamily="-108" charset="0"/>
              </a:rPr>
              <a:pPr/>
              <a:t>11</a:t>
            </a:fld>
            <a:endParaRPr lang="en-US">
              <a:latin typeface="Arial" pitchFamily="-10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C85C2-6F2C-B946-8DB8-D656496E544D}" type="slidenum">
              <a:rPr lang="en-US">
                <a:latin typeface="Arial" pitchFamily="-108" charset="0"/>
              </a:rPr>
              <a:pPr/>
              <a:t>12</a:t>
            </a:fld>
            <a:endParaRPr lang="en-US">
              <a:latin typeface="Arial" pitchFamily="-10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E6240-8CF0-2C4E-BFB8-11FD77A78574}" type="slidenum">
              <a:rPr lang="en-US">
                <a:latin typeface="Arial" pitchFamily="-108" charset="0"/>
              </a:rPr>
              <a:pPr/>
              <a:t>13</a:t>
            </a:fld>
            <a:endParaRPr lang="en-US">
              <a:latin typeface="Arial" pitchFamily="-10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EB500-C98B-A643-B039-A6B680F94FE7}" type="slidenum">
              <a:rPr lang="en-US">
                <a:latin typeface="Arial" pitchFamily="-108" charset="0"/>
              </a:rPr>
              <a:pPr/>
              <a:t>14</a:t>
            </a:fld>
            <a:endParaRPr lang="en-US">
              <a:latin typeface="Arial" pitchFamily="-10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667CF-CC00-1A43-A290-5A37A95049EA}" type="slidenum">
              <a:rPr lang="en-US"/>
              <a:pPr/>
              <a:t>15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91BD0-141A-2041-B51D-D6063B374734}" type="slidenum">
              <a:rPr lang="en-US"/>
              <a:pPr/>
              <a:t>16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49E87-5FB1-A14C-9841-0F81CB8505FC}" type="slidenum">
              <a:rPr lang="en-US"/>
              <a:pPr/>
              <a:t>17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2C69B-78D9-6540-8205-368695B2DEF6}" type="slidenum">
              <a:rPr lang="en-US"/>
              <a:pPr/>
              <a:t>18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63C78C-4BC7-544D-A4DA-17C686F3C82E}" type="slidenum">
              <a:rPr lang="en-US"/>
              <a:pPr/>
              <a:t>19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BCF45-9F96-6047-BFE8-4EAB38767BD1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CA8F2-F322-E04E-B513-0A038D1CFC6D}" type="slidenum">
              <a:rPr lang="en-US"/>
              <a:pPr/>
              <a:t>20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219B0-98A9-5147-84C4-AF39684835EC}" type="slidenum">
              <a:rPr lang="en-US"/>
              <a:pPr/>
              <a:t>21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97AB4-0CC0-9C44-A28F-A702B1E014A8}" type="slidenum">
              <a:rPr lang="en-US"/>
              <a:pPr/>
              <a:t>22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BE4C0-4631-AA4A-B7C3-8DAE01538833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BD67C-A229-EB47-AB02-AE870A1DE5F1}" type="slidenum">
              <a:rPr lang="en-US"/>
              <a:pPr/>
              <a:t>24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1099F-69C4-8542-80B3-DB5A30B66898}" type="slidenum">
              <a:rPr lang="en-US"/>
              <a:pPr/>
              <a:t>25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B45D1-238D-2D4D-95CA-0AECD2F85A92}" type="slidenum">
              <a:rPr lang="en-US"/>
              <a:pPr/>
              <a:t>26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BF5EB-F468-5246-A55F-30FB64DDE22D}" type="slidenum">
              <a:rPr lang="en-US"/>
              <a:pPr/>
              <a:t>27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81C4D-B942-BB4C-A7BC-8CD380B949F4}" type="slidenum">
              <a:rPr lang="en-US"/>
              <a:pPr/>
              <a:t>28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122FB-FF57-7340-8163-3A2213C9E629}" type="slidenum">
              <a:rPr lang="en-US"/>
              <a:pPr/>
              <a:t>29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50C96-51FE-C04C-B677-868CA5E18AB1}" type="slidenum">
              <a:rPr lang="en-US"/>
              <a:pPr/>
              <a:t>3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3CFF3-9380-8440-9D81-1D7B55B70285}" type="slidenum">
              <a:rPr lang="en-US"/>
              <a:pPr/>
              <a:t>30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3B8A1-843C-E24F-9E69-3E4C8189C792}" type="slidenum">
              <a:rPr lang="en-US"/>
              <a:pPr/>
              <a:t>31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14EF2-BFE2-754E-927B-DE04C261902B}" type="slidenum">
              <a:rPr lang="en-US"/>
              <a:pPr/>
              <a:t>32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DFC90-C3C5-1D43-8D42-0EE7A20131A5}" type="slidenum">
              <a:rPr lang="en-US"/>
              <a:pPr/>
              <a:t>33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5BA6A-9BA4-A543-8B54-ABD6C557FE7F}" type="slidenum">
              <a:rPr lang="en-US">
                <a:latin typeface="Arial" pitchFamily="-108" charset="0"/>
              </a:rPr>
              <a:pPr/>
              <a:t>4</a:t>
            </a:fld>
            <a:endParaRPr lang="en-US">
              <a:latin typeface="Arial" pitchFamily="-10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419C6-A19D-BD4B-9FB9-2C9F260FA1BB}" type="slidenum">
              <a:rPr lang="en-US">
                <a:latin typeface="Arial" pitchFamily="-108" charset="0"/>
              </a:rPr>
              <a:pPr/>
              <a:t>5</a:t>
            </a:fld>
            <a:endParaRPr lang="en-US">
              <a:latin typeface="Arial" pitchFamily="-10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2993A-81E3-C942-8BE8-BEC02E47FDF6}" type="slidenum">
              <a:rPr lang="en-US">
                <a:latin typeface="Arial" pitchFamily="-108" charset="0"/>
              </a:rPr>
              <a:pPr/>
              <a:t>6</a:t>
            </a:fld>
            <a:endParaRPr lang="en-US">
              <a:latin typeface="Arial" pitchFamily="-10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8D457-E7DD-A346-9876-EA44CE4FAB7E}" type="slidenum">
              <a:rPr lang="en-US">
                <a:latin typeface="Arial" pitchFamily="-108" charset="0"/>
              </a:rPr>
              <a:pPr/>
              <a:t>7</a:t>
            </a:fld>
            <a:endParaRPr lang="en-US">
              <a:latin typeface="Arial" pitchFamily="-10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A540C-6BA0-C546-931D-3DC54B6F6DC5}" type="slidenum">
              <a:rPr lang="en-US">
                <a:latin typeface="Arial" pitchFamily="-108" charset="0"/>
              </a:rPr>
              <a:pPr/>
              <a:t>8</a:t>
            </a:fld>
            <a:endParaRPr lang="en-US">
              <a:latin typeface="Arial" pitchFamily="-10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D84A8-0701-CB46-A361-7997A47B7074}" type="slidenum">
              <a:rPr lang="en-US">
                <a:latin typeface="Arial" pitchFamily="-108" charset="0"/>
              </a:rPr>
              <a:pPr/>
              <a:t>9</a:t>
            </a:fld>
            <a:endParaRPr lang="en-US">
              <a:latin typeface="Arial" pitchFamily="-10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4AD170-0163-F942-96EB-7AD387C994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75" name="AutoShape 7"/>
          <p:cNvSpPr>
            <a:spLocks noChangeArrowheads="1"/>
          </p:cNvSpPr>
          <p:nvPr userDrawn="1"/>
        </p:nvSpPr>
        <p:spPr bwMode="auto">
          <a:xfrm>
            <a:off x="327025" y="3671888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robot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81213"/>
            <a:ext cx="1682750" cy="1565275"/>
          </a:xfrm>
          <a:prstGeom prst="rect">
            <a:avLst/>
          </a:prstGeom>
          <a:noFill/>
        </p:spPr>
      </p:pic>
      <p:pic>
        <p:nvPicPr>
          <p:cNvPr id="7177" name="Picture 9" descr="robot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15088" y="2124075"/>
            <a:ext cx="2149475" cy="1565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850955-212A-FD4F-B896-CF045ED6C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100013"/>
            <a:ext cx="2058988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13" y="100013"/>
            <a:ext cx="6027737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BDF43DC-91E6-FB44-A082-666C12DF71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97625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97625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97625"/>
            <a:ext cx="1800225" cy="323850"/>
          </a:xfrm>
        </p:spPr>
        <p:txBody>
          <a:bodyPr/>
          <a:lstStyle>
            <a:lvl1pPr>
              <a:defRPr smtClean="0"/>
            </a:lvl1pPr>
          </a:lstStyle>
          <a:p>
            <a:fld id="{16C8F6F7-8BD8-9A4D-9FC3-19BDFA35F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97625"/>
            <a:ext cx="2133600" cy="323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97625"/>
            <a:ext cx="2895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97625"/>
            <a:ext cx="1800225" cy="323850"/>
          </a:xfrm>
        </p:spPr>
        <p:txBody>
          <a:bodyPr/>
          <a:lstStyle>
            <a:lvl1pPr>
              <a:defRPr smtClean="0"/>
            </a:lvl1pPr>
          </a:lstStyle>
          <a:p>
            <a:fld id="{D2BC3771-8A30-CB4C-B1F1-55EBEFCF0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1313" y="100013"/>
            <a:ext cx="8229600" cy="906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41838" y="1214438"/>
            <a:ext cx="4038600" cy="2462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1838" y="3829050"/>
            <a:ext cx="4038600" cy="2462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 470/670 - Lecture 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FB3F-1EDB-9D4A-9D9C-5330EC54C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09168A-3B00-DF44-8EE5-F1CD7D6F6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9551A6-5778-3349-A353-26EC47E26C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1838" y="1214438"/>
            <a:ext cx="4038600" cy="5076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07E9FD3-664A-9747-9D40-73E526720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5A9E33-A04E-5D4C-9D2D-31B8A35BD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01147-B891-F445-BC90-3AA6DE2FB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52B49D-A063-8047-BC49-C8560E3279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1B548D-A404-C94F-B6ED-6605F69E4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981526-E7EC-4B47-BE21-FE0034A6D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100013"/>
            <a:ext cx="8229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214438"/>
            <a:ext cx="82296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CPE 470/670 - Lecture 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85CBD05-D5E3-F74F-A214-E7C52B55D2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327025" y="989013"/>
            <a:ext cx="8237538" cy="1762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robot1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347075" y="6278563"/>
            <a:ext cx="796925" cy="579437"/>
          </a:xfrm>
          <a:prstGeom prst="rect">
            <a:avLst/>
          </a:prstGeom>
          <a:noFill/>
        </p:spPr>
      </p:pic>
      <p:pic>
        <p:nvPicPr>
          <p:cNvPr id="1038" name="Picture 14" descr="robot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33375" y="328613"/>
            <a:ext cx="706438" cy="6572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Comic Sans MS" pitchFamily="-108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26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CC0000"/>
          </a:solidFill>
          <a:latin typeface="+mn-lt"/>
          <a:ea typeface="ＭＳ Ｐゴシック" pitchFamily="-108" charset="-128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png"/><Relationship Id="rId6" Type="http://schemas.openxmlformats.org/officeDocument/2006/relationships/hyperlink" Target="https://www.youtube.com/watch?v=KNHgeykDXFw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viscog.beckman.uiuc.edu/grafs/demos/15.html" TargetMode="External"/><Relationship Id="rId4" Type="http://schemas.openxmlformats.org/officeDocument/2006/relationships/hyperlink" Target="file:///D:\Users\Monica\Courses\Robotics_F06\Lectures\orient_30fps.mov" TargetMode="External"/><Relationship Id="rId5" Type="http://schemas.openxmlformats.org/officeDocument/2006/relationships/hyperlink" Target="file:///D:\Users\Monica\Courses\Robotics_F06\Lectures\AAAI-reach2-30fps.mo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3.png"/><Relationship Id="rId1" Type="http://schemas.microsoft.com/office/2007/relationships/media" Target="file://localhost/Users/monica/Courses/Robotics_F14/dzl1196.mpeg" TargetMode="External"/><Relationship Id="rId2" Type="http://schemas.openxmlformats.org/officeDocument/2006/relationships/video" Target="file://localhost/Users/monica/Courses/Robotics_F14/dzl1196.mpe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file://localhost/Users/monica/Courses/Robotics_F14/HexcrawlerRipple.mpeg" TargetMode="External"/><Relationship Id="rId4" Type="http://schemas.openxmlformats.org/officeDocument/2006/relationships/video" Target="file://localhost/Users/monica/Courses/Robotics_F14/HexcrawlerRipple.mpeg" TargetMode="External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wmf"/><Relationship Id="rId1" Type="http://schemas.microsoft.com/office/2007/relationships/media" Target="file://localhost/Users/monica/Courses/Robotics_F14/HexcrawlerTripod2.mpeg" TargetMode="External"/><Relationship Id="rId2" Type="http://schemas.openxmlformats.org/officeDocument/2006/relationships/video" Target="file://localhost/Users/monica/Courses/Robotics_F14/HexcrawlerTripod2.mpe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7.png"/><Relationship Id="rId1" Type="http://schemas.microsoft.com/office/2007/relationships/media" Target="file://localhost/Users/monica/Courses/Robotics_F14/Lectures/RHex.wmv" TargetMode="External"/><Relationship Id="rId2" Type="http://schemas.openxmlformats.org/officeDocument/2006/relationships/video" Target="file://localhost/Users/monica/Courses/Robotics_F14/Lectures/RHex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file://localhost/Users/monica/Courses/Robotics_F14/Lectures/monopod2.mpeg" TargetMode="External"/><Relationship Id="rId4" Type="http://schemas.openxmlformats.org/officeDocument/2006/relationships/video" Target="file://localhost/Users/monica/Courses/Robotics_F14/Lectures/monopod2.mpeg" TargetMode="External"/><Relationship Id="rId5" Type="http://schemas.microsoft.com/office/2007/relationships/media" Target="file://localhost/Users/monica/Courses/Robotics_F14/Lectures/uniroo_hopping.mpeg" TargetMode="External"/><Relationship Id="rId6" Type="http://schemas.openxmlformats.org/officeDocument/2006/relationships/video" Target="file://localhost/Users/monica/Courses/Robotics_F14/Lectures/uniroo_hopping.mpeg" TargetMode="Externa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7.xml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microsoft.com/office/2007/relationships/media" Target="file://localhost/Users/monica/Courses/Robotics_F14/Lectures/3dhop.mpeg" TargetMode="External"/><Relationship Id="rId2" Type="http://schemas.openxmlformats.org/officeDocument/2006/relationships/video" Target="file://localhost/Users/monica/Courses/Robotics_F14/Lectures/3dhop.mpeg" TargetMode="Externa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hyperlink" Target="https://www.youtube.com/watch?v=XMKQbqnXXhQ" TargetMode="External"/><Relationship Id="rId1" Type="http://schemas.microsoft.com/office/2007/relationships/media" Target="file://localhost/Users/monica/Courses/Robotics_F14/Lectures/quadruped_trotting.mpeg" TargetMode="External"/><Relationship Id="rId2" Type="http://schemas.openxmlformats.org/officeDocument/2006/relationships/video" Target="file://localhost/Users/monica/Courses/Robotics_F14/Lectures/quadruped_trotting.mpeg" TargetMode="External"/><Relationship Id="rId3" Type="http://schemas.microsoft.com/office/2007/relationships/media" Target="file://localhost/Users/monica/Courses/Robotics_F14/Lectures/quadruped_pacing.mpeg" TargetMode="External"/><Relationship Id="rId4" Type="http://schemas.openxmlformats.org/officeDocument/2006/relationships/video" Target="file://localhost/Users/monica/Courses/Robotics_F14/Lectures/quadruped_pacing.mpeg" TargetMode="External"/><Relationship Id="rId5" Type="http://schemas.microsoft.com/office/2007/relationships/media" Target="file://localhost/Users/monica/Courses/Robotics_F14/Lectures/quadruped_slow_bound.mpeg" TargetMode="External"/><Relationship Id="rId6" Type="http://schemas.openxmlformats.org/officeDocument/2006/relationships/video" Target="file://localhost/Users/monica/Courses/Robotics_F14/Lectures/quadruped_slow_bound.mpeg" TargetMode="Externa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8.xml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microsoft.com/office/2007/relationships/media" Target="file://localhost/Users/monica/Courses/Robotics_F14/Lectures/active_compliance.mpeg" TargetMode="External"/><Relationship Id="rId20" Type="http://schemas.openxmlformats.org/officeDocument/2006/relationships/image" Target="../media/image19.png"/><Relationship Id="rId10" Type="http://schemas.openxmlformats.org/officeDocument/2006/relationships/video" Target="file://localhost/Users/monica/Courses/Robotics_F14/Lectures/active_compliance.mpeg" TargetMode="External"/><Relationship Id="rId11" Type="http://schemas.microsoft.com/office/2007/relationships/media" Target="file://localhost/Users/monica/Courses/Robotics_F14/Lectures/pipe.mpeg" TargetMode="External"/><Relationship Id="rId12" Type="http://schemas.openxmlformats.org/officeDocument/2006/relationships/video" Target="file://localhost/Users/monica/Courses/Robotics_F14/Lectures/pipe.mpeg" TargetMode="External"/><Relationship Id="rId13" Type="http://schemas.openxmlformats.org/officeDocument/2006/relationships/slideLayout" Target="../slideLayouts/slideLayout14.xml"/><Relationship Id="rId14" Type="http://schemas.openxmlformats.org/officeDocument/2006/relationships/notesSlide" Target="../notesSlides/notesSlide9.xml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microsoft.com/office/2007/relationships/media" Target="file://localhost/Users/monica/Courses/Robotics_F14/Lectures/bigsin.mpeg" TargetMode="External"/><Relationship Id="rId2" Type="http://schemas.openxmlformats.org/officeDocument/2006/relationships/video" Target="file://localhost/Users/monica/Courses/Robotics_F14/Lectures/bigsin.mpeg" TargetMode="External"/><Relationship Id="rId3" Type="http://schemas.microsoft.com/office/2007/relationships/media" Target="file://localhost/Users/monica/Courses/Robotics_F14/Lectures/swimming.mpeg" TargetMode="External"/><Relationship Id="rId4" Type="http://schemas.openxmlformats.org/officeDocument/2006/relationships/video" Target="file://localhost/Users/monica/Courses/Robotics_F14/Lectures/swimming.mpeg" TargetMode="External"/><Relationship Id="rId5" Type="http://schemas.microsoft.com/office/2007/relationships/media" Target="file://localhost/Users/monica/Courses/Robotics_F14/Lectures/purclimb.mpeg" TargetMode="External"/><Relationship Id="rId6" Type="http://schemas.openxmlformats.org/officeDocument/2006/relationships/video" Target="file://localhost/Users/monica/Courses/Robotics_F14/Lectures/purclimb.mpeg" TargetMode="External"/><Relationship Id="rId7" Type="http://schemas.microsoft.com/office/2007/relationships/media" Target="file://localhost/Users/monica/Courses/Robotics_F14/Lectures/uphill_rolling.mpeg" TargetMode="External"/><Relationship Id="rId8" Type="http://schemas.openxmlformats.org/officeDocument/2006/relationships/video" Target="file://localhost/Users/monica/Courses/Robotics_F14/Lectures/uphill_rolling.m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1371600"/>
            <a:ext cx="7772400" cy="22288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Autonomous Mobile Robots</a:t>
            </a:r>
            <a:br>
              <a:rPr lang="en-US">
                <a:solidFill>
                  <a:schemeClr val="accent2"/>
                </a:solidFill>
              </a:rPr>
            </a:br>
            <a:r>
              <a:rPr lang="en-US">
                <a:solidFill>
                  <a:schemeClr val="accent2"/>
                </a:solidFill>
              </a:rPr>
              <a:t>CPE 470/670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Lecture 4</a:t>
            </a:r>
          </a:p>
          <a:p>
            <a:r>
              <a:rPr lang="en-US">
                <a:solidFill>
                  <a:schemeClr val="tx1"/>
                </a:solidFill>
              </a:rPr>
              <a:t>Instructor: Monica Nicolescu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8A040-3FC0-0047-A876-6CE2B2120E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Wheels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Wheels are the locomotion effector of choice in robotics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Simplicity of control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Stability</a:t>
            </a:r>
            <a:endParaRPr lang="en-US" dirty="0" smtClean="0">
              <a:ea typeface="ＭＳ Ｐゴシック" pitchFamily="-108" charset="-128"/>
            </a:endParaRPr>
          </a:p>
          <a:p>
            <a:pPr eaLnBrk="1" hangingPunct="1"/>
            <a:r>
              <a:rPr lang="en-US" dirty="0" smtClean="0"/>
              <a:t>Most </a:t>
            </a:r>
            <a:r>
              <a:rPr lang="en-US" dirty="0"/>
              <a:t>robots have four wheels or two</a:t>
            </a:r>
            <a:r>
              <a:rPr lang="en-US" dirty="0" smtClean="0"/>
              <a:t> </a:t>
            </a:r>
          </a:p>
          <a:p>
            <a:pPr eaLnBrk="1" hangingPunct="1">
              <a:buNone/>
            </a:pPr>
            <a:r>
              <a:rPr lang="en-US" dirty="0" smtClean="0"/>
              <a:t>	wheels and </a:t>
            </a:r>
            <a:r>
              <a:rPr lang="en-US" dirty="0"/>
              <a:t>a passive caster for balance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Such models are non-</a:t>
            </a:r>
            <a:r>
              <a:rPr lang="en-US" dirty="0" err="1">
                <a:ea typeface="ＭＳ Ｐゴシック" pitchFamily="-108" charset="-128"/>
              </a:rPr>
              <a:t>holonomic</a:t>
            </a:r>
            <a:endParaRPr lang="en-US" dirty="0">
              <a:ea typeface="ＭＳ Ｐゴシック" pitchFamily="-108" charset="-128"/>
            </a:endParaRPr>
          </a:p>
        </p:txBody>
      </p:sp>
      <p:pic>
        <p:nvPicPr>
          <p:cNvPr id="98310" name="Picture 7" descr="Pioneer 3-DX leaving Dock / Charge S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606" y="2090401"/>
            <a:ext cx="1905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00714-204B-C54E-AE0F-D704CDAA17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Differential Drive &amp; Steering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Wheels can be controlled in different ways</a:t>
            </a:r>
          </a:p>
          <a:p>
            <a:pPr eaLnBrk="1" hangingPunct="1"/>
            <a:r>
              <a:rPr lang="en-US"/>
              <a:t>Differential drive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Two or more wheels can be driven separately and differently</a:t>
            </a:r>
          </a:p>
          <a:p>
            <a:pPr eaLnBrk="1" hangingPunct="1"/>
            <a:r>
              <a:rPr lang="en-US"/>
              <a:t>Differential steering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Two or more wheels can be steered separately and differently</a:t>
            </a:r>
          </a:p>
          <a:p>
            <a:pPr eaLnBrk="1" hangingPunct="1"/>
            <a:r>
              <a:rPr lang="en-US"/>
              <a:t>Why is this useful?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Turning in place: drive wheels in different directions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Following arbitrary trajectories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3B289-136A-0149-A2B0-57C19BD002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Getting There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29600" cy="5311775"/>
          </a:xfrm>
        </p:spPr>
        <p:txBody>
          <a:bodyPr/>
          <a:lstStyle/>
          <a:p>
            <a:pPr eaLnBrk="1" hangingPunct="1"/>
            <a:r>
              <a:rPr lang="en-US"/>
              <a:t>Robot locomotion is necessary for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Getting the robot to a particular location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Having the robot follow a particular path</a:t>
            </a:r>
          </a:p>
          <a:p>
            <a:pPr eaLnBrk="1" hangingPunct="1"/>
            <a:r>
              <a:rPr lang="en-US"/>
              <a:t>Path following is more difficult than getting to a destination</a:t>
            </a:r>
          </a:p>
          <a:p>
            <a:pPr eaLnBrk="1" hangingPunct="1"/>
            <a:r>
              <a:rPr lang="en-US"/>
              <a:t>Some paths are impossible to follow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This is due to non-holonomicity</a:t>
            </a:r>
          </a:p>
          <a:p>
            <a:pPr eaLnBrk="1" hangingPunct="1"/>
            <a:r>
              <a:rPr lang="en-US"/>
              <a:t>Some paths can be followed, but only with discontinuous velocity (stop, turn, go)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Parallel parking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E22B-5863-F644-AF8B-4A4CEFF20F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Follow Trajectories?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Autonomous car driving</a:t>
            </a:r>
          </a:p>
          <a:p>
            <a:pPr eaLnBrk="1" hangingPunct="1"/>
            <a:r>
              <a:rPr lang="en-US" dirty="0"/>
              <a:t>Surgery</a:t>
            </a:r>
          </a:p>
          <a:p>
            <a:pPr eaLnBrk="1" hangingPunct="1"/>
            <a:r>
              <a:rPr lang="en-US" dirty="0"/>
              <a:t>Trajectory (motion) planning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Searching through all possible trajectories and evaluating them based on some criteria (shortest, safest, most efficient)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Computationally complex process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Robot shape (geometry) must be taken into account</a:t>
            </a:r>
          </a:p>
          <a:p>
            <a:pPr eaLnBrk="1" hangingPunct="1"/>
            <a:r>
              <a:rPr lang="en-US" dirty="0" smtClean="0"/>
              <a:t>Depending on application, robots </a:t>
            </a:r>
            <a:r>
              <a:rPr lang="en-US" dirty="0"/>
              <a:t>may not be so concerned with following specific trajectories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DA5D2-A4D6-9C4B-94F4-541983C1D6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Manipulation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CC0000"/>
                </a:solidFill>
              </a:rPr>
              <a:t>Manipulation</a:t>
            </a:r>
            <a:r>
              <a:rPr lang="en-US">
                <a:solidFill>
                  <a:srgbClr val="CC0000"/>
                </a:solidFill>
              </a:rPr>
              <a:t>:</a:t>
            </a:r>
            <a:r>
              <a:rPr lang="en-US"/>
              <a:t> moving a part of the robot (manipulator arm) to a desired location and orientation in 3D</a:t>
            </a:r>
          </a:p>
          <a:p>
            <a:pPr eaLnBrk="1" hangingPunct="1"/>
            <a:r>
              <a:rPr lang="en-US"/>
              <a:t>The end-effector is the extreme part of the manipulator that affects the world</a:t>
            </a:r>
          </a:p>
          <a:p>
            <a:pPr eaLnBrk="1" hangingPunct="1"/>
            <a:r>
              <a:rPr lang="en-US"/>
              <a:t>Manipulation has numerous challenges  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Getting there safely: should not hurt others or hurt yourself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Getting there effectively</a:t>
            </a:r>
          </a:p>
          <a:p>
            <a:pPr eaLnBrk="1" hangingPunct="1"/>
            <a:r>
              <a:rPr lang="en-US"/>
              <a:t>Manipulation started with tele-operation</a:t>
            </a:r>
          </a:p>
          <a:p>
            <a:pPr lvl="1" eaLnBrk="1" hangingPunct="1"/>
            <a:endParaRPr lang="en-US"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B185-E11E-1B42-BC2A-A16D1B71CCC4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20378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126038" y="1192213"/>
          <a:ext cx="3452812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8" name="Image" r:id="rId4" imgW="6641270" imgH="9765079" progId="">
                  <p:embed/>
                </p:oleObj>
              </mc:Choice>
              <mc:Fallback>
                <p:oleObj name="Image" r:id="rId4" imgW="6641270" imgH="9765079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1192213"/>
                        <a:ext cx="3452812" cy="507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Teleoperation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5175250" cy="51403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200"/>
              <a:t>Requires a great deal of skill from </a:t>
            </a:r>
          </a:p>
          <a:p>
            <a:pPr>
              <a:lnSpc>
                <a:spcPct val="200000"/>
              </a:lnSpc>
              <a:buFontTx/>
              <a:buNone/>
            </a:pPr>
            <a:r>
              <a:rPr lang="en-US" sz="2200"/>
              <a:t>	the human operator</a:t>
            </a:r>
          </a:p>
          <a:p>
            <a:pPr lvl="1">
              <a:lnSpc>
                <a:spcPct val="200000"/>
              </a:lnSpc>
            </a:pPr>
            <a:r>
              <a:rPr lang="en-US" sz="2000"/>
              <a:t>Manipulator complexity</a:t>
            </a:r>
          </a:p>
          <a:p>
            <a:pPr lvl="1">
              <a:lnSpc>
                <a:spcPct val="200000"/>
              </a:lnSpc>
            </a:pPr>
            <a:r>
              <a:rPr lang="en-US" sz="2000"/>
              <a:t>Interface constraints (joystick, exoskeleton)</a:t>
            </a:r>
          </a:p>
          <a:p>
            <a:pPr lvl="1">
              <a:lnSpc>
                <a:spcPct val="200000"/>
              </a:lnSpc>
            </a:pPr>
            <a:r>
              <a:rPr lang="en-US" sz="2000"/>
              <a:t>Sensing limitations</a:t>
            </a:r>
          </a:p>
          <a:p>
            <a:pPr>
              <a:lnSpc>
                <a:spcPct val="200000"/>
              </a:lnSpc>
            </a:pPr>
            <a:r>
              <a:rPr lang="en-US" sz="2200"/>
              <a:t>Applications in robot-assisted surgery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5988050" y="6105525"/>
            <a:ext cx="2154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6"/>
              </a:rPr>
              <a:t>da Vinci Robotic Surgical System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5514-16DF-9F41-9CB8-7AAB3A4DC09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Kinematics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031875"/>
            <a:ext cx="8264525" cy="53975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b="1">
                <a:solidFill>
                  <a:srgbClr val="CC0000"/>
                </a:solidFill>
              </a:rPr>
              <a:t>Kinematics</a:t>
            </a:r>
            <a:r>
              <a:rPr lang="en-US"/>
              <a:t>: correspondence between what the actuator does and the resulting effector motion</a:t>
            </a:r>
          </a:p>
          <a:p>
            <a:pPr lvl="1">
              <a:lnSpc>
                <a:spcPct val="140000"/>
              </a:lnSpc>
            </a:pPr>
            <a:r>
              <a:rPr lang="en-US"/>
              <a:t>Manipulators are typically composed of several links connected by joints</a:t>
            </a:r>
          </a:p>
          <a:p>
            <a:pPr lvl="1">
              <a:lnSpc>
                <a:spcPct val="140000"/>
              </a:lnSpc>
            </a:pPr>
            <a:r>
              <a:rPr lang="en-US"/>
              <a:t>Position of each joint is given as angle </a:t>
            </a:r>
          </a:p>
          <a:p>
            <a:pPr lvl="1">
              <a:lnSpc>
                <a:spcPct val="140000"/>
              </a:lnSpc>
              <a:buFontTx/>
              <a:buNone/>
            </a:pPr>
            <a:r>
              <a:rPr lang="en-US"/>
              <a:t>	w.r.t adjacent joints</a:t>
            </a:r>
          </a:p>
          <a:p>
            <a:pPr lvl="1">
              <a:lnSpc>
                <a:spcPct val="140000"/>
              </a:lnSpc>
            </a:pPr>
            <a:r>
              <a:rPr lang="en-US"/>
              <a:t>Kinematics encode the rules describing </a:t>
            </a:r>
          </a:p>
          <a:p>
            <a:pPr lvl="1">
              <a:lnSpc>
                <a:spcPct val="140000"/>
              </a:lnSpc>
              <a:buFontTx/>
              <a:buNone/>
            </a:pPr>
            <a:r>
              <a:rPr lang="en-US"/>
              <a:t>	the structure of the manipulator</a:t>
            </a:r>
          </a:p>
          <a:p>
            <a:pPr>
              <a:lnSpc>
                <a:spcPct val="140000"/>
              </a:lnSpc>
            </a:pP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Find where the end-point is, given the joint angles of a robot arm</a:t>
            </a:r>
          </a:p>
        </p:txBody>
      </p:sp>
      <p:pic>
        <p:nvPicPr>
          <p:cNvPr id="2048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813" y="2894013"/>
            <a:ext cx="2860675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2412-32CE-E946-A057-C577A6EB66E9}" type="slidenum">
              <a:rPr lang="en-US"/>
              <a:pPr/>
              <a:t>17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Joints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4824412" cy="5076825"/>
          </a:xfrm>
        </p:spPr>
        <p:txBody>
          <a:bodyPr/>
          <a:lstStyle/>
          <a:p>
            <a:pPr>
              <a:buFontTx/>
              <a:buNone/>
            </a:pPr>
            <a:r>
              <a:rPr lang="en-US" sz="2200"/>
              <a:t>There are two main types of joints</a:t>
            </a:r>
          </a:p>
          <a:p>
            <a:pPr>
              <a:buFontTx/>
              <a:buNone/>
            </a:pPr>
            <a:endParaRPr lang="en-US" sz="2200"/>
          </a:p>
          <a:p>
            <a:r>
              <a:rPr lang="en-US" sz="2200"/>
              <a:t>Rotary</a:t>
            </a:r>
          </a:p>
          <a:p>
            <a:pPr lvl="1"/>
            <a:r>
              <a:rPr lang="en-US" sz="2000"/>
              <a:t>Rotational movement around a fixed axis</a:t>
            </a:r>
          </a:p>
          <a:p>
            <a:pPr lvl="1"/>
            <a:endParaRPr lang="en-US" sz="2000"/>
          </a:p>
          <a:p>
            <a:pPr lvl="1"/>
            <a:endParaRPr lang="en-US" sz="2000"/>
          </a:p>
          <a:p>
            <a:r>
              <a:rPr lang="en-US" sz="2200"/>
              <a:t>Prismatic</a:t>
            </a:r>
          </a:p>
          <a:p>
            <a:pPr lvl="1"/>
            <a:r>
              <a:rPr lang="en-US" sz="2000"/>
              <a:t>Linear movement</a:t>
            </a:r>
          </a:p>
        </p:txBody>
      </p:sp>
      <p:pic>
        <p:nvPicPr>
          <p:cNvPr id="205828" name="Picture 4" descr="linear_joint_sliding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35638" y="4229100"/>
            <a:ext cx="2286000" cy="1714500"/>
          </a:xfrm>
          <a:noFill/>
          <a:ln/>
        </p:spPr>
      </p:pic>
      <p:pic>
        <p:nvPicPr>
          <p:cNvPr id="205829" name="Picture 5" descr="elbow_rotation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26113" y="2368550"/>
            <a:ext cx="2286000" cy="17145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9B5F4-2B6E-B34F-9BE7-9759028EE1D9}" type="slidenum">
              <a:rPr lang="en-US"/>
              <a:pPr/>
              <a:t>18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Kinematics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get the end-effector to a desired point one needs to plan a path that moves the entire arm safely to the goal</a:t>
            </a:r>
          </a:p>
          <a:p>
            <a:pPr lvl="1"/>
            <a:r>
              <a:rPr lang="en-US"/>
              <a:t>The end point is in Cartesian space (x, y, z)</a:t>
            </a:r>
          </a:p>
          <a:p>
            <a:pPr lvl="1"/>
            <a:r>
              <a:rPr lang="en-US"/>
              <a:t>Joint positions are in joint space (angle </a:t>
            </a:r>
            <a:r>
              <a:rPr lang="en-US">
                <a:sym typeface="Symbol" pitchFamily="-108" charset="2"/>
              </a:rPr>
              <a:t>)</a:t>
            </a:r>
          </a:p>
          <a:p>
            <a:r>
              <a:rPr lang="en-US" b="1">
                <a:solidFill>
                  <a:srgbClr val="CC0000"/>
                </a:solidFill>
              </a:rPr>
              <a:t>Inverse Kinematics:</a:t>
            </a:r>
            <a:r>
              <a:rPr lang="en-US"/>
              <a:t> converting from Cartesian    (x, y, z) position to joint angles of the arm (theta) </a:t>
            </a:r>
          </a:p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Given the goal position, find the joint angles for the robot arm</a:t>
            </a:r>
          </a:p>
          <a:p>
            <a:r>
              <a:rPr lang="en-US"/>
              <a:t>This is a computationally intensive 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BA96-C361-8448-A381-333D9E608524}" type="slidenum">
              <a:rPr lang="en-US"/>
              <a:pPr/>
              <a:t>19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399462" cy="53625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Physical devices that provide information about the world</a:t>
            </a:r>
          </a:p>
          <a:p>
            <a:pPr>
              <a:lnSpc>
                <a:spcPct val="110000"/>
              </a:lnSpc>
            </a:pPr>
            <a:r>
              <a:rPr lang="en-US"/>
              <a:t>Based on the origin of the received stimuli we have:</a:t>
            </a:r>
          </a:p>
          <a:p>
            <a:pPr lvl="1">
              <a:lnSpc>
                <a:spcPct val="110000"/>
              </a:lnSpc>
            </a:pPr>
            <a:r>
              <a:rPr lang="en-US" b="1">
                <a:solidFill>
                  <a:srgbClr val="CC0000"/>
                </a:solidFill>
              </a:rPr>
              <a:t>Proprioception</a:t>
            </a:r>
            <a:r>
              <a:rPr lang="en-US"/>
              <a:t>:  sensing internal state - stimuli arising from within the agent (e.g., muscle tension, limb position)</a:t>
            </a:r>
          </a:p>
          <a:p>
            <a:pPr lvl="1">
              <a:lnSpc>
                <a:spcPct val="110000"/>
              </a:lnSpc>
            </a:pPr>
            <a:r>
              <a:rPr lang="en-US" b="1">
                <a:solidFill>
                  <a:srgbClr val="CC0000"/>
                </a:solidFill>
              </a:rPr>
              <a:t>Exteroception</a:t>
            </a:r>
            <a:r>
              <a:rPr lang="en-US"/>
              <a:t>: sensing external state – external stimuli (e.g., vision, audition, smell, etc.)</a:t>
            </a:r>
          </a:p>
          <a:p>
            <a:pPr>
              <a:lnSpc>
                <a:spcPct val="110000"/>
              </a:lnSpc>
            </a:pPr>
            <a:r>
              <a:rPr lang="en-US"/>
              <a:t>The ensemble of </a:t>
            </a:r>
            <a:r>
              <a:rPr lang="en-US" b="1"/>
              <a:t>proprioceptive</a:t>
            </a:r>
            <a:r>
              <a:rPr lang="en-US"/>
              <a:t>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/>
              <a:t>	and </a:t>
            </a:r>
            <a:r>
              <a:rPr lang="en-US" b="1"/>
              <a:t>exteroceptive</a:t>
            </a:r>
            <a:r>
              <a:rPr lang="en-US"/>
              <a:t> sensors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/>
              <a:t>	constitute the robot’s </a:t>
            </a:r>
            <a:r>
              <a:rPr lang="en-US">
                <a:solidFill>
                  <a:srgbClr val="CC0000"/>
                </a:solidFill>
              </a:rPr>
              <a:t>perceptual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>
                <a:solidFill>
                  <a:srgbClr val="CC0000"/>
                </a:solidFill>
              </a:rPr>
              <a:t>	system</a:t>
            </a: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0" y="3921125"/>
            <a:ext cx="311943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F797-2D61-3544-971C-FD10419A4FF9}" type="slidenum">
              <a:rPr lang="en-US"/>
              <a:pPr/>
              <a:t>2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0838" y="1111250"/>
            <a:ext cx="8229600" cy="5486400"/>
          </a:xfrm>
        </p:spPr>
        <p:txBody>
          <a:bodyPr/>
          <a:lstStyle/>
          <a:p>
            <a:r>
              <a:rPr lang="en-US"/>
              <a:t>DC motors</a:t>
            </a:r>
          </a:p>
          <a:p>
            <a:pPr lvl="1"/>
            <a:r>
              <a:rPr lang="en-US"/>
              <a:t>inefficiencies, operating voltage and current, stall voltage and current and torque</a:t>
            </a:r>
          </a:p>
          <a:p>
            <a:pPr lvl="1"/>
            <a:r>
              <a:rPr lang="en-US"/>
              <a:t> current and work of a motor</a:t>
            </a:r>
          </a:p>
          <a:p>
            <a:r>
              <a:rPr lang="en-US"/>
              <a:t>Gearing</a:t>
            </a:r>
          </a:p>
          <a:p>
            <a:pPr lvl="1"/>
            <a:r>
              <a:rPr lang="en-US"/>
              <a:t>Up, down, combining gears</a:t>
            </a:r>
          </a:p>
          <a:p>
            <a:r>
              <a:rPr lang="en-US"/>
              <a:t>Servo motors</a:t>
            </a:r>
          </a:p>
          <a:p>
            <a:r>
              <a:rPr lang="en-US"/>
              <a:t>Effectors</a:t>
            </a:r>
          </a:p>
          <a:p>
            <a:pPr lvl="1"/>
            <a:r>
              <a:rPr lang="en-US"/>
              <a:t>DOF</a:t>
            </a:r>
          </a:p>
          <a:p>
            <a:pPr lvl="1"/>
            <a:r>
              <a:rPr lang="en-US"/>
              <a:t>Locomotion: holonomicity, stability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0020A-5A9E-494B-9323-490C957CFE92}" type="slidenum">
              <a:rPr lang="en-US"/>
              <a:pPr/>
              <a:t>20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Examples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592138" y="1482725"/>
            <a:ext cx="255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Arial" pitchFamily="-108" charset="0"/>
              </a:rPr>
              <a:t>Physical Property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954463" y="148272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Arial" pitchFamily="-108" charset="0"/>
              </a:rPr>
              <a:t>Sensor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71513" y="2119313"/>
            <a:ext cx="1166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contact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4033838" y="2119313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switch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671513" y="2576513"/>
            <a:ext cx="1404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distance 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4033838" y="2576513"/>
            <a:ext cx="369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ultrasound, radar, infrared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671513" y="3033713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light level 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4033838" y="3033713"/>
            <a:ext cx="2897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photocells, cameras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71513" y="3490913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sound level</a:t>
            </a:r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4033838" y="3490913"/>
            <a:ext cx="1779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microphone</a:t>
            </a: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671513" y="3948113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rotation 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4033838" y="3948113"/>
            <a:ext cx="4135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encoders and potentiometers</a:t>
            </a:r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671513" y="4405313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acceleration </a:t>
            </a:r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4033838" y="4405313"/>
            <a:ext cx="3998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accelerometers, gyroscopes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  <p:bldP spid="133127" grpId="0"/>
      <p:bldP spid="133128" grpId="0"/>
      <p:bldP spid="133129" grpId="0"/>
      <p:bldP spid="133130" grpId="0"/>
      <p:bldP spid="133131" grpId="0"/>
      <p:bldP spid="133132" grpId="0"/>
      <p:bldP spid="133133" grpId="0"/>
      <p:bldP spid="133134" grpId="0"/>
      <p:bldP spid="133135" grpId="0"/>
      <p:bldP spid="133136" grpId="0"/>
      <p:bldP spid="1331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74E9-D773-E049-A283-7DE23FDB46B3}" type="slidenum">
              <a:rPr lang="en-US"/>
              <a:pPr/>
              <a:t>21</a:t>
            </a:fld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Sensor Examples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584200" y="1601788"/>
            <a:ext cx="255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Arial" pitchFamily="-108" charset="0"/>
              </a:rPr>
              <a:t>Physical Property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3946525" y="160178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Arial" pitchFamily="-108" charset="0"/>
              </a:rPr>
              <a:t>Sensor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63575" y="2238375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magnetism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4025900" y="2238375"/>
            <a:ext cx="140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compass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663575" y="2695575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smell 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4025900" y="2695575"/>
            <a:ext cx="1389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chemical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663575" y="3152775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temperature</a:t>
            </a: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4025900" y="3152775"/>
            <a:ext cx="248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thermal, infra red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663575" y="3609975"/>
            <a:ext cx="154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inclination</a:t>
            </a: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4025900" y="3609975"/>
            <a:ext cx="371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inclinometers, gyroscopes</a:t>
            </a: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663575" y="4067175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pressure </a:t>
            </a:r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4025900" y="4067175"/>
            <a:ext cx="245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pressure gauges</a:t>
            </a: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663575" y="4524375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altitude </a:t>
            </a:r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4025900" y="4524375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Arial" pitchFamily="-108" charset="0"/>
              </a:rPr>
              <a:t>altimeters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/>
      <p:bldP spid="134152" grpId="0"/>
      <p:bldP spid="134153" grpId="0"/>
      <p:bldP spid="134154" grpId="0"/>
      <p:bldP spid="134155" grpId="0"/>
      <p:bldP spid="134156" grpId="0"/>
      <p:bldP spid="134157" grpId="0"/>
      <p:bldP spid="134158" grpId="0"/>
      <p:bldP spid="134159" grpId="0"/>
      <p:bldP spid="134160" grpId="0"/>
      <p:bldP spid="134161" grpId="0"/>
      <p:bldP spid="1341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C1EF-9B0A-4A43-A468-C97724012DE1}" type="slidenum">
              <a:rPr lang="en-US"/>
              <a:pPr/>
              <a:t>22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Knowing what’s Going 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Perceiving environmental state is crucial for the survival or successful achievement of goals</a:t>
            </a:r>
          </a:p>
          <a:p>
            <a:r>
              <a:rPr lang="en-US"/>
              <a:t>Why is this hard?</a:t>
            </a:r>
          </a:p>
          <a:p>
            <a:pPr lvl="1"/>
            <a:r>
              <a:rPr lang="en-US"/>
              <a:t>Environment is dynamic</a:t>
            </a:r>
          </a:p>
          <a:p>
            <a:pPr lvl="1"/>
            <a:r>
              <a:rPr lang="en-US"/>
              <a:t>Only partial information about the world is available</a:t>
            </a:r>
          </a:p>
          <a:p>
            <a:pPr lvl="1"/>
            <a:r>
              <a:rPr lang="en-US"/>
              <a:t>Sensors are limited and noisy</a:t>
            </a:r>
          </a:p>
          <a:p>
            <a:pPr lvl="1"/>
            <a:r>
              <a:rPr lang="en-US"/>
              <a:t>There is a lot of information to be perceived</a:t>
            </a:r>
          </a:p>
          <a:p>
            <a:r>
              <a:rPr lang="en-US"/>
              <a:t>Sensors do not provide </a:t>
            </a:r>
            <a:r>
              <a:rPr lang="en-US" b="1">
                <a:solidFill>
                  <a:srgbClr val="CC0000"/>
                </a:solidFill>
              </a:rPr>
              <a:t>state</a:t>
            </a:r>
          </a:p>
          <a:p>
            <a:r>
              <a:rPr lang="en-US"/>
              <a:t>Sensors are physical devices that measure physical quantities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13272-EC55-E340-B71E-97B702AD0C31}" type="slidenum">
              <a:rPr lang="en-US"/>
              <a:pPr/>
              <a:t>23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Sensors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Sensors provide raw measurements that need to be processed</a:t>
            </a:r>
          </a:p>
          <a:p>
            <a:r>
              <a:rPr lang="en-US"/>
              <a:t>Depending on how much information they provide, sensors can be simple or complex</a:t>
            </a:r>
          </a:p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Simple</a:t>
            </a:r>
            <a:r>
              <a:rPr lang="en-US"/>
              <a:t> sensors:</a:t>
            </a:r>
          </a:p>
          <a:p>
            <a:pPr lvl="1"/>
            <a:r>
              <a:rPr lang="en-US"/>
              <a:t>A switch: provides 1 bit of information (on, off)</a:t>
            </a:r>
          </a:p>
          <a:p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Complex</a:t>
            </a:r>
            <a:r>
              <a:rPr lang="en-US"/>
              <a:t> sensors:</a:t>
            </a:r>
          </a:p>
          <a:p>
            <a:pPr lvl="1"/>
            <a:r>
              <a:rPr lang="en-US"/>
              <a:t>A camera: 512x512 pixels</a:t>
            </a:r>
          </a:p>
          <a:p>
            <a:pPr lvl="1"/>
            <a:r>
              <a:rPr lang="en-US"/>
              <a:t>Human retina: more than a hundred million photosensive elements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09E9-AD1C-9D40-9EEF-236640F1CC11}" type="slidenum">
              <a:rPr lang="en-US"/>
              <a:pPr/>
              <a:t>24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Answers From Sensors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a sensory reading, what should I do?</a:t>
            </a:r>
          </a:p>
          <a:p>
            <a:pPr lvl="1"/>
            <a:r>
              <a:rPr lang="en-US"/>
              <a:t>Deals with </a:t>
            </a:r>
            <a:r>
              <a:rPr lang="en-US" b="1">
                <a:solidFill>
                  <a:srgbClr val="CC0000"/>
                </a:solidFill>
              </a:rPr>
              <a:t>actions</a:t>
            </a:r>
            <a:r>
              <a:rPr lang="en-US"/>
              <a:t> in the world</a:t>
            </a:r>
          </a:p>
          <a:p>
            <a:r>
              <a:rPr lang="en-US"/>
              <a:t>Given a sensory reading, what was the world like when the reading was taken?</a:t>
            </a:r>
          </a:p>
          <a:p>
            <a:pPr lvl="1"/>
            <a:r>
              <a:rPr lang="en-US"/>
              <a:t>Deals with </a:t>
            </a:r>
            <a:r>
              <a:rPr lang="en-US" b="1">
                <a:solidFill>
                  <a:srgbClr val="CC0000"/>
                </a:solidFill>
              </a:rPr>
              <a:t>reconstruction</a:t>
            </a:r>
            <a:r>
              <a:rPr lang="en-US"/>
              <a:t> of the world</a:t>
            </a:r>
          </a:p>
          <a:p>
            <a:r>
              <a:rPr lang="en-US"/>
              <a:t>Simple sensors can answer the first question</a:t>
            </a:r>
          </a:p>
          <a:p>
            <a:pPr lvl="1"/>
            <a:r>
              <a:rPr lang="en-US"/>
              <a:t>Their output can be used directly</a:t>
            </a:r>
          </a:p>
          <a:p>
            <a:r>
              <a:rPr lang="en-US"/>
              <a:t>Complex sensors can answer both questions </a:t>
            </a:r>
          </a:p>
          <a:p>
            <a:pPr lvl="1"/>
            <a:r>
              <a:rPr lang="en-US"/>
              <a:t>Their information needs to be processed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381D3-589C-0C40-9841-9916F02E4D52}" type="slidenum">
              <a:rPr lang="en-US"/>
              <a:pPr/>
              <a:t>25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 to Symbol Problem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Sensors produce only signals, not symbolic descriptions of the world</a:t>
            </a:r>
          </a:p>
          <a:p>
            <a:r>
              <a:rPr lang="en-US"/>
              <a:t>To extract the information necessary for making intelligent decisions a lot of </a:t>
            </a:r>
            <a:r>
              <a:rPr lang="en-US" b="1">
                <a:solidFill>
                  <a:srgbClr val="CC0000"/>
                </a:solidFill>
              </a:rPr>
              <a:t>sensor pre-processing</a:t>
            </a:r>
            <a:r>
              <a:rPr lang="en-US"/>
              <a:t> is needed</a:t>
            </a:r>
          </a:p>
          <a:p>
            <a:pPr lvl="1"/>
            <a:r>
              <a:rPr lang="en-US"/>
              <a:t>Symbols are abstract representations of the sensory data</a:t>
            </a:r>
          </a:p>
          <a:p>
            <a:r>
              <a:rPr lang="en-US"/>
              <a:t>Sensor pre-processing </a:t>
            </a:r>
          </a:p>
          <a:p>
            <a:pPr lvl="1"/>
            <a:r>
              <a:rPr lang="en-US"/>
              <a:t>Uses methods from electronics, signal processing and computation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08DE-3A8D-E44F-A825-DD839738228D}" type="slidenum">
              <a:rPr lang="en-US"/>
              <a:pPr/>
              <a:t>26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Levels of Processing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/>
              <a:t>Finding out if a switch is open or closed</a:t>
            </a:r>
          </a:p>
          <a:p>
            <a:pPr lvl="1">
              <a:lnSpc>
                <a:spcPct val="140000"/>
              </a:lnSpc>
            </a:pPr>
            <a:r>
              <a:rPr lang="en-US"/>
              <a:t>Measure voltage going through the circuit </a:t>
            </a:r>
            <a:r>
              <a:rPr lang="en-US">
                <a:sym typeface="Symbol" pitchFamily="-108" charset="2"/>
              </a:rPr>
              <a:t> </a:t>
            </a:r>
            <a:r>
              <a:rPr lang="en-US" b="1">
                <a:solidFill>
                  <a:srgbClr val="CC0000"/>
                </a:solidFill>
                <a:latin typeface="Comic Sans MS" pitchFamily="-108" charset="0"/>
              </a:rPr>
              <a:t>electronics</a:t>
            </a:r>
          </a:p>
          <a:p>
            <a:pPr>
              <a:lnSpc>
                <a:spcPct val="140000"/>
              </a:lnSpc>
            </a:pPr>
            <a:r>
              <a:rPr lang="en-US"/>
              <a:t> Using a microphone to recognize voice</a:t>
            </a:r>
          </a:p>
          <a:p>
            <a:pPr lvl="1">
              <a:lnSpc>
                <a:spcPct val="140000"/>
              </a:lnSpc>
            </a:pPr>
            <a:r>
              <a:rPr lang="en-US"/>
              <a:t>Separate signal from noise, compare with store voices for recognition </a:t>
            </a:r>
            <a:r>
              <a:rPr lang="en-US">
                <a:sym typeface="Symbol" pitchFamily="-108" charset="2"/>
              </a:rPr>
              <a:t> </a:t>
            </a:r>
            <a:r>
              <a:rPr lang="en-US" b="1">
                <a:solidFill>
                  <a:srgbClr val="CC0000"/>
                </a:solidFill>
                <a:latin typeface="Comic Sans MS" pitchFamily="-108" charset="0"/>
              </a:rPr>
              <a:t>signal processing</a:t>
            </a:r>
          </a:p>
          <a:p>
            <a:pPr>
              <a:lnSpc>
                <a:spcPct val="140000"/>
              </a:lnSpc>
            </a:pPr>
            <a:r>
              <a:rPr lang="en-US"/>
              <a:t> Using a surveillance camera</a:t>
            </a:r>
          </a:p>
          <a:p>
            <a:pPr lvl="1">
              <a:lnSpc>
                <a:spcPct val="140000"/>
              </a:lnSpc>
            </a:pPr>
            <a:r>
              <a:rPr lang="en-US"/>
              <a:t>Find people in the image and recognize intruders, comparing them to a large database </a:t>
            </a:r>
            <a:r>
              <a:rPr lang="en-US">
                <a:sym typeface="Symbol" pitchFamily="-108" charset="2"/>
              </a:rPr>
              <a:t> </a:t>
            </a:r>
            <a:r>
              <a:rPr lang="en-US" b="1">
                <a:solidFill>
                  <a:srgbClr val="CC0000"/>
                </a:solidFill>
                <a:latin typeface="Comic Sans MS" pitchFamily="-108" charset="0"/>
              </a:rPr>
              <a:t>computation</a:t>
            </a:r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8B4AE-4208-9041-A93F-7A0747D0B987}" type="slidenum">
              <a:rPr lang="en-US"/>
              <a:pPr/>
              <a:t>27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Perception Designs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Historically perception has been treated in isolation</a:t>
            </a:r>
          </a:p>
          <a:p>
            <a:pPr lvl="1"/>
            <a:r>
              <a:rPr lang="en-US"/>
              <a:t>perception in isolation</a:t>
            </a:r>
          </a:p>
          <a:p>
            <a:pPr lvl="1"/>
            <a:r>
              <a:rPr lang="en-US"/>
              <a:t>perception as “king”</a:t>
            </a:r>
          </a:p>
          <a:p>
            <a:pPr lvl="1"/>
            <a:r>
              <a:rPr lang="en-US"/>
              <a:t>perception as reconstruction</a:t>
            </a:r>
          </a:p>
          <a:p>
            <a:r>
              <a:rPr lang="en-US"/>
              <a:t>Generally it is not a good idea to separate:</a:t>
            </a:r>
          </a:p>
          <a:p>
            <a:pPr lvl="1"/>
            <a:r>
              <a:rPr lang="en-US"/>
              <a:t>What the robot senses</a:t>
            </a:r>
          </a:p>
          <a:p>
            <a:pPr lvl="1"/>
            <a:r>
              <a:rPr lang="en-US"/>
              <a:t>How it senses it</a:t>
            </a:r>
          </a:p>
          <a:p>
            <a:pPr lvl="1"/>
            <a:r>
              <a:rPr lang="en-US"/>
              <a:t>How it processes it</a:t>
            </a:r>
          </a:p>
          <a:p>
            <a:pPr lvl="1"/>
            <a:r>
              <a:rPr lang="en-US"/>
              <a:t>How it uses 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1F7B9-F987-544A-BD44-F5A0574459CB}" type="slidenum">
              <a:rPr lang="en-US"/>
              <a:pPr/>
              <a:t>28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Better Way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Instead it is good to think about it as a single complete design</a:t>
            </a:r>
          </a:p>
          <a:p>
            <a:pPr lvl="1">
              <a:lnSpc>
                <a:spcPct val="150000"/>
              </a:lnSpc>
            </a:pPr>
            <a:r>
              <a:rPr lang="en-US"/>
              <a:t>The </a:t>
            </a:r>
            <a:r>
              <a:rPr lang="en-US" b="1">
                <a:solidFill>
                  <a:srgbClr val="CC0000"/>
                </a:solidFill>
                <a:latin typeface="Comic Sans MS" pitchFamily="-108" charset="0"/>
              </a:rPr>
              <a:t>task</a:t>
            </a:r>
            <a:r>
              <a:rPr lang="en-US"/>
              <a:t> the robot has to perform</a:t>
            </a:r>
          </a:p>
          <a:p>
            <a:pPr lvl="1">
              <a:lnSpc>
                <a:spcPct val="150000"/>
              </a:lnSpc>
            </a:pPr>
            <a:r>
              <a:rPr lang="en-US"/>
              <a:t>The best suited </a:t>
            </a:r>
            <a:r>
              <a:rPr lang="en-US" b="1">
                <a:solidFill>
                  <a:srgbClr val="CC0000"/>
                </a:solidFill>
                <a:latin typeface="Comic Sans MS" pitchFamily="-108" charset="0"/>
              </a:rPr>
              <a:t>sensors</a:t>
            </a:r>
            <a:r>
              <a:rPr lang="en-US"/>
              <a:t> for the task</a:t>
            </a:r>
          </a:p>
          <a:p>
            <a:pPr lvl="1">
              <a:lnSpc>
                <a:spcPct val="150000"/>
              </a:lnSpc>
            </a:pPr>
            <a:r>
              <a:rPr lang="en-US"/>
              <a:t>The best suited </a:t>
            </a:r>
            <a:r>
              <a:rPr lang="en-US" b="1">
                <a:solidFill>
                  <a:srgbClr val="CC0000"/>
                </a:solidFill>
                <a:latin typeface="Comic Sans MS" pitchFamily="-108" charset="0"/>
              </a:rPr>
              <a:t>mechanical design</a:t>
            </a:r>
            <a:r>
              <a:rPr lang="en-US"/>
              <a:t> that would allow the robot to get the necessary sensory information for the task (e.g. body shape, placement of the sensors)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FDA-1140-D849-B3BC-14BAFA5B6525}" type="slidenum">
              <a:rPr lang="en-US"/>
              <a:pPr/>
              <a:t>29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New Perceptual Paradigm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120775"/>
            <a:ext cx="8472487" cy="55133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>
                <a:solidFill>
                  <a:srgbClr val="CC0000"/>
                </a:solidFill>
                <a:latin typeface="Monotype Corsiva" pitchFamily="-108" charset="0"/>
              </a:rPr>
              <a:t>Perception without the context of actions is meaningless</a:t>
            </a:r>
          </a:p>
          <a:p>
            <a:r>
              <a:rPr lang="en-US" dirty="0"/>
              <a:t>Action-oriented perception [</a:t>
            </a:r>
            <a:r>
              <a:rPr lang="en-US" dirty="0">
                <a:hlinkClick r:id="rId3"/>
              </a:rPr>
              <a:t>Demo</a:t>
            </a:r>
            <a:r>
              <a:rPr lang="en-US" dirty="0"/>
              <a:t>]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CC0000"/>
                </a:solidFill>
                <a:latin typeface="Monotype Corsiva" pitchFamily="-108" charset="0"/>
              </a:rPr>
              <a:t>How can perception provide the information necessary for behavior?</a:t>
            </a:r>
          </a:p>
          <a:p>
            <a:pPr lvl="1"/>
            <a:r>
              <a:rPr lang="en-US" dirty="0"/>
              <a:t>Perceptual processing is tuned to meet motor activity needs</a:t>
            </a:r>
          </a:p>
          <a:p>
            <a:pPr lvl="1"/>
            <a:r>
              <a:rPr lang="en-US" dirty="0"/>
              <a:t>World is viewed differently based on the robot’s intentions</a:t>
            </a:r>
          </a:p>
          <a:p>
            <a:pPr lvl="1"/>
            <a:r>
              <a:rPr lang="en-US" dirty="0"/>
              <a:t>Only the information necessary for the task is extracted</a:t>
            </a:r>
          </a:p>
          <a:p>
            <a:r>
              <a:rPr lang="en-US" dirty="0"/>
              <a:t>Active perception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CC0000"/>
                </a:solidFill>
                <a:latin typeface="Monotype Corsiva" pitchFamily="-108" charset="0"/>
              </a:rPr>
              <a:t>How can motor behaviors support perceptual activity?</a:t>
            </a:r>
          </a:p>
          <a:p>
            <a:pPr lvl="1"/>
            <a:r>
              <a:rPr lang="en-US" dirty="0"/>
              <a:t>Motor control can enhance perceptual processing</a:t>
            </a:r>
          </a:p>
          <a:p>
            <a:pPr lvl="1"/>
            <a:r>
              <a:rPr lang="en-US" dirty="0"/>
              <a:t>Intelligent data acquisition, guided by feedback and a priori knowledge</a:t>
            </a:r>
          </a:p>
        </p:txBody>
      </p:sp>
      <p:sp>
        <p:nvSpPr>
          <p:cNvPr id="332804" name="AutoShape 4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8110538" y="4749800"/>
            <a:ext cx="419100" cy="3429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805" name="AutoShape 5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8111079" y="5328599"/>
            <a:ext cx="419100" cy="3429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47E-2B5F-1A42-BA1B-116F365D7AEE}" type="slidenum">
              <a:rPr lang="en-US"/>
              <a:pPr/>
              <a:t>3</a:t>
            </a:fld>
            <a:endParaRPr 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Stability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240712" cy="5076825"/>
          </a:xfrm>
        </p:spPr>
        <p:txBody>
          <a:bodyPr/>
          <a:lstStyle/>
          <a:p>
            <a:r>
              <a:rPr lang="en-US"/>
              <a:t>Robots need to be stable to get their job done</a:t>
            </a:r>
          </a:p>
          <a:p>
            <a:r>
              <a:rPr lang="en-US"/>
              <a:t>Stability can be</a:t>
            </a:r>
          </a:p>
          <a:p>
            <a:pPr lvl="1"/>
            <a:r>
              <a:rPr lang="en-US"/>
              <a:t>Static: the robot can stand still without falling over</a:t>
            </a:r>
          </a:p>
          <a:p>
            <a:pPr lvl="1"/>
            <a:r>
              <a:rPr lang="en-US"/>
              <a:t>Dynamic: the body must actively balance or move to remain stable</a:t>
            </a:r>
          </a:p>
          <a:p>
            <a:r>
              <a:rPr lang="en-US">
                <a:solidFill>
                  <a:srgbClr val="CC0000"/>
                </a:solidFill>
              </a:rPr>
              <a:t>Static stability</a:t>
            </a:r>
            <a:r>
              <a:rPr lang="en-US"/>
              <a:t> is achieved through the mechanical design of the robot</a:t>
            </a:r>
          </a:p>
          <a:p>
            <a:r>
              <a:rPr lang="en-US">
                <a:solidFill>
                  <a:srgbClr val="CC0000"/>
                </a:solidFill>
              </a:rPr>
              <a:t>Dynamic stability</a:t>
            </a:r>
            <a:r>
              <a:rPr lang="en-US"/>
              <a:t> is achieved through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204F-6D3C-8E4D-9E47-B287EEB25D1E}" type="slidenum">
              <a:rPr lang="en-US"/>
              <a:pPr/>
              <a:t>30</a:t>
            </a:fld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109538"/>
            <a:ext cx="8221663" cy="906462"/>
          </a:xfrm>
        </p:spPr>
        <p:txBody>
          <a:bodyPr/>
          <a:lstStyle/>
          <a:p>
            <a:r>
              <a:rPr lang="en-US" sz="3200"/>
              <a:t>Using A Priori Knowledge of the World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472487" cy="5195887"/>
          </a:xfrm>
        </p:spPr>
        <p:txBody>
          <a:bodyPr/>
          <a:lstStyle/>
          <a:p>
            <a:r>
              <a:rPr lang="en-US"/>
              <a:t>Perceptual processing can benefit if knowledge about the world is available</a:t>
            </a:r>
          </a:p>
          <a:p>
            <a:r>
              <a:rPr lang="en-US"/>
              <a:t>Expectation-based perception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(what to look for)</a:t>
            </a:r>
          </a:p>
          <a:p>
            <a:pPr lvl="1"/>
            <a:r>
              <a:rPr lang="en-US"/>
              <a:t>Knowledge of the world constraints the interpretation of sensors</a:t>
            </a:r>
          </a:p>
          <a:p>
            <a:r>
              <a:rPr lang="en-US"/>
              <a:t>Focus of attention methods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(where to look for it)</a:t>
            </a:r>
            <a:endParaRPr lang="en-US"/>
          </a:p>
          <a:p>
            <a:pPr lvl="1"/>
            <a:r>
              <a:rPr lang="en-US"/>
              <a:t>Knowledge can constrain where things may appear</a:t>
            </a:r>
          </a:p>
          <a:p>
            <a:r>
              <a:rPr lang="en-US"/>
              <a:t>Perceptual classes </a:t>
            </a:r>
            <a:r>
              <a:rPr lang="en-US">
                <a:solidFill>
                  <a:srgbClr val="CC0000"/>
                </a:solidFill>
                <a:latin typeface="Comic Sans MS" pitchFamily="-108" charset="0"/>
              </a:rPr>
              <a:t>(how to look for it)</a:t>
            </a:r>
            <a:endParaRPr lang="en-US"/>
          </a:p>
          <a:p>
            <a:pPr lvl="1"/>
            <a:r>
              <a:rPr lang="en-US"/>
              <a:t>Partition the world into categories of interaction</a:t>
            </a:r>
          </a:p>
        </p:txBody>
      </p:sp>
    </p:spTree>
    <p:extLst>
      <p:ext uri="{BB962C8B-B14F-4D97-AF65-F5344CB8AC3E}">
        <p14:creationId xmlns:p14="http://schemas.microsoft.com/office/powerpoint/2010/main" val="366404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C0D2B-B42E-6A49-B4D3-34E57DE8B76A}" type="slidenum">
              <a:rPr lang="en-US"/>
              <a:pPr/>
              <a:t>31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Fusion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8588375" cy="531971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rgbClr val="CC0000"/>
                </a:solidFill>
                <a:latin typeface="Monotype Corsiva" pitchFamily="-108" charset="0"/>
              </a:rPr>
              <a:t>A man with a watch knows what time it is; </a:t>
            </a:r>
          </a:p>
          <a:p>
            <a:pPr algn="ctr">
              <a:buFontTx/>
              <a:buNone/>
            </a:pPr>
            <a:r>
              <a:rPr lang="en-US">
                <a:solidFill>
                  <a:srgbClr val="CC0000"/>
                </a:solidFill>
                <a:latin typeface="Monotype Corsiva" pitchFamily="-108" charset="0"/>
              </a:rPr>
              <a:t>a man with two watches isn’t so sure</a:t>
            </a:r>
          </a:p>
          <a:p>
            <a:r>
              <a:rPr lang="en-US"/>
              <a:t>Combining multiple sensors to get better information about the world</a:t>
            </a:r>
          </a:p>
          <a:p>
            <a:r>
              <a:rPr lang="en-US"/>
              <a:t>Sensor fusion is a complex process </a:t>
            </a:r>
          </a:p>
          <a:p>
            <a:pPr lvl="1"/>
            <a:r>
              <a:rPr lang="en-US"/>
              <a:t>Different sensor accuracy</a:t>
            </a:r>
          </a:p>
          <a:p>
            <a:pPr lvl="1"/>
            <a:r>
              <a:rPr lang="en-US"/>
              <a:t>Different sensor complexity</a:t>
            </a:r>
          </a:p>
          <a:p>
            <a:pPr lvl="1"/>
            <a:r>
              <a:rPr lang="en-US"/>
              <a:t>Contradictory information</a:t>
            </a:r>
          </a:p>
          <a:p>
            <a:pPr lvl="1"/>
            <a:r>
              <a:rPr lang="en-US"/>
              <a:t>Asynchronous perception</a:t>
            </a:r>
          </a:p>
          <a:p>
            <a:r>
              <a:rPr lang="en-US"/>
              <a:t>Cleverness is needed to put this information together</a:t>
            </a:r>
          </a:p>
        </p:txBody>
      </p:sp>
    </p:spTree>
    <p:extLst>
      <p:ext uri="{BB962C8B-B14F-4D97-AF65-F5344CB8AC3E}">
        <p14:creationId xmlns:p14="http://schemas.microsoft.com/office/powerpoint/2010/main" val="90577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CPE 470/670 - Lecture 5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66B99-6200-9A43-B192-857384099FD8}" type="slidenum">
              <a:rPr lang="en-US"/>
              <a:pPr/>
              <a:t>32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Neuroscientific Evidence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Our brain process information from multiple sensory modalities</a:t>
            </a:r>
          </a:p>
          <a:p>
            <a:pPr lvl="1"/>
            <a:r>
              <a:rPr lang="en-US"/>
              <a:t>Vision, touch, smell, hearing, sound</a:t>
            </a:r>
          </a:p>
          <a:p>
            <a:r>
              <a:rPr lang="en-US"/>
              <a:t>Individual sensory modalities use separate regions in the brain (sight, hearing, touch)</a:t>
            </a:r>
          </a:p>
          <a:p>
            <a:r>
              <a:rPr lang="en-US"/>
              <a:t>Vision itself uses multiple regions</a:t>
            </a:r>
          </a:p>
          <a:p>
            <a:pPr lvl="1"/>
            <a:r>
              <a:rPr lang="en-US"/>
              <a:t>Two main vision streams: the </a:t>
            </a:r>
            <a:r>
              <a:rPr lang="en-US">
                <a:solidFill>
                  <a:srgbClr val="CC0000"/>
                </a:solidFill>
              </a:rPr>
              <a:t>“what”</a:t>
            </a:r>
            <a:r>
              <a:rPr lang="en-US"/>
              <a:t> (object recognition) and the </a:t>
            </a:r>
            <a:r>
              <a:rPr lang="en-US">
                <a:solidFill>
                  <a:srgbClr val="CC0000"/>
                </a:solidFill>
              </a:rPr>
              <a:t>“where” </a:t>
            </a:r>
            <a:r>
              <a:rPr lang="en-US"/>
              <a:t>(position information)</a:t>
            </a:r>
          </a:p>
          <a:p>
            <a:pPr lvl="1"/>
            <a:r>
              <a:rPr lang="en-US"/>
              <a:t>Pattern, color, movement, intensity, orientation</a:t>
            </a:r>
          </a:p>
        </p:txBody>
      </p:sp>
    </p:spTree>
    <p:extLst>
      <p:ext uri="{BB962C8B-B14F-4D97-AF65-F5344CB8AC3E}">
        <p14:creationId xmlns:p14="http://schemas.microsoft.com/office/powerpoint/2010/main" val="405564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CPE 470/670 - Lecture 4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DDBC-0D7B-4C4E-9492-E597C6E943F9}" type="slidenum">
              <a:rPr lang="en-US"/>
              <a:pPr/>
              <a:t>33</a:t>
            </a:fld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Readings</a:t>
            </a: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870325" y="2505075"/>
            <a:ext cx="5092700" cy="2562225"/>
          </a:xfrm>
        </p:spPr>
        <p:txBody>
          <a:bodyPr/>
          <a:lstStyle/>
          <a:p>
            <a:r>
              <a:rPr lang="en-US" sz="2400"/>
              <a:t>M. Matari</a:t>
            </a:r>
            <a:r>
              <a:rPr lang="en-US" sz="2400">
                <a:ea typeface="Arial" pitchFamily="-108" charset="0"/>
                <a:cs typeface="Arial" pitchFamily="-108" charset="0"/>
              </a:rPr>
              <a:t>ć</a:t>
            </a:r>
            <a:r>
              <a:rPr lang="en-US" sz="2400"/>
              <a:t>: Chapters 7, 8</a:t>
            </a:r>
          </a:p>
        </p:txBody>
      </p:sp>
      <p:pic>
        <p:nvPicPr>
          <p:cNvPr id="44046" name="Picture 14" descr="mrayztno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28688" y="1982788"/>
            <a:ext cx="2814637" cy="2462212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57F6B-3D4F-A54E-8FAF-D2BA5065D5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Statically Stable Walking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3341688"/>
            <a:ext cx="6165850" cy="3189287"/>
          </a:xfrm>
        </p:spPr>
        <p:txBody>
          <a:bodyPr/>
          <a:lstStyle/>
          <a:p>
            <a:pPr lvl="1" eaLnBrk="1" hangingPunct="1"/>
            <a:r>
              <a:rPr lang="en-US" sz="2000">
                <a:ea typeface="ＭＳ Ｐゴシック" pitchFamily="-108" charset="-128"/>
              </a:rPr>
              <a:t>Three legged robots are not statically stable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Four legged robots can only lift one leg at a time</a:t>
            </a:r>
          </a:p>
          <a:p>
            <a:pPr lvl="2" eaLnBrk="1" hangingPunct="1"/>
            <a:r>
              <a:rPr lang="en-US" sz="1800">
                <a:ea typeface="ＭＳ Ｐゴシック" pitchFamily="-108" charset="-128"/>
              </a:rPr>
              <a:t>Slow walking pace, energy inefficient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Six legs are very popular (both in nature and in robotics) and allow for very stable walking </a:t>
            </a:r>
          </a:p>
        </p:txBody>
      </p:sp>
      <p:pic>
        <p:nvPicPr>
          <p:cNvPr id="86022" name="Picture 6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542088" y="3373438"/>
            <a:ext cx="245110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Rectangle 6"/>
          <p:cNvSpPr>
            <a:spLocks noChangeArrowheads="1"/>
          </p:cNvSpPr>
          <p:nvPr/>
        </p:nvSpPr>
        <p:spPr bwMode="auto">
          <a:xfrm>
            <a:off x="352425" y="1193800"/>
            <a:ext cx="8193088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sz="2600">
                <a:solidFill>
                  <a:srgbClr val="003399"/>
                </a:solidFill>
                <a:latin typeface="Arial" pitchFamily="-108" charset="0"/>
              </a:rPr>
              <a:t> If the robot can walk while staying balanced at all times it is </a:t>
            </a:r>
            <a:r>
              <a:rPr lang="en-US" sz="2600" b="1">
                <a:solidFill>
                  <a:srgbClr val="CC0000"/>
                </a:solidFill>
                <a:latin typeface="Comic Sans MS" pitchFamily="-108" charset="0"/>
              </a:rPr>
              <a:t>statically stable walking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US" sz="2600">
                <a:solidFill>
                  <a:srgbClr val="003399"/>
                </a:solidFill>
                <a:latin typeface="Arial" pitchFamily="-108" charset="0"/>
              </a:rPr>
              <a:t> There need to be enough legs to keep the robot stable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602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4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ABBC8-31F3-1F48-9823-7A1420E9D2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Tripod Gait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838" y="1214438"/>
            <a:ext cx="5441950" cy="5076825"/>
          </a:xfrm>
        </p:spPr>
        <p:txBody>
          <a:bodyPr/>
          <a:lstStyle/>
          <a:p>
            <a:pPr eaLnBrk="1" hangingPunct="1"/>
            <a:r>
              <a:rPr lang="en-US" sz="2200" b="1">
                <a:solidFill>
                  <a:srgbClr val="CC0000"/>
                </a:solidFill>
                <a:latin typeface="Comic Sans MS" pitchFamily="-108" charset="0"/>
              </a:rPr>
              <a:t>Gait:</a:t>
            </a:r>
            <a:r>
              <a:rPr lang="en-US" sz="2200">
                <a:solidFill>
                  <a:schemeClr val="accent2"/>
                </a:solidFill>
              </a:rPr>
              <a:t> the particular order in which a robot/animal lifts and lowers its legs to move</a:t>
            </a:r>
          </a:p>
          <a:p>
            <a:pPr eaLnBrk="1" hangingPunct="1"/>
            <a:r>
              <a:rPr lang="en-US" sz="2200" b="1">
                <a:solidFill>
                  <a:srgbClr val="CC0000"/>
                </a:solidFill>
                <a:latin typeface="Comic Sans MS" pitchFamily="-108" charset="0"/>
              </a:rPr>
              <a:t>Tripod gait</a:t>
            </a:r>
          </a:p>
          <a:p>
            <a:pPr lvl="1" eaLnBrk="1" hangingPunct="1"/>
            <a:r>
              <a:rPr lang="en-US" sz="2000">
                <a:ea typeface="ＭＳ Ｐゴシック" pitchFamily="-108" charset="-128"/>
              </a:rPr>
              <a:t>keep 3 legs on the ground while other 3 are moving</a:t>
            </a:r>
          </a:p>
          <a:p>
            <a:pPr eaLnBrk="1" hangingPunct="1"/>
            <a:r>
              <a:rPr lang="en-US" sz="2200"/>
              <a:t>The same three legs move at a time </a:t>
            </a:r>
            <a:r>
              <a:rPr lang="en-US" sz="2200">
                <a:sym typeface="Symbol" pitchFamily="-108" charset="2"/>
              </a:rPr>
              <a:t> </a:t>
            </a:r>
            <a:r>
              <a:rPr lang="en-US" sz="2200" b="1">
                <a:solidFill>
                  <a:srgbClr val="CC0000"/>
                </a:solidFill>
                <a:latin typeface="Comic Sans MS" pitchFamily="-108" charset="0"/>
                <a:sym typeface="Symbol" pitchFamily="-108" charset="2"/>
              </a:rPr>
              <a:t>alternating tripod gait</a:t>
            </a:r>
          </a:p>
          <a:p>
            <a:pPr eaLnBrk="1" hangingPunct="1"/>
            <a:r>
              <a:rPr lang="en-US" sz="2200">
                <a:sym typeface="Symbol" pitchFamily="-108" charset="2"/>
              </a:rPr>
              <a:t>Wave-like motion </a:t>
            </a:r>
          </a:p>
          <a:p>
            <a:pPr eaLnBrk="1" hangingPunct="1">
              <a:buFontTx/>
              <a:buNone/>
            </a:pPr>
            <a:r>
              <a:rPr lang="en-US" sz="2200">
                <a:sym typeface="Symbol" pitchFamily="-108" charset="2"/>
              </a:rPr>
              <a:t> </a:t>
            </a:r>
            <a:r>
              <a:rPr lang="en-US" sz="2200" b="1">
                <a:solidFill>
                  <a:srgbClr val="CC0000"/>
                </a:solidFill>
                <a:latin typeface="Comic Sans MS" pitchFamily="-108" charset="0"/>
                <a:sym typeface="Symbol" pitchFamily="-108" charset="2"/>
              </a:rPr>
              <a:t>ripple gait</a:t>
            </a:r>
          </a:p>
        </p:txBody>
      </p:sp>
      <p:pic>
        <p:nvPicPr>
          <p:cNvPr id="88070" name="Picture 6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959475" y="1444625"/>
            <a:ext cx="2682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981700" y="3709988"/>
            <a:ext cx="2682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6145213" y="1090613"/>
            <a:ext cx="140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Tripod Gait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6019800" y="3328988"/>
            <a:ext cx="1417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Ripple Gait</a:t>
            </a:r>
          </a:p>
        </p:txBody>
      </p:sp>
      <p:pic>
        <p:nvPicPr>
          <p:cNvPr id="8807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/>
          <a:srcRect/>
          <a:stretch>
            <a:fillRect/>
          </a:stretch>
        </p:blipFill>
        <p:spPr>
          <a:xfrm>
            <a:off x="3375025" y="4637088"/>
            <a:ext cx="2603500" cy="2220912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8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07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8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8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8071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D7D87-4360-1347-87C8-EB46499AB8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Biologically Inspired Walking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198" y="1214438"/>
            <a:ext cx="7117428" cy="5076825"/>
          </a:xfrm>
        </p:spPr>
        <p:txBody>
          <a:bodyPr/>
          <a:lstStyle/>
          <a:p>
            <a:pPr eaLnBrk="1" hangingPunct="1"/>
            <a:r>
              <a:rPr lang="en-US" dirty="0"/>
              <a:t>Numerous six-legged insects (cockroaches) use the alternating tripod gait</a:t>
            </a:r>
          </a:p>
          <a:p>
            <a:pPr eaLnBrk="1" hangingPunct="1"/>
            <a:r>
              <a:rPr lang="en-US" dirty="0"/>
              <a:t>Arthropods (centipedes,</a:t>
            </a:r>
            <a:r>
              <a:rPr lang="en-US" dirty="0" smtClean="0"/>
              <a:t> </a:t>
            </a:r>
          </a:p>
          <a:p>
            <a:pPr eaLnBrk="1" hangingPunct="1">
              <a:buNone/>
            </a:pPr>
            <a:r>
              <a:rPr lang="en-US" dirty="0" smtClean="0"/>
              <a:t>	millipedes</a:t>
            </a:r>
            <a:r>
              <a:rPr lang="en-US" dirty="0"/>
              <a:t>) use ripple gait</a:t>
            </a:r>
          </a:p>
          <a:p>
            <a:pPr eaLnBrk="1" hangingPunct="1"/>
            <a:r>
              <a:rPr lang="en-US" dirty="0"/>
              <a:t>Statically stable walking is</a:t>
            </a:r>
            <a:r>
              <a:rPr lang="en-US" dirty="0" smtClean="0"/>
              <a:t> </a:t>
            </a:r>
          </a:p>
          <a:p>
            <a:pPr eaLnBrk="1" hangingPunct="1">
              <a:buNone/>
            </a:pPr>
            <a:r>
              <a:rPr lang="en-US" dirty="0" smtClean="0"/>
              <a:t>	slow </a:t>
            </a:r>
            <a:r>
              <a:rPr lang="en-US" dirty="0"/>
              <a:t>and inefficient</a:t>
            </a:r>
          </a:p>
          <a:p>
            <a:pPr eaLnBrk="1" hangingPunct="1"/>
            <a:r>
              <a:rPr lang="en-US" dirty="0"/>
              <a:t>Bugs typically use more efficient walking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Dynamically stable gaits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They become airborne at times, gaining speed at the expense of </a:t>
            </a:r>
            <a:r>
              <a:rPr lang="en-US" dirty="0" smtClean="0">
                <a:ea typeface="ＭＳ Ｐゴシック" pitchFamily="-108" charset="-128"/>
              </a:rPr>
              <a:t>stability</a:t>
            </a:r>
            <a:endParaRPr lang="en-US" dirty="0">
              <a:ea typeface="ＭＳ Ｐゴシック" pitchFamily="-108" charset="-128"/>
            </a:endParaRPr>
          </a:p>
        </p:txBody>
      </p:sp>
      <p:pic>
        <p:nvPicPr>
          <p:cNvPr id="6" name="RHex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61453" y="2060660"/>
            <a:ext cx="3546138" cy="2364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8C565-8EB6-CA44-A0AB-E348AFACAF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Dynamic Stability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087438"/>
            <a:ext cx="8229600" cy="5076825"/>
          </a:xfrm>
        </p:spPr>
        <p:txBody>
          <a:bodyPr/>
          <a:lstStyle/>
          <a:p>
            <a:pPr eaLnBrk="1" hangingPunct="1"/>
            <a:r>
              <a:rPr lang="en-US" dirty="0" smtClean="0"/>
              <a:t>Allows </a:t>
            </a:r>
            <a:r>
              <a:rPr lang="en-US" dirty="0"/>
              <a:t>for greater speed and efficiency, but requires more complex control</a:t>
            </a:r>
          </a:p>
          <a:p>
            <a:pPr eaLnBrk="1" hangingPunct="1"/>
            <a:r>
              <a:rPr lang="en-US" dirty="0"/>
              <a:t>Enables a robot to stay up while moving, however the robot cannot stop and stay upright</a:t>
            </a:r>
          </a:p>
          <a:p>
            <a:pPr eaLnBrk="1" hangingPunct="1"/>
            <a:r>
              <a:rPr lang="en-US" dirty="0"/>
              <a:t> Dynamic stability requires active control </a:t>
            </a:r>
          </a:p>
          <a:p>
            <a:pPr lvl="1" eaLnBrk="1" hangingPunct="1"/>
            <a:r>
              <a:rPr lang="en-US" dirty="0">
                <a:ea typeface="ＭＳ Ｐゴシック" pitchFamily="-108" charset="-128"/>
              </a:rPr>
              <a:t>the inverse pendulum problem</a:t>
            </a:r>
          </a:p>
          <a:p>
            <a:pPr eaLnBrk="1" hangingPunct="1"/>
            <a:endParaRPr lang="en-US" dirty="0"/>
          </a:p>
        </p:txBody>
      </p:sp>
      <p:pic>
        <p:nvPicPr>
          <p:cNvPr id="92166" name="Picture 6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60350" y="4210050"/>
            <a:ext cx="2268538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849563" y="4210050"/>
            <a:ext cx="2700337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8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632450" y="4222750"/>
            <a:ext cx="31400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2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2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2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68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6"/>
                </p:tgtEl>
              </p:cMediaNode>
            </p:video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7"/>
                </p:tgtEl>
              </p:cMediaNode>
            </p:video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04C65-534B-E045-B27D-CDB2F57CA6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Quadruped Gaits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214438"/>
            <a:ext cx="4479925" cy="5076825"/>
          </a:xfrm>
        </p:spPr>
        <p:txBody>
          <a:bodyPr/>
          <a:lstStyle/>
          <a:p>
            <a:pPr eaLnBrk="1" hangingPunct="1"/>
            <a:r>
              <a:rPr lang="en-US"/>
              <a:t>Trotting gait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diagonal legs as pairs </a:t>
            </a:r>
          </a:p>
          <a:p>
            <a:pPr eaLnBrk="1" hangingPunct="1"/>
            <a:r>
              <a:rPr lang="en-US"/>
              <a:t>Pacing gait 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lateral pairs</a:t>
            </a:r>
          </a:p>
          <a:p>
            <a:pPr eaLnBrk="1" hangingPunct="1"/>
            <a:r>
              <a:rPr lang="en-US"/>
              <a:t>Bounding </a:t>
            </a:r>
          </a:p>
          <a:p>
            <a:pPr lvl="1" eaLnBrk="1" hangingPunct="1"/>
            <a:r>
              <a:rPr lang="en-US">
                <a:ea typeface="ＭＳ Ｐゴシック" pitchFamily="-108" charset="-128"/>
              </a:rPr>
              <a:t>front pair and rear pair</a:t>
            </a:r>
          </a:p>
        </p:txBody>
      </p:sp>
      <p:pic>
        <p:nvPicPr>
          <p:cNvPr id="94214" name="Picture 6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599113" y="1236663"/>
            <a:ext cx="2670175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7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620389" y="3306763"/>
            <a:ext cx="2652712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6" name="Picture 8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114425" y="4292600"/>
            <a:ext cx="27686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28681" y="5896544"/>
            <a:ext cx="416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MIT Cheetah</a:t>
            </a:r>
          </a:p>
          <a:p>
            <a:r>
              <a:rPr lang="en-US" sz="1200" dirty="0">
                <a:hlinkClick r:id="rId12"/>
              </a:rPr>
              <a:t>https://</a:t>
            </a:r>
            <a:r>
              <a:rPr lang="en-US" sz="1200" dirty="0" err="1">
                <a:hlinkClick r:id="rId12"/>
              </a:rPr>
              <a:t>www.youtube.com</a:t>
            </a:r>
            <a:r>
              <a:rPr lang="en-US" sz="1200" dirty="0">
                <a:hlinkClick r:id="rId12"/>
              </a:rPr>
              <a:t>/</a:t>
            </a:r>
            <a:r>
              <a:rPr lang="en-US" sz="1200" dirty="0" err="1">
                <a:hlinkClick r:id="rId12"/>
              </a:rPr>
              <a:t>watch?v</a:t>
            </a:r>
            <a:r>
              <a:rPr lang="en-US" sz="1200" dirty="0">
                <a:hlinkClick r:id="rId12"/>
              </a:rPr>
              <a:t>=</a:t>
            </a:r>
            <a:r>
              <a:rPr lang="en-US" sz="1200" dirty="0" err="1">
                <a:hlinkClick r:id="rId12"/>
              </a:rPr>
              <a:t>XMKQbqnXXhQ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4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2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4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21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4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4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6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421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 470/670 - Lecture 4</a:t>
            </a:r>
            <a:endParaRPr lang="en-US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14031-0690-1040-A303-922A6B0DBA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/>
              <a:t>Snake Locomotion</a:t>
            </a:r>
          </a:p>
        </p:txBody>
      </p:sp>
      <p:pic>
        <p:nvPicPr>
          <p:cNvPr id="96261" name="Picture 5">
            <a:hlinkClick r:id="" action="ppaction://media"/>
          </p:cNvPr>
          <p:cNvPicPr>
            <a:picLocks noGrp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/>
          <a:srcRect/>
          <a:stretch>
            <a:fillRect/>
          </a:stretch>
        </p:blipFill>
        <p:spPr>
          <a:xfrm>
            <a:off x="485775" y="1655763"/>
            <a:ext cx="2682875" cy="1828800"/>
          </a:xfrm>
        </p:spPr>
      </p:pic>
      <p:pic>
        <p:nvPicPr>
          <p:cNvPr id="96262" name="Picture 6">
            <a:hlinkClick r:id="" action="ppaction://media"/>
          </p:cNvPr>
          <p:cNvPicPr>
            <a:picLocks noGrp="1"/>
          </p:cNvPicPr>
          <p:nvPr>
            <p:ph sz="quarter" idx="2"/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/>
          <a:srcRect/>
          <a:stretch>
            <a:fillRect/>
          </a:stretch>
        </p:blipFill>
        <p:spPr>
          <a:xfrm>
            <a:off x="3365500" y="1655763"/>
            <a:ext cx="2682875" cy="1828800"/>
          </a:xfrm>
        </p:spPr>
      </p:pic>
      <p:pic>
        <p:nvPicPr>
          <p:cNvPr id="96263" name="Picture 7">
            <a:hlinkClick r:id="" action="ppaction://media"/>
          </p:cNvPr>
          <p:cNvPicPr>
            <a:picLocks noGrp="1"/>
          </p:cNvPicPr>
          <p:nvPr>
            <p:ph sz="quarter" idx="3"/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>
          <a:xfrm>
            <a:off x="485775" y="4081463"/>
            <a:ext cx="2682875" cy="1828800"/>
          </a:xfrm>
        </p:spPr>
      </p:pic>
      <p:pic>
        <p:nvPicPr>
          <p:cNvPr id="96264" name="Picture 8">
            <a:hlinkClick r:id="" action="ppaction://media"/>
          </p:cNvPr>
          <p:cNvPicPr>
            <a:picLocks noGrp="1"/>
          </p:cNvPicPr>
          <p:nvPr>
            <p:ph sz="quarter" idx="4"/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/>
          <a:srcRect/>
          <a:stretch>
            <a:fillRect/>
          </a:stretch>
        </p:blipFill>
        <p:spPr>
          <a:xfrm>
            <a:off x="6245225" y="4081463"/>
            <a:ext cx="2682875" cy="1828800"/>
          </a:xfrm>
        </p:spPr>
      </p:pic>
      <p:pic>
        <p:nvPicPr>
          <p:cNvPr id="96265" name="Picture 9">
            <a:hlinkClick r:id="" action="ppaction://media"/>
          </p:cNvPr>
          <p:cNvPicPr/>
          <p:nvPr>
            <a:vide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3365500" y="4081463"/>
            <a:ext cx="2682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6" name="Picture 10">
            <a:hlinkClick r:id="" action="ppaction://media"/>
          </p:cNvPr>
          <p:cNvPicPr/>
          <p:nvPr>
            <a:vide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6245225" y="1655763"/>
            <a:ext cx="2682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7" name="Text Box 9"/>
          <p:cNvSpPr txBox="1">
            <a:spLocks noChangeArrowheads="1"/>
          </p:cNvSpPr>
          <p:nvPr/>
        </p:nvSpPr>
        <p:spPr bwMode="auto">
          <a:xfrm>
            <a:off x="1212850" y="1216025"/>
            <a:ext cx="1071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Crawling</a:t>
            </a:r>
          </a:p>
        </p:txBody>
      </p:sp>
      <p:sp>
        <p:nvSpPr>
          <p:cNvPr id="96268" name="Text Box 10"/>
          <p:cNvSpPr txBox="1">
            <a:spLocks noChangeArrowheads="1"/>
          </p:cNvSpPr>
          <p:nvPr/>
        </p:nvSpPr>
        <p:spPr bwMode="auto">
          <a:xfrm>
            <a:off x="4251325" y="1216025"/>
            <a:ext cx="1046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Swiming</a:t>
            </a:r>
          </a:p>
        </p:txBody>
      </p:sp>
      <p:sp>
        <p:nvSpPr>
          <p:cNvPr id="96269" name="Text Box 11"/>
          <p:cNvSpPr txBox="1">
            <a:spLocks noChangeArrowheads="1"/>
          </p:cNvSpPr>
          <p:nvPr/>
        </p:nvSpPr>
        <p:spPr bwMode="auto">
          <a:xfrm>
            <a:off x="7259638" y="12160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Pipe</a:t>
            </a:r>
          </a:p>
        </p:txBody>
      </p:sp>
      <p:sp>
        <p:nvSpPr>
          <p:cNvPr id="96270" name="Text Box 12"/>
          <p:cNvSpPr txBox="1">
            <a:spLocks noChangeArrowheads="1"/>
          </p:cNvSpPr>
          <p:nvPr/>
        </p:nvSpPr>
        <p:spPr bwMode="auto">
          <a:xfrm>
            <a:off x="1243013" y="367982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Climbing</a:t>
            </a:r>
          </a:p>
        </p:txBody>
      </p:sp>
      <p:sp>
        <p:nvSpPr>
          <p:cNvPr id="96271" name="Text Box 13"/>
          <p:cNvSpPr txBox="1">
            <a:spLocks noChangeArrowheads="1"/>
          </p:cNvSpPr>
          <p:nvPr/>
        </p:nvSpPr>
        <p:spPr bwMode="auto">
          <a:xfrm>
            <a:off x="4157663" y="36798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Stairs</a:t>
            </a:r>
          </a:p>
        </p:txBody>
      </p:sp>
      <p:sp>
        <p:nvSpPr>
          <p:cNvPr id="96272" name="Text Box 14"/>
          <p:cNvSpPr txBox="1">
            <a:spLocks noChangeArrowheads="1"/>
          </p:cNvSpPr>
          <p:nvPr/>
        </p:nvSpPr>
        <p:spPr bwMode="auto">
          <a:xfrm>
            <a:off x="7113588" y="3679825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Rolling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6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6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6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6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4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6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96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5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5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6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96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6"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4793</TotalTime>
  <Words>1855</Words>
  <Application>Microsoft Macintosh PowerPoint</Application>
  <PresentationFormat>On-screen Show (4:3)</PresentationFormat>
  <Paragraphs>366</Paragraphs>
  <Slides>33</Slides>
  <Notes>33</Notes>
  <HiddenSlides>0</HiddenSlides>
  <MMClips>16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Image</vt:lpstr>
      <vt:lpstr>Autonomous Mobile Robots CPE 470/670</vt:lpstr>
      <vt:lpstr>Review</vt:lpstr>
      <vt:lpstr>Stability</vt:lpstr>
      <vt:lpstr>Statically Stable Walking</vt:lpstr>
      <vt:lpstr>Tripod Gait</vt:lpstr>
      <vt:lpstr>Biologically Inspired Walking</vt:lpstr>
      <vt:lpstr>Dynamic Stability</vt:lpstr>
      <vt:lpstr>Quadruped Gaits</vt:lpstr>
      <vt:lpstr>Snake Locomotion</vt:lpstr>
      <vt:lpstr>Wheels</vt:lpstr>
      <vt:lpstr>Differential Drive &amp; Steering</vt:lpstr>
      <vt:lpstr>Getting There</vt:lpstr>
      <vt:lpstr>Why Follow Trajectories?</vt:lpstr>
      <vt:lpstr>Manipulation</vt:lpstr>
      <vt:lpstr>Teleoperation</vt:lpstr>
      <vt:lpstr>Kinematics</vt:lpstr>
      <vt:lpstr>Types of Joints</vt:lpstr>
      <vt:lpstr>Inverse Kinematics</vt:lpstr>
      <vt:lpstr>Sensors</vt:lpstr>
      <vt:lpstr>Sensor Examples</vt:lpstr>
      <vt:lpstr>More Sensor Examples</vt:lpstr>
      <vt:lpstr>Knowing what’s Going On</vt:lpstr>
      <vt:lpstr>Types of Sensors</vt:lpstr>
      <vt:lpstr>Getting Answers From Sensors</vt:lpstr>
      <vt:lpstr>Signal to Symbol Problem</vt:lpstr>
      <vt:lpstr>Levels of Processing</vt:lpstr>
      <vt:lpstr>Perception Designs</vt:lpstr>
      <vt:lpstr>A Better Way</vt:lpstr>
      <vt:lpstr>A New Perceptual Paradigm</vt:lpstr>
      <vt:lpstr>Using A Priori Knowledge of the World</vt:lpstr>
      <vt:lpstr>Sensor Fusion</vt:lpstr>
      <vt:lpstr>Neuroscientific Evidence</vt:lpstr>
      <vt:lpstr>Readings</vt:lpstr>
    </vt:vector>
  </TitlesOfParts>
  <Company>University of Nevada,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 CS 465/665</dc:title>
  <dc:creator> Monica Nicolescu</dc:creator>
  <cp:lastModifiedBy>Monica Nicolescu</cp:lastModifiedBy>
  <cp:revision>568</cp:revision>
  <cp:lastPrinted>2013-09-18T16:50:14Z</cp:lastPrinted>
  <dcterms:created xsi:type="dcterms:W3CDTF">2011-02-15T19:01:57Z</dcterms:created>
  <dcterms:modified xsi:type="dcterms:W3CDTF">2014-09-22T21:27:14Z</dcterms:modified>
</cp:coreProperties>
</file>