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8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3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5.xml.rels" ContentType="application/vnd.openxmlformats-package.relationships+xml"/>
  <Override PartName="/ppt/slides/_rels/slide4.xml.rels" ContentType="application/vnd.openxmlformats-package.relationships+xml"/>
  <Override PartName="/ppt/slides/_rels/slide1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Click to edit the notes format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&lt;header&gt;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en-US"/>
              <a:t>&lt;date/time&gt;</a:t>
            </a:r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en-US"/>
              <a:t>&lt;footer&gt;</a:t>
            </a:r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019191B1-2121-41A1-8151-217101118101}" type="slidenum">
              <a:rPr lang="en-US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30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315171-0181-4101-81E1-B121C101E1F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71212161-7181-4131-81E1-01E1F1B1C15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54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F10100C1-6141-4131-B171-B1C1813111E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57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1618141-7171-41D1-8131-81A1F181A1A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60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14101B1-0061-41A1-A131-41E11101C10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63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C1115171-0111-4161-B1E1-91E181A1516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66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111F111-B111-41F1-A131-D1619171911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F121F1C1-01B1-4171-B161-51A1A131E1C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1D1E1A1-D1E1-4131-B1F1-E151F1D1D15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39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0151C1-F121-4141-8101-1171D12131D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42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41E1B1F1-8131-41D1-B171-51513191B1F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141D151-61D1-41F1-A131-1111D101F1A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08/24/09</a:t>
            </a: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D1B1F161-C131-4181-A1A1-A10141818101}" type="slidenum">
              <a:rPr lang="en-US" sz="2400">
                <a:solidFill>
                  <a:srgbClr val="ffffff"/>
                </a:solidFill>
                <a:latin typeface="Times New Roman"/>
                <a:ea typeface="+mn-ea"/>
              </a:rPr>
              <a:t>&lt;number&gt;</a:t>
            </a:fld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7400" cy="4114440"/>
          </a:xfrm>
          <a:prstGeom prst="rect">
            <a:avLst/>
          </a:prstGeom>
        </p:spPr>
        <p:txBody>
          <a:bodyPr anchor="ctr" bIns="45000" lIns="90000" rIns="90000" tIns="45000" wrap="none"/>
          <a:p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533160" y="1752480"/>
            <a:ext cx="8001000" cy="1440"/>
          </a:xfrm>
          <a:prstGeom prst="line">
            <a:avLst/>
          </a:prstGeom>
          <a:ln w="57240">
            <a:solidFill>
              <a:srgbClr val="00664c"/>
            </a:solidFill>
            <a:miter/>
          </a:ln>
        </p:spPr>
      </p:sp>
      <p:pic>
        <p:nvPicPr>
          <p:cNvPr descr="" id="1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62120" y="6324480"/>
            <a:ext cx="468000" cy="331560"/>
          </a:xfrm>
          <a:prstGeom prst="rect">
            <a:avLst/>
          </a:prstGeom>
        </p:spPr>
      </p:pic>
      <p:sp>
        <p:nvSpPr>
          <p:cNvPr id="2" name="CustomShape 2"/>
          <p:cNvSpPr/>
          <p:nvPr/>
        </p:nvSpPr>
        <p:spPr>
          <a:xfrm>
            <a:off x="685800" y="6248520"/>
            <a:ext cx="1904760" cy="460080"/>
          </a:xfrm>
          <a:prstGeom prst="rect">
            <a:avLst/>
          </a:prstGeom>
        </p:spPr>
      </p:sp>
      <p:sp>
        <p:nvSpPr>
          <p:cNvPr id="3" name="CustomShape 3"/>
          <p:cNvSpPr/>
          <p:nvPr/>
        </p:nvSpPr>
        <p:spPr>
          <a:xfrm>
            <a:off x="1147680" y="6324480"/>
            <a:ext cx="1576080" cy="275760"/>
          </a:xfrm>
          <a:prstGeom prst="rect">
            <a:avLst/>
          </a:prstGeom>
        </p:spPr>
        <p:txBody>
          <a:bodyPr bIns="46800" lIns="90000" rIns="90000" tIns="46800" wrap="none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Arial Unicode MS"/>
                <a:ea typeface="DejaVu Sans"/>
              </a:rPr>
              <a:t>Computer Science</a:t>
            </a:r>
            <a:endParaRPr/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685800" y="463680"/>
            <a:ext cx="7768800" cy="143316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Click to edit the title text formatClick to edit Master title style</a:t>
            </a:r>
            <a:endParaRPr/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68800" cy="4111200"/>
          </a:xfrm>
          <a:prstGeom prst="rect">
            <a:avLst/>
          </a:prstGeom>
        </p:spPr>
        <p:txBody>
          <a:bodyPr bIns="46800" lIns="90000" rIns="90000" tIns="46800"/>
          <a:p>
            <a:pPr>
              <a:buSzPct val="45000"/>
              <a:buFont typeface="StarSymbol"/>
              <a:buChar char="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Seventh Outline LevelClick to edit Master text styles</a:t>
            </a:r>
            <a:endParaRPr/>
          </a:p>
          <a:p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Second level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Third level</a:t>
            </a:r>
            <a:endParaRPr/>
          </a:p>
          <a:p>
            <a:pPr lvl="2">
              <a:buFont typeface="Times New Roman"/>
              <a:buChar char="●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Fourth level</a:t>
            </a:r>
            <a:endParaRPr/>
          </a:p>
          <a:p>
            <a:pPr lvl="3">
              <a:buFont typeface="Times New Roman"/>
              <a:buChar char="–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Fifth level</a:t>
            </a:r>
            <a:endParaRPr/>
          </a:p>
        </p:txBody>
      </p:sp>
      <p:sp>
        <p:nvSpPr>
          <p:cNvPr id="6" name="PlaceHolder 6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Line 1"/>
          <p:cNvSpPr/>
          <p:nvPr/>
        </p:nvSpPr>
        <p:spPr>
          <a:xfrm>
            <a:off x="533160" y="1752480"/>
            <a:ext cx="8001000" cy="1440"/>
          </a:xfrm>
          <a:prstGeom prst="line">
            <a:avLst/>
          </a:prstGeom>
          <a:ln w="57240">
            <a:solidFill>
              <a:srgbClr val="00664c"/>
            </a:solidFill>
            <a:miter/>
          </a:ln>
        </p:spPr>
      </p:sp>
      <p:pic>
        <p:nvPicPr>
          <p:cNvPr descr="" id="40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62120" y="6324480"/>
            <a:ext cx="468000" cy="331560"/>
          </a:xfrm>
          <a:prstGeom prst="rect">
            <a:avLst/>
          </a:prstGeom>
        </p:spPr>
      </p:pic>
      <p:sp>
        <p:nvSpPr>
          <p:cNvPr id="41" name="CustomShape 2"/>
          <p:cNvSpPr/>
          <p:nvPr/>
        </p:nvSpPr>
        <p:spPr>
          <a:xfrm>
            <a:off x="685800" y="6248520"/>
            <a:ext cx="1904760" cy="460080"/>
          </a:xfrm>
          <a:prstGeom prst="rect">
            <a:avLst/>
          </a:prstGeom>
        </p:spPr>
      </p:sp>
      <p:sp>
        <p:nvSpPr>
          <p:cNvPr id="42" name="CustomShape 3"/>
          <p:cNvSpPr/>
          <p:nvPr/>
        </p:nvSpPr>
        <p:spPr>
          <a:xfrm>
            <a:off x="1147680" y="6324480"/>
            <a:ext cx="1576080" cy="275760"/>
          </a:xfrm>
          <a:prstGeom prst="rect">
            <a:avLst/>
          </a:prstGeom>
        </p:spPr>
        <p:txBody>
          <a:bodyPr bIns="46800" lIns="90000" rIns="90000" tIns="46800" wrap="none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Arial Unicode MS"/>
                <a:ea typeface="DejaVu Sans"/>
              </a:rPr>
              <a:t>Computer Science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GB"/>
              <a:t>Click to edit the title text format</a:t>
            </a:r>
            <a:endParaRPr/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GB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685800" y="585720"/>
            <a:ext cx="7772040" cy="119016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3600">
                <a:solidFill>
                  <a:srgbClr val="000066"/>
                </a:solidFill>
                <a:latin typeface="Arial Unicode MS"/>
                <a:ea typeface="DejaVu Sans"/>
              </a:rPr>
              <a:t>CS 776: Evolutionary Computation</a:t>
            </a:r>
            <a:endParaRPr/>
          </a:p>
        </p:txBody>
      </p:sp>
      <p:sp>
        <p:nvSpPr>
          <p:cNvPr id="85" name="TextShape 3"/>
          <p:cNvSpPr txBox="1"/>
          <p:nvPr/>
        </p:nvSpPr>
        <p:spPr>
          <a:xfrm>
            <a:off x="685800" y="1752480"/>
            <a:ext cx="7772040" cy="43430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Syllabus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•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http://www.cs.unr.edu/~sushil/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Objectives: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Learn about Evolutionary Computation (Genetic Algorithms, Evolutionary Strategies, Genetic Programming) and their applications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Learn to do research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Learn to communicate research results</a:t>
            </a:r>
            <a:endParaRPr/>
          </a:p>
          <a:p>
            <a:pPr lvl="1">
              <a:buFont typeface="Arial Unicode MS"/>
              <a:buChar char="–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Technical Reports, Presentations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Automatic A for publication in Journal/Conference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dur="indefinite"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Search techniques</a:t>
            </a:r>
            <a:endParaRPr/>
          </a:p>
        </p:txBody>
      </p:sp>
      <p:sp>
        <p:nvSpPr>
          <p:cNvPr id="113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Random/Exhaustive Search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How many must you try before p(success)&gt;0.5 ?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How long will this take?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Will you eventually open the lock?</a:t>
            </a:r>
            <a:endParaRPr/>
          </a:p>
        </p:txBody>
      </p:sp>
    </p:spTree>
  </p:cSld>
  <p:timing>
    <p:tnLst>
      <p:par>
        <p:cTn dur="indefinite" id="17" nodeType="tmRoot" restart="never">
          <p:childTnLst>
            <p:seq>
              <p:cTn dur="indefinite" id="1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Search techniques</a:t>
            </a:r>
            <a:endParaRPr/>
          </a:p>
        </p:txBody>
      </p:sp>
      <p:sp>
        <p:nvSpPr>
          <p:cNvPr id="116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Hill Climbing/Gradient Descent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You are getting closer OR You are getting further away from correct combination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Quicker</a:t>
            </a:r>
            <a:endParaRPr/>
          </a:p>
          <a:p>
            <a:endParaRPr/>
          </a:p>
          <a:p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Distance metric could be misleading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Local hills</a:t>
            </a:r>
            <a:endParaRPr/>
          </a:p>
        </p:txBody>
      </p:sp>
      <p:sp>
        <p:nvSpPr>
          <p:cNvPr id="117" name="CustomShape 4"/>
          <p:cNvSpPr/>
          <p:nvPr/>
        </p:nvSpPr>
        <p:spPr>
          <a:xfrm>
            <a:off x="3124080" y="3429000"/>
            <a:ext cx="3200040" cy="1447560"/>
          </a:xfrm>
          <a:prstGeom prst="rect">
            <a:avLst/>
          </a:prstGeom>
          <a:ln w="57240">
            <a:solidFill>
              <a:srgbClr val="ff0000"/>
            </a:solidFill>
            <a:round/>
          </a:ln>
        </p:spPr>
      </p:sp>
    </p:spTree>
  </p:cSld>
  <p:timing>
    <p:tnLst>
      <p:par>
        <p:cTn dur="indefinite" id="19" nodeType="tmRoot" restart="never">
          <p:childTnLst>
            <p:seq>
              <p:cTn dur="indefinite" id="2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19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Search techniques</a:t>
            </a:r>
            <a:endParaRPr/>
          </a:p>
        </p:txBody>
      </p:sp>
      <p:sp>
        <p:nvSpPr>
          <p:cNvPr id="120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Parallel hillclimbing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Everyone has a different starting point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Perhaps not everyone will be stuck at a local optima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More robust, perhaps quicker</a:t>
            </a:r>
            <a:endParaRPr/>
          </a:p>
          <a:p>
            <a:endParaRPr/>
          </a:p>
        </p:txBody>
      </p:sp>
    </p:spTree>
  </p:cSld>
  <p:timing>
    <p:tnLst>
      <p:par>
        <p:cTn dur="indefinite" id="21" nodeType="tmRoot" restart="never">
          <p:childTnLst>
            <p:seq>
              <p:cTn dur="indefinite" id="2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23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Parallel hillclimbing with information exchange among candidate solutions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Population of candidate solutions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Crossover for information exchange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Good across a variety of problem domains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23" nodeType="tmRoot" restart="never">
          <p:childTnLst>
            <p:seq>
              <p:cTn dur="indefinite" id="2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25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Assignment 0</a:t>
            </a:r>
            <a:endParaRPr/>
          </a:p>
        </p:txBody>
      </p:sp>
      <p:sp>
        <p:nvSpPr>
          <p:cNvPr id="126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Maximize a function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100 bits – we use integers whose values are 0, 1</a:t>
            </a:r>
            <a:endParaRPr/>
          </a:p>
        </p:txBody>
      </p:sp>
    </p:spTree>
  </p:cSld>
  <p:timing>
    <p:tnLst>
      <p:par>
        <p:cTn dur="indefinite" id="25" nodeType="tmRoot" restart="never">
          <p:childTnLst>
            <p:seq>
              <p:cTn dur="indefinite" id="2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28" name="CustomShape 2"/>
          <p:cNvSpPr/>
          <p:nvPr/>
        </p:nvSpPr>
        <p:spPr>
          <a:xfrm>
            <a:off x="2286000" y="1981080"/>
            <a:ext cx="4571640" cy="410832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double eval(int *pj);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int main() {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int vec[100];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int i;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for(i = 0; i &lt; 100; i++){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     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vec[i] = 1;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cout &lt;&lt; eval(vec) &lt;&lt; endl;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Arial Unicode MS"/>
                <a:ea typeface="DejaVu Sans"/>
              </a:rPr>
              <a:t>} </a:t>
            </a:r>
            <a:endParaRPr/>
          </a:p>
        </p:txBody>
      </p:sp>
    </p:spTree>
  </p:cSld>
  <p:timing>
    <p:tnLst>
      <p:par>
        <p:cTn dur="indefinite" id="27" nodeType="tmRoot" restart="never">
          <p:childTnLst>
            <p:seq>
              <p:cTn dur="indefinite" id="2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685800" y="463680"/>
            <a:ext cx="7768800" cy="143316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Today</a:t>
            </a:r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685800" y="1981080"/>
            <a:ext cx="7768800" cy="411120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Applications, Motivation and Overview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History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Introduction to EC, Genetic Algorithms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8" name="TextShape 3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Applications</a:t>
            </a:r>
            <a:endParaRPr/>
          </a:p>
        </p:txBody>
      </p:sp>
      <p:sp>
        <p:nvSpPr>
          <p:cNvPr id="91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Boeing 777 engines designed by GE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I2 technologies ERP package uses Gas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John Deere – manufacturing optimization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US Army – Logistics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Cap Gemini + KiQ – Marketing, credit, and insurance modeling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dur="indefinite"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Niche</a:t>
            </a:r>
            <a:endParaRPr/>
          </a:p>
        </p:txBody>
      </p:sp>
      <p:sp>
        <p:nvSpPr>
          <p:cNvPr id="94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Poorly-understood problems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Non-linear, Discontinuous, multiple optima,…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No other method works well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Search, Optimization, Machine Learning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Quickly produces good (usable) solutions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Not guaranteed to find optimum</a:t>
            </a: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dur="indefinite"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History</a:t>
            </a:r>
            <a:endParaRPr/>
          </a:p>
        </p:txBody>
      </p:sp>
      <p:sp>
        <p:nvSpPr>
          <p:cNvPr id="97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1960’s, Larry Fogel – “Evolutionary Programming”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1970’s, John Holland – “Adaptation in Natural and Artificial Systems”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1970’s, Hans-Paul Schwefel – “Evolutionary Strategies”</a:t>
            </a:r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2400">
                <a:solidFill>
                  <a:srgbClr val="000000"/>
                </a:solidFill>
                <a:latin typeface="Arial Unicode MS"/>
                <a:ea typeface="DejaVu Sans"/>
              </a:rPr>
              <a:t>1980’s, John Koza – “Genetic Programming”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Natural Selection is a great search/optimization algorithm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GAs: Crossover plays an important role in this search/optimization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Fitness evaluated on candidate solution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000">
                <a:solidFill>
                  <a:srgbClr val="000000"/>
                </a:solidFill>
                <a:latin typeface="Arial Unicode MS"/>
                <a:ea typeface="DejaVu Sans"/>
              </a:rPr>
              <a:t>GAs: Operators work on an encoding of solution</a:t>
            </a:r>
            <a:endParaRPr/>
          </a:p>
        </p:txBody>
      </p:sp>
    </p:spTree>
  </p:cSld>
  <p:timing>
    <p:tnLst>
      <p:par>
        <p:cTn dur="indefinite" id="9" nodeType="tmRoot" restart="never">
          <p:childTnLst>
            <p:seq>
              <p:cTn dur="indefinite"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History</a:t>
            </a:r>
            <a:endParaRPr/>
          </a:p>
        </p:txBody>
      </p:sp>
      <p:sp>
        <p:nvSpPr>
          <p:cNvPr id="100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1989, David Goldberg – our textbook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Consolidated body of work in one book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Provided examples and code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Readable and accessible introduction</a:t>
            </a:r>
            <a:endParaRPr/>
          </a:p>
          <a:p>
            <a:endParaRPr/>
          </a:p>
          <a:p>
            <a:pPr>
              <a:lnSpc>
                <a:spcPct val="9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2012, GECCO , 800+ attendees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Industrial use of Gas</a:t>
            </a:r>
            <a:endParaRPr/>
          </a:p>
          <a:p>
            <a:pPr lvl="1">
              <a:lnSpc>
                <a:spcPct val="9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Combinations with other techniques </a:t>
            </a:r>
            <a:endParaRPr/>
          </a:p>
        </p:txBody>
      </p:sp>
    </p:spTree>
  </p:cSld>
  <p:timing>
    <p:tnLst>
      <p:par>
        <p:cTn dur="indefinite" id="11" nodeType="tmRoot" restart="never">
          <p:childTnLst>
            <p:seq>
              <p:cTn dur="indefinite"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685800" y="463680"/>
            <a:ext cx="7768800" cy="143316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Problem solving methods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685800" y="1981080"/>
            <a:ext cx="7768800" cy="411120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Minimize F(x) = x^2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How do you solve it?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What assumptions are you making?</a:t>
            </a:r>
            <a:endParaRPr/>
          </a:p>
          <a:p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What about F(x) = 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What assumptions can you make?</a:t>
            </a:r>
            <a:endParaRPr/>
          </a:p>
        </p:txBody>
      </p:sp>
      <p:sp>
        <p:nvSpPr>
          <p:cNvPr id="103" name="TextShape 3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04" name="CustomShape 4"/>
          <p:cNvSpPr/>
          <p:nvPr/>
        </p:nvSpPr>
        <p:spPr>
          <a:xfrm>
            <a:off x="4952880" y="3962520"/>
            <a:ext cx="1599840" cy="837720"/>
          </a:xfrm>
          <a:prstGeom prst="rect">
            <a:avLst/>
          </a:prstGeom>
          <a:solidFill>
            <a:srgbClr val="0d0d0d"/>
          </a:solidFill>
          <a:ln w="9360">
            <a:solidFill>
              <a:srgbClr val="000000"/>
            </a:solidFill>
            <a:round/>
          </a:ln>
        </p:spPr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06" name="TextShape 2"/>
          <p:cNvSpPr txBox="1"/>
          <p:nvPr/>
        </p:nvSpPr>
        <p:spPr>
          <a:xfrm>
            <a:off x="228600" y="609480"/>
            <a:ext cx="86864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Start: Genetic Algorithms</a:t>
            </a:r>
            <a:endParaRPr/>
          </a:p>
        </p:txBody>
      </p:sp>
      <p:sp>
        <p:nvSpPr>
          <p:cNvPr id="107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Model Natural Selection the process of Evolution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Search through a space of candidate solutions 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Work with an encoding of the solution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Non-deterministic (not random)</a:t>
            </a:r>
            <a:endParaRPr/>
          </a:p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Parallel search</a:t>
            </a:r>
            <a:endParaRPr/>
          </a:p>
        </p:txBody>
      </p:sp>
    </p:spTree>
  </p:cSld>
  <p:timing>
    <p:tnLst>
      <p:par>
        <p:cTn dur="indefinite" id="13" nodeType="tmRoot" restart="never">
          <p:childTnLst>
            <p:seq>
              <p:cTn dur="indefinite"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Arial Unicode MS"/>
                <a:ea typeface="DejaVu Sans"/>
              </a:rPr>
              <a:t>Genetic Algorithms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 bIns="46800" lIns="90000" rIns="90000" tIns="46800"/>
          <a:p>
            <a:pPr algn="ctr">
              <a:lnSpc>
                <a:spcPct val="100000"/>
              </a:lnSpc>
            </a:pPr>
            <a:r>
              <a:rPr b="1" lang="en-GB" sz="4400">
                <a:solidFill>
                  <a:srgbClr val="000066"/>
                </a:solidFill>
                <a:latin typeface="Arial Unicode MS"/>
                <a:ea typeface="DejaVu Sans"/>
              </a:rPr>
              <a:t>Search</a:t>
            </a:r>
            <a:endParaRPr/>
          </a:p>
        </p:txBody>
      </p:sp>
      <p:sp>
        <p:nvSpPr>
          <p:cNvPr id="110" name="TextShape 3"/>
          <p:cNvSpPr txBox="1"/>
          <p:nvPr/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100000"/>
              </a:lnSpc>
              <a:buFont typeface="Arial Unicode MS"/>
              <a:buChar char="•"/>
            </a:pPr>
            <a:r>
              <a:rPr lang="en-GB" sz="3200">
                <a:solidFill>
                  <a:srgbClr val="000000"/>
                </a:solidFill>
                <a:latin typeface="Arial Unicode MS"/>
                <a:ea typeface="DejaVu Sans"/>
              </a:rPr>
              <a:t>Combination lock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30 digit combination lock</a:t>
            </a:r>
            <a:endParaRPr/>
          </a:p>
          <a:p>
            <a:pPr lvl="1">
              <a:lnSpc>
                <a:spcPct val="100000"/>
              </a:lnSpc>
              <a:buFont typeface="Arial Unicode MS"/>
              <a:buChar char="–"/>
            </a:pPr>
            <a:r>
              <a:rPr lang="en-GB" sz="2800">
                <a:solidFill>
                  <a:srgbClr val="000000"/>
                </a:solidFill>
                <a:latin typeface="Arial Unicode MS"/>
                <a:ea typeface="DejaVu Sans"/>
              </a:rPr>
              <a:t>How many combinations?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15" nodeType="tmRoot" restart="never">
          <p:childTnLst>
            <p:seq>
              <p:cTn dur="indefinite" id="1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