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9" r:id="rId3"/>
    <p:sldId id="261" r:id="rId4"/>
    <p:sldId id="262" r:id="rId5"/>
    <p:sldId id="263" r:id="rId6"/>
    <p:sldId id="350" r:id="rId7"/>
    <p:sldId id="351" r:id="rId8"/>
    <p:sldId id="352" r:id="rId9"/>
    <p:sldId id="369" r:id="rId10"/>
    <p:sldId id="308" r:id="rId11"/>
    <p:sldId id="265" r:id="rId12"/>
    <p:sldId id="266" r:id="rId13"/>
    <p:sldId id="309" r:id="rId14"/>
    <p:sldId id="311" r:id="rId15"/>
    <p:sldId id="267" r:id="rId16"/>
    <p:sldId id="268" r:id="rId17"/>
    <p:sldId id="337" r:id="rId18"/>
    <p:sldId id="333" r:id="rId19"/>
    <p:sldId id="269" r:id="rId20"/>
    <p:sldId id="338" r:id="rId21"/>
    <p:sldId id="312" r:id="rId22"/>
    <p:sldId id="313" r:id="rId23"/>
    <p:sldId id="273" r:id="rId24"/>
    <p:sldId id="971" r:id="rId25"/>
    <p:sldId id="1027" r:id="rId26"/>
    <p:sldId id="972" r:id="rId27"/>
    <p:sldId id="1030" r:id="rId28"/>
    <p:sldId id="1021" r:id="rId29"/>
    <p:sldId id="975" r:id="rId30"/>
    <p:sldId id="976" r:id="rId31"/>
    <p:sldId id="1037" r:id="rId32"/>
    <p:sldId id="278" r:id="rId33"/>
    <p:sldId id="279" r:id="rId34"/>
    <p:sldId id="280" r:id="rId35"/>
    <p:sldId id="281" r:id="rId36"/>
    <p:sldId id="365" r:id="rId37"/>
    <p:sldId id="282" r:id="rId38"/>
    <p:sldId id="322" r:id="rId39"/>
    <p:sldId id="358" r:id="rId40"/>
    <p:sldId id="367" r:id="rId41"/>
    <p:sldId id="366" r:id="rId42"/>
    <p:sldId id="354" r:id="rId43"/>
    <p:sldId id="359" r:id="rId44"/>
    <p:sldId id="360" r:id="rId45"/>
    <p:sldId id="318" r:id="rId46"/>
    <p:sldId id="345" r:id="rId47"/>
    <p:sldId id="283" r:id="rId48"/>
    <p:sldId id="347" r:id="rId49"/>
    <p:sldId id="370" r:id="rId50"/>
    <p:sldId id="349" r:id="rId51"/>
    <p:sldId id="323" r:id="rId52"/>
    <p:sldId id="361" r:id="rId53"/>
    <p:sldId id="368" r:id="rId54"/>
    <p:sldId id="355" r:id="rId55"/>
    <p:sldId id="362" r:id="rId56"/>
    <p:sldId id="317" r:id="rId57"/>
    <p:sldId id="319" r:id="rId58"/>
    <p:sldId id="331" r:id="rId59"/>
    <p:sldId id="326" r:id="rId60"/>
    <p:sldId id="327" r:id="rId61"/>
    <p:sldId id="328" r:id="rId62"/>
    <p:sldId id="357" r:id="rId63"/>
    <p:sldId id="329" r:id="rId64"/>
    <p:sldId id="341" r:id="rId65"/>
    <p:sldId id="330" r:id="rId66"/>
    <p:sldId id="364" r:id="rId6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5" autoAdjust="0"/>
    <p:restoredTop sz="94709" autoAdjust="0"/>
  </p:normalViewPr>
  <p:slideViewPr>
    <p:cSldViewPr>
      <p:cViewPr varScale="1">
        <p:scale>
          <a:sx n="136" d="100"/>
          <a:sy n="136" d="100"/>
        </p:scale>
        <p:origin x="13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0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r>
              <a:rPr lang="en-US"/>
              <a:t>CS308 Data Structures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r>
              <a:rPr lang="en-US"/>
              <a:t>Image Processing Fundamentals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2800EE26-5B8A-4E13-933C-AA279F633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35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D87F1BAE-8E0F-4BFF-BA2D-D1424198A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13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295BD0-F2FA-4DA5-8F4D-797C606F4D6F}" type="slidenum">
              <a:rPr kumimoji="0" lang="en-US" sz="1200" smtClean="0"/>
              <a:pPr/>
              <a:t>1</a:t>
            </a:fld>
            <a:endParaRPr kumimoji="0"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73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44A1F7-C398-4BD8-8853-3B061EAA02DD}" type="slidenum">
              <a:rPr kumimoji="0" lang="en-US" sz="1200" smtClean="0"/>
              <a:pPr/>
              <a:t>10</a:t>
            </a:fld>
            <a:endParaRPr kumimoji="0"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B0C0A2-3729-4ED0-9D2A-DB22E5D3171A}" type="slidenum">
              <a:rPr kumimoji="0" lang="en-US" sz="1200" smtClean="0"/>
              <a:pPr/>
              <a:t>11</a:t>
            </a:fld>
            <a:endParaRPr kumimoji="0" 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9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C967A8-E574-4F6E-8AF6-4367AE604FD4}" type="slidenum">
              <a:rPr kumimoji="0" lang="en-US" sz="1200" smtClean="0"/>
              <a:pPr/>
              <a:t>12</a:t>
            </a:fld>
            <a:endParaRPr kumimoji="0" 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9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731EF8-1524-4BAD-B824-656AF7BF43F5}" type="slidenum">
              <a:rPr kumimoji="0" lang="en-US" sz="1200" smtClean="0"/>
              <a:pPr/>
              <a:t>13</a:t>
            </a:fld>
            <a:endParaRPr kumimoji="0"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53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257F6EC-77FB-4E21-A18B-581228976B70}" type="slidenum">
              <a:rPr kumimoji="0" lang="en-US" sz="1200" smtClean="0"/>
              <a:pPr/>
              <a:t>14</a:t>
            </a:fld>
            <a:endParaRPr kumimoji="0"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BE2207-D486-4671-A7EC-68C23130754F}" type="slidenum">
              <a:rPr kumimoji="0" lang="en-US" sz="1200" smtClean="0"/>
              <a:pPr/>
              <a:t>15</a:t>
            </a:fld>
            <a:endParaRPr kumimoji="0"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59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6C6AD4-69E1-47AB-883D-F46F7A97AEB2}" type="slidenum">
              <a:rPr kumimoji="0" lang="en-US" sz="1200" smtClean="0"/>
              <a:pPr/>
              <a:t>16</a:t>
            </a:fld>
            <a:endParaRPr kumimoji="0"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5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C0952A-7A90-41FB-8F02-5FE5CA1D93C9}" type="slidenum">
              <a:rPr kumimoji="0" lang="en-US" sz="1200" smtClean="0"/>
              <a:pPr/>
              <a:t>18</a:t>
            </a:fld>
            <a:endParaRPr kumimoji="0"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3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6DBD48-FF73-4B95-8538-A645FAB00FC0}" type="slidenum">
              <a:rPr kumimoji="0" lang="en-US" sz="1200" smtClean="0"/>
              <a:pPr/>
              <a:t>19</a:t>
            </a:fld>
            <a:endParaRPr kumimoji="0"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91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09BE7B-F3C3-49C2-AE2A-92377801EB6A}" type="slidenum">
              <a:rPr kumimoji="0" lang="en-US" sz="1200" smtClean="0"/>
              <a:pPr/>
              <a:t>21</a:t>
            </a:fld>
            <a:endParaRPr kumimoji="0"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2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E68FF83-3C74-4008-9EC7-879EC0EEA96B}" type="slidenum">
              <a:rPr kumimoji="0" lang="en-US" sz="1200" smtClean="0"/>
              <a:pPr/>
              <a:t>2</a:t>
            </a:fld>
            <a:endParaRPr kumimoji="0"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30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6E95FD-1561-4D6F-A3D0-5FBBE6F292E1}" type="slidenum">
              <a:rPr kumimoji="0" lang="en-US" sz="1200" smtClean="0"/>
              <a:pPr/>
              <a:t>22</a:t>
            </a:fld>
            <a:endParaRPr kumimoji="0"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6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7FAEE6-3874-41BB-B142-086D550A61AF}" type="slidenum">
              <a:rPr kumimoji="0" lang="en-US" sz="1200" smtClean="0"/>
              <a:pPr/>
              <a:t>23</a:t>
            </a:fld>
            <a:endParaRPr kumimoji="0"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73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7890CBC-1F03-7E2B-F9DF-86B619E4B8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0E74644-6B78-5BD8-9D8E-27EC22D33CC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959DED-0E86-4C30-81DE-6D777A6392C4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D7EB8920-7D7F-3F2F-A077-91B6B30460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39941" name="Rectangle 7">
            <a:extLst>
              <a:ext uri="{FF2B5EF4-FFF2-40B4-BE49-F238E27FC236}">
                <a16:creationId xmlns:a16="http://schemas.microsoft.com/office/drawing/2014/main" id="{0B4554CE-3159-B7AA-453F-C1ED353278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1D8ADA9-C4E5-442D-9CF0-2DEDFCBDA792}" type="slidenum">
              <a:rPr lang="ko-KR" altLang="en-US" sz="1200" smtClean="0">
                <a:ea typeface="굴림" panose="020B0600000101010101" pitchFamily="34" charset="-127"/>
              </a:rPr>
              <a:pPr/>
              <a:t>24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39942" name="Rectangle 2">
            <a:extLst>
              <a:ext uri="{FF2B5EF4-FFF2-40B4-BE49-F238E27FC236}">
                <a16:creationId xmlns:a16="http://schemas.microsoft.com/office/drawing/2014/main" id="{88AEDF62-6AA6-EF34-5B87-83C2051C0A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3" name="Rectangle 3">
            <a:extLst>
              <a:ext uri="{FF2B5EF4-FFF2-40B4-BE49-F238E27FC236}">
                <a16:creationId xmlns:a16="http://schemas.microsoft.com/office/drawing/2014/main" id="{CDE78E15-17EF-A557-E82F-08B411F75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7A450F42-2BFA-F7E2-E1F3-A33E2C7FB7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7CF2A5EB-77F9-5860-505C-83DEA680A77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DB8F51-ECFC-4D40-BAFA-BA4091BE74C3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1988" name="Rectangle 6">
            <a:extLst>
              <a:ext uri="{FF2B5EF4-FFF2-40B4-BE49-F238E27FC236}">
                <a16:creationId xmlns:a16="http://schemas.microsoft.com/office/drawing/2014/main" id="{8454AEDB-EBEE-E64D-005D-5CC6EC48578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1989" name="Rectangle 7">
            <a:extLst>
              <a:ext uri="{FF2B5EF4-FFF2-40B4-BE49-F238E27FC236}">
                <a16:creationId xmlns:a16="http://schemas.microsoft.com/office/drawing/2014/main" id="{582B8003-D766-B3BE-C5DC-ABE3D3B69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F0F77C-9C49-4048-B245-A2A71608658A}" type="slidenum">
              <a:rPr lang="ko-KR" altLang="en-US" sz="1200" smtClean="0">
                <a:ea typeface="굴림" panose="020B0600000101010101" pitchFamily="34" charset="-127"/>
              </a:rPr>
              <a:pPr/>
              <a:t>25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1990" name="Rectangle 2">
            <a:extLst>
              <a:ext uri="{FF2B5EF4-FFF2-40B4-BE49-F238E27FC236}">
                <a16:creationId xmlns:a16="http://schemas.microsoft.com/office/drawing/2014/main" id="{788CDA93-9005-474E-7F1B-AFADE742CE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91" name="Rectangle 3">
            <a:extLst>
              <a:ext uri="{FF2B5EF4-FFF2-40B4-BE49-F238E27FC236}">
                <a16:creationId xmlns:a16="http://schemas.microsoft.com/office/drawing/2014/main" id="{7F13550F-D5C3-5710-7A71-22333557F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725C007-67A0-B6B8-38A6-0E932785DB1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BAE89053-E02F-54D4-F468-DB6316D3C7E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CFECC2-0101-434F-A3A4-E26745FC8804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4036" name="Rectangle 6">
            <a:extLst>
              <a:ext uri="{FF2B5EF4-FFF2-40B4-BE49-F238E27FC236}">
                <a16:creationId xmlns:a16="http://schemas.microsoft.com/office/drawing/2014/main" id="{0DD4E2ED-4B16-E20B-CFBD-370CB29BA4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4037" name="Rectangle 7">
            <a:extLst>
              <a:ext uri="{FF2B5EF4-FFF2-40B4-BE49-F238E27FC236}">
                <a16:creationId xmlns:a16="http://schemas.microsoft.com/office/drawing/2014/main" id="{D1A36E58-899A-707C-2978-D8FFC5563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75DE2B-2966-4C3C-8719-5DEAAB83D49C}" type="slidenum">
              <a:rPr lang="ko-KR" altLang="en-US" sz="1200" smtClean="0">
                <a:ea typeface="굴림" panose="020B0600000101010101" pitchFamily="34" charset="-127"/>
              </a:rPr>
              <a:pPr/>
              <a:t>26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4038" name="Rectangle 2">
            <a:extLst>
              <a:ext uri="{FF2B5EF4-FFF2-40B4-BE49-F238E27FC236}">
                <a16:creationId xmlns:a16="http://schemas.microsoft.com/office/drawing/2014/main" id="{45E0482E-430A-2294-F703-73A2A2CD85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9" name="Rectangle 3">
            <a:extLst>
              <a:ext uri="{FF2B5EF4-FFF2-40B4-BE49-F238E27FC236}">
                <a16:creationId xmlns:a16="http://schemas.microsoft.com/office/drawing/2014/main" id="{A733DF85-1D88-0113-6EE1-616484C72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80807236-77C8-3075-CAA1-DFADE0FC34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729BFDAB-EE2A-E2EF-D50D-5B93F613E59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8D123E-08EC-42DA-91AC-38DDF7EA9005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D61B51F5-691B-95A6-3F76-074D17BB31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6085" name="Rectangle 7">
            <a:extLst>
              <a:ext uri="{FF2B5EF4-FFF2-40B4-BE49-F238E27FC236}">
                <a16:creationId xmlns:a16="http://schemas.microsoft.com/office/drawing/2014/main" id="{8144919B-5141-379E-83CB-A5A92B999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DA45A0A-A81C-4DC9-9483-AE04C2B931FC}" type="slidenum">
              <a:rPr lang="ko-KR" altLang="en-US" sz="1200" smtClean="0">
                <a:ea typeface="굴림" panose="020B0600000101010101" pitchFamily="34" charset="-127"/>
              </a:rPr>
              <a:pPr/>
              <a:t>27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6086" name="Rectangle 2">
            <a:extLst>
              <a:ext uri="{FF2B5EF4-FFF2-40B4-BE49-F238E27FC236}">
                <a16:creationId xmlns:a16="http://schemas.microsoft.com/office/drawing/2014/main" id="{232E8B87-1CEC-18B4-1500-D9879316C8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7" name="Rectangle 3">
            <a:extLst>
              <a:ext uri="{FF2B5EF4-FFF2-40B4-BE49-F238E27FC236}">
                <a16:creationId xmlns:a16="http://schemas.microsoft.com/office/drawing/2014/main" id="{C3A9330D-6CA6-0773-08DA-50AFA59E2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7F2F8F2-7BA4-9E85-5C6C-DAA215D01C5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F3F2430B-5FC3-5456-C814-2618568B60D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F78FA51-F77F-4B41-A6FC-766B338DC38C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8132" name="Rectangle 6">
            <a:extLst>
              <a:ext uri="{FF2B5EF4-FFF2-40B4-BE49-F238E27FC236}">
                <a16:creationId xmlns:a16="http://schemas.microsoft.com/office/drawing/2014/main" id="{8637B891-B1AD-8CDD-FC4D-4940A612EED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8133" name="Rectangle 7">
            <a:extLst>
              <a:ext uri="{FF2B5EF4-FFF2-40B4-BE49-F238E27FC236}">
                <a16:creationId xmlns:a16="http://schemas.microsoft.com/office/drawing/2014/main" id="{7407045C-5D17-24E3-0892-97E2A331E9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CB50F8-254C-4057-B55A-0C56FC7AE07A}" type="slidenum">
              <a:rPr lang="ko-KR" altLang="en-US" sz="1200" smtClean="0">
                <a:ea typeface="굴림" panose="020B0600000101010101" pitchFamily="34" charset="-127"/>
              </a:rPr>
              <a:pPr/>
              <a:t>28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48134" name="Rectangle 2">
            <a:extLst>
              <a:ext uri="{FF2B5EF4-FFF2-40B4-BE49-F238E27FC236}">
                <a16:creationId xmlns:a16="http://schemas.microsoft.com/office/drawing/2014/main" id="{B961642D-1DF5-975E-5E92-4CF9327248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5" name="Rectangle 3">
            <a:extLst>
              <a:ext uri="{FF2B5EF4-FFF2-40B4-BE49-F238E27FC236}">
                <a16:creationId xmlns:a16="http://schemas.microsoft.com/office/drawing/2014/main" id="{9937D18C-42BA-3078-2266-91E44BAE4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FE4AD631-9098-2E52-2453-5565EDD03D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A447F797-14C4-282D-361A-317E5936FD8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75E3967-30D5-49DF-ABAD-580E5A24C245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0180" name="Rectangle 6">
            <a:extLst>
              <a:ext uri="{FF2B5EF4-FFF2-40B4-BE49-F238E27FC236}">
                <a16:creationId xmlns:a16="http://schemas.microsoft.com/office/drawing/2014/main" id="{747A124F-7F05-1212-7236-74976E13056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0181" name="Rectangle 7">
            <a:extLst>
              <a:ext uri="{FF2B5EF4-FFF2-40B4-BE49-F238E27FC236}">
                <a16:creationId xmlns:a16="http://schemas.microsoft.com/office/drawing/2014/main" id="{E72EC1CF-1F46-8DA9-9015-F399C6C6F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1509DD3-C956-44C0-A37A-6365C97AB69A}" type="slidenum">
              <a:rPr lang="ko-KR" altLang="en-US" sz="1200" smtClean="0">
                <a:ea typeface="굴림" panose="020B0600000101010101" pitchFamily="34" charset="-127"/>
              </a:rPr>
              <a:pPr/>
              <a:t>29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0182" name="Rectangle 2">
            <a:extLst>
              <a:ext uri="{FF2B5EF4-FFF2-40B4-BE49-F238E27FC236}">
                <a16:creationId xmlns:a16="http://schemas.microsoft.com/office/drawing/2014/main" id="{F724502C-F926-98E2-0732-6EC932A4A0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3" name="Rectangle 3">
            <a:extLst>
              <a:ext uri="{FF2B5EF4-FFF2-40B4-BE49-F238E27FC236}">
                <a16:creationId xmlns:a16="http://schemas.microsoft.com/office/drawing/2014/main" id="{C3231F8F-BD50-DE15-E6E4-56BB0B8F2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2AFEA1B-D551-AC7B-E25F-675BBCC3A8D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7EF63EE-066A-AC10-94E7-3648815855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1E0714E-27BD-4DA7-B5A9-639F34E875E9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2228" name="Rectangle 6">
            <a:extLst>
              <a:ext uri="{FF2B5EF4-FFF2-40B4-BE49-F238E27FC236}">
                <a16:creationId xmlns:a16="http://schemas.microsoft.com/office/drawing/2014/main" id="{453A9CBB-1364-0753-EB8B-7B620AC8D3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2229" name="Rectangle 7">
            <a:extLst>
              <a:ext uri="{FF2B5EF4-FFF2-40B4-BE49-F238E27FC236}">
                <a16:creationId xmlns:a16="http://schemas.microsoft.com/office/drawing/2014/main" id="{DCD7AECF-B508-A422-7BEC-EBE4F0B26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B29CC9-F8C8-41AC-9BE2-9A2AC3E749E5}" type="slidenum">
              <a:rPr lang="ko-KR" altLang="en-US" sz="1200" smtClean="0">
                <a:ea typeface="굴림" panose="020B0600000101010101" pitchFamily="34" charset="-127"/>
              </a:rPr>
              <a:pPr/>
              <a:t>30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2230" name="Rectangle 2">
            <a:extLst>
              <a:ext uri="{FF2B5EF4-FFF2-40B4-BE49-F238E27FC236}">
                <a16:creationId xmlns:a16="http://schemas.microsoft.com/office/drawing/2014/main" id="{41C19996-E0F5-5E65-8DE8-059A2552F0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31" name="Rectangle 3">
            <a:extLst>
              <a:ext uri="{FF2B5EF4-FFF2-40B4-BE49-F238E27FC236}">
                <a16:creationId xmlns:a16="http://schemas.microsoft.com/office/drawing/2014/main" id="{13A44640-BCC0-F60D-2EB0-50AB40CCA5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ACA9F0BD-4940-1BEE-6F74-C84AD0FF22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Pattern Recognition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7B291223-F9C4-F0F4-DBCC-A5AD2244714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4C2874-E4B6-4C13-8E22-F69446BEC594}" type="datetime1">
              <a:rPr lang="ko-KR" altLang="en-US" sz="1200" smtClean="0">
                <a:ea typeface="굴림" panose="020B0600000101010101" pitchFamily="34" charset="-127"/>
              </a:rPr>
              <a:pPr/>
              <a:t>2025-09-10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4276" name="Rectangle 6">
            <a:extLst>
              <a:ext uri="{FF2B5EF4-FFF2-40B4-BE49-F238E27FC236}">
                <a16:creationId xmlns:a16="http://schemas.microsoft.com/office/drawing/2014/main" id="{AB682F0E-8E75-2168-3750-692FCD402C8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ko-KR" altLang="en-US" sz="1200">
                <a:ea typeface="굴림" panose="020B0600000101010101" pitchFamily="34" charset="-127"/>
              </a:rPr>
              <a:t>George Bebis</a:t>
            </a:r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4277" name="Rectangle 7">
            <a:extLst>
              <a:ext uri="{FF2B5EF4-FFF2-40B4-BE49-F238E27FC236}">
                <a16:creationId xmlns:a16="http://schemas.microsoft.com/office/drawing/2014/main" id="{FC00BF27-DF42-754E-99B0-28368CF30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2975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03C8356-3D50-4791-B448-2467A4DF92B0}" type="slidenum">
              <a:rPr lang="ko-KR" altLang="en-US" sz="1200" smtClean="0">
                <a:ea typeface="굴림" panose="020B0600000101010101" pitchFamily="34" charset="-127"/>
              </a:rPr>
              <a:pPr/>
              <a:t>31</a:t>
            </a:fld>
            <a:endParaRPr lang="en-US" altLang="ko-KR" sz="1200">
              <a:ea typeface="굴림" panose="020B0600000101010101" pitchFamily="34" charset="-127"/>
            </a:endParaRPr>
          </a:p>
        </p:txBody>
      </p:sp>
      <p:sp>
        <p:nvSpPr>
          <p:cNvPr id="54278" name="Rectangle 2">
            <a:extLst>
              <a:ext uri="{FF2B5EF4-FFF2-40B4-BE49-F238E27FC236}">
                <a16:creationId xmlns:a16="http://schemas.microsoft.com/office/drawing/2014/main" id="{7CD92D5D-8AF4-C693-C869-2483F58D0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9" name="Rectangle 3">
            <a:extLst>
              <a:ext uri="{FF2B5EF4-FFF2-40B4-BE49-F238E27FC236}">
                <a16:creationId xmlns:a16="http://schemas.microsoft.com/office/drawing/2014/main" id="{BD081F10-ABDD-E73F-AD3F-08526BC78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75FF73-E278-41D4-997E-39A608C3551F}" type="slidenum">
              <a:rPr kumimoji="0" lang="en-US" sz="1200" smtClean="0"/>
              <a:pPr/>
              <a:t>3</a:t>
            </a:fld>
            <a:endParaRPr kumimoji="0"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41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399C18-AE6A-4B88-B4DE-49BFB4A123B5}" type="slidenum">
              <a:rPr kumimoji="0" lang="en-US" sz="1200" smtClean="0"/>
              <a:pPr/>
              <a:t>32</a:t>
            </a:fld>
            <a:endParaRPr kumimoji="0"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33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A0BA42-6A08-4D88-B3B4-4103479277CF}" type="slidenum">
              <a:rPr kumimoji="0" lang="en-US" sz="1200" smtClean="0"/>
              <a:pPr/>
              <a:t>33</a:t>
            </a:fld>
            <a:endParaRPr kumimoji="0"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709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2689279-604A-4DA0-9058-62B5648CAC3F}" type="slidenum">
              <a:rPr kumimoji="0" lang="en-US" sz="1200" smtClean="0"/>
              <a:pPr/>
              <a:t>34</a:t>
            </a:fld>
            <a:endParaRPr kumimoji="0"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95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6C9286-4D3A-4134-80CF-74F8F25E08FA}" type="slidenum">
              <a:rPr kumimoji="0" lang="en-US" sz="1200" smtClean="0"/>
              <a:pPr/>
              <a:t>35</a:t>
            </a:fld>
            <a:endParaRPr kumimoji="0"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07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6C9286-4D3A-4134-80CF-74F8F25E08FA}" type="slidenum">
              <a:rPr kumimoji="0" lang="en-US" sz="1200" smtClean="0"/>
              <a:pPr/>
              <a:t>36</a:t>
            </a:fld>
            <a:endParaRPr kumimoji="0"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47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09C46A1-6AFA-48E9-B44B-6E2A4AB6F89C}" type="slidenum">
              <a:rPr kumimoji="0" lang="en-US" sz="1200" smtClean="0"/>
              <a:pPr/>
              <a:t>37</a:t>
            </a:fld>
            <a:endParaRPr kumimoji="0"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66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0BD034-0766-4B8B-A1B2-FEB704AEC2A5}" type="slidenum">
              <a:rPr kumimoji="0" lang="en-US" sz="1200" smtClean="0"/>
              <a:pPr/>
              <a:t>38</a:t>
            </a:fld>
            <a:endParaRPr kumimoji="0"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4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0BD034-0766-4B8B-A1B2-FEB704AEC2A5}" type="slidenum">
              <a:rPr kumimoji="0" lang="en-US" sz="1200" smtClean="0"/>
              <a:pPr/>
              <a:t>41</a:t>
            </a:fld>
            <a:endParaRPr kumimoji="0"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87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85F820-1563-4356-951A-3B8930388171}" type="slidenum">
              <a:rPr kumimoji="0" lang="en-US" sz="1200" smtClean="0"/>
              <a:pPr/>
              <a:t>45</a:t>
            </a:fld>
            <a:endParaRPr kumimoji="0"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114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46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5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4F004E-525E-4118-962F-4F845FB1940E}" type="slidenum">
              <a:rPr kumimoji="0" lang="en-US" sz="1200" smtClean="0"/>
              <a:pPr/>
              <a:t>4</a:t>
            </a:fld>
            <a:endParaRPr kumimoji="0"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23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47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70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48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048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49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4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50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383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983E1-AC4D-490E-B0B8-48C4C4509FF2}" type="slidenum">
              <a:rPr kumimoji="0" lang="en-US" sz="1200" smtClean="0"/>
              <a:pPr/>
              <a:t>51</a:t>
            </a:fld>
            <a:endParaRPr kumimoji="0"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412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983E1-AC4D-490E-B0B8-48C4C4509FF2}" type="slidenum">
              <a:rPr kumimoji="0" lang="en-US" sz="1200" smtClean="0"/>
              <a:pPr/>
              <a:t>53</a:t>
            </a:fld>
            <a:endParaRPr kumimoji="0"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26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E1549DC-8522-4D9E-AEF2-111087C5FA52}" type="slidenum">
              <a:rPr kumimoji="0" lang="en-US" sz="1200" smtClean="0"/>
              <a:pPr/>
              <a:t>56</a:t>
            </a:fld>
            <a:endParaRPr kumimoji="0"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823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06CD2AC-478B-49A9-BE4E-D07CE0C4ADF7}" type="slidenum">
              <a:rPr kumimoji="0" lang="en-US" sz="1200" smtClean="0"/>
              <a:pPr/>
              <a:t>57</a:t>
            </a:fld>
            <a:endParaRPr kumimoji="0"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407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47F427-8C5C-4DA9-BFA7-85B693A0048B}" type="slidenum">
              <a:rPr kumimoji="0" lang="en-US" sz="1200" smtClean="0"/>
              <a:pPr/>
              <a:t>58</a:t>
            </a:fld>
            <a:endParaRPr kumimoji="0"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30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B5462D-9828-44E0-8F3C-1EC00495309F}" type="slidenum">
              <a:rPr kumimoji="0" lang="en-US" sz="1200" smtClean="0"/>
              <a:pPr/>
              <a:t>59</a:t>
            </a:fld>
            <a:endParaRPr kumimoji="0"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7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D02D2EA-3732-4533-893F-C5CDCDE4EF99}" type="slidenum">
              <a:rPr kumimoji="0" lang="en-US" sz="1200" smtClean="0"/>
              <a:pPr/>
              <a:t>5</a:t>
            </a:fld>
            <a:endParaRPr kumimoji="0"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75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70D945-445F-4E97-AD7D-FBF772DA8986}" type="slidenum">
              <a:rPr kumimoji="0" lang="en-US" sz="1200" smtClean="0"/>
              <a:pPr/>
              <a:t>60</a:t>
            </a:fld>
            <a:endParaRPr kumimoji="0"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07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35EC7B-C8AA-4415-893A-5D4F15E385B0}" type="slidenum">
              <a:rPr kumimoji="0" lang="en-US" sz="1200" smtClean="0"/>
              <a:pPr/>
              <a:t>61</a:t>
            </a:fld>
            <a:endParaRPr kumimoji="0"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569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9865B8-85BD-4B53-8BB3-D0BE4C4ED5AE}" type="slidenum">
              <a:rPr kumimoji="0" lang="en-US" sz="1200" smtClean="0"/>
              <a:pPr/>
              <a:t>63</a:t>
            </a:fld>
            <a:endParaRPr kumimoji="0"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7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8560A3-3E63-467F-B4DA-977ADA33BA89}" type="slidenum">
              <a:rPr kumimoji="0" lang="en-US" sz="1200" smtClean="0"/>
              <a:pPr/>
              <a:t>65</a:t>
            </a:fld>
            <a:endParaRPr kumimoji="0"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7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34803A-5A9C-4259-95CB-9EC039EE2839}" type="slidenum">
              <a:rPr kumimoji="0" lang="en-US" sz="1200" smtClean="0"/>
              <a:pPr/>
              <a:t>6</a:t>
            </a:fld>
            <a:endParaRPr kumimoji="0"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6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3CB68-E498-4E29-940A-DD0ABA8E309D}" type="slidenum">
              <a:rPr lang="en-US"/>
              <a:pPr/>
              <a:t>7</a:t>
            </a:fld>
            <a:endParaRPr 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8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3CB68-E498-4E29-940A-DD0ABA8E309D}" type="slidenum">
              <a:rPr lang="en-US"/>
              <a:pPr/>
              <a:t>8</a:t>
            </a:fld>
            <a:endParaRPr 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3CB68-E498-4E29-940A-DD0ABA8E309D}" type="slidenum">
              <a:rPr lang="en-US"/>
              <a:pPr/>
              <a:t>9</a:t>
            </a:fld>
            <a:endParaRPr 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9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36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437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3F5CD9C-5F43-41C9-B7B4-4EAFC4653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0AE2F-555B-40C2-A79B-2CF6DFA73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3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9E07-C130-49E7-82BA-0EE724A2C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34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44B0D-A876-3067-F552-FD56864293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E0075-8DF1-4CCC-890B-F6F262031CA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10868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A84B0-4DB8-8F3D-E67F-A238E463B6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FA9B5-85FD-4C45-A9BD-A9B8D19C19C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9356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C299-7801-4D27-9382-49A63FD21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5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D49CD-C2E2-4B09-8117-5AC9F55A2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5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A7473-F1E3-4F18-8C2B-CD52A88F9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6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A411B-83B2-42DA-98AD-48A0CA57A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EFBBD-C46E-4F08-95DF-40237BDFA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4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081C0-76DB-415C-A568-5EE173CCA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6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D7D5-498B-4F4E-86A3-3DA370577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2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4810-2518-4B0B-9689-A072F198B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103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A7F0E6E9-836E-4236-90CA-68078F6A6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2.wmf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image" Target="../media/image48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47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hyperlink" Target="https://ocw.mit.edu/courses/res-6-012-introduction-to-probability-spring-2018/resources/simulati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oleObject" Target="../embeddings/oleObject1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7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1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95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94.wmf"/><Relationship Id="rId4" Type="http://schemas.openxmlformats.org/officeDocument/2006/relationships/image" Target="../media/image91.wmf"/><Relationship Id="rId9" Type="http://schemas.openxmlformats.org/officeDocument/2006/relationships/oleObject" Target="../embeddings/oleObject23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6.wmf"/><Relationship Id="rId7" Type="http://schemas.openxmlformats.org/officeDocument/2006/relationships/oleObject" Target="../embeddings/oleObject27.bin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7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00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30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/>
              <a:t>Intensity Transformations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algn="l"/>
            <a:r>
              <a:rPr lang="en-US" b="1" dirty="0">
                <a:latin typeface="Arial" charset="0"/>
              </a:rPr>
              <a:t>CS 474/674 – Prof. Bebis</a:t>
            </a:r>
          </a:p>
          <a:p>
            <a:pPr algn="l"/>
            <a:r>
              <a:rPr lang="en-US" dirty="0"/>
              <a:t>Sections 2.5, 3.1, 3.2, 3.3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</a:t>
            </a:r>
            <a:r>
              <a:rPr lang="en-US" dirty="0">
                <a:solidFill>
                  <a:srgbClr val="FFFF00"/>
                </a:solidFill>
              </a:rPr>
              <a:t>contrast compression</a:t>
            </a:r>
            <a:r>
              <a:rPr lang="en-US" dirty="0"/>
              <a:t>!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7"/>
          <a:stretch/>
        </p:blipFill>
        <p:spPr bwMode="auto">
          <a:xfrm>
            <a:off x="3417358" y="2692400"/>
            <a:ext cx="25146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5"/>
          <a:stretch/>
        </p:blipFill>
        <p:spPr bwMode="auto">
          <a:xfrm>
            <a:off x="533400" y="2692400"/>
            <a:ext cx="2664069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3940" y="5256311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>
                <a:solidFill>
                  <a:srgbClr val="FFFF00"/>
                </a:solidFill>
              </a:rPr>
              <a:t>hard</a:t>
            </a:r>
            <a:r>
              <a:rPr lang="en-US" sz="2000" dirty="0"/>
              <a:t>” threshold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8801" y="5256311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>
                <a:solidFill>
                  <a:srgbClr val="FFFF00"/>
                </a:solidFill>
              </a:rPr>
              <a:t>soft</a:t>
            </a:r>
            <a:r>
              <a:rPr lang="en-US" sz="2000" dirty="0"/>
              <a:t>” threshold</a:t>
            </a:r>
          </a:p>
        </p:txBody>
      </p:sp>
      <p:pic>
        <p:nvPicPr>
          <p:cNvPr id="8" name="Picture 6" descr="C:\Users\bebis\Desktop\Pict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46" y="1770993"/>
            <a:ext cx="25094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29" descr="images/img_threshold_eg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54" y="4381499"/>
            <a:ext cx="250940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7013364" y="3933495"/>
            <a:ext cx="439376" cy="333704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3551" y="3933495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</a:t>
            </a:r>
            <a:r>
              <a:rPr lang="en-US" sz="1400" dirty="0">
                <a:solidFill>
                  <a:srgbClr val="FFFF00"/>
                </a:solidFill>
              </a:rPr>
              <a:t>hard</a:t>
            </a:r>
            <a:r>
              <a:rPr lang="en-US" sz="1400" dirty="0"/>
              <a:t>” threshold</a:t>
            </a:r>
          </a:p>
        </p:txBody>
      </p:sp>
    </p:spTree>
    <p:extLst>
      <p:ext uri="{BB962C8B-B14F-4D97-AF65-F5344CB8AC3E}">
        <p14:creationId xmlns:p14="http://schemas.microsoft.com/office/powerpoint/2010/main" val="40367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Level Slicing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Highlight</a:t>
            </a:r>
            <a:r>
              <a:rPr lang="en-US" sz="2200" dirty="0"/>
              <a:t> values within a specific range only!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/>
          <a:stretch/>
        </p:blipFill>
        <p:spPr bwMode="auto">
          <a:xfrm>
            <a:off x="1828800" y="2686049"/>
            <a:ext cx="175260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86049"/>
            <a:ext cx="41910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82" y="4779168"/>
            <a:ext cx="4495800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765925" y="5272088"/>
            <a:ext cx="19832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This is in essence</a:t>
            </a:r>
          </a:p>
          <a:p>
            <a:r>
              <a:rPr lang="en-US" sz="2000" dirty="0"/>
              <a:t>“</a:t>
            </a:r>
            <a:r>
              <a:rPr lang="en-US" sz="2000" dirty="0">
                <a:solidFill>
                  <a:srgbClr val="FFFF00"/>
                </a:solidFill>
              </a:rPr>
              <a:t>double”</a:t>
            </a:r>
          </a:p>
          <a:p>
            <a:r>
              <a:rPr lang="en-US" sz="2000" dirty="0"/>
              <a:t>thresholding!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D387F4-44D4-1667-8384-3F984A12902C}"/>
              </a:ext>
            </a:extLst>
          </p:cNvPr>
          <p:cNvSpPr txBox="1"/>
          <p:nvPr/>
        </p:nvSpPr>
        <p:spPr>
          <a:xfrm>
            <a:off x="585597" y="5184070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Remove </a:t>
            </a:r>
          </a:p>
          <a:p>
            <a:r>
              <a:rPr lang="en-US" sz="2000" dirty="0"/>
              <a:t>background:</a:t>
            </a:r>
          </a:p>
        </p:txBody>
      </p:sp>
    </p:spTree>
    <p:extLst>
      <p:ext uri="{BB962C8B-B14F-4D97-AF65-F5344CB8AC3E}">
        <p14:creationId xmlns:p14="http://schemas.microsoft.com/office/powerpoint/2010/main" val="20087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953000" y="2738090"/>
            <a:ext cx="3352800" cy="7620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Logarithmic transformation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82000" cy="4648200"/>
          </a:xfrm>
        </p:spPr>
        <p:txBody>
          <a:bodyPr/>
          <a:lstStyle/>
          <a:p>
            <a:r>
              <a:rPr lang="en-US" sz="2200" dirty="0"/>
              <a:t>Enhance details in the </a:t>
            </a:r>
            <a:r>
              <a:rPr lang="en-US" sz="2200" dirty="0">
                <a:solidFill>
                  <a:srgbClr val="FFFF00"/>
                </a:solidFill>
              </a:rPr>
              <a:t>darker</a:t>
            </a:r>
            <a:r>
              <a:rPr lang="en-US" sz="2200" dirty="0"/>
              <a:t> regions of an image at the expense of details in </a:t>
            </a:r>
            <a:r>
              <a:rPr lang="en-US" sz="2200" dirty="0">
                <a:solidFill>
                  <a:srgbClr val="FFFF00"/>
                </a:solidFill>
              </a:rPr>
              <a:t>brighter</a:t>
            </a:r>
            <a:r>
              <a:rPr lang="en-US" sz="2200" dirty="0"/>
              <a:t> regions.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4863"/>
            <a:ext cx="3429000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ameramanfft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4410521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ameramanff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4371975"/>
            <a:ext cx="2295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833191"/>
              </p:ext>
            </p:extLst>
          </p:nvPr>
        </p:nvGraphicFramePr>
        <p:xfrm>
          <a:off x="5298282" y="2869936"/>
          <a:ext cx="2524125" cy="480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25520" imgH="246600" progId="Equation.3">
                  <p:embed/>
                </p:oleObj>
              </mc:Choice>
              <mc:Fallback>
                <p:oleObj name="Equation" r:id="rId6" imgW="1325520" imgH="2466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8282" y="2869936"/>
                        <a:ext cx="2524125" cy="480786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400" y="45720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compress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334000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stretch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394525" y="5367754"/>
            <a:ext cx="423862" cy="304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A6182-BCF9-8538-5053-2E2C9553A6C3}"/>
              </a:ext>
            </a:extLst>
          </p:cNvPr>
          <p:cNvSpPr/>
          <p:nvPr/>
        </p:nvSpPr>
        <p:spPr>
          <a:xfrm>
            <a:off x="4297288" y="3588123"/>
            <a:ext cx="4526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800" u="sng" dirty="0"/>
              <a:t>Example</a:t>
            </a:r>
            <a:r>
              <a:rPr lang="en-US" sz="1800" dirty="0"/>
              <a:t>: visualize the </a:t>
            </a:r>
            <a:r>
              <a:rPr lang="en-US" sz="1800" dirty="0">
                <a:solidFill>
                  <a:srgbClr val="FFFF00"/>
                </a:solidFill>
              </a:rPr>
              <a:t>spectrum</a:t>
            </a:r>
            <a:r>
              <a:rPr lang="en-US" sz="1800" dirty="0"/>
              <a:t> of the </a:t>
            </a:r>
          </a:p>
          <a:p>
            <a:pPr marL="0" indent="0">
              <a:buNone/>
            </a:pPr>
            <a:r>
              <a:rPr lang="en-US" sz="1800" dirty="0"/>
              <a:t>Fourier Transform using a log() transformation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F0FDC-6277-6460-3F0D-F94BC3596023}"/>
              </a:ext>
            </a:extLst>
          </p:cNvPr>
          <p:cNvSpPr txBox="1"/>
          <p:nvPr/>
        </p:nvSpPr>
        <p:spPr>
          <a:xfrm>
            <a:off x="6313750" y="4967644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T(r)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3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transformation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Reverse effect of that obtained using logarithmic mapping.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23" y="2895014"/>
            <a:ext cx="32766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6200" y="50292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compress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4191000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stretch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Equalization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sz="2200" dirty="0"/>
              <a:t>A fully </a:t>
            </a:r>
            <a:r>
              <a:rPr lang="en-US" sz="2200" dirty="0">
                <a:solidFill>
                  <a:srgbClr val="FFFF00"/>
                </a:solidFill>
              </a:rPr>
              <a:t>automatic </a:t>
            </a:r>
            <a:r>
              <a:rPr lang="en-US" sz="2200" dirty="0"/>
              <a:t>technique for </a:t>
            </a:r>
            <a:r>
              <a:rPr lang="en-US" sz="2200" dirty="0">
                <a:solidFill>
                  <a:srgbClr val="FFFF00"/>
                </a:solidFill>
              </a:rPr>
              <a:t>contrast enhancement</a:t>
            </a:r>
            <a:r>
              <a:rPr lang="en-US" sz="2200" dirty="0"/>
              <a:t>!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Need to define </a:t>
            </a:r>
            <a:r>
              <a:rPr lang="en-US" sz="2200" dirty="0">
                <a:solidFill>
                  <a:srgbClr val="FFFF00"/>
                </a:solidFill>
              </a:rPr>
              <a:t>image histograms </a:t>
            </a:r>
            <a:r>
              <a:rPr lang="en-US" sz="2200" dirty="0"/>
              <a:t>and review</a:t>
            </a:r>
            <a:r>
              <a:rPr lang="en-US" sz="2200" dirty="0">
                <a:solidFill>
                  <a:srgbClr val="FFFF00"/>
                </a:solidFill>
              </a:rPr>
              <a:t> random variables </a:t>
            </a:r>
            <a:r>
              <a:rPr lang="en-US" sz="2200" dirty="0"/>
              <a:t>from probability theory first! </a:t>
            </a:r>
          </a:p>
          <a:p>
            <a:endParaRPr lang="en-US" sz="2200" dirty="0"/>
          </a:p>
        </p:txBody>
      </p:sp>
      <p:pic>
        <p:nvPicPr>
          <p:cNvPr id="15364" name="Picture 5" descr="300px-Unequalized_Hawkes_Bay_N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13531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300px-Equalized_Hawkes_Bay_N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4316413" y="3594100"/>
            <a:ext cx="381000" cy="3810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Histograms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An image histogram is a plot of </a:t>
            </a:r>
            <a:r>
              <a:rPr lang="en-US" sz="2200" dirty="0">
                <a:solidFill>
                  <a:srgbClr val="FFFF00"/>
                </a:solidFill>
              </a:rPr>
              <a:t>gray-level frequencies</a:t>
            </a:r>
            <a:r>
              <a:rPr lang="en-US" sz="2200" dirty="0"/>
              <a:t>. 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7381875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505200" y="2971800"/>
            <a:ext cx="2133600" cy="6858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Image Histograms</a:t>
            </a: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4056063"/>
            <a:ext cx="5562600" cy="2105025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85800" y="1810064"/>
            <a:ext cx="7772400" cy="45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Divide frequencies by </a:t>
            </a:r>
            <a:r>
              <a:rPr lang="en-US" sz="2400" dirty="0">
                <a:solidFill>
                  <a:srgbClr val="FFFF00"/>
                </a:solidFill>
              </a:rPr>
              <a:t>total number of pixels </a:t>
            </a:r>
            <a:r>
              <a:rPr lang="en-US" sz="2400" dirty="0"/>
              <a:t>in the image to represent them as </a:t>
            </a:r>
            <a:r>
              <a:rPr lang="en-US" sz="2400" dirty="0">
                <a:solidFill>
                  <a:srgbClr val="FFFF00"/>
                </a:solidFill>
              </a:rPr>
              <a:t>probabilities</a:t>
            </a:r>
            <a:r>
              <a:rPr lang="en-US" sz="2400" dirty="0"/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graphicFrame>
        <p:nvGraphicFramePr>
          <p:cNvPr id="174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328622"/>
              </p:ext>
            </p:extLst>
          </p:nvPr>
        </p:nvGraphicFramePr>
        <p:xfrm>
          <a:off x="3581400" y="2971800"/>
          <a:ext cx="19812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2800" imgH="219240" progId="Equation.DSMT4">
                  <p:embed/>
                </p:oleObj>
              </mc:Choice>
              <mc:Fallback>
                <p:oleObj name="Equation" r:id="rId4" imgW="712800" imgH="2192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71800"/>
                        <a:ext cx="1981200" cy="625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Histograms (cont’d)</a:t>
            </a:r>
          </a:p>
        </p:txBody>
      </p:sp>
      <p:pic>
        <p:nvPicPr>
          <p:cNvPr id="18435" name="Picture 3" descr="CATB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11475"/>
            <a:ext cx="26892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atbonehi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40386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1997075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2042493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Unnormalized Histogram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5719117"/>
            <a:ext cx="6273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Could</a:t>
            </a:r>
            <a:r>
              <a:rPr lang="en-US" sz="2400" b="1" dirty="0"/>
              <a:t> </a:t>
            </a:r>
            <a:r>
              <a:rPr lang="en-US" sz="2400" dirty="0"/>
              <a:t>different images have the same histogram?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Image Histograms</a:t>
            </a:r>
          </a:p>
        </p:txBody>
      </p:sp>
      <p:pic>
        <p:nvPicPr>
          <p:cNvPr id="5" name="Picture 4" descr="gonzalez_p1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4" b="50014"/>
          <a:stretch/>
        </p:blipFill>
        <p:spPr bwMode="auto">
          <a:xfrm>
            <a:off x="1327638" y="3352800"/>
            <a:ext cx="24384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onzalez_p1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6" b="50014"/>
          <a:stretch/>
        </p:blipFill>
        <p:spPr bwMode="auto">
          <a:xfrm>
            <a:off x="5486400" y="3429000"/>
            <a:ext cx="2535238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924808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clustered at the low end 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dark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 images.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5723" y="1924808"/>
            <a:ext cx="3124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clustered at the high end 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bright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 images.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Image Histograms (cont’d)</a:t>
            </a:r>
          </a:p>
        </p:txBody>
      </p:sp>
      <p:pic>
        <p:nvPicPr>
          <p:cNvPr id="20484" name="Picture 4" descr="gonzalez_p1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5" r="47269"/>
          <a:stretch/>
        </p:blipFill>
        <p:spPr bwMode="auto">
          <a:xfrm>
            <a:off x="1219200" y="3429000"/>
            <a:ext cx="27432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820"/>
          <a:stretch/>
        </p:blipFill>
        <p:spPr>
          <a:xfrm>
            <a:off x="5334000" y="3429000"/>
            <a:ext cx="2609539" cy="281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752600"/>
            <a:ext cx="4129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with </a:t>
            </a:r>
            <a:r>
              <a:rPr lang="en-US" sz="2200" kern="0" dirty="0">
                <a:solidFill>
                  <a:srgbClr val="FFFF00"/>
                </a:solidFill>
                <a:latin typeface="Times New Roman"/>
              </a:rPr>
              <a:t>small spread 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low contrast</a:t>
            </a:r>
            <a:r>
              <a:rPr lang="en-US" sz="2200" kern="0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images (i.e., mostly dark, mostly bright, or mostly gray).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1921877"/>
            <a:ext cx="320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with </a:t>
            </a:r>
            <a:r>
              <a:rPr lang="en-US" sz="2200" kern="0" dirty="0">
                <a:solidFill>
                  <a:srgbClr val="FFFF00"/>
                </a:solidFill>
                <a:latin typeface="Times New Roman"/>
              </a:rPr>
              <a:t>wide spread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 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high contrast</a:t>
            </a:r>
            <a:r>
              <a:rPr lang="en-US" sz="2200" kern="0" dirty="0">
                <a:solidFill>
                  <a:srgbClr val="E78A2D"/>
                </a:solidFill>
                <a:latin typeface="Times New Roman"/>
              </a:rPr>
              <a:t> 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images.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Domain Methods</a:t>
            </a:r>
          </a:p>
        </p:txBody>
      </p:sp>
      <p:pic>
        <p:nvPicPr>
          <p:cNvPr id="40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562600" cy="1878013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5562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905000" y="2057400"/>
            <a:ext cx="582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f(x,y)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612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g(x,y)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5562600" y="2057400"/>
            <a:ext cx="612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g(x,y)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1893000" y="4343400"/>
            <a:ext cx="582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f(</a:t>
            </a:r>
            <a:r>
              <a:rPr lang="en-US" sz="1400" dirty="0" err="1">
                <a:solidFill>
                  <a:schemeClr val="bg2"/>
                </a:solidFill>
              </a:rPr>
              <a:t>x,y</a:t>
            </a:r>
            <a:r>
              <a:rPr lang="en-US" sz="14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105" name="TextBox 1"/>
          <p:cNvSpPr txBox="1">
            <a:spLocks noChangeArrowheads="1"/>
          </p:cNvSpPr>
          <p:nvPr/>
        </p:nvSpPr>
        <p:spPr bwMode="auto">
          <a:xfrm>
            <a:off x="42863" y="2346325"/>
            <a:ext cx="15183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Point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Processing</a:t>
            </a: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-14288" y="4724400"/>
            <a:ext cx="1628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Area/Mask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Processing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3018" y="2131279"/>
            <a:ext cx="1039067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processed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5873" y="4495800"/>
            <a:ext cx="1039067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processed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3124200"/>
            <a:ext cx="135401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T operates on a single pixel at a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70172-1796-6635-82C1-2DA69C94AA2A}"/>
              </a:ext>
            </a:extLst>
          </p:cNvPr>
          <p:cNvSpPr txBox="1"/>
          <p:nvPr/>
        </p:nvSpPr>
        <p:spPr>
          <a:xfrm>
            <a:off x="5837975" y="5355342"/>
            <a:ext cx="14596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T operates on a “group” of pixels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4" grpId="0"/>
      <p:bldP spid="4106" grpId="0"/>
      <p:bldP spid="1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Image Histograms (cont’d)</a:t>
            </a:r>
          </a:p>
        </p:txBody>
      </p:sp>
      <p:pic>
        <p:nvPicPr>
          <p:cNvPr id="21507" name="Picture 4" descr="CATB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68" y="1905000"/>
            <a:ext cx="26892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catboneh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6" y="1905000"/>
            <a:ext cx="26892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catboneh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32051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catbonehehi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242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1980406" y="1504950"/>
            <a:ext cx="153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Low contrast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5729287" y="1514253"/>
            <a:ext cx="157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High contrast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4495800" y="5181600"/>
            <a:ext cx="381000" cy="304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Histogram Equalization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63233"/>
            <a:ext cx="7772400" cy="4114800"/>
          </a:xfrm>
        </p:spPr>
        <p:txBody>
          <a:bodyPr/>
          <a:lstStyle/>
          <a:p>
            <a:r>
              <a:rPr lang="en-US" dirty="0"/>
              <a:t>The goal of histogram equalization is to </a:t>
            </a:r>
            <a:r>
              <a:rPr lang="en-US" dirty="0">
                <a:solidFill>
                  <a:srgbClr val="FFFF00"/>
                </a:solidFill>
              </a:rPr>
              <a:t>redistribute</a:t>
            </a:r>
            <a:r>
              <a:rPr lang="en-US" dirty="0"/>
              <a:t> the gray-level values </a:t>
            </a:r>
            <a:r>
              <a:rPr lang="en-US" dirty="0">
                <a:solidFill>
                  <a:srgbClr val="FFFF00"/>
                </a:solidFill>
              </a:rPr>
              <a:t>uniformly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>
              <a:buFontTx/>
              <a:buNone/>
            </a:pPr>
            <a:endParaRPr lang="en-US" sz="2200" dirty="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021623"/>
            <a:ext cx="64198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Histogram Equalization (cont’d)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>
                <a:solidFill>
                  <a:srgbClr val="FFFF00"/>
                </a:solidFill>
              </a:rPr>
              <a:t>practice</a:t>
            </a:r>
            <a:r>
              <a:rPr lang="en-US" dirty="0"/>
              <a:t>, the equalized histogram will not be completely flat due to the discrete nature of the data.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>
              <a:buFontTx/>
              <a:buNone/>
            </a:pPr>
            <a:endParaRPr lang="en-US" sz="2200" dirty="0"/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772753"/>
              </p:ext>
            </p:extLst>
          </p:nvPr>
        </p:nvGraphicFramePr>
        <p:xfrm>
          <a:off x="1447800" y="3124200"/>
          <a:ext cx="609600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478169" imgH="3352381" progId="">
                  <p:embed/>
                </p:oleObj>
              </mc:Choice>
              <mc:Fallback>
                <p:oleObj name="Photo Editor Photo" r:id="rId3" imgW="7478169" imgH="3352381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124200"/>
                        <a:ext cx="6096000" cy="27336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0800"/>
            <a:ext cx="7772400" cy="1143000"/>
          </a:xfrm>
        </p:spPr>
        <p:txBody>
          <a:bodyPr/>
          <a:lstStyle/>
          <a:p>
            <a:r>
              <a:rPr lang="en-US" dirty="0"/>
              <a:t>Random Variables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8498" y="1703800"/>
            <a:ext cx="7924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dirty="0">
                <a:ea typeface="굴림" pitchFamily="34" charset="-127"/>
              </a:rPr>
              <a:t>A random variable (</a:t>
            </a:r>
            <a:r>
              <a:rPr lang="en-US" altLang="ko-KR" dirty="0" err="1">
                <a:ea typeface="굴림" pitchFamily="34" charset="-127"/>
              </a:rPr>
              <a:t>r.v.</a:t>
            </a:r>
            <a:r>
              <a:rPr lang="en-US" altLang="ko-KR" dirty="0">
                <a:ea typeface="굴림" pitchFamily="34" charset="-127"/>
              </a:rPr>
              <a:t>) is a </a:t>
            </a:r>
            <a:r>
              <a:rPr lang="en-US" altLang="ko-KR" dirty="0">
                <a:solidFill>
                  <a:srgbClr val="FFFF00"/>
                </a:solidFill>
                <a:ea typeface="굴림" pitchFamily="34" charset="-127"/>
              </a:rPr>
              <a:t>function</a:t>
            </a:r>
            <a:r>
              <a:rPr lang="en-US" altLang="ko-KR" dirty="0">
                <a:ea typeface="굴림" pitchFamily="34" charset="-127"/>
              </a:rPr>
              <a:t> that assigns a </a:t>
            </a:r>
            <a:r>
              <a:rPr lang="en-US" altLang="ko-KR" dirty="0">
                <a:solidFill>
                  <a:srgbClr val="FFFF00"/>
                </a:solidFill>
                <a:ea typeface="굴림" pitchFamily="34" charset="-127"/>
              </a:rPr>
              <a:t>discrete</a:t>
            </a:r>
            <a:r>
              <a:rPr lang="en-US" altLang="ko-KR" dirty="0">
                <a:ea typeface="굴림" pitchFamily="34" charset="-127"/>
              </a:rPr>
              <a:t> or </a:t>
            </a:r>
            <a:r>
              <a:rPr lang="en-US" altLang="ko-KR" dirty="0">
                <a:solidFill>
                  <a:srgbClr val="FFFF00"/>
                </a:solidFill>
                <a:ea typeface="굴림" pitchFamily="34" charset="-127"/>
              </a:rPr>
              <a:t>continuous</a:t>
            </a:r>
            <a:r>
              <a:rPr lang="en-US" altLang="ko-KR" dirty="0">
                <a:ea typeface="굴림" pitchFamily="34" charset="-127"/>
              </a:rPr>
              <a:t> value to the outcome of a random experiment.</a:t>
            </a:r>
          </a:p>
        </p:txBody>
      </p:sp>
      <p:pic>
        <p:nvPicPr>
          <p:cNvPr id="36868" name="Picture 4" descr="lecture_Page_05">
            <a:extLst>
              <a:ext uri="{FF2B5EF4-FFF2-40B4-BE49-F238E27FC236}">
                <a16:creationId xmlns:a16="http://schemas.microsoft.com/office/drawing/2014/main" id="{C7E2F696-A198-B574-1662-0B6C84F18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7" t="46297" r="11676" b="39677"/>
          <a:stretch>
            <a:fillRect/>
          </a:stretch>
        </p:blipFill>
        <p:spPr>
          <a:xfrm>
            <a:off x="1350498" y="2636402"/>
            <a:ext cx="6400800" cy="12573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E708B1-9309-A6DA-E4E3-AE3493E12314}"/>
              </a:ext>
            </a:extLst>
          </p:cNvPr>
          <p:cNvSpPr txBox="1"/>
          <p:nvPr/>
        </p:nvSpPr>
        <p:spPr>
          <a:xfrm>
            <a:off x="1318846" y="4273207"/>
            <a:ext cx="6432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ko-KR" sz="2400" u="sng" dirty="0">
                <a:ea typeface="굴림" pitchFamily="34" charset="-127"/>
              </a:rPr>
              <a:t>Example</a:t>
            </a:r>
            <a:r>
              <a:rPr lang="en-US" altLang="ko-KR" sz="2400" dirty="0">
                <a:ea typeface="굴림" pitchFamily="34" charset="-127"/>
              </a:rPr>
              <a:t>: toss a coin 3 times, define X:</a:t>
            </a:r>
            <a:r>
              <a:rPr lang="en-US" altLang="ko-KR" sz="2400" dirty="0">
                <a:solidFill>
                  <a:srgbClr val="FF0000"/>
                </a:solidFill>
                <a:ea typeface="굴림" pitchFamily="34" charset="-127"/>
              </a:rPr>
              <a:t> </a:t>
            </a:r>
            <a:r>
              <a:rPr lang="en-US" altLang="ko-KR" sz="2400" dirty="0">
                <a:solidFill>
                  <a:srgbClr val="FFFF00"/>
                </a:solidFill>
                <a:ea typeface="굴림" pitchFamily="34" charset="-127"/>
              </a:rPr>
              <a:t># of heads</a:t>
            </a:r>
          </a:p>
        </p:txBody>
      </p:sp>
      <p:pic>
        <p:nvPicPr>
          <p:cNvPr id="34824" name="Picture 4" descr="lecture_Page_05">
            <a:extLst>
              <a:ext uri="{FF2B5EF4-FFF2-40B4-BE49-F238E27FC236}">
                <a16:creationId xmlns:a16="http://schemas.microsoft.com/office/drawing/2014/main" id="{15DA5D23-9C51-3D4A-8274-655BDF3CC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61597" r="11745" b="16763"/>
          <a:stretch>
            <a:fillRect/>
          </a:stretch>
        </p:blipFill>
        <p:spPr bwMode="auto">
          <a:xfrm>
            <a:off x="1524000" y="4759871"/>
            <a:ext cx="59436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B4AB84C6-9CDC-D7A4-6BED-890608F03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698" y="2636402"/>
            <a:ext cx="881062" cy="338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</a:rPr>
              <a:t>   </a:t>
            </a:r>
            <a:r>
              <a:rPr lang="en-US" altLang="en-US" sz="1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X(j)=x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938D98-855A-DEEE-0885-A6EFABDE7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32122"/>
            <a:ext cx="586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1800" b="1" dirty="0">
                <a:latin typeface="+mn-lt"/>
                <a:ea typeface="굴림" panose="020B0600000101010101" pitchFamily="34" charset="-127"/>
              </a:rPr>
              <a:t>Notation</a:t>
            </a:r>
            <a:r>
              <a:rPr lang="en-US" altLang="ko-KR" sz="1800" dirty="0">
                <a:latin typeface="+mn-lt"/>
                <a:ea typeface="굴림" panose="020B0600000101010101" pitchFamily="34" charset="-127"/>
              </a:rPr>
              <a:t>: </a:t>
            </a:r>
            <a:r>
              <a:rPr lang="en-US" altLang="ko-KR" sz="1800" dirty="0">
                <a:solidFill>
                  <a:srgbClr val="FFFF00"/>
                </a:solidFill>
                <a:latin typeface="+mn-lt"/>
                <a:ea typeface="굴림" panose="020B0600000101010101" pitchFamily="34" charset="-127"/>
              </a:rPr>
              <a:t>X</a:t>
            </a:r>
            <a:r>
              <a:rPr lang="en-US" altLang="ko-KR" sz="1800" dirty="0">
                <a:latin typeface="+mn-lt"/>
                <a:ea typeface="굴림" panose="020B0600000101010101" pitchFamily="34" charset="-127"/>
              </a:rPr>
              <a:t>: random variable, </a:t>
            </a:r>
            <a:r>
              <a:rPr lang="en-US" altLang="ko-KR" sz="1800" dirty="0">
                <a:solidFill>
                  <a:srgbClr val="FFFF00"/>
                </a:solidFill>
                <a:latin typeface="+mn-lt"/>
                <a:ea typeface="굴림" panose="020B0600000101010101" pitchFamily="34" charset="-127"/>
              </a:rPr>
              <a:t>x</a:t>
            </a:r>
            <a:r>
              <a:rPr lang="en-US" altLang="ko-KR" sz="1800" dirty="0">
                <a:latin typeface="+mn-lt"/>
                <a:ea typeface="굴림" panose="020B0600000101010101" pitchFamily="34" charset="-127"/>
              </a:rPr>
              <a:t>: value of random variable</a:t>
            </a:r>
            <a:endParaRPr lang="en-US" alt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269AF84-03ED-FFF1-C5C7-6F7C43D3F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1079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Random Variables (cont’d)</a:t>
            </a:r>
            <a:endParaRPr lang="en-US" altLang="ko-KR" sz="4000" b="1" dirty="0">
              <a:ea typeface="굴림" panose="020B0600000101010101" pitchFamily="34" charset="-127"/>
            </a:endParaRP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0ABA178-D338-A9D8-601E-43C6D33868C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6962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400" dirty="0">
                <a:ea typeface="굴림" pitchFamily="48" charset="-128"/>
              </a:rPr>
              <a:t>How do we compute probabilities using random variables?</a:t>
            </a:r>
          </a:p>
          <a:p>
            <a:pPr lvl="1" eaLnBrk="1" hangingPunct="1">
              <a:defRPr/>
            </a:pPr>
            <a:r>
              <a:rPr lang="en-US" altLang="ko-KR" sz="2200" dirty="0">
                <a:ea typeface="굴림" pitchFamily="48" charset="-128"/>
              </a:rPr>
              <a:t>Suppose the sample space is 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S=&lt;s</a:t>
            </a:r>
            <a:r>
              <a:rPr lang="en-US" altLang="ko-KR" sz="2200" i="1" baseline="-25000" dirty="0">
                <a:solidFill>
                  <a:srgbClr val="92D050"/>
                </a:solidFill>
                <a:ea typeface="굴림" pitchFamily="48" charset="-128"/>
              </a:rPr>
              <a:t>1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, s</a:t>
            </a:r>
            <a:r>
              <a:rPr lang="en-US" altLang="ko-KR" sz="2200" i="1" baseline="-25000" dirty="0">
                <a:solidFill>
                  <a:srgbClr val="92D050"/>
                </a:solidFill>
                <a:ea typeface="굴림" pitchFamily="48" charset="-128"/>
              </a:rPr>
              <a:t>2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, …, </a:t>
            </a:r>
            <a:r>
              <a:rPr lang="en-US" altLang="ko-KR" sz="2200" i="1" dirty="0" err="1">
                <a:solidFill>
                  <a:srgbClr val="92D050"/>
                </a:solidFill>
                <a:ea typeface="굴림" pitchFamily="48" charset="-128"/>
              </a:rPr>
              <a:t>s</a:t>
            </a:r>
            <a:r>
              <a:rPr lang="en-US" altLang="ko-KR" sz="2200" i="1" baseline="-25000" dirty="0" err="1">
                <a:solidFill>
                  <a:srgbClr val="92D050"/>
                </a:solidFill>
                <a:ea typeface="굴림" pitchFamily="48" charset="-128"/>
              </a:rPr>
              <a:t>n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&gt;</a:t>
            </a:r>
          </a:p>
          <a:p>
            <a:pPr lvl="1" eaLnBrk="1" hangingPunct="1">
              <a:defRPr/>
            </a:pPr>
            <a:r>
              <a:rPr lang="en-US" altLang="ko-KR" sz="2200" dirty="0">
                <a:ea typeface="굴림" pitchFamily="48" charset="-128"/>
              </a:rPr>
              <a:t>Let the random variable 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X</a:t>
            </a:r>
            <a:r>
              <a:rPr lang="en-US" altLang="ko-KR" sz="2200" dirty="0">
                <a:solidFill>
                  <a:srgbClr val="92D050"/>
                </a:solidFill>
                <a:ea typeface="굴림" pitchFamily="48" charset="-128"/>
              </a:rPr>
              <a:t> </a:t>
            </a:r>
            <a:r>
              <a:rPr lang="en-US" altLang="ko-KR" sz="2200" dirty="0">
                <a:ea typeface="굴림" pitchFamily="48" charset="-128"/>
              </a:rPr>
              <a:t>assume values</a:t>
            </a:r>
            <a:r>
              <a:rPr lang="en-US" altLang="ko-KR" sz="2200" dirty="0">
                <a:solidFill>
                  <a:srgbClr val="92D050"/>
                </a:solidFill>
                <a:ea typeface="굴림" pitchFamily="48" charset="-128"/>
              </a:rPr>
              <a:t> </a:t>
            </a:r>
            <a:r>
              <a:rPr lang="en-US" altLang="ko-KR" sz="2200" dirty="0">
                <a:ea typeface="굴림" pitchFamily="48" charset="-128"/>
              </a:rPr>
              <a:t>in 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&lt;x</a:t>
            </a:r>
            <a:r>
              <a:rPr lang="en-US" altLang="ko-KR" sz="2200" i="1" baseline="-25000" dirty="0">
                <a:solidFill>
                  <a:srgbClr val="92D050"/>
                </a:solidFill>
                <a:ea typeface="굴림" pitchFamily="48" charset="-128"/>
              </a:rPr>
              <a:t>1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,x</a:t>
            </a:r>
            <a:r>
              <a:rPr lang="en-US" altLang="ko-KR" sz="2200" i="1" baseline="-25000" dirty="0">
                <a:solidFill>
                  <a:srgbClr val="92D050"/>
                </a:solidFill>
                <a:ea typeface="굴림" pitchFamily="48" charset="-128"/>
              </a:rPr>
              <a:t>2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,…,</a:t>
            </a:r>
            <a:r>
              <a:rPr lang="en-US" altLang="ko-KR" sz="2200" i="1" dirty="0" err="1">
                <a:solidFill>
                  <a:srgbClr val="92D050"/>
                </a:solidFill>
                <a:ea typeface="굴림" pitchFamily="48" charset="-128"/>
              </a:rPr>
              <a:t>x</a:t>
            </a:r>
            <a:r>
              <a:rPr lang="en-US" altLang="ko-KR" sz="2200" i="1" baseline="-25000" dirty="0" err="1">
                <a:solidFill>
                  <a:srgbClr val="92D050"/>
                </a:solidFill>
                <a:ea typeface="굴림" pitchFamily="48" charset="-128"/>
              </a:rPr>
              <a:t>m</a:t>
            </a:r>
            <a:r>
              <a:rPr lang="en-US" altLang="ko-KR" sz="2200" i="1" dirty="0">
                <a:solidFill>
                  <a:srgbClr val="92D050"/>
                </a:solidFill>
                <a:ea typeface="굴림" pitchFamily="48" charset="-128"/>
              </a:rPr>
              <a:t>&gt;</a:t>
            </a:r>
          </a:p>
          <a:p>
            <a:pPr lvl="1" eaLnBrk="1" hangingPunct="1">
              <a:defRPr/>
            </a:pPr>
            <a:r>
              <a:rPr lang="en-US" altLang="ko-KR" sz="2200" dirty="0">
                <a:ea typeface="굴림" pitchFamily="48" charset="-128"/>
              </a:rPr>
              <a:t>What is </a:t>
            </a:r>
          </a:p>
          <a:p>
            <a:pPr lvl="1" eaLnBrk="1" hangingPunct="1">
              <a:defRPr/>
            </a:pPr>
            <a:endParaRPr lang="en-US" altLang="ko-KR" sz="2200" dirty="0">
              <a:ea typeface="굴림" pitchFamily="48" charset="-128"/>
            </a:endParaRPr>
          </a:p>
          <a:p>
            <a:pPr lvl="1" eaLnBrk="1" hangingPunct="1">
              <a:defRPr/>
            </a:pPr>
            <a:endParaRPr lang="en-US" altLang="ko-KR" sz="2200" dirty="0">
              <a:ea typeface="굴림" pitchFamily="48" charset="-128"/>
            </a:endParaRPr>
          </a:p>
          <a:p>
            <a:pPr lvl="1" eaLnBrk="1" hangingPunct="1">
              <a:defRPr/>
            </a:pPr>
            <a:r>
              <a:rPr lang="en-US" altLang="ko-KR" sz="2200" dirty="0">
                <a:ea typeface="굴림" pitchFamily="48" charset="-128"/>
              </a:rPr>
              <a:t>Find all outcomes               such that X(s</a:t>
            </a:r>
            <a:r>
              <a:rPr lang="en-US" altLang="ko-KR" sz="2200" baseline="-25000" dirty="0">
                <a:ea typeface="굴림" pitchFamily="48" charset="-128"/>
              </a:rPr>
              <a:t>i</a:t>
            </a:r>
            <a:r>
              <a:rPr lang="en-US" altLang="ko-KR" sz="2200" dirty="0">
                <a:ea typeface="굴림" pitchFamily="48" charset="-128"/>
              </a:rPr>
              <a:t>)=x</a:t>
            </a:r>
            <a:r>
              <a:rPr lang="en-US" altLang="ko-KR" sz="2200" baseline="-25000" dirty="0">
                <a:ea typeface="굴림" pitchFamily="48" charset="-128"/>
              </a:rPr>
              <a:t>j </a:t>
            </a:r>
            <a:r>
              <a:rPr lang="en-US" altLang="ko-KR" sz="2200" dirty="0">
                <a:ea typeface="굴림" pitchFamily="48" charset="-128"/>
              </a:rPr>
              <a:t>and take the sum of their probabilities:</a:t>
            </a:r>
            <a:endParaRPr lang="en-US" altLang="ko-KR" sz="2200" baseline="-25000" dirty="0">
              <a:ea typeface="굴림" pitchFamily="48" charset="-128"/>
            </a:endParaRPr>
          </a:p>
          <a:p>
            <a:pPr lvl="1" eaLnBrk="1" hangingPunct="1">
              <a:buFontTx/>
              <a:buNone/>
              <a:defRPr/>
            </a:pPr>
            <a:endParaRPr lang="en-US" altLang="ko-KR" sz="2000" baseline="-25000" dirty="0">
              <a:ea typeface="굴림" pitchFamily="48" charset="-128"/>
            </a:endParaRP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ko-KR" sz="2400" i="1" dirty="0">
              <a:ea typeface="굴림" pitchFamily="48" charset="-128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ko-KR" sz="2000" dirty="0">
              <a:ea typeface="굴림" pitchFamily="48" charset="-128"/>
            </a:endParaRPr>
          </a:p>
        </p:txBody>
      </p:sp>
      <p:graphicFrame>
        <p:nvGraphicFramePr>
          <p:cNvPr id="36868" name="Object 4">
            <a:extLst>
              <a:ext uri="{FF2B5EF4-FFF2-40B4-BE49-F238E27FC236}">
                <a16:creationId xmlns:a16="http://schemas.microsoft.com/office/drawing/2014/main" id="{1ED87461-0332-5C84-85F9-777B063AF1B3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574738737"/>
              </p:ext>
            </p:extLst>
          </p:nvPr>
        </p:nvGraphicFramePr>
        <p:xfrm>
          <a:off x="3724275" y="4447959"/>
          <a:ext cx="76200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93529" imgH="228501" progId="Equation.DSMT4">
                  <p:embed/>
                </p:oleObj>
              </mc:Choice>
              <mc:Fallback>
                <p:oleObj name="Equation" r:id="rId3" imgW="393529" imgH="228501" progId="Equation.DSMT4">
                  <p:embed/>
                  <p:pic>
                    <p:nvPicPr>
                      <p:cNvPr id="36868" name="Object 4">
                        <a:extLst>
                          <a:ext uri="{FF2B5EF4-FFF2-40B4-BE49-F238E27FC236}">
                            <a16:creationId xmlns:a16="http://schemas.microsoft.com/office/drawing/2014/main" id="{1ED87461-0332-5C84-85F9-777B063AF1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447959"/>
                        <a:ext cx="762000" cy="4429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7" name="Slide Number Placeholder 5">
            <a:extLst>
              <a:ext uri="{FF2B5EF4-FFF2-40B4-BE49-F238E27FC236}">
                <a16:creationId xmlns:a16="http://schemas.microsoft.com/office/drawing/2014/main" id="{E91A86CA-0142-D286-C388-38413A8A3D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70B51A-5128-425E-AF07-833DDF9C5156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36870" name="Object 9">
            <a:extLst>
              <a:ext uri="{FF2B5EF4-FFF2-40B4-BE49-F238E27FC236}">
                <a16:creationId xmlns:a16="http://schemas.microsoft.com/office/drawing/2014/main" id="{AFCA0326-3063-80FC-D722-8FC97E6C4A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558562"/>
              </p:ext>
            </p:extLst>
          </p:nvPr>
        </p:nvGraphicFramePr>
        <p:xfrm>
          <a:off x="3092450" y="5546725"/>
          <a:ext cx="2881313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12900" imgH="381000" progId="Equation.DSMT4">
                  <p:embed/>
                </p:oleObj>
              </mc:Choice>
              <mc:Fallback>
                <p:oleObj name="Equation" r:id="rId5" imgW="1612900" imgH="381000" progId="Equation.DSMT4">
                  <p:embed/>
                  <p:pic>
                    <p:nvPicPr>
                      <p:cNvPr id="36870" name="Object 9">
                        <a:extLst>
                          <a:ext uri="{FF2B5EF4-FFF2-40B4-BE49-F238E27FC236}">
                            <a16:creationId xmlns:a16="http://schemas.microsoft.com/office/drawing/2014/main" id="{AFCA0326-3063-80FC-D722-8FC97E6C4A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2450" y="5546725"/>
                        <a:ext cx="2881313" cy="7223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Object 9">
            <a:extLst>
              <a:ext uri="{FF2B5EF4-FFF2-40B4-BE49-F238E27FC236}">
                <a16:creationId xmlns:a16="http://schemas.microsoft.com/office/drawing/2014/main" id="{5841CBCA-FE2F-6447-659F-F8F890443E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612625"/>
              </p:ext>
            </p:extLst>
          </p:nvPr>
        </p:nvGraphicFramePr>
        <p:xfrm>
          <a:off x="2438400" y="3238500"/>
          <a:ext cx="13620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61669" imgH="241195" progId="Equation.DSMT4">
                  <p:embed/>
                </p:oleObj>
              </mc:Choice>
              <mc:Fallback>
                <p:oleObj name="Equation" r:id="rId7" imgW="761669" imgH="241195" progId="Equation.DSMT4">
                  <p:embed/>
                  <p:pic>
                    <p:nvPicPr>
                      <p:cNvPr id="38919" name="Object 9">
                        <a:extLst>
                          <a:ext uri="{FF2B5EF4-FFF2-40B4-BE49-F238E27FC236}">
                            <a16:creationId xmlns:a16="http://schemas.microsoft.com/office/drawing/2014/main" id="{5841CBCA-FE2F-6447-659F-F8F890443E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238500"/>
                        <a:ext cx="1362075" cy="457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B8BB7078-2481-A46B-972A-901ACD42B384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3414713"/>
            <a:ext cx="3200400" cy="746125"/>
            <a:chOff x="4914900" y="3158332"/>
            <a:chExt cx="3200400" cy="746918"/>
          </a:xfrm>
        </p:grpSpPr>
        <p:pic>
          <p:nvPicPr>
            <p:cNvPr id="38921" name="Picture 4" descr="lecture_Page_05">
              <a:extLst>
                <a:ext uri="{FF2B5EF4-FFF2-40B4-BE49-F238E27FC236}">
                  <a16:creationId xmlns:a16="http://schemas.microsoft.com/office/drawing/2014/main" id="{84C5FE43-3E41-9A26-096B-2D30659505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7" t="46297" r="11676" b="39677"/>
            <a:stretch>
              <a:fillRect/>
            </a:stretch>
          </p:blipFill>
          <p:spPr bwMode="auto">
            <a:xfrm>
              <a:off x="4914900" y="3276600"/>
              <a:ext cx="320040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2" name="Text Box 6">
              <a:extLst>
                <a:ext uri="{FF2B5EF4-FFF2-40B4-BE49-F238E27FC236}">
                  <a16:creationId xmlns:a16="http://schemas.microsoft.com/office/drawing/2014/main" id="{458741B4-F507-E2CA-7281-3422F0AE7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90246" y="3158332"/>
              <a:ext cx="85472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latin typeface="Times New Roman" panose="02020603050405020304" pitchFamily="18" charset="0"/>
                </a:rPr>
                <a:t>   </a:t>
              </a:r>
              <a:r>
                <a:rPr lang="en-US" altLang="en-US" sz="12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X(</a:t>
              </a:r>
              <a:r>
                <a:rPr lang="en-US" altLang="en-US" sz="12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altLang="en-US" sz="1200" baseline="-25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altLang="en-US" sz="12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)=</a:t>
              </a:r>
              <a:r>
                <a:rPr lang="en-US" altLang="en-US" sz="12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1200" baseline="-25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altLang="en-US" sz="1200" baseline="-25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23" name="TextBox 4">
              <a:extLst>
                <a:ext uri="{FF2B5EF4-FFF2-40B4-BE49-F238E27FC236}">
                  <a16:creationId xmlns:a16="http://schemas.microsoft.com/office/drawing/2014/main" id="{7323974F-8846-0805-20D0-9D34340C4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3975" y="3564026"/>
              <a:ext cx="5334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altLang="en-US" sz="1000" baseline="-25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altLang="en-US" sz="1000" dirty="0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924" name="TextBox 6">
              <a:extLst>
                <a:ext uri="{FF2B5EF4-FFF2-40B4-BE49-F238E27FC236}">
                  <a16:creationId xmlns:a16="http://schemas.microsoft.com/office/drawing/2014/main" id="{837B7E36-11AA-E2CC-D6FB-53500E657B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0649" y="3640970"/>
              <a:ext cx="91094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en-US" altLang="en-US" sz="1000" baseline="-25000" dirty="0" err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endParaRPr lang="en-US" altLang="en-US" sz="1000" dirty="0">
                <a:solidFill>
                  <a:schemeClr val="bg2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B042D2E-5051-2AA1-7764-5F0CAF04D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Example</a:t>
            </a:r>
            <a:endParaRPr lang="en-US" altLang="ko-KR" sz="4000" b="1" dirty="0">
              <a:ea typeface="굴림" panose="020B0600000101010101" pitchFamily="34" charset="-127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2924CAD8-E782-B393-AAB6-13CCBA9F676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04850" y="1752600"/>
            <a:ext cx="8229600" cy="4419600"/>
          </a:xfrm>
        </p:spPr>
        <p:txBody>
          <a:bodyPr/>
          <a:lstStyle/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r>
              <a:rPr lang="en-US" altLang="ko-KR" sz="2400" dirty="0">
                <a:ea typeface="굴림" panose="020B0600000101010101" pitchFamily="34" charset="-127"/>
              </a:rPr>
              <a:t>Consider the random experiment of throwing a</a:t>
            </a:r>
            <a:r>
              <a:rPr lang="en-US" altLang="ko-KR" sz="2400" dirty="0">
                <a:solidFill>
                  <a:srgbClr val="FF0000"/>
                </a:solidFill>
                <a:ea typeface="굴림" panose="020B0600000101010101" pitchFamily="34" charset="-127"/>
              </a:rPr>
              <a:t>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pair of dice.</a:t>
            </a:r>
          </a:p>
          <a:p>
            <a:pPr eaLnBrk="1" hangingPunct="1"/>
            <a:r>
              <a:rPr lang="en-US" altLang="ko-KR" sz="2400" dirty="0">
                <a:ea typeface="굴림" panose="020B0600000101010101" pitchFamily="34" charset="-127"/>
              </a:rPr>
              <a:t>Let’s define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X=“sum of dice”, </a:t>
            </a:r>
            <a:r>
              <a:rPr lang="en-US" altLang="ko-KR" sz="2400" dirty="0">
                <a:ea typeface="굴림" panose="020B0600000101010101" pitchFamily="34" charset="-127"/>
              </a:rPr>
              <a:t>what is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P(X=5)</a:t>
            </a:r>
            <a:r>
              <a:rPr lang="en-US" altLang="ko-KR" sz="2400" dirty="0">
                <a:ea typeface="굴림" panose="020B0600000101010101" pitchFamily="34" charset="-127"/>
              </a:rPr>
              <a:t>?</a:t>
            </a: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</p:txBody>
      </p:sp>
      <p:pic>
        <p:nvPicPr>
          <p:cNvPr id="40964" name="Picture 4" descr="lecture_Page_06">
            <a:extLst>
              <a:ext uri="{FF2B5EF4-FFF2-40B4-BE49-F238E27FC236}">
                <a16:creationId xmlns:a16="http://schemas.microsoft.com/office/drawing/2014/main" id="{578115EF-3B15-8CD2-4595-16CB2A9EC3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42403" r="15193" b="47241"/>
          <a:stretch>
            <a:fillRect/>
          </a:stretch>
        </p:blipFill>
        <p:spPr>
          <a:xfrm>
            <a:off x="1181100" y="3429000"/>
            <a:ext cx="6934200" cy="1371600"/>
          </a:xfrm>
          <a:noFill/>
        </p:spPr>
      </p:pic>
      <p:sp>
        <p:nvSpPr>
          <p:cNvPr id="40965" name="Slide Number Placeholder 4">
            <a:extLst>
              <a:ext uri="{FF2B5EF4-FFF2-40B4-BE49-F238E27FC236}">
                <a16:creationId xmlns:a16="http://schemas.microsoft.com/office/drawing/2014/main" id="{BCF074DE-32A9-C2EF-3452-760BC8BD3C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D19FFC-9AA2-437E-867B-5CD0303E6BDA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4" descr="lecture_Page_06">
            <a:extLst>
              <a:ext uri="{FF2B5EF4-FFF2-40B4-BE49-F238E27FC236}">
                <a16:creationId xmlns:a16="http://schemas.microsoft.com/office/drawing/2014/main" id="{AA6524A9-EBE1-4720-8DA3-60F8BA56D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5" t="52380" r="15193" b="44508"/>
          <a:stretch>
            <a:fillRect/>
          </a:stretch>
        </p:blipFill>
        <p:spPr bwMode="auto">
          <a:xfrm>
            <a:off x="914400" y="5181600"/>
            <a:ext cx="6934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12B4A33-782D-31EA-01AA-A8E7F54A5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Random Variables (cont’d)</a:t>
            </a:r>
            <a:endParaRPr lang="en-US" altLang="ko-KR" sz="4000" b="1" dirty="0">
              <a:ea typeface="굴림" panose="020B0600000101010101" pitchFamily="34" charset="-127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725AFA98-2426-CE9A-FA16-987E8702199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80010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400" dirty="0">
                <a:ea typeface="굴림" panose="020B0600000101010101" pitchFamily="34" charset="-127"/>
                <a:cs typeface="굴림" panose="020B0600000101010101" pitchFamily="34" charset="-127"/>
              </a:rPr>
              <a:t>A random variable (</a:t>
            </a:r>
            <a:r>
              <a:rPr lang="en-US" altLang="ko-KR" sz="2400" dirty="0" err="1">
                <a:ea typeface="굴림" panose="020B0600000101010101" pitchFamily="34" charset="-127"/>
                <a:cs typeface="굴림" panose="020B0600000101010101" pitchFamily="34" charset="-127"/>
              </a:rPr>
              <a:t>r.v.</a:t>
            </a:r>
            <a:r>
              <a:rPr lang="en-US" altLang="ko-KR" sz="2400" dirty="0">
                <a:ea typeface="굴림" panose="020B0600000101010101" pitchFamily="34" charset="-127"/>
                <a:cs typeface="굴림" panose="020B0600000101010101" pitchFamily="34" charset="-127"/>
              </a:rPr>
              <a:t>) can be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discrete</a:t>
            </a:r>
            <a:r>
              <a:rPr lang="en-US" altLang="ko-KR" sz="2400" dirty="0">
                <a:ea typeface="굴림" panose="020B0600000101010101" pitchFamily="34" charset="-127"/>
                <a:cs typeface="굴림" panose="020B0600000101010101" pitchFamily="34" charset="-127"/>
              </a:rPr>
              <a:t> or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continuous</a:t>
            </a:r>
            <a:r>
              <a:rPr lang="en-US" altLang="ko-KR" sz="2400" dirty="0">
                <a:ea typeface="굴림" panose="020B0600000101010101" pitchFamily="34" charset="-127"/>
                <a:cs typeface="굴림" panose="020B0600000101010101" pitchFamily="34" charset="-127"/>
              </a:rPr>
              <a:t>:</a:t>
            </a:r>
          </a:p>
          <a:p>
            <a:pPr lvl="1" eaLnBrk="1" hangingPunct="1">
              <a:defRPr/>
            </a:pPr>
            <a:r>
              <a:rPr lang="en-US" altLang="ko-KR" sz="2200" dirty="0">
                <a:solidFill>
                  <a:srgbClr val="FFFF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Discrete:</a:t>
            </a:r>
            <a:r>
              <a:rPr lang="en-US" altLang="ko-KR" sz="2200" dirty="0">
                <a:solidFill>
                  <a:srgbClr val="FF00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 </a:t>
            </a: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</a:rPr>
              <a:t>assumes only discrete values (countable). </a:t>
            </a:r>
          </a:p>
          <a:p>
            <a:pPr lvl="1" eaLnBrk="1" hangingPunct="1">
              <a:defRPr/>
            </a:pPr>
            <a:r>
              <a:rPr lang="en-US" altLang="ko-KR" sz="2200" dirty="0">
                <a:solidFill>
                  <a:srgbClr val="FFFF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Continuous:</a:t>
            </a:r>
            <a:r>
              <a:rPr lang="en-US" altLang="ko-KR" sz="2200" dirty="0">
                <a:solidFill>
                  <a:srgbClr val="FF00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 </a:t>
            </a: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</a:rPr>
              <a:t>assumes continuous values (e.g., sensor readings).</a:t>
            </a:r>
          </a:p>
          <a:p>
            <a:pPr eaLnBrk="1" hangingPunct="1">
              <a:defRPr/>
            </a:pPr>
            <a:endParaRPr lang="en-US" altLang="ko-KR" sz="24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eaLnBrk="1" hangingPunct="1">
              <a:defRPr/>
            </a:pPr>
            <a:r>
              <a:rPr lang="en-US" altLang="ko-KR" sz="2400" dirty="0">
                <a:ea typeface="굴림" panose="020B0600000101010101" pitchFamily="34" charset="-127"/>
                <a:cs typeface="굴림" panose="020B0600000101010101" pitchFamily="34" charset="-127"/>
              </a:rPr>
              <a:t>Random variables are associated with a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probability distribution</a:t>
            </a:r>
            <a:r>
              <a:rPr lang="en-US" altLang="ko-KR" sz="2400" dirty="0">
                <a:ea typeface="굴림" panose="020B0600000101010101" pitchFamily="34" charset="-127"/>
                <a:cs typeface="굴림" panose="020B0600000101010101" pitchFamily="34" charset="-127"/>
              </a:rPr>
              <a:t>.</a:t>
            </a:r>
          </a:p>
          <a:p>
            <a:pPr lvl="2" eaLnBrk="1" hangingPunct="1">
              <a:defRPr/>
            </a:pP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</a:rPr>
              <a:t>Probability mass function(</a:t>
            </a:r>
            <a:r>
              <a:rPr lang="en-US" altLang="ko-KR" sz="2200" dirty="0" err="1">
                <a:solidFill>
                  <a:srgbClr val="FFFF00"/>
                </a:solidFill>
                <a:ea typeface="굴림" panose="020B0600000101010101" pitchFamily="34" charset="-127"/>
                <a:cs typeface="굴림" panose="020B0600000101010101" pitchFamily="34" charset="-127"/>
              </a:rPr>
              <a:t>pmf</a:t>
            </a: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</a:rPr>
              <a:t>) f(x) </a:t>
            </a: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 </a:t>
            </a:r>
            <a:r>
              <a:rPr lang="en-US" altLang="ko-KR" sz="2200" b="1" dirty="0"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discrete</a:t>
            </a: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 case</a:t>
            </a:r>
          </a:p>
          <a:p>
            <a:pPr lvl="2" eaLnBrk="1" hangingPunct="1">
              <a:defRPr/>
            </a:pP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Probability density function(</a:t>
            </a:r>
            <a:r>
              <a:rPr lang="en-US" altLang="ko-KR" sz="2200" dirty="0">
                <a:solidFill>
                  <a:srgbClr val="FFFF00"/>
                </a:solidFill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pdf</a:t>
            </a: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) f(x)  </a:t>
            </a:r>
            <a:r>
              <a:rPr lang="en-US" altLang="ko-KR" sz="2200" b="1" dirty="0"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continuous</a:t>
            </a:r>
            <a:r>
              <a:rPr lang="en-US" altLang="ko-KR" sz="2200" dirty="0">
                <a:ea typeface="굴림" panose="020B0600000101010101" pitchFamily="34" charset="-127"/>
                <a:cs typeface="굴림" panose="020B0600000101010101" pitchFamily="34" charset="-127"/>
                <a:sym typeface="Wingdings" panose="05000000000000000000" pitchFamily="2" charset="2"/>
              </a:rPr>
              <a:t> case</a:t>
            </a:r>
            <a:endParaRPr lang="en-US" altLang="ko-KR" sz="22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ko-KR" sz="2400" dirty="0">
              <a:ea typeface="굴림" panose="020B0600000101010101" pitchFamily="34" charset="-127"/>
              <a:cs typeface="굴림" panose="020B0600000101010101" pitchFamily="34" charset="-127"/>
            </a:endParaRPr>
          </a:p>
          <a:p>
            <a:pPr eaLnBrk="1" hangingPunct="1">
              <a:defRPr/>
            </a:pPr>
            <a:endParaRPr lang="en-US" altLang="ko-KR" sz="2400" dirty="0">
              <a:ea typeface="굴림" panose="020B0600000101010101" pitchFamily="34" charset="-127"/>
              <a:cs typeface="굴림" panose="020B0600000101010101" pitchFamily="34" charset="-127"/>
            </a:endParaRPr>
          </a:p>
        </p:txBody>
      </p:sp>
      <p:sp>
        <p:nvSpPr>
          <p:cNvPr id="43012" name="Slide Number Placeholder 4">
            <a:extLst>
              <a:ext uri="{FF2B5EF4-FFF2-40B4-BE49-F238E27FC236}">
                <a16:creationId xmlns:a16="http://schemas.microsoft.com/office/drawing/2014/main" id="{18F4805A-666A-6E44-55CA-20113D742D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299462-9AB5-4A32-8A94-0608942E9D71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2ACDEE2-BB44-E989-45C1-D6466ED7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91296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sz="4000" dirty="0">
                <a:ea typeface="굴림" panose="020B0600000101010101" pitchFamily="34" charset="-127"/>
              </a:rPr>
              <a:t>Probability </a:t>
            </a:r>
            <a:r>
              <a:rPr lang="en-US" altLang="ko-KR" sz="4000" dirty="0">
                <a:solidFill>
                  <a:srgbClr val="FFFF00"/>
                </a:solidFill>
                <a:ea typeface="굴림" panose="020B0600000101010101" pitchFamily="34" charset="-127"/>
              </a:rPr>
              <a:t>mass</a:t>
            </a:r>
            <a:r>
              <a:rPr lang="en-US" altLang="ko-KR" sz="4000" dirty="0">
                <a:ea typeface="굴림" panose="020B0600000101010101" pitchFamily="34" charset="-127"/>
              </a:rPr>
              <a:t> function (</a:t>
            </a:r>
            <a:r>
              <a:rPr lang="en-US" altLang="ko-KR" sz="4000" dirty="0" err="1">
                <a:ea typeface="굴림" panose="020B0600000101010101" pitchFamily="34" charset="-127"/>
              </a:rPr>
              <a:t>pmf</a:t>
            </a:r>
            <a:r>
              <a:rPr lang="en-US" altLang="ko-KR" sz="4000" dirty="0">
                <a:ea typeface="굴림" panose="020B0600000101010101" pitchFamily="34" charset="-127"/>
              </a:rPr>
              <a:t>)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A418EDA-85AB-4E8D-2653-23913131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15" y="1664875"/>
            <a:ext cx="8077200" cy="4267200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ea typeface="굴림" panose="020B0600000101010101" pitchFamily="34" charset="-127"/>
              </a:rPr>
              <a:t>The </a:t>
            </a:r>
            <a:r>
              <a:rPr lang="en-US" altLang="ko-KR" sz="2400" i="1" dirty="0" err="1">
                <a:solidFill>
                  <a:srgbClr val="FFFF00"/>
                </a:solidFill>
                <a:ea typeface="굴림" panose="020B0600000101010101" pitchFamily="34" charset="-127"/>
              </a:rPr>
              <a:t>pmf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 </a:t>
            </a:r>
            <a:r>
              <a:rPr lang="en-US" altLang="ko-KR" sz="2400" dirty="0">
                <a:ea typeface="굴림" panose="020B0600000101010101" pitchFamily="34" charset="-127"/>
              </a:rPr>
              <a:t> f(x) of a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discrete</a:t>
            </a:r>
            <a:r>
              <a:rPr lang="en-US" altLang="ko-KR" sz="2400" dirty="0">
                <a:ea typeface="굴림" panose="020B0600000101010101" pitchFamily="34" charset="-127"/>
              </a:rPr>
              <a:t> </a:t>
            </a:r>
            <a:r>
              <a:rPr lang="en-US" altLang="ko-KR" sz="2400" dirty="0" err="1">
                <a:ea typeface="굴림" panose="020B0600000101010101" pitchFamily="34" charset="-127"/>
              </a:rPr>
              <a:t>r.v.</a:t>
            </a:r>
            <a:r>
              <a:rPr lang="en-US" altLang="ko-KR" sz="2400" dirty="0">
                <a:ea typeface="굴림" panose="020B0600000101010101" pitchFamily="34" charset="-127"/>
              </a:rPr>
              <a:t> </a:t>
            </a:r>
            <a:r>
              <a:rPr lang="en-US" altLang="ko-KR" sz="2400" i="1" dirty="0">
                <a:ea typeface="굴림" panose="020B0600000101010101" pitchFamily="34" charset="-127"/>
              </a:rPr>
              <a:t>X</a:t>
            </a:r>
            <a:r>
              <a:rPr lang="en-US" altLang="ko-KR" sz="2400" dirty="0">
                <a:ea typeface="굴림" panose="020B0600000101010101" pitchFamily="34" charset="-127"/>
              </a:rPr>
              <a:t>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assigns</a:t>
            </a:r>
            <a:r>
              <a:rPr lang="en-US" altLang="ko-KR" sz="2400" dirty="0">
                <a:ea typeface="굴림" panose="020B0600000101010101" pitchFamily="34" charset="-127"/>
              </a:rPr>
              <a:t> a probability to each possible value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x</a:t>
            </a:r>
            <a:r>
              <a:rPr lang="en-US" altLang="ko-KR" sz="2400" dirty="0">
                <a:ea typeface="굴림" panose="020B0600000101010101" pitchFamily="34" charset="-127"/>
              </a:rPr>
              <a:t> of the </a:t>
            </a:r>
            <a:r>
              <a:rPr lang="en-US" altLang="ko-KR" sz="2400" dirty="0" err="1">
                <a:ea typeface="굴림" panose="020B0600000101010101" pitchFamily="34" charset="-127"/>
              </a:rPr>
              <a:t>r.v.</a:t>
            </a:r>
            <a:r>
              <a:rPr lang="en-US" altLang="ko-KR" sz="2400" dirty="0">
                <a:ea typeface="굴림" panose="020B0600000101010101" pitchFamily="34" charset="-127"/>
              </a:rPr>
              <a:t> </a:t>
            </a:r>
            <a:r>
              <a:rPr lang="en-US" altLang="ko-KR" sz="2400" i="1" dirty="0">
                <a:ea typeface="굴림" panose="020B0600000101010101" pitchFamily="34" charset="-127"/>
              </a:rPr>
              <a:t>X</a:t>
            </a:r>
            <a:r>
              <a:rPr lang="en-US" altLang="ko-KR" sz="2400" dirty="0">
                <a:ea typeface="굴림" panose="020B0600000101010101" pitchFamily="34" charset="-127"/>
              </a:rPr>
              <a:t>.</a:t>
            </a:r>
          </a:p>
          <a:p>
            <a:pPr eaLnBrk="1" hangingPunct="1">
              <a:buFontTx/>
              <a:buNone/>
            </a:pPr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>
              <a:buFontTx/>
              <a:buNone/>
            </a:pPr>
            <a:r>
              <a:rPr lang="en-US" altLang="ko-KR" sz="2400" dirty="0">
                <a:ea typeface="굴림" panose="020B0600000101010101" pitchFamily="34" charset="-127"/>
              </a:rPr>
              <a:t>   </a:t>
            </a:r>
            <a:endParaRPr lang="en-US" altLang="ko-KR" sz="2400" i="1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b="1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b="1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b="1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b="1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b="1" dirty="0">
              <a:ea typeface="굴림" panose="020B0600000101010101" pitchFamily="34" charset="-127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24CFC8B5-2BD2-3530-CBC2-F4B79674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CCA507-4EE6-45BC-873E-AA4F3EAD6789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5061" name="Picture 4" descr="lecture_Page_07">
            <a:extLst>
              <a:ext uri="{FF2B5EF4-FFF2-40B4-BE49-F238E27FC236}">
                <a16:creationId xmlns:a16="http://schemas.microsoft.com/office/drawing/2014/main" id="{333BBC8B-6A5C-690E-6AAD-035930BBC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54820" r="56039" b="24211"/>
          <a:stretch>
            <a:fillRect/>
          </a:stretch>
        </p:blipFill>
        <p:spPr bwMode="auto">
          <a:xfrm>
            <a:off x="3505200" y="3162929"/>
            <a:ext cx="17526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1">
            <a:extLst>
              <a:ext uri="{FF2B5EF4-FFF2-40B4-BE49-F238E27FC236}">
                <a16:creationId xmlns:a16="http://schemas.microsoft.com/office/drawing/2014/main" id="{9E1410FE-F450-2905-2CEB-9548E2599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813050"/>
            <a:ext cx="1905000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1800" u="sng" dirty="0">
                <a:latin typeface="+mn-lt"/>
                <a:ea typeface="굴림" panose="020B0600000101010101" pitchFamily="34" charset="-127"/>
              </a:rPr>
              <a:t>Example:</a:t>
            </a:r>
            <a:r>
              <a:rPr lang="en-US" altLang="ko-KR" sz="1800" dirty="0">
                <a:latin typeface="+mn-lt"/>
                <a:ea typeface="굴림" panose="020B0600000101010101" pitchFamily="34" charset="-127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1800" dirty="0">
                <a:latin typeface="+mn-lt"/>
                <a:ea typeface="굴림" panose="020B0600000101010101" pitchFamily="34" charset="-127"/>
              </a:rPr>
              <a:t>toss a coin 3 times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1800" dirty="0">
                <a:latin typeface="+mn-lt"/>
                <a:ea typeface="굴림" panose="020B0600000101010101" pitchFamily="34" charset="-127"/>
              </a:rPr>
              <a:t>X: </a:t>
            </a:r>
            <a:r>
              <a:rPr lang="en-US" altLang="ko-KR" sz="1800" dirty="0">
                <a:solidFill>
                  <a:srgbClr val="FFFF00"/>
                </a:solidFill>
                <a:latin typeface="+mn-lt"/>
                <a:ea typeface="굴림" panose="020B0600000101010101" pitchFamily="34" charset="-127"/>
              </a:rPr>
              <a:t># of heads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70E588-415E-D1B8-81BB-E3391E86B201}"/>
              </a:ext>
            </a:extLst>
          </p:cNvPr>
          <p:cNvSpPr/>
          <p:nvPr/>
        </p:nvSpPr>
        <p:spPr>
          <a:xfrm>
            <a:off x="3844333" y="2713776"/>
            <a:ext cx="987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000" i="1" dirty="0" err="1">
                <a:solidFill>
                  <a:srgbClr val="FFFF00"/>
                </a:solidFill>
                <a:latin typeface="+mj-lt"/>
                <a:ea typeface="굴림" pitchFamily="34" charset="-127"/>
              </a:rPr>
              <a:t>pmf</a:t>
            </a:r>
            <a:r>
              <a:rPr lang="en-US" altLang="ko-KR" sz="2000" i="1" dirty="0">
                <a:solidFill>
                  <a:srgbClr val="FFFF00"/>
                </a:solidFill>
                <a:latin typeface="+mj-lt"/>
                <a:ea typeface="굴림" pitchFamily="34" charset="-127"/>
              </a:rPr>
              <a:t> f(x)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1187E-1344-41CC-45DF-BB1EB685DBA1}"/>
              </a:ext>
            </a:extLst>
          </p:cNvPr>
          <p:cNvSpPr txBox="1"/>
          <p:nvPr/>
        </p:nvSpPr>
        <p:spPr>
          <a:xfrm>
            <a:off x="914400" y="4951483"/>
            <a:ext cx="234230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P(X=0)=P(X=3)=1/8</a:t>
            </a:r>
          </a:p>
          <a:p>
            <a:pPr>
              <a:defRPr/>
            </a:pPr>
            <a:r>
              <a:rPr lang="en-US" sz="2000" dirty="0">
                <a:latin typeface="+mn-lt"/>
              </a:rPr>
              <a:t>P(X=1)=P(X=2)=3/8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262EF-74F9-B288-B886-056478ABB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1" r="79759" b="37021"/>
          <a:stretch>
            <a:fillRect/>
          </a:stretch>
        </p:blipFill>
        <p:spPr bwMode="auto">
          <a:xfrm>
            <a:off x="1295400" y="3767405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9104CA1-F2AA-492C-CEA3-B4D5B1451F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537453"/>
              </p:ext>
            </p:extLst>
          </p:nvPr>
        </p:nvGraphicFramePr>
        <p:xfrm>
          <a:off x="5946115" y="3275012"/>
          <a:ext cx="2859088" cy="157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41400" imgH="1015920" progId="Equation.DSMT4">
                  <p:embed/>
                </p:oleObj>
              </mc:Choice>
              <mc:Fallback>
                <p:oleObj name="Equation" r:id="rId5" imgW="1841400" imgH="101592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9104CA1-F2AA-492C-CEA3-B4D5B1451F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6115" y="3275012"/>
                        <a:ext cx="2859088" cy="15795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/>
      <p:bldP spid="43015" grpId="1"/>
      <p:bldP spid="2" grpId="0"/>
      <p:bldP spid="2" grpId="1"/>
      <p:bldP spid="3" grpId="0"/>
      <p:bldP spid="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163B89BF-2EDF-F2FE-CFB1-D034E682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2271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sz="4000" dirty="0">
                <a:ea typeface="굴림" panose="020B0600000101010101" pitchFamily="34" charset="-127"/>
              </a:rPr>
              <a:t>Probability </a:t>
            </a:r>
            <a:r>
              <a:rPr lang="en-US" altLang="ko-KR" sz="4000" dirty="0">
                <a:solidFill>
                  <a:srgbClr val="FFFF00"/>
                </a:solidFill>
                <a:ea typeface="굴림" panose="020B0600000101010101" pitchFamily="34" charset="-127"/>
              </a:rPr>
              <a:t>density</a:t>
            </a:r>
            <a:r>
              <a:rPr lang="en-US" altLang="ko-KR" sz="4000" dirty="0">
                <a:ea typeface="굴림" panose="020B0600000101010101" pitchFamily="34" charset="-127"/>
              </a:rPr>
              <a:t> function (pdf)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7B2CEC2F-9160-8C76-6E48-A44C522267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10154"/>
            <a:ext cx="7924800" cy="426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400" dirty="0">
                <a:ea typeface="굴림" pitchFamily="34" charset="-127"/>
              </a:rPr>
              <a:t>The </a:t>
            </a:r>
            <a:r>
              <a:rPr lang="en-US" altLang="ko-KR" sz="2400" i="1" dirty="0">
                <a:solidFill>
                  <a:srgbClr val="FFFF00"/>
                </a:solidFill>
                <a:ea typeface="굴림" pitchFamily="34" charset="-127"/>
              </a:rPr>
              <a:t>pdf</a:t>
            </a:r>
            <a:r>
              <a:rPr lang="en-US" altLang="ko-KR" sz="2400" dirty="0">
                <a:ea typeface="굴림" pitchFamily="34" charset="-127"/>
              </a:rPr>
              <a:t> f(x) of a </a:t>
            </a:r>
            <a:r>
              <a:rPr lang="en-US" altLang="ko-KR" sz="2400" dirty="0">
                <a:solidFill>
                  <a:srgbClr val="FFFF00"/>
                </a:solidFill>
                <a:ea typeface="굴림" pitchFamily="34" charset="-127"/>
              </a:rPr>
              <a:t>continuous</a:t>
            </a:r>
            <a:r>
              <a:rPr lang="en-US" altLang="ko-KR" sz="2400" dirty="0">
                <a:ea typeface="굴림" pitchFamily="34" charset="-127"/>
              </a:rPr>
              <a:t> </a:t>
            </a:r>
            <a:r>
              <a:rPr lang="en-US" altLang="ko-KR" sz="2400" dirty="0" err="1">
                <a:ea typeface="굴림" pitchFamily="34" charset="-127"/>
              </a:rPr>
              <a:t>r.v.</a:t>
            </a:r>
            <a:r>
              <a:rPr lang="en-US" altLang="ko-KR" sz="2400" dirty="0">
                <a:ea typeface="굴림" pitchFamily="34" charset="-127"/>
              </a:rPr>
              <a:t> </a:t>
            </a:r>
            <a:r>
              <a:rPr lang="en-US" altLang="ko-KR" sz="2400" i="1" dirty="0">
                <a:ea typeface="굴림" pitchFamily="34" charset="-127"/>
              </a:rPr>
              <a:t>X</a:t>
            </a:r>
            <a:r>
              <a:rPr lang="en-US" altLang="ko-KR" sz="2400" dirty="0">
                <a:ea typeface="굴림" pitchFamily="34" charset="-127"/>
              </a:rPr>
              <a:t> </a:t>
            </a:r>
            <a:r>
              <a:rPr lang="en-US" altLang="ko-KR" sz="2400" dirty="0">
                <a:solidFill>
                  <a:srgbClr val="FFFF00"/>
                </a:solidFill>
                <a:ea typeface="굴림" pitchFamily="34" charset="-127"/>
              </a:rPr>
              <a:t>represents</a:t>
            </a:r>
            <a:r>
              <a:rPr lang="en-US" altLang="ko-KR" sz="2400" dirty="0">
                <a:ea typeface="굴림" pitchFamily="34" charset="-127"/>
              </a:rPr>
              <a:t> the probability of being </a:t>
            </a:r>
            <a:r>
              <a:rPr lang="en-US" altLang="ko-KR" sz="2400" dirty="0">
                <a:solidFill>
                  <a:srgbClr val="FFFF00"/>
                </a:solidFill>
                <a:ea typeface="굴림" pitchFamily="34" charset="-127"/>
              </a:rPr>
              <a:t>close</a:t>
            </a:r>
            <a:r>
              <a:rPr lang="en-US" altLang="ko-KR" sz="2400" dirty="0">
                <a:ea typeface="굴림" pitchFamily="34" charset="-127"/>
              </a:rPr>
              <a:t> to some value x (i.e., the probability of landing inside an infinitesimal region with area </a:t>
            </a:r>
            <a:r>
              <a:rPr lang="el-GR" altLang="ko-KR" sz="2400" dirty="0">
                <a:solidFill>
                  <a:srgbClr val="FFFF00"/>
                </a:solidFill>
                <a:ea typeface="굴림" pitchFamily="34" charset="-127"/>
              </a:rPr>
              <a:t>δ</a:t>
            </a:r>
            <a:r>
              <a:rPr lang="en-US" altLang="ko-KR" sz="2400" dirty="0">
                <a:solidFill>
                  <a:srgbClr val="FFFF00"/>
                </a:solidFill>
                <a:ea typeface="굴림" pitchFamily="34" charset="-127"/>
              </a:rPr>
              <a:t>x</a:t>
            </a:r>
            <a:r>
              <a:rPr lang="en-US" altLang="ko-KR" sz="2400" dirty="0">
                <a:ea typeface="굴림" pitchFamily="34" charset="-127"/>
              </a:rPr>
              <a:t> is </a:t>
            </a:r>
            <a:r>
              <a:rPr lang="en-US" altLang="ko-KR" dirty="0">
                <a:solidFill>
                  <a:srgbClr val="FFFF00"/>
                </a:solidFill>
                <a:ea typeface="굴림" pitchFamily="34" charset="-127"/>
              </a:rPr>
              <a:t>f</a:t>
            </a:r>
            <a:r>
              <a:rPr lang="en-US" altLang="ko-KR" sz="2400" dirty="0">
                <a:solidFill>
                  <a:srgbClr val="FFFF00"/>
                </a:solidFill>
                <a:ea typeface="굴림" pitchFamily="34" charset="-127"/>
              </a:rPr>
              <a:t>(x)</a:t>
            </a:r>
            <a:r>
              <a:rPr lang="el-GR" altLang="ko-KR" sz="2400" dirty="0">
                <a:solidFill>
                  <a:srgbClr val="FFFF00"/>
                </a:solidFill>
                <a:ea typeface="굴림" pitchFamily="34" charset="-127"/>
              </a:rPr>
              <a:t>δ</a:t>
            </a:r>
            <a:r>
              <a:rPr lang="en-US" altLang="ko-KR" sz="2400" dirty="0">
                <a:solidFill>
                  <a:srgbClr val="FFFF00"/>
                </a:solidFill>
                <a:ea typeface="굴림" pitchFamily="34" charset="-127"/>
              </a:rPr>
              <a:t>x</a:t>
            </a:r>
            <a:r>
              <a:rPr lang="en-US" altLang="ko-KR" sz="2400" dirty="0">
                <a:ea typeface="굴림" pitchFamily="34" charset="-127"/>
              </a:rPr>
              <a:t>).</a:t>
            </a:r>
          </a:p>
          <a:p>
            <a:pPr eaLnBrk="1" hangingPunct="1">
              <a:buFontTx/>
              <a:buNone/>
              <a:defRPr/>
            </a:pPr>
            <a:endParaRPr lang="en-US" altLang="ko-KR" sz="2400" dirty="0">
              <a:ea typeface="굴림" pitchFamily="34" charset="-127"/>
            </a:endParaRPr>
          </a:p>
          <a:p>
            <a:pPr eaLnBrk="1" hangingPunct="1">
              <a:buFontTx/>
              <a:buNone/>
              <a:defRPr/>
            </a:pPr>
            <a:r>
              <a:rPr lang="en-US" altLang="ko-KR" sz="2400" dirty="0">
                <a:ea typeface="굴림" pitchFamily="34" charset="-127"/>
              </a:rPr>
              <a:t>   </a:t>
            </a:r>
            <a:endParaRPr lang="en-US" altLang="ko-KR" sz="2400" i="1" dirty="0">
              <a:ea typeface="굴림" pitchFamily="34" charset="-127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ko-KR" sz="2400" b="1" dirty="0">
              <a:ea typeface="굴림" pitchFamily="34" charset="-127"/>
            </a:endParaRPr>
          </a:p>
          <a:p>
            <a:pPr eaLnBrk="1" hangingPunct="1">
              <a:defRPr/>
            </a:pPr>
            <a:endParaRPr lang="en-US" altLang="ko-KR" sz="2400" b="1" dirty="0">
              <a:ea typeface="굴림" pitchFamily="34" charset="-127"/>
            </a:endParaRPr>
          </a:p>
          <a:p>
            <a:pPr eaLnBrk="1" hangingPunct="1">
              <a:defRPr/>
            </a:pPr>
            <a:endParaRPr lang="en-US" altLang="ko-KR" sz="2400" b="1" dirty="0">
              <a:ea typeface="굴림" pitchFamily="34" charset="-127"/>
            </a:endParaRPr>
          </a:p>
          <a:p>
            <a:pPr eaLnBrk="1" hangingPunct="1">
              <a:defRPr/>
            </a:pPr>
            <a:endParaRPr lang="en-US" altLang="ko-KR" sz="2400" b="1" dirty="0">
              <a:ea typeface="굴림" pitchFamily="34" charset="-127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6B491624-2AA4-84A7-060E-4EA4725C3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C803BF-7083-4834-ADAE-007171A0C17F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028306-F3FD-5E20-EF31-BAF3C777277E}"/>
              </a:ext>
            </a:extLst>
          </p:cNvPr>
          <p:cNvSpPr txBox="1"/>
          <p:nvPr/>
        </p:nvSpPr>
        <p:spPr>
          <a:xfrm>
            <a:off x="1344553" y="3220036"/>
            <a:ext cx="152958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+mn-lt"/>
              </a:rPr>
              <a:t>Gaussian pdf</a:t>
            </a:r>
          </a:p>
        </p:txBody>
      </p:sp>
      <p:graphicFrame>
        <p:nvGraphicFramePr>
          <p:cNvPr id="47114" name="Object 4">
            <a:extLst>
              <a:ext uri="{FF2B5EF4-FFF2-40B4-BE49-F238E27FC236}">
                <a16:creationId xmlns:a16="http://schemas.microsoft.com/office/drawing/2014/main" id="{BF8535BB-54E3-A960-9841-867D07EA14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731858"/>
              </p:ext>
            </p:extLst>
          </p:nvPr>
        </p:nvGraphicFramePr>
        <p:xfrm>
          <a:off x="1084996" y="3675797"/>
          <a:ext cx="23749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145960" imgH="482400" progId="Equation.DSMT4">
                  <p:embed/>
                </p:oleObj>
              </mc:Choice>
              <mc:Fallback>
                <p:oleObj name="Equation" r:id="rId3" imgW="2145960" imgH="482400" progId="Equation.DSMT4">
                  <p:embed/>
                  <p:pic>
                    <p:nvPicPr>
                      <p:cNvPr id="47114" name="Object 4">
                        <a:extLst>
                          <a:ext uri="{FF2B5EF4-FFF2-40B4-BE49-F238E27FC236}">
                            <a16:creationId xmlns:a16="http://schemas.microsoft.com/office/drawing/2014/main" id="{BF8535BB-54E3-A960-9841-867D07EA1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4996" y="3675797"/>
                        <a:ext cx="2374900" cy="5349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A07B9F4-6091-8CEC-2C50-077A54BFC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3" t="5264" r="9579"/>
          <a:stretch>
            <a:fillRect/>
          </a:stretch>
        </p:blipFill>
        <p:spPr bwMode="auto">
          <a:xfrm>
            <a:off x="6507837" y="3872034"/>
            <a:ext cx="2378989" cy="127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78941C-6D66-B905-66E6-44E489C4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553" y="4419600"/>
            <a:ext cx="185578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E43C59E-47AC-CF24-E673-DAA7CF2E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292738"/>
              </p:ext>
            </p:extLst>
          </p:nvPr>
        </p:nvGraphicFramePr>
        <p:xfrm>
          <a:off x="3961253" y="3872034"/>
          <a:ext cx="2236788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23880" imgH="1091880" progId="Equation.DSMT4">
                  <p:embed/>
                </p:oleObj>
              </mc:Choice>
              <mc:Fallback>
                <p:oleObj name="Equation" r:id="rId7" imgW="1523880" imgH="10918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E43C59E-47AC-CF24-E673-DAA7CF2EC1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1253" y="3872034"/>
                        <a:ext cx="2236788" cy="1600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Rectangle 2">
            <a:extLst>
              <a:ext uri="{FF2B5EF4-FFF2-40B4-BE49-F238E27FC236}">
                <a16:creationId xmlns:a16="http://schemas.microsoft.com/office/drawing/2014/main" id="{8152AA7B-DE86-7EE3-2AF3-F54C7A9F97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1811" y="566738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ko-KR" sz="4000" dirty="0">
                <a:ea typeface="굴림" pitchFamily="48" charset="-127"/>
              </a:rPr>
              <a:t>Cumulative </a:t>
            </a:r>
            <a:r>
              <a:rPr lang="en-US" altLang="ko-KR" sz="4000" dirty="0">
                <a:solidFill>
                  <a:srgbClr val="FFFF00"/>
                </a:solidFill>
                <a:ea typeface="굴림" pitchFamily="48" charset="-127"/>
              </a:rPr>
              <a:t>Distribution </a:t>
            </a:r>
            <a:r>
              <a:rPr lang="en-US" altLang="ko-KR" sz="4000" dirty="0">
                <a:ea typeface="굴림" pitchFamily="48" charset="-127"/>
              </a:rPr>
              <a:t>Function (CDF)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A76FD37-903F-1651-866A-79A0AD9C968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14375" y="1752600"/>
            <a:ext cx="7689850" cy="4419600"/>
          </a:xfrm>
        </p:spPr>
        <p:txBody>
          <a:bodyPr/>
          <a:lstStyle/>
          <a:p>
            <a:pPr eaLnBrk="1" hangingPunct="1"/>
            <a:r>
              <a:rPr lang="en-US" altLang="ko-KR" sz="2400" dirty="0">
                <a:ea typeface="굴림" panose="020B0600000101010101" pitchFamily="34" charset="-127"/>
              </a:rPr>
              <a:t>The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cumulative</a:t>
            </a:r>
            <a:r>
              <a:rPr lang="en-US" altLang="ko-KR" sz="2400" dirty="0">
                <a:ea typeface="굴림" panose="020B0600000101010101" pitchFamily="34" charset="-127"/>
              </a:rPr>
              <a:t> distribution function (CDF) is defined as:</a:t>
            </a: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solidFill>
                <a:srgbClr val="FF0000"/>
              </a:solidFill>
              <a:ea typeface="굴림" panose="020B0600000101010101" pitchFamily="34" charset="-127"/>
            </a:endParaRPr>
          </a:p>
          <a:p>
            <a:pPr eaLnBrk="1" hangingPunct="1"/>
            <a:r>
              <a:rPr lang="en-US" altLang="ko-KR" sz="2400" dirty="0">
                <a:ea typeface="굴림" panose="020B0600000101010101" pitchFamily="34" charset="-127"/>
              </a:rPr>
              <a:t>Computing            in the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continuous </a:t>
            </a:r>
            <a:r>
              <a:rPr lang="en-US" altLang="ko-KR" sz="2400" dirty="0">
                <a:ea typeface="굴림" panose="020B0600000101010101" pitchFamily="34" charset="-127"/>
              </a:rPr>
              <a:t>case:</a:t>
            </a: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solidFill>
                <a:srgbClr val="FF0000"/>
              </a:solidFill>
              <a:ea typeface="굴림" panose="020B0600000101010101" pitchFamily="34" charset="-127"/>
            </a:endParaRPr>
          </a:p>
          <a:p>
            <a:pPr eaLnBrk="1" hangingPunct="1"/>
            <a:r>
              <a:rPr lang="en-US" altLang="ko-KR" sz="2400" dirty="0">
                <a:ea typeface="굴림" panose="020B0600000101010101" pitchFamily="34" charset="-127"/>
              </a:rPr>
              <a:t>Computing           in the </a:t>
            </a:r>
            <a:r>
              <a:rPr lang="en-US" altLang="ko-KR" sz="2400" dirty="0">
                <a:solidFill>
                  <a:srgbClr val="FFFF00"/>
                </a:solidFill>
                <a:ea typeface="굴림" panose="020B0600000101010101" pitchFamily="34" charset="-127"/>
              </a:rPr>
              <a:t>discrete</a:t>
            </a:r>
            <a:r>
              <a:rPr lang="en-US" altLang="ko-KR" sz="2400" dirty="0">
                <a:ea typeface="굴림" panose="020B0600000101010101" pitchFamily="34" charset="-127"/>
              </a:rPr>
              <a:t> case:</a:t>
            </a: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  <a:p>
            <a:pPr eaLnBrk="1" hangingPunct="1"/>
            <a:endParaRPr lang="en-US" altLang="ko-KR" sz="2400" dirty="0">
              <a:ea typeface="굴림" panose="020B0600000101010101" pitchFamily="34" charset="-127"/>
            </a:endParaRPr>
          </a:p>
        </p:txBody>
      </p:sp>
      <p:graphicFrame>
        <p:nvGraphicFramePr>
          <p:cNvPr id="49156" name="Object 4">
            <a:extLst>
              <a:ext uri="{FF2B5EF4-FFF2-40B4-BE49-F238E27FC236}">
                <a16:creationId xmlns:a16="http://schemas.microsoft.com/office/drawing/2014/main" id="{D0DBC91D-1E87-6AFA-A279-BC86A8B067EB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074123637"/>
              </p:ext>
            </p:extLst>
          </p:nvPr>
        </p:nvGraphicFramePr>
        <p:xfrm>
          <a:off x="2897188" y="2419350"/>
          <a:ext cx="205740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66337" imgH="203112" progId="Equation.DSMT4">
                  <p:embed/>
                </p:oleObj>
              </mc:Choice>
              <mc:Fallback>
                <p:oleObj name="Equation" r:id="rId3" imgW="1066337" imgH="203112" progId="Equation.DSMT4">
                  <p:embed/>
                  <p:pic>
                    <p:nvPicPr>
                      <p:cNvPr id="49156" name="Object 4">
                        <a:extLst>
                          <a:ext uri="{FF2B5EF4-FFF2-40B4-BE49-F238E27FC236}">
                            <a16:creationId xmlns:a16="http://schemas.microsoft.com/office/drawing/2014/main" id="{D0DBC91D-1E87-6AFA-A279-BC86A8B067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7188" y="2419350"/>
                        <a:ext cx="2057400" cy="3921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6">
            <a:extLst>
              <a:ext uri="{FF2B5EF4-FFF2-40B4-BE49-F238E27FC236}">
                <a16:creationId xmlns:a16="http://schemas.microsoft.com/office/drawing/2014/main" id="{3329E3A4-6DD3-31AC-6F32-CF6CF684FE39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94229087"/>
              </p:ext>
            </p:extLst>
          </p:nvPr>
        </p:nvGraphicFramePr>
        <p:xfrm>
          <a:off x="6316663" y="5897563"/>
          <a:ext cx="1368425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4" imgH="203112" progId="Equation.DSMT4">
                  <p:embed/>
                </p:oleObj>
              </mc:Choice>
              <mc:Fallback>
                <p:oleObj name="Equation" r:id="rId5" imgW="774364" imgH="203112" progId="Equation.DSMT4">
                  <p:embed/>
                  <p:pic>
                    <p:nvPicPr>
                      <p:cNvPr id="49157" name="Object 6">
                        <a:extLst>
                          <a:ext uri="{FF2B5EF4-FFF2-40B4-BE49-F238E27FC236}">
                            <a16:creationId xmlns:a16="http://schemas.microsoft.com/office/drawing/2014/main" id="{3329E3A4-6DD3-31AC-6F32-CF6CF684FE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6663" y="5897563"/>
                        <a:ext cx="1368425" cy="3587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8" name="Slide Number Placeholder 5">
            <a:extLst>
              <a:ext uri="{FF2B5EF4-FFF2-40B4-BE49-F238E27FC236}">
                <a16:creationId xmlns:a16="http://schemas.microsoft.com/office/drawing/2014/main" id="{EC2484FF-D82A-60EF-EB00-DC1C1A7CA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122A0E-FF5A-4591-87BA-B38D8F149FAF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9159" name="Object 8">
            <a:extLst>
              <a:ext uri="{FF2B5EF4-FFF2-40B4-BE49-F238E27FC236}">
                <a16:creationId xmlns:a16="http://schemas.microsoft.com/office/drawing/2014/main" id="{94DCEFD9-16AE-2F8E-5291-EEBC0E519E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755337"/>
              </p:ext>
            </p:extLst>
          </p:nvPr>
        </p:nvGraphicFramePr>
        <p:xfrm>
          <a:off x="1446213" y="5540375"/>
          <a:ext cx="3581400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79560" imgH="431640" progId="Equation.DSMT4">
                  <p:embed/>
                </p:oleObj>
              </mc:Choice>
              <mc:Fallback>
                <p:oleObj name="Equation" r:id="rId7" imgW="1879560" imgH="431640" progId="Equation.DSMT4">
                  <p:embed/>
                  <p:pic>
                    <p:nvPicPr>
                      <p:cNvPr id="49159" name="Object 8">
                        <a:extLst>
                          <a:ext uri="{FF2B5EF4-FFF2-40B4-BE49-F238E27FC236}">
                            <a16:creationId xmlns:a16="http://schemas.microsoft.com/office/drawing/2014/main" id="{94DCEFD9-16AE-2F8E-5291-EEBC0E519E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5540375"/>
                        <a:ext cx="3581400" cy="8239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60" name="Object 4">
            <a:extLst>
              <a:ext uri="{FF2B5EF4-FFF2-40B4-BE49-F238E27FC236}">
                <a16:creationId xmlns:a16="http://schemas.microsoft.com/office/drawing/2014/main" id="{E89752EB-245D-B74B-9A55-886F476B3A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99674"/>
              </p:ext>
            </p:extLst>
          </p:nvPr>
        </p:nvGraphicFramePr>
        <p:xfrm>
          <a:off x="2430463" y="3705225"/>
          <a:ext cx="209708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3000" imgH="469800" progId="Equation.DSMT4">
                  <p:embed/>
                </p:oleObj>
              </mc:Choice>
              <mc:Fallback>
                <p:oleObj name="Equation" r:id="rId9" imgW="1143000" imgH="469800" progId="Equation.DSMT4">
                  <p:embed/>
                  <p:pic>
                    <p:nvPicPr>
                      <p:cNvPr id="49160" name="Object 4">
                        <a:extLst>
                          <a:ext uri="{FF2B5EF4-FFF2-40B4-BE49-F238E27FC236}">
                            <a16:creationId xmlns:a16="http://schemas.microsoft.com/office/drawing/2014/main" id="{E89752EB-245D-B74B-9A55-886F476B3A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0463" y="3705225"/>
                        <a:ext cx="2097087" cy="863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64AAE53-8A07-2785-65C8-BAAD489E0AB0}"/>
              </a:ext>
            </a:extLst>
          </p:cNvPr>
          <p:cNvSpPr/>
          <p:nvPr/>
        </p:nvSpPr>
        <p:spPr>
          <a:xfrm>
            <a:off x="5032375" y="5427663"/>
            <a:ext cx="3773488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eaLnBrk="1" hangingPunct="1">
              <a:defRPr/>
            </a:pPr>
            <a:r>
              <a:rPr lang="en-US" altLang="ko-KR" sz="2000" i="1" dirty="0">
                <a:latin typeface="+mj-lt"/>
                <a:ea typeface="굴림" pitchFamily="34" charset="-127"/>
              </a:rPr>
              <a:t>F(x)</a:t>
            </a:r>
            <a:r>
              <a:rPr lang="en-US" altLang="ko-KR" sz="2000" dirty="0">
                <a:latin typeface="+mj-lt"/>
                <a:ea typeface="굴림" pitchFamily="34" charset="-127"/>
              </a:rPr>
              <a:t> is always </a:t>
            </a:r>
            <a:r>
              <a:rPr lang="en-US" altLang="ko-KR" sz="2000" dirty="0">
                <a:solidFill>
                  <a:srgbClr val="FFFF00"/>
                </a:solidFill>
                <a:latin typeface="+mj-lt"/>
                <a:ea typeface="굴림" pitchFamily="34" charset="-127"/>
              </a:rPr>
              <a:t>non-decreasing</a:t>
            </a:r>
            <a:r>
              <a:rPr lang="en-US" altLang="ko-KR" sz="2000" dirty="0">
                <a:latin typeface="+mj-lt"/>
                <a:ea typeface="굴림" pitchFamily="34" charset="-127"/>
              </a:rPr>
              <a:t> </a:t>
            </a:r>
            <a:endParaRPr lang="en-US" altLang="ko-KR" sz="2000" i="1" dirty="0">
              <a:latin typeface="+mj-lt"/>
              <a:ea typeface="굴림" pitchFamily="34" charset="-127"/>
            </a:endParaRPr>
          </a:p>
        </p:txBody>
      </p:sp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ADA5F3AF-0E8B-6CED-E6C6-7A8050DC4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017607"/>
              </p:ext>
            </p:extLst>
          </p:nvPr>
        </p:nvGraphicFramePr>
        <p:xfrm>
          <a:off x="2593975" y="3152775"/>
          <a:ext cx="60483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51" imgH="203112" progId="Equation.DSMT4">
                  <p:embed/>
                </p:oleObj>
              </mc:Choice>
              <mc:Fallback>
                <p:oleObj name="Equation" r:id="rId11" imgW="342751" imgH="203112" progId="Equation.DSMT4">
                  <p:embed/>
                  <p:pic>
                    <p:nvPicPr>
                      <p:cNvPr id="3" name="Object 6">
                        <a:extLst>
                          <a:ext uri="{FF2B5EF4-FFF2-40B4-BE49-F238E27FC236}">
                            <a16:creationId xmlns:a16="http://schemas.microsoft.com/office/drawing/2014/main" id="{ADA5F3AF-0E8B-6CED-E6C6-7A8050DC40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75" y="3152775"/>
                        <a:ext cx="604838" cy="3587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81718713-7545-BC97-6044-06182F754E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098689"/>
              </p:ext>
            </p:extLst>
          </p:nvPr>
        </p:nvGraphicFramePr>
        <p:xfrm>
          <a:off x="2593975" y="4905375"/>
          <a:ext cx="604838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2751" imgH="203112" progId="Equation.DSMT4">
                  <p:embed/>
                </p:oleObj>
              </mc:Choice>
              <mc:Fallback>
                <p:oleObj name="Equation" r:id="rId11" imgW="342751" imgH="203112" progId="Equation.DSMT4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81718713-7545-BC97-6044-06182F754E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75" y="4905375"/>
                        <a:ext cx="604838" cy="3587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438295B-0C8B-771F-2A26-C80BFFF1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7359" r="11858" b="2922"/>
          <a:stretch>
            <a:fillRect/>
          </a:stretch>
        </p:blipFill>
        <p:spPr bwMode="auto">
          <a:xfrm>
            <a:off x="6395427" y="3593393"/>
            <a:ext cx="2378784" cy="16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Processing Transformations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Convert a given pixel value to a </a:t>
            </a:r>
            <a:r>
              <a:rPr lang="en-US" sz="2200" dirty="0">
                <a:solidFill>
                  <a:srgbClr val="FFFF00"/>
                </a:solidFill>
              </a:rPr>
              <a:t>new</a:t>
            </a:r>
            <a:r>
              <a:rPr lang="en-US" sz="2200" dirty="0"/>
              <a:t> pixel value based on some predefined function T().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91"/>
          <a:stretch>
            <a:fillRect/>
          </a:stretch>
        </p:blipFill>
        <p:spPr bwMode="auto">
          <a:xfrm>
            <a:off x="3200400" y="3124200"/>
            <a:ext cx="2819400" cy="2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41FB5A2-1E22-FED8-DA9F-E3BEDEEE1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00" dirty="0">
                <a:ea typeface="굴림" panose="020B0600000101010101" pitchFamily="34" charset="-127"/>
              </a:rPr>
              <a:t>Example – </a:t>
            </a:r>
            <a:r>
              <a:rPr lang="en-US" altLang="ko-KR" sz="4000" dirty="0">
                <a:solidFill>
                  <a:srgbClr val="FFFF00"/>
                </a:solidFill>
                <a:ea typeface="굴림" panose="020B0600000101010101" pitchFamily="34" charset="-127"/>
              </a:rPr>
              <a:t>Discrete</a:t>
            </a:r>
            <a:r>
              <a:rPr lang="en-US" altLang="ko-KR" sz="4000" dirty="0">
                <a:ea typeface="굴림" panose="020B0600000101010101" pitchFamily="34" charset="-127"/>
              </a:rPr>
              <a:t> Case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960788E-EEF3-BC04-6D09-556B02A80BF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ko-KR" sz="2400" dirty="0">
                <a:ea typeface="굴림" panose="020B0600000101010101" pitchFamily="34" charset="-127"/>
              </a:rPr>
              <a:t> </a:t>
            </a:r>
          </a:p>
        </p:txBody>
      </p:sp>
      <p:pic>
        <p:nvPicPr>
          <p:cNvPr id="51204" name="Picture 4" descr="lecture_Page_07">
            <a:extLst>
              <a:ext uri="{FF2B5EF4-FFF2-40B4-BE49-F238E27FC236}">
                <a16:creationId xmlns:a16="http://schemas.microsoft.com/office/drawing/2014/main" id="{DCFD969D-D276-5647-66D2-EACF199AEB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t="75668" r="16905" b="7407"/>
          <a:stretch>
            <a:fillRect/>
          </a:stretch>
        </p:blipFill>
        <p:spPr>
          <a:xfrm>
            <a:off x="3124200" y="2352675"/>
            <a:ext cx="4572000" cy="1524000"/>
          </a:xfrm>
          <a:noFill/>
        </p:spPr>
      </p:pic>
      <p:sp>
        <p:nvSpPr>
          <p:cNvPr id="51205" name="Slide Number Placeholder 4">
            <a:extLst>
              <a:ext uri="{FF2B5EF4-FFF2-40B4-BE49-F238E27FC236}">
                <a16:creationId xmlns:a16="http://schemas.microsoft.com/office/drawing/2014/main" id="{7FFA61D9-E237-6279-5EC8-EA9A41F9C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57EB37-2E73-498D-AEA5-4E62C739C4B9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206" name="Picture 4" descr="lecture_Page_07">
            <a:extLst>
              <a:ext uri="{FF2B5EF4-FFF2-40B4-BE49-F238E27FC236}">
                <a16:creationId xmlns:a16="http://schemas.microsoft.com/office/drawing/2014/main" id="{E0C25658-78B7-668C-728A-5E30C8C4D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46297" r="56221" b="26871"/>
          <a:stretch>
            <a:fillRect/>
          </a:stretch>
        </p:blipFill>
        <p:spPr bwMode="auto">
          <a:xfrm>
            <a:off x="1006706" y="4321137"/>
            <a:ext cx="186848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7" name="Object 8">
            <a:extLst>
              <a:ext uri="{FF2B5EF4-FFF2-40B4-BE49-F238E27FC236}">
                <a16:creationId xmlns:a16="http://schemas.microsoft.com/office/drawing/2014/main" id="{56CD8509-8072-950A-2897-94F799ACB5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570010"/>
              </p:ext>
            </p:extLst>
          </p:nvPr>
        </p:nvGraphicFramePr>
        <p:xfrm>
          <a:off x="3962400" y="1662113"/>
          <a:ext cx="277336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9560" imgH="431640" progId="Equation.DSMT4">
                  <p:embed/>
                </p:oleObj>
              </mc:Choice>
              <mc:Fallback>
                <p:oleObj name="Equation" r:id="rId4" imgW="1879560" imgH="431640" progId="Equation.DSMT4">
                  <p:embed/>
                  <p:pic>
                    <p:nvPicPr>
                      <p:cNvPr id="51207" name="Object 8">
                        <a:extLst>
                          <a:ext uri="{FF2B5EF4-FFF2-40B4-BE49-F238E27FC236}">
                            <a16:creationId xmlns:a16="http://schemas.microsoft.com/office/drawing/2014/main" id="{56CD8509-8072-950A-2897-94F799ACB5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662113"/>
                        <a:ext cx="2773363" cy="6381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8" name="Rectangle 8">
            <a:extLst>
              <a:ext uri="{FF2B5EF4-FFF2-40B4-BE49-F238E27FC236}">
                <a16:creationId xmlns:a16="http://schemas.microsoft.com/office/drawing/2014/main" id="{53BC9B80-D4E0-9EDE-0F43-717DEEA6B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514600"/>
            <a:ext cx="2438400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2000" u="sng" dirty="0">
                <a:latin typeface="+mn-lt"/>
                <a:ea typeface="굴림" pitchFamily="34" charset="-127"/>
              </a:rPr>
              <a:t>Example:</a:t>
            </a:r>
            <a:r>
              <a:rPr lang="en-US" altLang="ko-KR" sz="2000" dirty="0">
                <a:latin typeface="+mn-lt"/>
                <a:ea typeface="굴림" pitchFamily="34" charset="-127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2000" dirty="0">
                <a:latin typeface="+mn-lt"/>
                <a:ea typeface="굴림" pitchFamily="34" charset="-127"/>
              </a:rPr>
              <a:t>toss a coin 3 times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ko-KR" sz="2000" dirty="0">
                <a:solidFill>
                  <a:srgbClr val="FFFF00"/>
                </a:solidFill>
                <a:latin typeface="+mn-lt"/>
                <a:ea typeface="굴림" pitchFamily="34" charset="-127"/>
              </a:rPr>
              <a:t>X: # of heads</a:t>
            </a:r>
          </a:p>
        </p:txBody>
      </p:sp>
      <p:pic>
        <p:nvPicPr>
          <p:cNvPr id="9" name="Picture 4" descr="lecture_Page_07">
            <a:extLst>
              <a:ext uri="{FF2B5EF4-FFF2-40B4-BE49-F238E27FC236}">
                <a16:creationId xmlns:a16="http://schemas.microsoft.com/office/drawing/2014/main" id="{AA3ACCD4-F799-9D2D-C3B8-2347AEDC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2" t="46297" r="9236" b="26871"/>
          <a:stretch>
            <a:fillRect/>
          </a:stretch>
        </p:blipFill>
        <p:spPr bwMode="auto">
          <a:xfrm>
            <a:off x="4283984" y="4443412"/>
            <a:ext cx="276542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674844-41B1-6305-96C9-DB39B7C149D8}"/>
              </a:ext>
            </a:extLst>
          </p:cNvPr>
          <p:cNvSpPr/>
          <p:nvPr/>
        </p:nvSpPr>
        <p:spPr>
          <a:xfrm>
            <a:off x="1617785" y="3796986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i="1" dirty="0">
                <a:solidFill>
                  <a:srgbClr val="FFFF00"/>
                </a:solidFill>
                <a:latin typeface="+mj-lt"/>
                <a:ea typeface="굴림" pitchFamily="34" charset="-127"/>
              </a:rPr>
              <a:t>pmf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DCAD55-C3E7-F9D2-0336-92D5831940DD}"/>
              </a:ext>
            </a:extLst>
          </p:cNvPr>
          <p:cNvSpPr/>
          <p:nvPr/>
        </p:nvSpPr>
        <p:spPr>
          <a:xfrm>
            <a:off x="5257800" y="3958540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2400" i="1" dirty="0">
                <a:solidFill>
                  <a:srgbClr val="FFFF00"/>
                </a:solidFill>
                <a:latin typeface="+mj-lt"/>
                <a:ea typeface="굴림" pitchFamily="34" charset="-127"/>
              </a:rPr>
              <a:t>CDF</a:t>
            </a:r>
            <a:endParaRPr lang="en-US" sz="24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D9450FA-7C2D-A94C-8374-D21118E7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ko-KR" sz="4000" dirty="0">
                <a:ea typeface="굴림" panose="020B0600000101010101" pitchFamily="34" charset="-127"/>
              </a:rPr>
              <a:t>Example – </a:t>
            </a:r>
            <a:r>
              <a:rPr lang="en-US" altLang="ko-KR" sz="4000" dirty="0">
                <a:solidFill>
                  <a:srgbClr val="FFFF00"/>
                </a:solidFill>
                <a:ea typeface="굴림" panose="020B0600000101010101" pitchFamily="34" charset="-127"/>
              </a:rPr>
              <a:t>Continuous</a:t>
            </a:r>
            <a:r>
              <a:rPr lang="en-US" altLang="ko-KR" sz="4000" dirty="0">
                <a:ea typeface="굴림" panose="020B0600000101010101" pitchFamily="34" charset="-127"/>
              </a:rPr>
              <a:t> Case</a:t>
            </a:r>
          </a:p>
        </p:txBody>
      </p:sp>
      <p:sp>
        <p:nvSpPr>
          <p:cNvPr id="53251" name="Slide Number Placeholder 4">
            <a:extLst>
              <a:ext uri="{FF2B5EF4-FFF2-40B4-BE49-F238E27FC236}">
                <a16:creationId xmlns:a16="http://schemas.microsoft.com/office/drawing/2014/main" id="{B989F489-646F-CFEE-07AC-7E1BDEE91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06034A-87B7-41F8-9DD6-6D6689C0D06F}" type="slidenum">
              <a:rPr lang="ko-KR" altLang="en-US" sz="1200" smtClean="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ko-KR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3252" name="Picture 6" descr="lecture_Page_09">
            <a:extLst>
              <a:ext uri="{FF2B5EF4-FFF2-40B4-BE49-F238E27FC236}">
                <a16:creationId xmlns:a16="http://schemas.microsoft.com/office/drawing/2014/main" id="{940A9920-686C-F001-A9FA-CA9AB570E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3" t="12962" r="6886" b="61111"/>
          <a:stretch>
            <a:fillRect/>
          </a:stretch>
        </p:blipFill>
        <p:spPr bwMode="auto">
          <a:xfrm>
            <a:off x="5029200" y="4084351"/>
            <a:ext cx="2286000" cy="189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A49F64-D9E3-8A3F-30FD-58455AA0E13D}"/>
              </a:ext>
            </a:extLst>
          </p:cNvPr>
          <p:cNvSpPr txBox="1"/>
          <p:nvPr/>
        </p:nvSpPr>
        <p:spPr>
          <a:xfrm>
            <a:off x="1831276" y="3546364"/>
            <a:ext cx="180049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Gaussian pdf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F798C-2707-3A5D-F83F-F484FB5299A7}"/>
              </a:ext>
            </a:extLst>
          </p:cNvPr>
          <p:cNvSpPr txBox="1"/>
          <p:nvPr/>
        </p:nvSpPr>
        <p:spPr>
          <a:xfrm>
            <a:off x="5029200" y="3570982"/>
            <a:ext cx="19896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n-lt"/>
              </a:rPr>
              <a:t>Gaussian CDF</a:t>
            </a:r>
          </a:p>
        </p:txBody>
      </p:sp>
      <p:graphicFrame>
        <p:nvGraphicFramePr>
          <p:cNvPr id="53255" name="Object 4">
            <a:extLst>
              <a:ext uri="{FF2B5EF4-FFF2-40B4-BE49-F238E27FC236}">
                <a16:creationId xmlns:a16="http://schemas.microsoft.com/office/drawing/2014/main" id="{45AD2353-2DA9-5461-E64A-C062026E0654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291749565"/>
              </p:ext>
            </p:extLst>
          </p:nvPr>
        </p:nvGraphicFramePr>
        <p:xfrm>
          <a:off x="3086100" y="2248694"/>
          <a:ext cx="22860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0" imgH="469800" progId="Equation.DSMT4">
                  <p:embed/>
                </p:oleObj>
              </mc:Choice>
              <mc:Fallback>
                <p:oleObj name="Equation" r:id="rId4" imgW="1143000" imgH="469800" progId="Equation.DSMT4">
                  <p:embed/>
                  <p:pic>
                    <p:nvPicPr>
                      <p:cNvPr id="53255" name="Object 4">
                        <a:extLst>
                          <a:ext uri="{FF2B5EF4-FFF2-40B4-BE49-F238E27FC236}">
                            <a16:creationId xmlns:a16="http://schemas.microsoft.com/office/drawing/2014/main" id="{45AD2353-2DA9-5461-E64A-C062026E06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100" y="2248694"/>
                        <a:ext cx="2286000" cy="939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Arrow 1">
            <a:extLst>
              <a:ext uri="{FF2B5EF4-FFF2-40B4-BE49-F238E27FC236}">
                <a16:creationId xmlns:a16="http://schemas.microsoft.com/office/drawing/2014/main" id="{0B20356C-DFDC-4E9F-E515-FC1C6900AA00}"/>
              </a:ext>
            </a:extLst>
          </p:cNvPr>
          <p:cNvSpPr/>
          <p:nvPr/>
        </p:nvSpPr>
        <p:spPr>
          <a:xfrm>
            <a:off x="4481172" y="4876801"/>
            <a:ext cx="381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257" name="Picture 2">
            <a:extLst>
              <a:ext uri="{FF2B5EF4-FFF2-40B4-BE49-F238E27FC236}">
                <a16:creationId xmlns:a16="http://schemas.microsoft.com/office/drawing/2014/main" id="{7BFD7AE3-BE0B-5D49-7428-E8063AC23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46" y="4067943"/>
            <a:ext cx="2766555" cy="207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82612"/>
            <a:ext cx="8382000" cy="1143000"/>
          </a:xfrm>
        </p:spPr>
        <p:txBody>
          <a:bodyPr/>
          <a:lstStyle/>
          <a:p>
            <a:r>
              <a:rPr lang="en-US" dirty="0"/>
              <a:t>Transformations between Random Variables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We can define a new random variable Y from another random variable X using some transformation Y=T(X)</a:t>
            </a:r>
          </a:p>
          <a:p>
            <a:pPr lvl="1"/>
            <a:r>
              <a:rPr lang="en-US" sz="2000" dirty="0"/>
              <a:t>e.g., Y=X+1</a:t>
            </a:r>
          </a:p>
          <a:p>
            <a:endParaRPr lang="en-US" sz="2200" dirty="0"/>
          </a:p>
          <a:p>
            <a:r>
              <a:rPr lang="en-US" sz="2200" u="sng" dirty="0"/>
              <a:t>Question</a:t>
            </a:r>
            <a:r>
              <a:rPr lang="en-US" sz="2200" dirty="0"/>
              <a:t>: if we know </a:t>
            </a:r>
            <a:r>
              <a:rPr lang="en-US" sz="2200" b="1" dirty="0" err="1"/>
              <a:t>f</a:t>
            </a:r>
            <a:r>
              <a:rPr lang="en-US" sz="2200" b="1" baseline="-25000" dirty="0" err="1"/>
              <a:t>X</a:t>
            </a:r>
            <a:r>
              <a:rPr lang="en-US" sz="2200" b="1" dirty="0"/>
              <a:t>(x)</a:t>
            </a:r>
            <a:r>
              <a:rPr lang="en-US" sz="2200" dirty="0"/>
              <a:t>, can we find </a:t>
            </a:r>
            <a:r>
              <a:rPr lang="en-US" sz="2200" b="1" dirty="0" err="1"/>
              <a:t>f</a:t>
            </a:r>
            <a:r>
              <a:rPr lang="en-US" sz="2200" b="1" baseline="-25000" dirty="0" err="1"/>
              <a:t>Y</a:t>
            </a:r>
            <a:r>
              <a:rPr lang="en-US" sz="2200" b="1" dirty="0"/>
              <a:t>(y)</a:t>
            </a:r>
            <a:r>
              <a:rPr lang="en-US" sz="2200" dirty="0"/>
              <a:t>?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Yes - it can be shown that:</a:t>
            </a:r>
          </a:p>
          <a:p>
            <a:pPr>
              <a:buFontTx/>
              <a:buNone/>
            </a:pPr>
            <a:endParaRPr lang="en-US" sz="2200" dirty="0"/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0"/>
            <a:ext cx="48768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Transformations of r.v. - Example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20" y="5696899"/>
            <a:ext cx="4267200" cy="65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2" name="Group 1"/>
          <p:cNvGrpSpPr>
            <a:grpSpLocks/>
          </p:cNvGrpSpPr>
          <p:nvPr/>
        </p:nvGrpSpPr>
        <p:grpSpPr bwMode="auto">
          <a:xfrm>
            <a:off x="1554233" y="1939524"/>
            <a:ext cx="6477000" cy="3455987"/>
            <a:chOff x="1319212" y="1821656"/>
            <a:chExt cx="6477000" cy="3455988"/>
          </a:xfrm>
        </p:grpSpPr>
        <p:pic>
          <p:nvPicPr>
            <p:cNvPr id="3277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212" y="1821656"/>
              <a:ext cx="6477000" cy="345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74" name="TextBox 1"/>
            <p:cNvSpPr txBox="1">
              <a:spLocks noChangeArrowheads="1"/>
            </p:cNvSpPr>
            <p:nvPr/>
          </p:nvSpPr>
          <p:spPr bwMode="auto">
            <a:xfrm>
              <a:off x="3527211" y="1951594"/>
              <a:ext cx="1050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l-GR" sz="1800" b="1" dirty="0">
                  <a:solidFill>
                    <a:srgbClr val="FFC000"/>
                  </a:solidFill>
                </a:rPr>
                <a:t>μ</a:t>
              </a:r>
              <a:r>
                <a:rPr lang="en-US" sz="1800" b="1" dirty="0">
                  <a:solidFill>
                    <a:srgbClr val="FFC000"/>
                  </a:solidFill>
                </a:rPr>
                <a:t>=0, </a:t>
              </a:r>
              <a:r>
                <a:rPr lang="el-GR" sz="1800" b="1" dirty="0">
                  <a:solidFill>
                    <a:srgbClr val="FFC000"/>
                  </a:solidFill>
                </a:rPr>
                <a:t>σ</a:t>
              </a:r>
              <a:r>
                <a:rPr lang="en-US" sz="1800" b="1" dirty="0">
                  <a:solidFill>
                    <a:srgbClr val="FFC000"/>
                  </a:solidFill>
                </a:rPr>
                <a:t>=1</a:t>
              </a:r>
            </a:p>
          </p:txBody>
        </p:sp>
        <p:sp>
          <p:nvSpPr>
            <p:cNvPr id="32775" name="TextBox 5"/>
            <p:cNvSpPr txBox="1">
              <a:spLocks noChangeArrowheads="1"/>
            </p:cNvSpPr>
            <p:nvPr/>
          </p:nvSpPr>
          <p:spPr bwMode="auto">
            <a:xfrm>
              <a:off x="6457156" y="3844533"/>
              <a:ext cx="1050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l-GR" sz="1800" b="1" dirty="0">
                  <a:solidFill>
                    <a:srgbClr val="FFC000"/>
                  </a:solidFill>
                </a:rPr>
                <a:t>μ</a:t>
              </a:r>
              <a:r>
                <a:rPr lang="en-US" sz="1800" b="1" dirty="0">
                  <a:solidFill>
                    <a:srgbClr val="FFC000"/>
                  </a:solidFill>
                </a:rPr>
                <a:t>=1, </a:t>
              </a:r>
              <a:r>
                <a:rPr lang="el-GR" sz="1800" b="1" dirty="0">
                  <a:solidFill>
                    <a:srgbClr val="FFC000"/>
                  </a:solidFill>
                </a:rPr>
                <a:t>σ</a:t>
              </a:r>
              <a:r>
                <a:rPr lang="en-US" sz="1800" b="1" dirty="0">
                  <a:solidFill>
                    <a:srgbClr val="FFC000"/>
                  </a:solidFill>
                </a:rPr>
                <a:t>=1</a:t>
              </a:r>
            </a:p>
          </p:txBody>
        </p:sp>
        <p:pic>
          <p:nvPicPr>
            <p:cNvPr id="32776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5182976" y="1882374"/>
              <a:ext cx="2438400" cy="1573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77" name="TextBox 2"/>
            <p:cNvSpPr txBox="1">
              <a:spLocks noChangeArrowheads="1"/>
            </p:cNvSpPr>
            <p:nvPr/>
          </p:nvSpPr>
          <p:spPr bwMode="auto">
            <a:xfrm>
              <a:off x="6307138" y="3287713"/>
              <a:ext cx="3000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>
                  <a:solidFill>
                    <a:schemeClr val="bg2"/>
                  </a:solidFill>
                </a:rPr>
                <a:t>0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1600200" y="3176981"/>
            <a:ext cx="3048000" cy="457200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00200" y="3703832"/>
            <a:ext cx="1066800" cy="668536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18067" y="4405370"/>
            <a:ext cx="6238329" cy="754083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655065" y="3898659"/>
            <a:ext cx="1066800" cy="448732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Special Case: T() is the CDF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33600"/>
            <a:ext cx="6367463" cy="1599153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379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727561"/>
              </p:ext>
            </p:extLst>
          </p:nvPr>
        </p:nvGraphicFramePr>
        <p:xfrm>
          <a:off x="1220245" y="4457318"/>
          <a:ext cx="60198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87700" imgH="431800" progId="Equation.DSMT4">
                  <p:embed/>
                </p:oleObj>
              </mc:Choice>
              <mc:Fallback>
                <p:oleObj name="Equation" r:id="rId4" imgW="3187700" imgH="4318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245" y="4457318"/>
                        <a:ext cx="6019800" cy="815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6362" r="58527" b="6329"/>
          <a:stretch/>
        </p:blipFill>
        <p:spPr bwMode="auto">
          <a:xfrm>
            <a:off x="7162800" y="1905000"/>
            <a:ext cx="1752399" cy="18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1593567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cumulative distribution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3640931" y="2023938"/>
            <a:ext cx="304800" cy="344004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6851054" y="3124200"/>
            <a:ext cx="381000" cy="304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66B30-2F21-DB87-0AB8-1A9D2D4F2DBE}"/>
              </a:ext>
            </a:extLst>
          </p:cNvPr>
          <p:cNvSpPr txBox="1"/>
          <p:nvPr/>
        </p:nvSpPr>
        <p:spPr>
          <a:xfrm>
            <a:off x="1143000" y="5638800"/>
            <a:ext cx="6705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7"/>
              </a:rPr>
              <a:t>https://ocw.mit.edu/courses/res-6-012-introduction-to-probability-spring-2018/resources</a:t>
            </a:r>
            <a:r>
              <a:rPr lang="en-US" sz="1800">
                <a:hlinkClick r:id="rId7"/>
              </a:rPr>
              <a:t>/simulation</a:t>
            </a:r>
            <a:endParaRPr lang="en-US" sz="180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521393"/>
            <a:ext cx="7772400" cy="1143000"/>
          </a:xfrm>
        </p:spPr>
        <p:txBody>
          <a:bodyPr/>
          <a:lstStyle/>
          <a:p>
            <a:r>
              <a:rPr lang="en-US"/>
              <a:t>Histogram Equalization (cont’d)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53682" y="1940571"/>
            <a:ext cx="5868635" cy="2438400"/>
            <a:chOff x="2293143" y="4114800"/>
            <a:chExt cx="4711700" cy="2340698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143" y="4114800"/>
              <a:ext cx="4711700" cy="2340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3" r="18454" b="50000"/>
            <a:stretch/>
          </p:blipFill>
          <p:spPr bwMode="auto">
            <a:xfrm>
              <a:off x="3276600" y="4294652"/>
              <a:ext cx="1943400" cy="510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3048000" y="2057400"/>
            <a:ext cx="2451214" cy="602832"/>
          </a:xfrm>
          <a:prstGeom prst="rect">
            <a:avLst/>
          </a:prstGeom>
          <a:noFill/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4932295"/>
            <a:ext cx="539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 we apply this result to images?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4A1465-045A-12F9-AD26-17F59B4221CA}"/>
              </a:ext>
            </a:extLst>
          </p:cNvPr>
          <p:cNvSpPr txBox="1"/>
          <p:nvPr/>
        </p:nvSpPr>
        <p:spPr>
          <a:xfrm>
            <a:off x="2286000" y="3429000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r: original intensity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95134-4DCB-0704-EF46-8769C4DDEECD}"/>
              </a:ext>
            </a:extLst>
          </p:cNvPr>
          <p:cNvSpPr txBox="1"/>
          <p:nvPr/>
        </p:nvSpPr>
        <p:spPr>
          <a:xfrm>
            <a:off x="5867400" y="3505200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s: new intensity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521393"/>
            <a:ext cx="7772400" cy="1143000"/>
          </a:xfrm>
        </p:spPr>
        <p:txBody>
          <a:bodyPr/>
          <a:lstStyle/>
          <a:p>
            <a:r>
              <a:rPr lang="en-US"/>
              <a:t>Histogram Equalization (cont’d)</a:t>
            </a: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3721" y="2895600"/>
            <a:ext cx="4343400" cy="1542464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405222"/>
            <a:ext cx="154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pdf: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r</a:t>
            </a:r>
            <a:r>
              <a:rPr lang="en-US" sz="2400" dirty="0">
                <a:solidFill>
                  <a:srgbClr val="FFFF00"/>
                </a:solidFill>
              </a:rPr>
              <a:t>(r)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0" y="3405222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pdf: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1752600"/>
            <a:ext cx="673120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will </a:t>
            </a:r>
            <a:r>
              <a:rPr lang="en-US" sz="2200" dirty="0">
                <a:solidFill>
                  <a:srgbClr val="FFFF00"/>
                </a:solidFill>
              </a:rPr>
              <a:t>assume </a:t>
            </a:r>
            <a:r>
              <a:rPr lang="en-US" sz="2200" dirty="0"/>
              <a:t>that “each intensity level” is the result </a:t>
            </a:r>
          </a:p>
          <a:p>
            <a:r>
              <a:rPr lang="en-US" sz="2200" dirty="0"/>
              <a:t>    of some “random experiment”.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56460"/>
            <a:ext cx="4996823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54808" y="5281548"/>
            <a:ext cx="23519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2400" dirty="0">
                <a:solidFill>
                  <a:srgbClr val="FFFF00"/>
                </a:solidFill>
              </a:rPr>
              <a:t>de-normalize</a:t>
            </a:r>
            <a:r>
              <a:rPr lang="en-US" sz="2400" dirty="0"/>
              <a:t>:</a:t>
            </a:r>
          </a:p>
          <a:p>
            <a:r>
              <a:rPr lang="en-US" sz="2400" dirty="0"/>
              <a:t>        </a:t>
            </a:r>
            <a:r>
              <a:rPr lang="en-US" sz="2400" dirty="0" err="1"/>
              <a:t>s</a:t>
            </a:r>
            <a:r>
              <a:rPr lang="en-US" sz="2400" baseline="-25000" dirty="0" err="1"/>
              <a:t>k</a:t>
            </a:r>
            <a:r>
              <a:rPr lang="en-US" sz="2400" dirty="0"/>
              <a:t> </a:t>
            </a:r>
            <a:r>
              <a:rPr lang="en-US" sz="1600" dirty="0"/>
              <a:t>x</a:t>
            </a:r>
            <a:r>
              <a:rPr lang="en-US" sz="2400" dirty="0"/>
              <a:t> (L-1)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6278608" y="5534564"/>
            <a:ext cx="457200" cy="4572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19CBB-60FF-4C41-2741-FFF333EF8BBB}"/>
              </a:ext>
            </a:extLst>
          </p:cNvPr>
          <p:cNvSpPr txBox="1"/>
          <p:nvPr/>
        </p:nvSpPr>
        <p:spPr>
          <a:xfrm>
            <a:off x="2819400" y="3979789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r: original intensity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1CD64-87E5-8688-C4EF-513AB17D46BB}"/>
              </a:ext>
            </a:extLst>
          </p:cNvPr>
          <p:cNvSpPr txBox="1"/>
          <p:nvPr/>
        </p:nvSpPr>
        <p:spPr>
          <a:xfrm>
            <a:off x="5410200" y="3964167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s: new intensity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6780B-ACFD-F003-F1DD-E3568D151E4E}"/>
              </a:ext>
            </a:extLst>
          </p:cNvPr>
          <p:cNvSpPr txBox="1"/>
          <p:nvPr/>
        </p:nvSpPr>
        <p:spPr>
          <a:xfrm>
            <a:off x="2517213" y="6178834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k=0,1,2, …, L-1</a:t>
            </a:r>
          </a:p>
        </p:txBody>
      </p:sp>
    </p:spTree>
    <p:extLst>
      <p:ext uri="{BB962C8B-B14F-4D97-AF65-F5344CB8AC3E}">
        <p14:creationId xmlns:p14="http://schemas.microsoft.com/office/powerpoint/2010/main" val="39781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Equalization (cont’d)</a:t>
            </a:r>
          </a:p>
        </p:txBody>
      </p:sp>
      <p:pic>
        <p:nvPicPr>
          <p:cNvPr id="35844" name="Picture 5" descr="300px-Unequalized_Hawkes_Bay_N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8120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300px-Equalized_Hawkes_Bay_N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3040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300px-Unequalized_Histo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00652"/>
            <a:ext cx="2705100" cy="169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300px-Equalized_Histogr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29331"/>
            <a:ext cx="2590800" cy="171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4343400" y="2857500"/>
            <a:ext cx="381000" cy="342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381500" y="4876800"/>
            <a:ext cx="381000" cy="342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Discrete Case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667000"/>
            <a:ext cx="2819400" cy="2009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816100" y="3260725"/>
            <a:ext cx="16433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 </a:t>
            </a:r>
            <a:r>
              <a:rPr lang="en-US" sz="2000" dirty="0"/>
              <a:t>3 bit </a:t>
            </a:r>
          </a:p>
          <a:p>
            <a:r>
              <a:rPr lang="en-US" sz="2000" dirty="0"/>
              <a:t>64 x 64 image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31482"/>
          <a:stretch/>
        </p:blipFill>
        <p:spPr>
          <a:xfrm rot="5400000">
            <a:off x="3034241" y="1766359"/>
            <a:ext cx="3704167" cy="4286250"/>
          </a:xfr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79E2B6D1-92D1-F336-CAAA-0AFDFB70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074" y="3043851"/>
            <a:ext cx="19287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de-normalize</a:t>
            </a:r>
            <a:r>
              <a:rPr lang="en-US" sz="1800" dirty="0"/>
              <a:t>:</a:t>
            </a:r>
          </a:p>
          <a:p>
            <a:r>
              <a:rPr lang="en-US" sz="2400" dirty="0"/>
              <a:t>         </a:t>
            </a:r>
            <a:r>
              <a:rPr lang="en-US" sz="1600" dirty="0"/>
              <a:t>x</a:t>
            </a:r>
            <a:r>
              <a:rPr lang="en-US" sz="2400" dirty="0"/>
              <a:t> (L-1)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CEAC0A-E6BC-2E79-CB81-F37A1C8ABAC8}"/>
              </a:ext>
            </a:extLst>
          </p:cNvPr>
          <p:cNvCxnSpPr/>
          <p:nvPr/>
        </p:nvCxnSpPr>
        <p:spPr bwMode="auto">
          <a:xfrm flipH="1">
            <a:off x="5181600" y="3352800"/>
            <a:ext cx="2133600" cy="3810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796960-09E5-0582-9B36-3EE0F0C1B31F}"/>
              </a:ext>
            </a:extLst>
          </p:cNvPr>
          <p:cNvCxnSpPr/>
          <p:nvPr/>
        </p:nvCxnSpPr>
        <p:spPr bwMode="auto">
          <a:xfrm flipH="1">
            <a:off x="5867400" y="3352800"/>
            <a:ext cx="1447800" cy="81922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11">
            <a:extLst>
              <a:ext uri="{FF2B5EF4-FFF2-40B4-BE49-F238E27FC236}">
                <a16:creationId xmlns:a16="http://schemas.microsoft.com/office/drawing/2014/main" id="{93875A65-8E87-B3B2-E096-D5DB7234E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512" y="4467399"/>
            <a:ext cx="1992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truncate/round</a:t>
            </a:r>
            <a:endParaRPr lang="en-US" sz="1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581038-4F49-C224-28E3-327A2FD43746}"/>
              </a:ext>
            </a:extLst>
          </p:cNvPr>
          <p:cNvCxnSpPr/>
          <p:nvPr/>
        </p:nvCxnSpPr>
        <p:spPr bwMode="auto">
          <a:xfrm flipH="1" flipV="1">
            <a:off x="6248400" y="3989916"/>
            <a:ext cx="922311" cy="70831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E3685E-4892-DF2A-CA21-83D055732B6D}"/>
              </a:ext>
            </a:extLst>
          </p:cNvPr>
          <p:cNvCxnSpPr/>
          <p:nvPr/>
        </p:nvCxnSpPr>
        <p:spPr bwMode="auto">
          <a:xfrm flipH="1" flipV="1">
            <a:off x="6324600" y="4326351"/>
            <a:ext cx="838200" cy="37188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11">
            <a:extLst>
              <a:ext uri="{FF2B5EF4-FFF2-40B4-BE49-F238E27FC236}">
                <a16:creationId xmlns:a16="http://schemas.microsoft.com/office/drawing/2014/main" id="{0BE23589-573B-1E0C-8679-9D69D5B1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55" y="4574462"/>
            <a:ext cx="3007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600" dirty="0">
                <a:solidFill>
                  <a:srgbClr val="FFFF00"/>
                </a:solidFill>
              </a:rPr>
              <a:t>Equalization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332775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Transformation</a:t>
            </a:r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6"/>
          <a:stretch>
            <a:fillRect/>
          </a:stretch>
        </p:blipFill>
        <p:spPr>
          <a:xfrm>
            <a:off x="2438400" y="2667000"/>
            <a:ext cx="3962400" cy="2754313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05800" cy="1143000"/>
          </a:xfrm>
        </p:spPr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3" r="31482"/>
          <a:stretch/>
        </p:blipFill>
        <p:spPr>
          <a:xfrm rot="5400000">
            <a:off x="4024842" y="368011"/>
            <a:ext cx="960966" cy="4286250"/>
          </a:xfr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EAFDCFED-095B-3F42-9177-DCCD93379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52881"/>
              </p:ext>
            </p:extLst>
          </p:nvPr>
        </p:nvGraphicFramePr>
        <p:xfrm>
          <a:off x="1787236" y="3865417"/>
          <a:ext cx="2209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659017387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422645953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72042578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185318055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35193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006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8477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35318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CAA60982-2392-67AE-C2AC-914AD4234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709897"/>
              </p:ext>
            </p:extLst>
          </p:nvPr>
        </p:nvGraphicFramePr>
        <p:xfrm>
          <a:off x="5063836" y="3879272"/>
          <a:ext cx="2209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659017387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422645953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72042578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185318055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35193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006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8477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35318"/>
                  </a:ext>
                </a:extLst>
              </a:tr>
            </a:tbl>
          </a:graphicData>
        </a:graphic>
      </p:graphicFrame>
      <p:sp>
        <p:nvSpPr>
          <p:cNvPr id="14" name="Text Box 11">
            <a:extLst>
              <a:ext uri="{FF2B5EF4-FFF2-40B4-BE49-F238E27FC236}">
                <a16:creationId xmlns:a16="http://schemas.microsoft.com/office/drawing/2014/main" id="{6C6386CC-42AD-CD72-65A8-A63354F05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236" y="3283527"/>
            <a:ext cx="20505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Original Image</a:t>
            </a:r>
            <a:endParaRPr lang="en-US" sz="1800" dirty="0"/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8FF1FF22-35DF-DA12-BC7A-3007A1EF5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76600"/>
            <a:ext cx="2204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Equalized Image</a:t>
            </a:r>
            <a:endParaRPr lang="en-US" sz="1800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3ECD067-4FEB-DE86-80D6-7E6639F224DC}"/>
              </a:ext>
            </a:extLst>
          </p:cNvPr>
          <p:cNvSpPr/>
          <p:nvPr/>
        </p:nvSpPr>
        <p:spPr bwMode="auto">
          <a:xfrm>
            <a:off x="4301836" y="4565072"/>
            <a:ext cx="381000" cy="3810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AD0FC586-DC7C-97BA-A4A5-50D1A2456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298" y="1889646"/>
            <a:ext cx="3007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600" dirty="0">
                <a:solidFill>
                  <a:srgbClr val="FFFF00"/>
                </a:solidFill>
              </a:rPr>
              <a:t>Equalization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001921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57212"/>
            <a:ext cx="8534400" cy="1143000"/>
          </a:xfrm>
        </p:spPr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4100" y="1844675"/>
            <a:ext cx="2819400" cy="2009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41825"/>
            <a:ext cx="5867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676400" y="2438400"/>
            <a:ext cx="16433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 </a:t>
            </a:r>
            <a:r>
              <a:rPr lang="en-US" sz="2000" dirty="0"/>
              <a:t>3 bit </a:t>
            </a:r>
          </a:p>
          <a:p>
            <a:r>
              <a:rPr lang="en-US" sz="2000" dirty="0"/>
              <a:t>64 x 64 image</a:t>
            </a:r>
          </a:p>
        </p:txBody>
      </p:sp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2286000" y="3971925"/>
            <a:ext cx="1639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input histogram</a:t>
            </a:r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5949950" y="3998913"/>
            <a:ext cx="2051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equalized histogram</a:t>
            </a:r>
          </a:p>
        </p:txBody>
      </p:sp>
    </p:spTree>
    <p:extLst>
      <p:ext uri="{BB962C8B-B14F-4D97-AF65-F5344CB8AC3E}">
        <p14:creationId xmlns:p14="http://schemas.microsoft.com/office/powerpoint/2010/main" val="2800410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399" y="2183388"/>
            <a:ext cx="4572000" cy="1156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360" y="3810000"/>
            <a:ext cx="48740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5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/>
          <a:stretch/>
        </p:blipFill>
        <p:spPr>
          <a:xfrm rot="5400000">
            <a:off x="2814637" y="1300163"/>
            <a:ext cx="3733800" cy="5400675"/>
          </a:xfrm>
        </p:spPr>
      </p:pic>
    </p:spTree>
    <p:extLst>
      <p:ext uri="{BB962C8B-B14F-4D97-AF65-F5344CB8AC3E}">
        <p14:creationId xmlns:p14="http://schemas.microsoft.com/office/powerpoint/2010/main" val="4237649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 (cont’d)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7526" y="1671935"/>
            <a:ext cx="4629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Verify that </a:t>
            </a:r>
            <a:r>
              <a:rPr lang="en-US" sz="2400" dirty="0" err="1"/>
              <a:t>p</a:t>
            </a:r>
            <a:r>
              <a:rPr lang="en-US" sz="2400" baseline="-25000" dirty="0" err="1"/>
              <a:t>s</a:t>
            </a:r>
            <a:r>
              <a:rPr lang="en-US" sz="2400" dirty="0"/>
              <a:t>(s) is indeed uniform!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8480" r="87950"/>
          <a:stretch/>
        </p:blipFill>
        <p:spPr>
          <a:xfrm rot="5400000">
            <a:off x="1619620" y="1831552"/>
            <a:ext cx="597841" cy="213559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43174"/>
              </p:ext>
            </p:extLst>
          </p:nvPr>
        </p:nvGraphicFramePr>
        <p:xfrm>
          <a:off x="5181600" y="2389650"/>
          <a:ext cx="25193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85720" imgH="393480" progId="Equation.DSMT4">
                  <p:embed/>
                </p:oleObj>
              </mc:Choice>
              <mc:Fallback>
                <p:oleObj name="Equation" r:id="rId3" imgW="1485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389650"/>
                        <a:ext cx="2519362" cy="6667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3C308C5-27F4-20B5-486C-C136196574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701375"/>
              </p:ext>
            </p:extLst>
          </p:nvPr>
        </p:nvGraphicFramePr>
        <p:xfrm>
          <a:off x="215892" y="3841684"/>
          <a:ext cx="66675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3480" imgH="266400" progId="Equation.DSMT4">
                  <p:embed/>
                </p:oleObj>
              </mc:Choice>
              <mc:Fallback>
                <p:oleObj name="Equation" r:id="rId5" imgW="393480" imgH="266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892" y="3841684"/>
                        <a:ext cx="666750" cy="452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55B91A7-428A-D58B-05B3-291F4CE95A54}"/>
              </a:ext>
            </a:extLst>
          </p:cNvPr>
          <p:cNvSpPr txBox="1"/>
          <p:nvPr/>
        </p:nvSpPr>
        <p:spPr>
          <a:xfrm>
            <a:off x="7700962" y="5580018"/>
            <a:ext cx="110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Uniform!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C9C5E-7DBD-2CFD-5C71-0EEB68D07B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48" t="47035"/>
          <a:stretch/>
        </p:blipFill>
        <p:spPr>
          <a:xfrm>
            <a:off x="4038600" y="3594733"/>
            <a:ext cx="4910773" cy="1937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664D1-0EC8-70BE-EC81-B0C1A3459D6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669" r="58446" b="70709"/>
          <a:stretch/>
        </p:blipFill>
        <p:spPr>
          <a:xfrm>
            <a:off x="1328957" y="3832457"/>
            <a:ext cx="2135595" cy="461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6E397-0EA7-2BE2-7A30-D3A9FA5351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781" r="51072" b="49118"/>
          <a:stretch/>
        </p:blipFill>
        <p:spPr>
          <a:xfrm>
            <a:off x="953496" y="4724400"/>
            <a:ext cx="2514600" cy="95476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CE252C4-46BC-1E1A-58F8-50C94BA8C738}"/>
              </a:ext>
            </a:extLst>
          </p:cNvPr>
          <p:cNvSpPr/>
          <p:nvPr/>
        </p:nvSpPr>
        <p:spPr bwMode="auto">
          <a:xfrm>
            <a:off x="1020806" y="3963284"/>
            <a:ext cx="265704" cy="255522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E8C4152-390B-FBE2-9175-DB58C8456B73}"/>
              </a:ext>
            </a:extLst>
          </p:cNvPr>
          <p:cNvSpPr/>
          <p:nvPr/>
        </p:nvSpPr>
        <p:spPr bwMode="auto">
          <a:xfrm>
            <a:off x="6324600" y="3104261"/>
            <a:ext cx="457200" cy="442611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0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Equalization - Examples</a:t>
            </a:r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86000"/>
            <a:ext cx="2508250" cy="4267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9"/>
          <a:stretch>
            <a:fillRect/>
          </a:stretch>
        </p:blipFill>
        <p:spPr bwMode="auto">
          <a:xfrm>
            <a:off x="5486400" y="2286000"/>
            <a:ext cx="212248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5257800" y="1828800"/>
            <a:ext cx="288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equalized</a:t>
            </a:r>
            <a:r>
              <a:rPr lang="en-US" sz="1600" dirty="0"/>
              <a:t> images and histograms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1905000" y="1828800"/>
            <a:ext cx="2738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original</a:t>
            </a:r>
            <a:r>
              <a:rPr lang="en-US" sz="1600" dirty="0"/>
              <a:t> images and histograms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85E7F33-AEAF-9C94-FF60-F26B0D5DCC94}"/>
              </a:ext>
            </a:extLst>
          </p:cNvPr>
          <p:cNvSpPr/>
          <p:nvPr/>
        </p:nvSpPr>
        <p:spPr bwMode="auto">
          <a:xfrm>
            <a:off x="4724400" y="3886200"/>
            <a:ext cx="690562" cy="685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0981" y="574729"/>
            <a:ext cx="7772400" cy="1143000"/>
          </a:xfrm>
        </p:spPr>
        <p:txBody>
          <a:bodyPr/>
          <a:lstStyle/>
          <a:p>
            <a:r>
              <a:rPr lang="en-US" dirty="0"/>
              <a:t>Histogram Specification (or Matching)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0981" y="1813033"/>
            <a:ext cx="7772400" cy="4114800"/>
          </a:xfrm>
        </p:spPr>
        <p:txBody>
          <a:bodyPr/>
          <a:lstStyle/>
          <a:p>
            <a:r>
              <a:rPr lang="en-US" dirty="0"/>
              <a:t>Find a transformation Q(r) which maps an image to a new image that has a </a:t>
            </a:r>
            <a:r>
              <a:rPr lang="en-US" dirty="0">
                <a:solidFill>
                  <a:srgbClr val="FFFF00"/>
                </a:solidFill>
              </a:rPr>
              <a:t>specific histogram </a:t>
            </a:r>
            <a:r>
              <a:rPr lang="en-US" dirty="0"/>
              <a:t>(not necessarily uniform!)</a:t>
            </a:r>
          </a:p>
          <a:p>
            <a:r>
              <a:rPr lang="en-US" dirty="0"/>
              <a:t>We need to provide the following: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(1) original image 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(2) desired pdf (histogram)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72802"/>
            <a:ext cx="1927088" cy="11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 b="66147"/>
          <a:stretch/>
        </p:blipFill>
        <p:spPr bwMode="auto">
          <a:xfrm>
            <a:off x="4648200" y="5476875"/>
            <a:ext cx="13716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05400" y="3886200"/>
            <a:ext cx="457200" cy="260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dirty="0">
                <a:solidFill>
                  <a:schemeClr val="bg2"/>
                </a:solidFill>
              </a:rPr>
              <a:t>f</a:t>
            </a:r>
            <a:r>
              <a:rPr lang="en-US" sz="1100" baseline="-25000" dirty="0">
                <a:solidFill>
                  <a:schemeClr val="bg2"/>
                </a:solidFill>
              </a:rPr>
              <a:t>R</a:t>
            </a:r>
            <a:r>
              <a:rPr lang="en-US" sz="1100" dirty="0">
                <a:solidFill>
                  <a:schemeClr val="bg2"/>
                </a:solidFill>
              </a:rPr>
              <a:t>(r)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81600" y="5667483"/>
            <a:ext cx="457200" cy="260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dirty="0">
                <a:solidFill>
                  <a:schemeClr val="bg2"/>
                </a:solidFill>
              </a:rPr>
              <a:t>f</a:t>
            </a:r>
            <a:r>
              <a:rPr lang="en-US" sz="1100" baseline="-25000" dirty="0">
                <a:solidFill>
                  <a:schemeClr val="bg2"/>
                </a:solidFill>
              </a:rPr>
              <a:t>Z</a:t>
            </a:r>
            <a:r>
              <a:rPr lang="en-US" sz="1100" dirty="0">
                <a:solidFill>
                  <a:schemeClr val="bg2"/>
                </a:solidFill>
              </a:rPr>
              <a:t>(z)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CE5BB-478F-F620-D392-08180EE5BC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735" b="54471"/>
          <a:stretch>
            <a:fillRect/>
          </a:stretch>
        </p:blipFill>
        <p:spPr>
          <a:xfrm>
            <a:off x="7220429" y="4218828"/>
            <a:ext cx="1021191" cy="1448655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4EEB7DEE-1742-F9D7-CE67-8345E7851618}"/>
              </a:ext>
            </a:extLst>
          </p:cNvPr>
          <p:cNvSpPr/>
          <p:nvPr/>
        </p:nvSpPr>
        <p:spPr bwMode="auto">
          <a:xfrm>
            <a:off x="6443868" y="4777169"/>
            <a:ext cx="609600" cy="4572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499A9-77B8-CBA9-AB00-2BCEFFBA4580}"/>
              </a:ext>
            </a:extLst>
          </p:cNvPr>
          <p:cNvSpPr txBox="1"/>
          <p:nvPr/>
        </p:nvSpPr>
        <p:spPr>
          <a:xfrm>
            <a:off x="6943702" y="3495946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histogram-matched</a:t>
            </a:r>
          </a:p>
          <a:p>
            <a:pPr algn="ctr"/>
            <a:r>
              <a:rPr lang="en-US" sz="1800" dirty="0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2786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591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609600" y="20574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588488" y="2253129"/>
            <a:ext cx="3505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Input</a:t>
            </a:r>
          </a:p>
          <a:p>
            <a:r>
              <a:rPr lang="en-US" sz="2000" dirty="0"/>
              <a:t>(1) original image I</a:t>
            </a:r>
            <a:r>
              <a:rPr lang="en-US" sz="2000" baseline="-25000" dirty="0"/>
              <a:t>1</a:t>
            </a:r>
          </a:p>
          <a:p>
            <a:r>
              <a:rPr lang="en-US" sz="2000" dirty="0"/>
              <a:t>(2) desired pdf f</a:t>
            </a:r>
            <a:r>
              <a:rPr lang="en-US" sz="2000" baseline="-25000" dirty="0"/>
              <a:t>Z</a:t>
            </a:r>
            <a:r>
              <a:rPr lang="en-US" sz="2000" dirty="0"/>
              <a:t>(z) (histogram)</a:t>
            </a:r>
          </a:p>
          <a:p>
            <a:endParaRPr lang="en-US" sz="2000" dirty="0"/>
          </a:p>
          <a:p>
            <a:r>
              <a:rPr lang="en-US" sz="2400" dirty="0">
                <a:solidFill>
                  <a:srgbClr val="FFFF00"/>
                </a:solidFill>
              </a:rPr>
              <a:t>Output</a:t>
            </a:r>
          </a:p>
          <a:p>
            <a:r>
              <a:rPr lang="en-US" sz="2000" dirty="0"/>
              <a:t>(1) histogram specified image I</a:t>
            </a:r>
            <a:r>
              <a:rPr lang="en-US" sz="2000" baseline="-25000" dirty="0"/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5588488" y="4689901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Goal: </a:t>
            </a:r>
            <a:r>
              <a:rPr lang="en-US" sz="2000" dirty="0"/>
              <a:t>find transformation </a:t>
            </a:r>
          </a:p>
          <a:p>
            <a:r>
              <a:rPr lang="en-US" sz="2400" dirty="0"/>
              <a:t>              z=Q(r)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93AC1B-1B3F-490C-96D6-059CB28BD911}"/>
              </a:ext>
            </a:extLst>
          </p:cNvPr>
          <p:cNvSpPr/>
          <p:nvPr/>
        </p:nvSpPr>
        <p:spPr bwMode="auto">
          <a:xfrm>
            <a:off x="609600" y="3352800"/>
            <a:ext cx="4648200" cy="2233613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488" y="571500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457200" y="22098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426726" y="1773703"/>
            <a:ext cx="366478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(1) Compute the equalization </a:t>
            </a:r>
          </a:p>
          <a:p>
            <a:r>
              <a:rPr lang="en-US" sz="2000" dirty="0"/>
              <a:t>transformation v=G(z)</a:t>
            </a:r>
          </a:p>
          <a:p>
            <a:endParaRPr lang="en-US" sz="2000" dirty="0"/>
          </a:p>
          <a:p>
            <a:r>
              <a:rPr lang="en-US" sz="2000" dirty="0"/>
              <a:t>i.e., we can do this since we have </a:t>
            </a:r>
          </a:p>
          <a:p>
            <a:r>
              <a:rPr lang="en-US" sz="2000" dirty="0" err="1"/>
              <a:t>f</a:t>
            </a:r>
            <a:r>
              <a:rPr lang="en-US" sz="2000" baseline="-25000" dirty="0" err="1"/>
              <a:t>Z</a:t>
            </a:r>
            <a:r>
              <a:rPr lang="en-US" sz="2000" dirty="0"/>
              <a:t>(z) which is the </a:t>
            </a:r>
            <a:r>
              <a:rPr lang="en-US" sz="2000" dirty="0">
                <a:solidFill>
                  <a:srgbClr val="FFFF00"/>
                </a:solidFill>
              </a:rPr>
              <a:t>desired</a:t>
            </a:r>
            <a:r>
              <a:rPr lang="en-US" sz="2000" dirty="0"/>
              <a:t> pdf</a:t>
            </a:r>
          </a:p>
          <a:p>
            <a:endParaRPr lang="en-US" sz="2000" dirty="0"/>
          </a:p>
          <a:p>
            <a:r>
              <a:rPr lang="en-US" sz="2000" dirty="0"/>
              <a:t>(2) Compute I</a:t>
            </a:r>
            <a:r>
              <a:rPr lang="en-US" sz="2000" baseline="-25000" dirty="0"/>
              <a:t>2</a:t>
            </a:r>
            <a:r>
              <a:rPr lang="en-US" sz="2000" dirty="0"/>
              <a:t> through z=G</a:t>
            </a:r>
            <a:r>
              <a:rPr lang="en-US" sz="2000" baseline="30000" dirty="0"/>
              <a:t>-1</a:t>
            </a:r>
            <a:r>
              <a:rPr lang="en-US" sz="2000" dirty="0"/>
              <a:t>(v)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FF00"/>
                </a:solidFill>
              </a:rPr>
              <a:t>But, we do not know I’</a:t>
            </a:r>
            <a:r>
              <a:rPr lang="en-US" sz="2000" baseline="-25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since we only have the desired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histogram for I</a:t>
            </a:r>
            <a:r>
              <a:rPr lang="en-US" sz="2000" baseline="-25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3E1676-3AFA-41EE-9992-41D9E755E955}"/>
              </a:ext>
            </a:extLst>
          </p:cNvPr>
          <p:cNvSpPr/>
          <p:nvPr/>
        </p:nvSpPr>
        <p:spPr bwMode="auto">
          <a:xfrm>
            <a:off x="457200" y="3810000"/>
            <a:ext cx="2057400" cy="1928813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4919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457200" y="22098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C219FB-8137-32F6-DE76-D25481BE0007}"/>
              </a:ext>
            </a:extLst>
          </p:cNvPr>
          <p:cNvSpPr txBox="1"/>
          <p:nvPr/>
        </p:nvSpPr>
        <p:spPr>
          <a:xfrm>
            <a:off x="5349949" y="1710956"/>
            <a:ext cx="38100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u="sng" dirty="0">
                <a:solidFill>
                  <a:srgbClr val="FFFFFF"/>
                </a:solidFill>
              </a:rPr>
              <a:t>Idea</a:t>
            </a:r>
            <a:r>
              <a:rPr lang="en-US" sz="2000" dirty="0">
                <a:solidFill>
                  <a:srgbClr val="FFFFFF"/>
                </a:solidFill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Compute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the equalization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transformation s=T(r)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C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ompute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</a:t>
            </a:r>
            <a:r>
              <a:rPr kumimoji="1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using z=G</a:t>
            </a:r>
            <a:r>
              <a:rPr kumimoji="1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-1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(s)</a:t>
            </a:r>
            <a:r>
              <a:rPr lang="en-US" sz="2000" noProof="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i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nstead</a:t>
            </a:r>
            <a:r>
              <a:rPr kumimoji="1" 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of </a:t>
            </a:r>
            <a:r>
              <a:rPr lang="en-US" sz="2000" dirty="0">
                <a:solidFill>
                  <a:srgbClr val="FFFFFF"/>
                </a:solidFill>
              </a:rPr>
              <a:t>G</a:t>
            </a:r>
            <a:r>
              <a:rPr lang="en-US" sz="2000" baseline="30000" dirty="0">
                <a:solidFill>
                  <a:srgbClr val="FFFFFF"/>
                </a:solidFill>
              </a:rPr>
              <a:t>-1</a:t>
            </a:r>
            <a:r>
              <a:rPr lang="en-US" sz="2000" dirty="0">
                <a:solidFill>
                  <a:srgbClr val="FFFFFF"/>
                </a:solidFill>
              </a:rPr>
              <a:t>(v) (i.e., </a:t>
            </a:r>
            <a:r>
              <a:rPr lang="en-US" sz="2000" noProof="0" dirty="0">
                <a:solidFill>
                  <a:srgbClr val="FFFFFF"/>
                </a:solidFill>
              </a:rPr>
              <a:t>replace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v</a:t>
            </a:r>
            <a:r>
              <a:rPr lang="en-US" sz="2000" dirty="0">
                <a:solidFill>
                  <a:srgbClr val="FFFFFF"/>
                </a:solidFill>
              </a:rPr>
              <a:t> by </a:t>
            </a:r>
            <a:r>
              <a:rPr lang="en-US" sz="2000" dirty="0">
                <a:solidFill>
                  <a:srgbClr val="FFFF00"/>
                </a:solidFill>
              </a:rPr>
              <a:t>s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 dirty="0">
                <a:solidFill>
                  <a:srgbClr val="FFFFFF"/>
                </a:solidFill>
              </a:rPr>
              <a:t>Can we do this?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Yes, both </a:t>
            </a:r>
            <a:r>
              <a:rPr lang="en-US" sz="2000" dirty="0">
                <a:solidFill>
                  <a:srgbClr val="FFFF00"/>
                </a:solidFill>
              </a:rPr>
              <a:t>s</a:t>
            </a:r>
            <a:r>
              <a:rPr lang="en-US" sz="2000" dirty="0">
                <a:solidFill>
                  <a:srgbClr val="FFFFFF"/>
                </a:solidFill>
              </a:rPr>
              <a:t> and </a:t>
            </a:r>
            <a:r>
              <a:rPr lang="en-US" sz="2000" dirty="0">
                <a:solidFill>
                  <a:srgbClr val="FFFF00"/>
                </a:solidFill>
              </a:rPr>
              <a:t>v</a:t>
            </a:r>
            <a:r>
              <a:rPr lang="en-US" sz="2000" dirty="0">
                <a:solidFill>
                  <a:srgbClr val="FFFFFF"/>
                </a:solidFill>
              </a:rPr>
              <a:t> follow a uniform distribution! </a:t>
            </a: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AB70E-7A28-588D-66EF-F1A0B7326413}"/>
              </a:ext>
            </a:extLst>
          </p:cNvPr>
          <p:cNvSpPr/>
          <p:nvPr/>
        </p:nvSpPr>
        <p:spPr>
          <a:xfrm>
            <a:off x="1310690" y="5793790"/>
            <a:ext cx="2621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Desired transformation: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   z=Q(r)=G</a:t>
            </a:r>
            <a:r>
              <a:rPr lang="en-US" sz="2000" baseline="30000" dirty="0">
                <a:solidFill>
                  <a:srgbClr val="FFFF00"/>
                </a:solidFill>
              </a:rPr>
              <a:t>-1</a:t>
            </a:r>
            <a:r>
              <a:rPr lang="en-US" sz="2000" dirty="0">
                <a:solidFill>
                  <a:srgbClr val="FFFF00"/>
                </a:solidFill>
              </a:rPr>
              <a:t>(T(r))</a:t>
            </a:r>
          </a:p>
        </p:txBody>
      </p:sp>
    </p:spTree>
    <p:extLst>
      <p:ext uri="{BB962C8B-B14F-4D97-AF65-F5344CB8AC3E}">
        <p14:creationId xmlns:p14="http://schemas.microsoft.com/office/powerpoint/2010/main" val="41201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Transformation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3436938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273550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4342934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image negative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6904" y="3340188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image negative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3CA2A-1025-90F2-B892-240454BD3F3D}"/>
              </a:ext>
            </a:extLst>
          </p:cNvPr>
          <p:cNvSpPr txBox="1"/>
          <p:nvPr/>
        </p:nvSpPr>
        <p:spPr>
          <a:xfrm>
            <a:off x="3581400" y="176521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g(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x,y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 = 255-f(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x,y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83265" y="501650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762000" y="21336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62600" y="2133600"/>
            <a:ext cx="350128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Summary of steps: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(1) </a:t>
            </a:r>
            <a:r>
              <a:rPr lang="en-US" sz="2000" dirty="0">
                <a:solidFill>
                  <a:srgbClr val="FFFFFF"/>
                </a:solidFill>
              </a:rPr>
              <a:t>Compute equalization </a:t>
            </a:r>
          </a:p>
          <a:p>
            <a:pPr lvl="0"/>
            <a:r>
              <a:rPr lang="en-US" sz="2000" dirty="0">
                <a:solidFill>
                  <a:srgbClr val="FFFFFF"/>
                </a:solidFill>
              </a:rPr>
              <a:t>  transformation s=T(r)</a:t>
            </a:r>
          </a:p>
          <a:p>
            <a:endParaRPr lang="en-US" sz="2000" dirty="0"/>
          </a:p>
          <a:p>
            <a:r>
              <a:rPr lang="en-US" sz="2000" dirty="0"/>
              <a:t>(2) Compute equalization </a:t>
            </a:r>
          </a:p>
          <a:p>
            <a:r>
              <a:rPr lang="en-US" sz="2000" dirty="0"/>
              <a:t>transformation v=G(z)</a:t>
            </a:r>
          </a:p>
          <a:p>
            <a:endParaRPr lang="en-US" sz="2000" dirty="0"/>
          </a:p>
          <a:p>
            <a:r>
              <a:rPr lang="en-US" sz="2000" dirty="0"/>
              <a:t>(3) Compute I</a:t>
            </a:r>
            <a:r>
              <a:rPr lang="en-US" sz="2000" baseline="-25000" dirty="0"/>
              <a:t>2</a:t>
            </a:r>
            <a:r>
              <a:rPr lang="en-US" sz="2000" dirty="0"/>
              <a:t> through z=G</a:t>
            </a:r>
            <a:r>
              <a:rPr lang="en-US" sz="2000" baseline="30000" dirty="0"/>
              <a:t>-1</a:t>
            </a:r>
            <a:r>
              <a:rPr lang="en-US" sz="2000" dirty="0"/>
              <a:t>(s)</a:t>
            </a:r>
          </a:p>
          <a:p>
            <a:r>
              <a:rPr lang="en-US" sz="2000" dirty="0"/>
              <a:t>   or </a:t>
            </a:r>
            <a:r>
              <a:rPr lang="en-US" sz="2000" b="1" dirty="0">
                <a:solidFill>
                  <a:srgbClr val="FFC000"/>
                </a:solidFill>
              </a:rPr>
              <a:t>z=G</a:t>
            </a:r>
            <a:r>
              <a:rPr lang="en-US" sz="2000" b="1" baseline="30000" dirty="0">
                <a:solidFill>
                  <a:srgbClr val="FFC000"/>
                </a:solidFill>
              </a:rPr>
              <a:t>-1</a:t>
            </a:r>
            <a:r>
              <a:rPr lang="en-US" sz="2000" b="1" dirty="0">
                <a:solidFill>
                  <a:srgbClr val="FFC000"/>
                </a:solidFill>
              </a:rPr>
              <a:t>(T(r)) </a:t>
            </a:r>
            <a:r>
              <a:rPr lang="en-US" sz="2000" dirty="0"/>
              <a:t>using I’</a:t>
            </a:r>
            <a:r>
              <a:rPr lang="en-US" sz="2000" baseline="-25000" dirty="0"/>
              <a:t>1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066800" y="5809133"/>
            <a:ext cx="689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u="sng" dirty="0"/>
              <a:t>Note</a:t>
            </a:r>
            <a:r>
              <a:rPr lang="en-US" sz="2000" dirty="0"/>
              <a:t>: G</a:t>
            </a:r>
            <a:r>
              <a:rPr lang="en-US" sz="2000" baseline="30000" dirty="0"/>
              <a:t>-1</a:t>
            </a:r>
            <a:r>
              <a:rPr lang="en-US" sz="2000" dirty="0"/>
              <a:t> is not always easy to find.</a:t>
            </a:r>
          </a:p>
        </p:txBody>
      </p:sp>
    </p:spTree>
    <p:extLst>
      <p:ext uri="{BB962C8B-B14F-4D97-AF65-F5344CB8AC3E}">
        <p14:creationId xmlns:p14="http://schemas.microsoft.com/office/powerpoint/2010/main" val="38643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dirty="0"/>
              <a:t>Example – Discrete Case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066800" y="1904250"/>
            <a:ext cx="24453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/>
              <a:t>       same 3 bit </a:t>
            </a:r>
          </a:p>
          <a:p>
            <a:pPr algn="ctr"/>
            <a:r>
              <a:rPr lang="en-US" sz="2000" dirty="0"/>
              <a:t>   64 x 64 image</a:t>
            </a:r>
          </a:p>
          <a:p>
            <a:pPr algn="ctr"/>
            <a:r>
              <a:rPr lang="en-US" sz="2000" dirty="0"/>
              <a:t>as before</a:t>
            </a:r>
          </a:p>
        </p:txBody>
      </p:sp>
      <p:pic>
        <p:nvPicPr>
          <p:cNvPr id="4198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0" b="46407"/>
          <a:stretch/>
        </p:blipFill>
        <p:spPr bwMode="auto">
          <a:xfrm>
            <a:off x="1813133" y="4216255"/>
            <a:ext cx="2453228" cy="229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5907478" y="3733800"/>
            <a:ext cx="1787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specified</a:t>
            </a:r>
            <a:r>
              <a:rPr lang="en-US" sz="1600" dirty="0"/>
              <a:t> histogram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782447" y="3824873"/>
            <a:ext cx="2514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histogram of input image 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7CE20764-5BFE-4E77-B972-1B8CBFBD3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0" b="46407"/>
          <a:stretch/>
        </p:blipFill>
        <p:spPr bwMode="auto">
          <a:xfrm>
            <a:off x="5574627" y="4163427"/>
            <a:ext cx="2453228" cy="229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09D93-CD74-D842-48BB-4CC1C685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35654"/>
            <a:ext cx="2295227" cy="163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1851"/>
          <a:stretch/>
        </p:blipFill>
        <p:spPr>
          <a:xfrm rot="5400000">
            <a:off x="756473" y="2611615"/>
            <a:ext cx="3897254" cy="3581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31482"/>
          <a:stretch/>
        </p:blipFill>
        <p:spPr bwMode="auto">
          <a:xfrm rot="5400000">
            <a:off x="5278331" y="2204557"/>
            <a:ext cx="3170766" cy="366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DBBDAD-8153-0FB6-E4EB-0C27C6A5C4F1}"/>
              </a:ext>
            </a:extLst>
          </p:cNvPr>
          <p:cNvSpPr/>
          <p:nvPr/>
        </p:nvSpPr>
        <p:spPr>
          <a:xfrm>
            <a:off x="1237519" y="6299960"/>
            <a:ext cx="2744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z=Q(r)= G</a:t>
            </a:r>
            <a:r>
              <a:rPr lang="en-US" sz="2000" baseline="30000" dirty="0">
                <a:solidFill>
                  <a:srgbClr val="FFFF00"/>
                </a:solidFill>
              </a:rPr>
              <a:t>-1</a:t>
            </a:r>
            <a:r>
              <a:rPr lang="en-US" sz="2000" dirty="0">
                <a:solidFill>
                  <a:srgbClr val="FFFF00"/>
                </a:solidFill>
              </a:rPr>
              <a:t>(s)=G</a:t>
            </a:r>
            <a:r>
              <a:rPr lang="en-US" sz="2000" baseline="30000" dirty="0">
                <a:solidFill>
                  <a:srgbClr val="FFFF00"/>
                </a:solidFill>
              </a:rPr>
              <a:t>-1</a:t>
            </a:r>
            <a:r>
              <a:rPr lang="en-US" sz="2000" dirty="0">
                <a:solidFill>
                  <a:srgbClr val="FFFF00"/>
                </a:solidFill>
              </a:rPr>
              <a:t>(T(r))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B63AE6-8F8D-A7CB-6BA7-AB0BDEF9B85D}"/>
              </a:ext>
            </a:extLst>
          </p:cNvPr>
          <p:cNvSpPr txBox="1"/>
          <p:nvPr/>
        </p:nvSpPr>
        <p:spPr>
          <a:xfrm>
            <a:off x="4918887" y="1792713"/>
            <a:ext cx="3943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Step 1: </a:t>
            </a:r>
            <a:r>
              <a:rPr lang="en-US" sz="1800" dirty="0"/>
              <a:t>find s=T(r)</a:t>
            </a:r>
          </a:p>
          <a:p>
            <a:pPr algn="ctr"/>
            <a:r>
              <a:rPr lang="en-US" sz="1800" dirty="0"/>
              <a:t>(we did it already in previous example)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EB3C6-55D1-E233-603C-56D20764B3FF}"/>
              </a:ext>
            </a:extLst>
          </p:cNvPr>
          <p:cNvSpPr txBox="1"/>
          <p:nvPr/>
        </p:nvSpPr>
        <p:spPr>
          <a:xfrm>
            <a:off x="838200" y="1705683"/>
            <a:ext cx="327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Step 2: </a:t>
            </a:r>
            <a:r>
              <a:rPr lang="en-US" sz="1800" dirty="0"/>
              <a:t>find v=G(z)</a:t>
            </a:r>
          </a:p>
          <a:p>
            <a:pPr algn="ctr"/>
            <a:r>
              <a:rPr lang="en-US" sz="1800" dirty="0"/>
              <a:t>using specified histogram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B661B-0F80-9EBB-891F-D8282D9B3AA6}"/>
              </a:ext>
            </a:extLst>
          </p:cNvPr>
          <p:cNvSpPr txBox="1"/>
          <p:nvPr/>
        </p:nvSpPr>
        <p:spPr>
          <a:xfrm>
            <a:off x="1752600" y="4966901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3: </a:t>
            </a:r>
            <a:r>
              <a:rPr lang="en-US" sz="1800" dirty="0"/>
              <a:t>find z=</a:t>
            </a:r>
            <a:r>
              <a:rPr lang="en-US" sz="2000" dirty="0"/>
              <a:t>G</a:t>
            </a:r>
            <a:r>
              <a:rPr lang="en-US" sz="2000" baseline="30000" dirty="0"/>
              <a:t>-1</a:t>
            </a:r>
            <a:r>
              <a:rPr lang="en-US" sz="2000" dirty="0"/>
              <a:t>(s)</a:t>
            </a: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DC023D-294A-8219-CED9-92ACA377F729}"/>
              </a:ext>
            </a:extLst>
          </p:cNvPr>
          <p:cNvSpPr/>
          <p:nvPr/>
        </p:nvSpPr>
        <p:spPr bwMode="auto">
          <a:xfrm>
            <a:off x="5715000" y="5166956"/>
            <a:ext cx="2057400" cy="319444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2435BB-F598-A986-EE81-9B08B8900BCE}"/>
              </a:ext>
            </a:extLst>
          </p:cNvPr>
          <p:cNvSpPr/>
          <p:nvPr/>
        </p:nvSpPr>
        <p:spPr bwMode="auto">
          <a:xfrm>
            <a:off x="1724891" y="5291556"/>
            <a:ext cx="2057400" cy="150909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1EECEA-935D-FC9F-8CC3-D4BDE3EE896E}"/>
              </a:ext>
            </a:extLst>
          </p:cNvPr>
          <p:cNvCxnSpPr/>
          <p:nvPr/>
        </p:nvCxnSpPr>
        <p:spPr bwMode="auto">
          <a:xfrm flipH="1">
            <a:off x="3810000" y="5380912"/>
            <a:ext cx="1905000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7BFEAD1-5D41-75D3-4439-AE0CE7565B2D}"/>
              </a:ext>
            </a:extLst>
          </p:cNvPr>
          <p:cNvSpPr txBox="1"/>
          <p:nvPr/>
        </p:nvSpPr>
        <p:spPr>
          <a:xfrm>
            <a:off x="3827274" y="5049539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replace v with 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2EF34D-3BA3-D0F4-AB06-BCA438A5588F}"/>
              </a:ext>
            </a:extLst>
          </p:cNvPr>
          <p:cNvSpPr txBox="1"/>
          <p:nvPr/>
        </p:nvSpPr>
        <p:spPr>
          <a:xfrm>
            <a:off x="3982181" y="5398667"/>
            <a:ext cx="1778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compute new z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3EA17B-0294-BF29-8EAB-E522345596A2}"/>
              </a:ext>
            </a:extLst>
          </p:cNvPr>
          <p:cNvSpPr txBox="1"/>
          <p:nvPr/>
        </p:nvSpPr>
        <p:spPr>
          <a:xfrm>
            <a:off x="3814363" y="4736414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 flip table</a:t>
            </a:r>
          </a:p>
        </p:txBody>
      </p:sp>
    </p:spTree>
    <p:extLst>
      <p:ext uri="{BB962C8B-B14F-4D97-AF65-F5344CB8AC3E}">
        <p14:creationId xmlns:p14="http://schemas.microsoft.com/office/powerpoint/2010/main" val="170623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 animBg="1"/>
      <p:bldP spid="17" grpId="0" animBg="1"/>
      <p:bldP spid="9" grpId="0"/>
      <p:bldP spid="10" grpId="0"/>
      <p:bldP spid="1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BCBCB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 – Discrete Case (cont’d)</a:t>
            </a:r>
            <a:endParaRPr lang="en-US" dirty="0"/>
          </a:p>
        </p:txBody>
      </p:sp>
      <p:pic>
        <p:nvPicPr>
          <p:cNvPr id="4198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2"/>
          <a:stretch/>
        </p:blipFill>
        <p:spPr bwMode="auto">
          <a:xfrm>
            <a:off x="1524000" y="2611655"/>
            <a:ext cx="3903663" cy="169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3640138" y="2263923"/>
            <a:ext cx="1787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specified</a:t>
            </a:r>
            <a:r>
              <a:rPr lang="en-US" sz="1600" dirty="0"/>
              <a:t> histogram</a:t>
            </a:r>
          </a:p>
        </p:txBody>
      </p: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3802670" y="5949325"/>
            <a:ext cx="171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resulted</a:t>
            </a:r>
            <a:r>
              <a:rPr lang="en-US" sz="1600" dirty="0"/>
              <a:t> histogram</a:t>
            </a:r>
          </a:p>
        </p:txBody>
      </p:sp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195513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746785" y="1971535"/>
            <a:ext cx="1225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histogram of</a:t>
            </a:r>
          </a:p>
          <a:p>
            <a:r>
              <a:rPr lang="en-US" sz="1600" dirty="0"/>
              <a:t>input image 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FB6C99B-2A15-579C-4F5F-3B42AB4AB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4"/>
          <a:stretch/>
        </p:blipFill>
        <p:spPr bwMode="auto">
          <a:xfrm>
            <a:off x="1545780" y="4383832"/>
            <a:ext cx="3903663" cy="156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340" y="1966335"/>
            <a:ext cx="4876800" cy="1234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261" y="3581400"/>
            <a:ext cx="4797879" cy="13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64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/>
          <a:stretch/>
        </p:blipFill>
        <p:spPr>
          <a:xfrm rot="5400000">
            <a:off x="5272616" y="1166284"/>
            <a:ext cx="2370668" cy="40005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65211"/>
          <a:stretch/>
        </p:blipFill>
        <p:spPr>
          <a:xfrm rot="5400000">
            <a:off x="5750734" y="3661982"/>
            <a:ext cx="1757329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7DA7DB-7834-A0A6-80A9-E1FBF352D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673" r="-60102" b="-53429"/>
          <a:stretch/>
        </p:blipFill>
        <p:spPr>
          <a:xfrm>
            <a:off x="457200" y="2711883"/>
            <a:ext cx="5401524" cy="3737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0D2606-1BAD-2EFD-3A29-E4AE2B11EF95}"/>
              </a:ext>
            </a:extLst>
          </p:cNvPr>
          <p:cNvSpPr txBox="1"/>
          <p:nvPr/>
        </p:nvSpPr>
        <p:spPr>
          <a:xfrm>
            <a:off x="609600" y="2141896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1: </a:t>
            </a:r>
            <a:r>
              <a:rPr lang="en-US" sz="1800" dirty="0"/>
              <a:t>find s=T(r)</a:t>
            </a:r>
          </a:p>
          <a:p>
            <a:r>
              <a:rPr lang="en-US" sz="1800" dirty="0"/>
              <a:t>(we have already done it)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EA085-7715-CE64-FF15-24F788BAE64A}"/>
              </a:ext>
            </a:extLst>
          </p:cNvPr>
          <p:cNvSpPr txBox="1"/>
          <p:nvPr/>
        </p:nvSpPr>
        <p:spPr>
          <a:xfrm>
            <a:off x="5314950" y="1611868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2: </a:t>
            </a:r>
            <a:r>
              <a:rPr lang="en-US" sz="1800" dirty="0"/>
              <a:t>find v=G(z)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99A94-F5FF-42CB-7B77-D656EBDBF8F6}"/>
              </a:ext>
            </a:extLst>
          </p:cNvPr>
          <p:cNvSpPr txBox="1"/>
          <p:nvPr/>
        </p:nvSpPr>
        <p:spPr>
          <a:xfrm>
            <a:off x="4694091" y="4541110"/>
            <a:ext cx="3870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3: </a:t>
            </a:r>
            <a:r>
              <a:rPr lang="en-US" sz="1800" dirty="0"/>
              <a:t>find z=</a:t>
            </a:r>
            <a:r>
              <a:rPr lang="en-US" sz="2000" dirty="0"/>
              <a:t>G</a:t>
            </a:r>
            <a:r>
              <a:rPr lang="en-US" sz="2000" baseline="30000" dirty="0"/>
              <a:t>-1</a:t>
            </a:r>
            <a:r>
              <a:rPr lang="en-US" sz="2000" dirty="0"/>
              <a:t>(s)=G</a:t>
            </a:r>
            <a:r>
              <a:rPr lang="en-US" sz="2000" baseline="30000" dirty="0"/>
              <a:t>-1</a:t>
            </a:r>
            <a:r>
              <a:rPr lang="en-US" sz="2000" dirty="0"/>
              <a:t>(T(r))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00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Specification - Example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Histogram </a:t>
            </a:r>
            <a:r>
              <a:rPr lang="en-US" sz="2200" dirty="0">
                <a:solidFill>
                  <a:srgbClr val="FFFF00"/>
                </a:solidFill>
              </a:rPr>
              <a:t>specification</a:t>
            </a:r>
            <a:r>
              <a:rPr lang="en-US" sz="2200" dirty="0"/>
              <a:t> can yield better results than histogram </a:t>
            </a:r>
            <a:r>
              <a:rPr lang="en-US" sz="2200" dirty="0">
                <a:solidFill>
                  <a:srgbClr val="FFFF00"/>
                </a:solidFill>
              </a:rPr>
              <a:t>equalization</a:t>
            </a:r>
            <a:r>
              <a:rPr lang="en-US" sz="2200" dirty="0"/>
              <a:t>.</a:t>
            </a:r>
            <a:endParaRPr lang="en-US" sz="2200" baseline="30000" dirty="0"/>
          </a:p>
          <a:p>
            <a:endParaRPr lang="en-US" dirty="0"/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38100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4200"/>
            <a:ext cx="3505200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486400" y="2743200"/>
            <a:ext cx="29466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Result of </a:t>
            </a:r>
            <a:r>
              <a:rPr lang="en-US" sz="1600" dirty="0">
                <a:solidFill>
                  <a:srgbClr val="FFFF00"/>
                </a:solidFill>
              </a:rPr>
              <a:t>histogram equalization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47074" y="548938"/>
            <a:ext cx="8421540" cy="1143000"/>
          </a:xfrm>
        </p:spPr>
        <p:txBody>
          <a:bodyPr/>
          <a:lstStyle/>
          <a:p>
            <a:r>
              <a:rPr lang="en-US" dirty="0"/>
              <a:t>Histogram Specification – Example (cont’d)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baseline="30000" dirty="0"/>
          </a:p>
          <a:p>
            <a:endParaRPr lang="en-US" dirty="0"/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4054907" y="1676400"/>
            <a:ext cx="2898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Result of </a:t>
            </a:r>
            <a:r>
              <a:rPr lang="en-US" sz="1600" dirty="0">
                <a:solidFill>
                  <a:srgbClr val="FFFF00"/>
                </a:solidFill>
              </a:rPr>
              <a:t>histogram specification</a:t>
            </a:r>
          </a:p>
        </p:txBody>
      </p:sp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07" y="2057400"/>
            <a:ext cx="3170238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63843"/>
            <a:ext cx="3170239" cy="18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TextBox 1"/>
          <p:cNvSpPr txBox="1">
            <a:spLocks noChangeArrowheads="1"/>
          </p:cNvSpPr>
          <p:nvPr/>
        </p:nvSpPr>
        <p:spPr bwMode="auto">
          <a:xfrm>
            <a:off x="4601007" y="3732213"/>
            <a:ext cx="51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G(z)</a:t>
            </a:r>
          </a:p>
        </p:txBody>
      </p:sp>
      <p:sp>
        <p:nvSpPr>
          <p:cNvPr id="44040" name="TextBox 7"/>
          <p:cNvSpPr txBox="1">
            <a:spLocks noChangeArrowheads="1"/>
          </p:cNvSpPr>
          <p:nvPr/>
        </p:nvSpPr>
        <p:spPr bwMode="auto">
          <a:xfrm>
            <a:off x="5050270" y="4043363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</a:t>
            </a:r>
            <a:r>
              <a:rPr lang="en-US" sz="1400" baseline="30000">
                <a:solidFill>
                  <a:schemeClr val="bg2"/>
                </a:solidFill>
              </a:rPr>
              <a:t>-1</a:t>
            </a:r>
            <a:r>
              <a:rPr lang="en-US" sz="1400">
                <a:solidFill>
                  <a:schemeClr val="bg2"/>
                </a:solidFill>
              </a:rPr>
              <a:t>(z)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1420" y="227756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specified</a:t>
            </a:r>
          </a:p>
          <a:p>
            <a:r>
              <a:rPr lang="en-US" sz="1200" dirty="0">
                <a:solidFill>
                  <a:schemeClr val="bg2"/>
                </a:solidFill>
              </a:rPr>
              <a:t>histogram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3814" y="503317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resulted</a:t>
            </a:r>
          </a:p>
          <a:p>
            <a:r>
              <a:rPr lang="en-US" sz="1200" dirty="0">
                <a:solidFill>
                  <a:schemeClr val="bg2"/>
                </a:solidFill>
              </a:rPr>
              <a:t>histogram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91945" y="541337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Local</a:t>
            </a:r>
            <a:r>
              <a:rPr lang="en-US" dirty="0"/>
              <a:t> Histogram Processing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943600" cy="4114800"/>
          </a:xfrm>
        </p:spPr>
        <p:txBody>
          <a:bodyPr/>
          <a:lstStyle/>
          <a:p>
            <a:r>
              <a:rPr lang="en-US" dirty="0"/>
              <a:t>Both histogram equalization and specification are </a:t>
            </a:r>
            <a:r>
              <a:rPr lang="en-US" b="1" dirty="0">
                <a:solidFill>
                  <a:srgbClr val="FFFF00"/>
                </a:solidFill>
              </a:rPr>
              <a:t>global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transformations.</a:t>
            </a:r>
          </a:p>
          <a:p>
            <a:pPr lvl="1"/>
            <a:r>
              <a:rPr lang="en-US" sz="2000" dirty="0"/>
              <a:t>i.e., the intensity transformation is computed from the entire image.</a:t>
            </a:r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Global transformations are </a:t>
            </a:r>
            <a:r>
              <a:rPr lang="en-US" dirty="0">
                <a:solidFill>
                  <a:srgbClr val="FFFF00"/>
                </a:solidFill>
              </a:rPr>
              <a:t>not</a:t>
            </a:r>
            <a:r>
              <a:rPr lang="en-US" dirty="0"/>
              <a:t> appropriate for enhancing </a:t>
            </a:r>
            <a:r>
              <a:rPr lang="en-US" dirty="0">
                <a:solidFill>
                  <a:srgbClr val="FFFF00"/>
                </a:solidFill>
              </a:rPr>
              <a:t>small</a:t>
            </a:r>
            <a:r>
              <a:rPr lang="en-US" dirty="0"/>
              <a:t> details in an image.</a:t>
            </a:r>
          </a:p>
          <a:p>
            <a:pPr lvl="1"/>
            <a:r>
              <a:rPr lang="en-US" sz="2000" dirty="0"/>
              <a:t>i.e., the number of pixels in these areas might be very small, contributing very little to the computation of the transformation.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 bwMode="auto">
          <a:xfrm>
            <a:off x="6934200" y="3505200"/>
            <a:ext cx="15240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8115300" y="3470031"/>
            <a:ext cx="685800" cy="3048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8229600" y="31006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Histogram Processing (cont’d)</a:t>
            </a:r>
          </a:p>
        </p:txBody>
      </p:sp>
      <p:sp>
        <p:nvSpPr>
          <p:cNvPr id="486405" name="Rectangle 5"/>
          <p:cNvSpPr>
            <a:spLocks noRot="1" noChangeArrowheads="1"/>
          </p:cNvSpPr>
          <p:nvPr/>
        </p:nvSpPr>
        <p:spPr bwMode="auto">
          <a:xfrm>
            <a:off x="541011" y="1857375"/>
            <a:ext cx="5386075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dirty="0"/>
              <a:t>Define a window </a:t>
            </a:r>
            <a:r>
              <a:rPr lang="en-US" sz="2000" dirty="0">
                <a:solidFill>
                  <a:srgbClr val="FFFF00"/>
                </a:solidFill>
              </a:rPr>
              <a:t>w </a:t>
            </a:r>
            <a:r>
              <a:rPr lang="en-US" sz="1400" dirty="0">
                <a:solidFill>
                  <a:srgbClr val="FFFF00"/>
                </a:solidFill>
              </a:rPr>
              <a:t>x </a:t>
            </a:r>
            <a:r>
              <a:rPr lang="en-US" sz="2000" dirty="0">
                <a:solidFill>
                  <a:srgbClr val="FFFF00"/>
                </a:solidFill>
              </a:rPr>
              <a:t>w</a:t>
            </a:r>
            <a:r>
              <a:rPr lang="en-US" sz="2000" dirty="0"/>
              <a:t> and move its </a:t>
            </a:r>
            <a:r>
              <a:rPr lang="en-US" sz="2000" dirty="0">
                <a:solidFill>
                  <a:srgbClr val="FFFF00"/>
                </a:solidFill>
              </a:rPr>
              <a:t>center</a:t>
            </a:r>
            <a:r>
              <a:rPr lang="en-US" sz="2000" dirty="0"/>
              <a:t> from pixel to pixel (row by row, top to bottom):</a:t>
            </a:r>
          </a:p>
          <a:p>
            <a:pPr>
              <a:spcBef>
                <a:spcPct val="20000"/>
              </a:spcBef>
            </a:pPr>
            <a:endParaRPr lang="en-US" sz="20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At each location (</a:t>
            </a:r>
            <a:r>
              <a:rPr lang="en-US" sz="1800" dirty="0" err="1"/>
              <a:t>x,y</a:t>
            </a:r>
            <a:r>
              <a:rPr lang="en-US" sz="1800" dirty="0"/>
              <a:t>) of the input image, compute the histogram of the pixels </a:t>
            </a:r>
            <a:r>
              <a:rPr lang="en-US" sz="1800" dirty="0">
                <a:solidFill>
                  <a:srgbClr val="FFFF00"/>
                </a:solidFill>
              </a:rPr>
              <a:t>in the window </a:t>
            </a:r>
            <a:r>
              <a:rPr lang="en-US" sz="1800" dirty="0"/>
              <a:t>and the corresponding histogram equalization s=T(r). </a:t>
            </a:r>
          </a:p>
          <a:p>
            <a:pPr marL="342900" indent="-342900">
              <a:spcBef>
                <a:spcPct val="20000"/>
              </a:spcBef>
            </a:pPr>
            <a:r>
              <a:rPr lang="en-US" sz="1800" dirty="0">
                <a:solidFill>
                  <a:schemeClr val="accent2"/>
                </a:solidFill>
              </a:rPr>
              <a:t>	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Apply the computed transformation to the intensity of the </a:t>
            </a:r>
            <a:r>
              <a:rPr lang="en-US" sz="1800" dirty="0">
                <a:solidFill>
                  <a:srgbClr val="FFFF00"/>
                </a:solidFill>
              </a:rPr>
              <a:t>pixel at location (</a:t>
            </a:r>
            <a:r>
              <a:rPr lang="en-US" sz="1800" dirty="0" err="1">
                <a:solidFill>
                  <a:srgbClr val="FFFF00"/>
                </a:solidFill>
              </a:rPr>
              <a:t>x,y</a:t>
            </a:r>
            <a:r>
              <a:rPr lang="en-US" sz="1800" dirty="0">
                <a:solidFill>
                  <a:srgbClr val="FFFF00"/>
                </a:solidFill>
              </a:rPr>
              <a:t>) </a:t>
            </a:r>
            <a:r>
              <a:rPr lang="en-US" sz="1800" dirty="0"/>
              <a:t>and assign the equalized value to the same location in the output image.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Move the </a:t>
            </a:r>
            <a:r>
              <a:rPr lang="en-US" sz="1800" dirty="0">
                <a:solidFill>
                  <a:srgbClr val="FFFF00"/>
                </a:solidFill>
              </a:rPr>
              <a:t>center</a:t>
            </a:r>
            <a:r>
              <a:rPr lang="en-US" sz="1800" dirty="0"/>
              <a:t> of the window to the next image location and repeat the process.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6477000" y="2590800"/>
            <a:ext cx="2209800" cy="1447800"/>
            <a:chOff x="6172200" y="2286000"/>
            <a:chExt cx="2209800" cy="14478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172200" y="2286000"/>
              <a:ext cx="2209800" cy="1447800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470650" y="2506663"/>
              <a:ext cx="609600" cy="60960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6737350" y="2773363"/>
              <a:ext cx="76200" cy="7620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77482" y="4419600"/>
            <a:ext cx="2209800" cy="1447800"/>
            <a:chOff x="6172200" y="2286000"/>
            <a:chExt cx="2209800" cy="144780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172200" y="2286000"/>
              <a:ext cx="2209800" cy="1447800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>
                <a:solidFill>
                  <a:schemeClr val="bg2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737350" y="2773363"/>
              <a:ext cx="76200" cy="7620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>
            <a:off x="7080250" y="3215481"/>
            <a:ext cx="0" cy="1646237"/>
          </a:xfrm>
          <a:prstGeom prst="straightConnector1">
            <a:avLst/>
          </a:prstGeom>
          <a:ln>
            <a:headEnd type="none" w="sm" len="sm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42150" y="2224514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Input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2800" y="4089986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Output Image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29450" y="4614203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(</a:t>
            </a:r>
            <a:r>
              <a:rPr lang="en-US" sz="1200" dirty="0" err="1">
                <a:solidFill>
                  <a:schemeClr val="bg2"/>
                </a:solidFill>
              </a:rPr>
              <a:t>x,y</a:t>
            </a:r>
            <a:r>
              <a:rPr lang="en-US" sz="12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22991" y="2806314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(</a:t>
            </a:r>
            <a:r>
              <a:rPr lang="en-US" sz="1200" dirty="0" err="1">
                <a:solidFill>
                  <a:schemeClr val="bg2"/>
                </a:solidFill>
              </a:rPr>
              <a:t>x,y</a:t>
            </a:r>
            <a:r>
              <a:rPr lang="en-US" sz="12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85740" y="3662875"/>
            <a:ext cx="579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s=T(r)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75391" y="2958714"/>
            <a:ext cx="235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66515" y="4799866"/>
            <a:ext cx="24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Stretching or Compression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7772400" cy="4114800"/>
          </a:xfrm>
        </p:spPr>
        <p:txBody>
          <a:bodyPr/>
          <a:lstStyle/>
          <a:p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Stretch</a:t>
            </a:r>
            <a:r>
              <a:rPr lang="en-US" sz="2200" dirty="0"/>
              <a:t> gray-level ranges where </a:t>
            </a:r>
          </a:p>
          <a:p>
            <a:pPr>
              <a:buFontTx/>
              <a:buNone/>
            </a:pPr>
            <a:r>
              <a:rPr lang="en-US" sz="2200" dirty="0"/>
              <a:t>    we desire more information </a:t>
            </a:r>
          </a:p>
          <a:p>
            <a:pPr>
              <a:buFontTx/>
              <a:buNone/>
            </a:pPr>
            <a:r>
              <a:rPr lang="en-US" sz="2200" dirty="0">
                <a:solidFill>
                  <a:srgbClr val="FFFF00"/>
                </a:solidFill>
              </a:rPr>
              <a:t>    (slope &gt; 1)</a:t>
            </a:r>
          </a:p>
          <a:p>
            <a:pPr>
              <a:buFontTx/>
              <a:buNone/>
            </a:pPr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Compress</a:t>
            </a:r>
            <a:r>
              <a:rPr lang="en-US" sz="2200" dirty="0"/>
              <a:t> gray-level ranges that</a:t>
            </a:r>
          </a:p>
          <a:p>
            <a:pPr>
              <a:buFontTx/>
              <a:buNone/>
            </a:pPr>
            <a:r>
              <a:rPr lang="en-US" sz="2200" dirty="0"/>
              <a:t>     are of little interest</a:t>
            </a:r>
          </a:p>
          <a:p>
            <a:pPr>
              <a:buFontTx/>
              <a:buNone/>
            </a:pPr>
            <a:r>
              <a:rPr lang="en-US" sz="2200" dirty="0"/>
              <a:t>   </a:t>
            </a:r>
            <a:r>
              <a:rPr lang="en-US" sz="2200" dirty="0">
                <a:solidFill>
                  <a:srgbClr val="FFFF00"/>
                </a:solidFill>
              </a:rPr>
              <a:t> (0 &lt; slope &lt; 1)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2000"/>
            <a:ext cx="40751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5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Histogram Processing: Example</a:t>
            </a:r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3178175" y="1828800"/>
            <a:ext cx="2844800" cy="2903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84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5" r="3703" b="24199"/>
          <a:stretch>
            <a:fillRect/>
          </a:stretch>
        </p:blipFill>
        <p:spPr bwMode="auto">
          <a:xfrm>
            <a:off x="6019800" y="2133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84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r="34259" b="24199"/>
          <a:stretch>
            <a:fillRect/>
          </a:stretch>
        </p:blipFill>
        <p:spPr bwMode="auto">
          <a:xfrm>
            <a:off x="3276600" y="2133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65741" b="24199"/>
          <a:stretch>
            <a:fillRect/>
          </a:stretch>
        </p:blipFill>
        <p:spPr bwMode="auto">
          <a:xfrm>
            <a:off x="381000" y="2133600"/>
            <a:ext cx="2514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8459" name="Text Box 11"/>
          <p:cNvSpPr txBox="1">
            <a:spLocks noChangeArrowheads="1"/>
          </p:cNvSpPr>
          <p:nvPr/>
        </p:nvSpPr>
        <p:spPr bwMode="auto">
          <a:xfrm>
            <a:off x="6358404" y="4800600"/>
            <a:ext cx="22317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Local</a:t>
            </a:r>
            <a:r>
              <a:rPr lang="en-US" sz="2000" dirty="0"/>
              <a:t> histogram</a:t>
            </a:r>
          </a:p>
          <a:p>
            <a:r>
              <a:rPr lang="en-US" sz="2000" dirty="0"/>
              <a:t>equalization using a</a:t>
            </a:r>
          </a:p>
          <a:p>
            <a:r>
              <a:rPr lang="en-US" sz="2000" dirty="0"/>
              <a:t>3 x 3 window</a:t>
            </a:r>
          </a:p>
        </p:txBody>
      </p:sp>
      <p:sp>
        <p:nvSpPr>
          <p:cNvPr id="488460" name="Text Box 12"/>
          <p:cNvSpPr txBox="1">
            <a:spLocks noChangeArrowheads="1"/>
          </p:cNvSpPr>
          <p:nvPr/>
        </p:nvSpPr>
        <p:spPr bwMode="auto">
          <a:xfrm>
            <a:off x="3505200" y="4876800"/>
            <a:ext cx="19688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Global</a:t>
            </a:r>
            <a:r>
              <a:rPr lang="en-US" sz="2000" dirty="0"/>
              <a:t> histogram</a:t>
            </a:r>
          </a:p>
          <a:p>
            <a:r>
              <a:rPr lang="en-US" sz="2000" dirty="0"/>
              <a:t>equalization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8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8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9" grpId="0"/>
      <p:bldP spid="48846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Statistics </a:t>
            </a:r>
          </a:p>
        </p:txBody>
      </p:sp>
      <p:graphicFrame>
        <p:nvGraphicFramePr>
          <p:cNvPr id="4915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111702"/>
              </p:ext>
            </p:extLst>
          </p:nvPr>
        </p:nvGraphicFramePr>
        <p:xfrm>
          <a:off x="3124200" y="5383741"/>
          <a:ext cx="3481388" cy="1003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97950" imgH="431613" progId="Equation.DSMT4">
                  <p:embed/>
                </p:oleObj>
              </mc:Choice>
              <mc:Fallback>
                <p:oleObj name="Equation" r:id="rId3" imgW="1497950" imgH="431613" progId="Equation.DSMT4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383741"/>
                        <a:ext cx="3481388" cy="100306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56" name="Group 12"/>
          <p:cNvGrpSpPr>
            <a:grpSpLocks/>
          </p:cNvGrpSpPr>
          <p:nvPr/>
        </p:nvGrpSpPr>
        <p:grpSpPr bwMode="auto">
          <a:xfrm>
            <a:off x="2895600" y="2438400"/>
            <a:ext cx="5105400" cy="995363"/>
            <a:chOff x="1488" y="1104"/>
            <a:chExt cx="3504" cy="723"/>
          </a:xfrm>
        </p:grpSpPr>
        <p:graphicFrame>
          <p:nvGraphicFramePr>
            <p:cNvPr id="49164" name="Object 5"/>
            <p:cNvGraphicFramePr>
              <a:graphicFrameLocks noChangeAspect="1"/>
            </p:cNvGraphicFramePr>
            <p:nvPr/>
          </p:nvGraphicFramePr>
          <p:xfrm>
            <a:off x="1488" y="1104"/>
            <a:ext cx="1440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863225" imgH="431613" progId="">
                    <p:embed/>
                  </p:oleObj>
                </mc:Choice>
                <mc:Fallback>
                  <p:oleObj name="Equation" r:id="rId5" imgW="863225" imgH="431613" progId="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1104"/>
                          <a:ext cx="1440" cy="72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5" name="Object 8"/>
            <p:cNvGraphicFramePr>
              <a:graphicFrameLocks noChangeAspect="1"/>
            </p:cNvGraphicFramePr>
            <p:nvPr/>
          </p:nvGraphicFramePr>
          <p:xfrm>
            <a:off x="2928" y="1104"/>
            <a:ext cx="2064" cy="7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69449" imgH="444307" progId="Equation.DSMT4">
                    <p:embed/>
                  </p:oleObj>
                </mc:Choice>
                <mc:Fallback>
                  <p:oleObj name="Equation" r:id="rId7" imgW="1269449" imgH="444307" progId="Equation.DSMT4">
                    <p:embed/>
                    <p:pic>
                      <p:nvPicPr>
                        <p:cNvPr id="0" name="Picture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104"/>
                          <a:ext cx="2064" cy="723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9157" name="Group 13"/>
          <p:cNvGrpSpPr>
            <a:grpSpLocks/>
          </p:cNvGrpSpPr>
          <p:nvPr/>
        </p:nvGrpSpPr>
        <p:grpSpPr bwMode="auto">
          <a:xfrm>
            <a:off x="1839912" y="4038600"/>
            <a:ext cx="7086600" cy="800100"/>
            <a:chOff x="1008" y="2928"/>
            <a:chExt cx="4752" cy="600"/>
          </a:xfrm>
        </p:grpSpPr>
        <p:graphicFrame>
          <p:nvGraphicFramePr>
            <p:cNvPr id="49162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6278889"/>
                </p:ext>
              </p:extLst>
            </p:nvPr>
          </p:nvGraphicFramePr>
          <p:xfrm>
            <a:off x="1008" y="2931"/>
            <a:ext cx="2513" cy="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816100" imgH="431800" progId="Equation.DSMT4">
                    <p:embed/>
                  </p:oleObj>
                </mc:Choice>
                <mc:Fallback>
                  <p:oleObj name="Equation" r:id="rId9" imgW="1816100" imgH="431800" progId="Equation.DSMT4">
                    <p:embed/>
                    <p:pic>
                      <p:nvPicPr>
                        <p:cNvPr id="0" name="Picture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2931"/>
                          <a:ext cx="2513" cy="59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3" name="Object 9"/>
            <p:cNvGraphicFramePr>
              <a:graphicFrameLocks noChangeAspect="1"/>
            </p:cNvGraphicFramePr>
            <p:nvPr/>
          </p:nvGraphicFramePr>
          <p:xfrm>
            <a:off x="3504" y="2928"/>
            <a:ext cx="2256" cy="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675673" imgH="444307" progId="Equation.DSMT4">
                    <p:embed/>
                  </p:oleObj>
                </mc:Choice>
                <mc:Fallback>
                  <p:oleObj name="Equation" r:id="rId11" imgW="1675673" imgH="444307" progId="Equation.DSMT4">
                    <p:embed/>
                    <p:pic>
                      <p:nvPicPr>
                        <p:cNvPr id="0" name="Picture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2928"/>
                          <a:ext cx="2256" cy="598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1289344" y="5637672"/>
            <a:ext cx="1383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sz="1800" dirty="0">
                <a:solidFill>
                  <a:srgbClr val="FFFF00"/>
                </a:solidFill>
                <a:latin typeface="+mn-lt"/>
              </a:rPr>
              <a:t>n-</a:t>
            </a:r>
            <a:r>
              <a:rPr kumimoji="0" lang="en-US" sz="1800" dirty="0" err="1">
                <a:solidFill>
                  <a:srgbClr val="FFFF00"/>
                </a:solidFill>
                <a:latin typeface="+mn-lt"/>
              </a:rPr>
              <a:t>th</a:t>
            </a:r>
            <a:r>
              <a:rPr kumimoji="0" lang="en-US" sz="1800" dirty="0">
                <a:solidFill>
                  <a:srgbClr val="FFFF00"/>
                </a:solidFill>
                <a:latin typeface="+mn-lt"/>
              </a:rPr>
              <a:t> moment</a:t>
            </a:r>
          </a:p>
          <a:p>
            <a:r>
              <a:rPr kumimoji="0" lang="en-US" sz="1800" dirty="0">
                <a:latin typeface="+mn-lt"/>
              </a:rPr>
              <a:t>around mean</a:t>
            </a:r>
          </a:p>
        </p:txBody>
      </p:sp>
      <p:sp>
        <p:nvSpPr>
          <p:cNvPr id="49159" name="Text Box 11"/>
          <p:cNvSpPr txBox="1">
            <a:spLocks noChangeArrowheads="1"/>
          </p:cNvSpPr>
          <p:nvPr/>
        </p:nvSpPr>
        <p:spPr bwMode="auto">
          <a:xfrm>
            <a:off x="217488" y="4133441"/>
            <a:ext cx="14221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sz="1800" dirty="0">
                <a:solidFill>
                  <a:srgbClr val="FFFF00"/>
                </a:solidFill>
                <a:latin typeface="+mn-lt"/>
              </a:rPr>
              <a:t>variance</a:t>
            </a:r>
          </a:p>
          <a:p>
            <a:r>
              <a:rPr kumimoji="0" lang="en-US" sz="1800" dirty="0">
                <a:latin typeface="+mn-lt"/>
              </a:rPr>
              <a:t>(2</a:t>
            </a:r>
            <a:r>
              <a:rPr kumimoji="0" lang="en-US" sz="1800" baseline="30000" dirty="0">
                <a:latin typeface="+mn-lt"/>
              </a:rPr>
              <a:t>nd</a:t>
            </a:r>
            <a:r>
              <a:rPr kumimoji="0" lang="en-US" sz="1800" dirty="0">
                <a:latin typeface="+mn-lt"/>
              </a:rPr>
              <a:t> moment)</a:t>
            </a:r>
          </a:p>
        </p:txBody>
      </p:sp>
      <p:sp>
        <p:nvSpPr>
          <p:cNvPr id="49161" name="Text Box 15"/>
          <p:cNvSpPr txBox="1">
            <a:spLocks noChangeArrowheads="1"/>
          </p:cNvSpPr>
          <p:nvPr/>
        </p:nvSpPr>
        <p:spPr bwMode="auto">
          <a:xfrm>
            <a:off x="763559" y="2500267"/>
            <a:ext cx="1909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sz="1800" dirty="0">
                <a:solidFill>
                  <a:srgbClr val="FFFF00"/>
                </a:solidFill>
                <a:latin typeface="+mn-lt"/>
                <a:ea typeface="SimHei" panose="02010609060101010101" pitchFamily="49" charset="-122"/>
              </a:rPr>
              <a:t>mean</a:t>
            </a:r>
          </a:p>
          <a:p>
            <a:r>
              <a:rPr kumimoji="0" lang="en-US" sz="1800" dirty="0">
                <a:latin typeface="+mn-lt"/>
                <a:ea typeface="SimHei" panose="02010609060101010101" pitchFamily="49" charset="-122"/>
              </a:rPr>
              <a:t>(average intensity)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6794" y="1688837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Useful statistics can be computed from image histograms.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4916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2625" y="534013"/>
            <a:ext cx="7772400" cy="1143000"/>
          </a:xfrm>
        </p:spPr>
        <p:txBody>
          <a:bodyPr/>
          <a:lstStyle/>
          <a:p>
            <a:r>
              <a:rPr kumimoji="1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BCBCB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Histogram Statistics (cont’d)</a:t>
            </a:r>
            <a:endParaRPr lang="en-US" sz="3200" dirty="0"/>
          </a:p>
        </p:txBody>
      </p:sp>
      <p:graphicFrame>
        <p:nvGraphicFramePr>
          <p:cNvPr id="50179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3679324"/>
              </p:ext>
            </p:extLst>
          </p:nvPr>
        </p:nvGraphicFramePr>
        <p:xfrm>
          <a:off x="3817144" y="5173717"/>
          <a:ext cx="138271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004" imgH="177646" progId="Equation.DSMT4">
                  <p:embed/>
                </p:oleObj>
              </mc:Choice>
              <mc:Fallback>
                <p:oleObj name="Equation" r:id="rId2" imgW="571004" imgH="177646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144" y="5173717"/>
                        <a:ext cx="1382712" cy="4302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590800"/>
            <a:ext cx="8712200" cy="2480726"/>
          </a:xfrm>
          <a:noFill/>
        </p:spPr>
      </p:pic>
      <p:graphicFrame>
        <p:nvGraphicFramePr>
          <p:cNvPr id="501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331236"/>
              </p:ext>
            </p:extLst>
          </p:nvPr>
        </p:nvGraphicFramePr>
        <p:xfrm>
          <a:off x="1066800" y="5203618"/>
          <a:ext cx="1254125" cy="40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626" imgH="177646" progId="Equation.DSMT4">
                  <p:embed/>
                </p:oleObj>
              </mc:Choice>
              <mc:Fallback>
                <p:oleObj name="Equation" r:id="rId5" imgW="545626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203618"/>
                        <a:ext cx="1254125" cy="40819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6705600" y="5181600"/>
          <a:ext cx="14017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004" imgH="177646" progId="Equation.DSMT4">
                  <p:embed/>
                </p:oleObj>
              </mc:Choice>
              <mc:Fallback>
                <p:oleObj name="Equation" r:id="rId7" imgW="571004" imgH="177646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181600"/>
                        <a:ext cx="1401762" cy="434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24000" y="1953759"/>
            <a:ext cx="55002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sz="2400" dirty="0">
                <a:solidFill>
                  <a:srgbClr val="FFFF00"/>
                </a:solidFill>
              </a:rPr>
              <a:t>σ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is useful for estimating image contrast!</a:t>
            </a:r>
          </a:p>
        </p:txBody>
      </p:sp>
    </p:spTree>
    <p:extLst>
      <p:ext uri="{BB962C8B-B14F-4D97-AF65-F5344CB8AC3E}">
        <p14:creationId xmlns:p14="http://schemas.microsoft.com/office/powerpoint/2010/main" val="1989686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Histogram Statistics </a:t>
            </a:r>
          </a:p>
        </p:txBody>
      </p:sp>
      <p:graphicFrame>
        <p:nvGraphicFramePr>
          <p:cNvPr id="5120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200748"/>
              </p:ext>
            </p:extLst>
          </p:nvPr>
        </p:nvGraphicFramePr>
        <p:xfrm>
          <a:off x="813097" y="3186736"/>
          <a:ext cx="3758903" cy="1976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320" imgH="901440" progId="Equation.DSMT4">
                  <p:embed/>
                </p:oleObj>
              </mc:Choice>
              <mc:Fallback>
                <p:oleObj name="Equation" r:id="rId3" imgW="1714320" imgH="901440" progId="Equation.DSMT4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097" y="3186736"/>
                        <a:ext cx="3758903" cy="19767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487738"/>
              </p:ext>
            </p:extLst>
          </p:nvPr>
        </p:nvGraphicFramePr>
        <p:xfrm>
          <a:off x="5029200" y="3429000"/>
          <a:ext cx="365442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400" imgH="660240" progId="Equation.DSMT4">
                  <p:embed/>
                </p:oleObj>
              </mc:Choice>
              <mc:Fallback>
                <p:oleObj name="Equation" r:id="rId5" imgW="1625400" imgH="660240" progId="Equation.DSMT4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429000"/>
                        <a:ext cx="3654425" cy="1492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1905000"/>
            <a:ext cx="845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Compute image histogram statistics in a local region. 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702365" y="533400"/>
            <a:ext cx="7772400" cy="1143000"/>
          </a:xfrm>
        </p:spPr>
        <p:txBody>
          <a:bodyPr/>
          <a:lstStyle/>
          <a:p>
            <a:r>
              <a:rPr lang="en-US" sz="3200" dirty="0"/>
              <a:t>Local Histogram Statistics (cont’d)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en-US" dirty="0"/>
              <a:t>Local histogram statistics could be used for local image enhancement.</a:t>
            </a:r>
          </a:p>
          <a:p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4400" y="2998788"/>
            <a:ext cx="396615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u="sng" dirty="0"/>
              <a:t>Task:</a:t>
            </a:r>
            <a:r>
              <a:rPr lang="en-US" sz="2400" dirty="0"/>
              <a:t> enhance </a:t>
            </a:r>
            <a:r>
              <a:rPr lang="en-US" sz="2400" dirty="0">
                <a:solidFill>
                  <a:srgbClr val="FFFF00"/>
                </a:solidFill>
              </a:rPr>
              <a:t>dark</a:t>
            </a:r>
          </a:p>
          <a:p>
            <a:r>
              <a:rPr lang="en-US" sz="2400" dirty="0"/>
              <a:t>areas without affecting</a:t>
            </a:r>
          </a:p>
          <a:p>
            <a:r>
              <a:rPr lang="en-US" sz="2400" dirty="0"/>
              <a:t>much </a:t>
            </a:r>
            <a:r>
              <a:rPr lang="en-US" sz="2400" dirty="0">
                <a:solidFill>
                  <a:srgbClr val="FFFF00"/>
                </a:solidFill>
              </a:rPr>
              <a:t>bright</a:t>
            </a:r>
            <a:r>
              <a:rPr lang="en-US" sz="2400" dirty="0"/>
              <a:t> areas.</a:t>
            </a:r>
          </a:p>
          <a:p>
            <a:endParaRPr lang="en-US" sz="2400" dirty="0"/>
          </a:p>
          <a:p>
            <a:r>
              <a:rPr lang="en-US" sz="2400" u="sng" dirty="0"/>
              <a:t>Idea:</a:t>
            </a:r>
            <a:r>
              <a:rPr lang="en-US" sz="2400" dirty="0"/>
              <a:t> Find </a:t>
            </a:r>
            <a:r>
              <a:rPr lang="en-US" sz="2400" dirty="0">
                <a:solidFill>
                  <a:srgbClr val="FFFF00"/>
                </a:solidFill>
              </a:rPr>
              <a:t>dark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low contrast</a:t>
            </a:r>
          </a:p>
          <a:p>
            <a:r>
              <a:rPr lang="en-US" sz="2400" dirty="0"/>
              <a:t>areas using local  statistics and</a:t>
            </a:r>
          </a:p>
          <a:p>
            <a:r>
              <a:rPr lang="en-US" sz="2400" dirty="0"/>
              <a:t>enhance them</a:t>
            </a:r>
            <a:r>
              <a:rPr lang="en-US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6"/>
          <a:stretch/>
        </p:blipFill>
        <p:spPr bwMode="auto">
          <a:xfrm>
            <a:off x="1524000" y="2998788"/>
            <a:ext cx="2514600" cy="253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/>
          <a:stretch/>
        </p:blipFill>
        <p:spPr bwMode="auto">
          <a:xfrm>
            <a:off x="4724400" y="4109745"/>
            <a:ext cx="2560393" cy="252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Local Histogram Statistics (cont’d)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485742-4CEA-A573-8C71-4836E6620734}"/>
              </a:ext>
            </a:extLst>
          </p:cNvPr>
          <p:cNvGrpSpPr/>
          <p:nvPr/>
        </p:nvGrpSpPr>
        <p:grpSpPr>
          <a:xfrm>
            <a:off x="2523675" y="3004577"/>
            <a:ext cx="4671788" cy="321927"/>
            <a:chOff x="1794338" y="3112307"/>
            <a:chExt cx="4671788" cy="321927"/>
          </a:xfrm>
        </p:grpSpPr>
        <p:sp>
          <p:nvSpPr>
            <p:cNvPr id="6" name="TextBox 5"/>
            <p:cNvSpPr txBox="1"/>
            <p:nvPr/>
          </p:nvSpPr>
          <p:spPr>
            <a:xfrm>
              <a:off x="1794338" y="3112307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m</a:t>
              </a:r>
              <a:r>
                <a:rPr lang="en-US" sz="1400" baseline="-25000" dirty="0" err="1"/>
                <a:t>G</a:t>
              </a:r>
              <a:r>
                <a:rPr lang="en-US" sz="1400" dirty="0"/>
                <a:t>=161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75668" y="3112308"/>
              <a:ext cx="737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σ</a:t>
              </a:r>
              <a:r>
                <a:rPr lang="en-US" sz="1400" baseline="-25000" dirty="0"/>
                <a:t>G</a:t>
              </a:r>
              <a:r>
                <a:rPr lang="en-US" sz="1400" dirty="0"/>
                <a:t>=103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14063" y="3126457"/>
              <a:ext cx="2852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E=22.8       k</a:t>
              </a:r>
              <a:r>
                <a:rPr lang="en-US" sz="1400" baseline="-25000" dirty="0"/>
                <a:t>0</a:t>
              </a:r>
              <a:r>
                <a:rPr lang="en-US" sz="1400" dirty="0"/>
                <a:t>=0.25    k</a:t>
              </a:r>
              <a:r>
                <a:rPr lang="en-US" sz="1400" baseline="-25000" dirty="0"/>
                <a:t>1</a:t>
              </a:r>
              <a:r>
                <a:rPr lang="en-US" sz="1400" dirty="0"/>
                <a:t>=0    k</a:t>
              </a:r>
              <a:r>
                <a:rPr lang="en-US" sz="1400" baseline="-25000" dirty="0"/>
                <a:t>2</a:t>
              </a:r>
              <a:r>
                <a:rPr lang="en-US" sz="1400" dirty="0"/>
                <a:t>=0.1</a:t>
              </a:r>
            </a:p>
          </p:txBody>
        </p:sp>
      </p:grp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DAD7CC9D-5B81-80D1-9BCE-7E64F4557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307305"/>
              </p:ext>
            </p:extLst>
          </p:nvPr>
        </p:nvGraphicFramePr>
        <p:xfrm>
          <a:off x="2054531" y="1891286"/>
          <a:ext cx="5949950" cy="1140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48040" imgH="736560" progId="Equation.DSMT4">
                  <p:embed/>
                </p:oleObj>
              </mc:Choice>
              <mc:Fallback>
                <p:oleObj name="Equation" r:id="rId4" imgW="3848040" imgH="736560" progId="Equation.DSMT4">
                  <p:embed/>
                  <p:pic>
                    <p:nvPicPr>
                      <p:cNvPr id="4915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531" y="1891286"/>
                        <a:ext cx="5949950" cy="114011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26730D-4119-B96A-9BED-6EB4D0DFD06B}"/>
              </a:ext>
            </a:extLst>
          </p:cNvPr>
          <p:cNvSpPr txBox="1"/>
          <p:nvPr/>
        </p:nvSpPr>
        <p:spPr>
          <a:xfrm>
            <a:off x="3883865" y="1592948"/>
            <a:ext cx="1967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“</a:t>
            </a:r>
            <a:r>
              <a:rPr lang="en-US" sz="1600" dirty="0">
                <a:solidFill>
                  <a:srgbClr val="FFFF00"/>
                </a:solidFill>
              </a:rPr>
              <a:t>da</a:t>
            </a:r>
            <a:r>
              <a:rPr kumimoji="1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rk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 constraint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55F00-754D-A8EF-093B-5871D9D32B6F}"/>
              </a:ext>
            </a:extLst>
          </p:cNvPr>
          <p:cNvSpPr txBox="1"/>
          <p:nvPr/>
        </p:nvSpPr>
        <p:spPr>
          <a:xfrm>
            <a:off x="5851210" y="1579557"/>
            <a:ext cx="23505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“</a:t>
            </a:r>
            <a:r>
              <a:rPr lang="en-US" sz="1600" dirty="0">
                <a:solidFill>
                  <a:srgbClr val="FFFF00"/>
                </a:solidFill>
              </a:rPr>
              <a:t>low-contrast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 constraint</a:t>
            </a:r>
            <a:endParaRPr lang="en-US" sz="16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8FA2A11-4C21-B592-5CAA-9266D3EFB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3"/>
          <a:stretch/>
        </p:blipFill>
        <p:spPr bwMode="auto">
          <a:xfrm>
            <a:off x="1669944" y="4109745"/>
            <a:ext cx="2560393" cy="252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30B4A4-3AB8-D52A-9A00-8864BC71DB7B}"/>
              </a:ext>
            </a:extLst>
          </p:cNvPr>
          <p:cNvSpPr/>
          <p:nvPr/>
        </p:nvSpPr>
        <p:spPr bwMode="auto">
          <a:xfrm>
            <a:off x="4357830" y="5106478"/>
            <a:ext cx="259859" cy="265169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0BF91-DEA6-9C43-9189-F2BC3C9763C2}"/>
              </a:ext>
            </a:extLst>
          </p:cNvPr>
          <p:cNvSpPr txBox="1"/>
          <p:nvPr/>
        </p:nvSpPr>
        <p:spPr>
          <a:xfrm>
            <a:off x="2054531" y="3717338"/>
            <a:ext cx="5077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local image enhancement using histogram statistics</a:t>
            </a:r>
            <a:endParaRPr lang="en-US" sz="1800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8E65073E-6B2D-9C42-ED4A-A913706EA6AF}"/>
              </a:ext>
            </a:extLst>
          </p:cNvPr>
          <p:cNvSpPr/>
          <p:nvPr/>
        </p:nvSpPr>
        <p:spPr bwMode="auto">
          <a:xfrm rot="5400000">
            <a:off x="5605921" y="2145867"/>
            <a:ext cx="225119" cy="2455983"/>
          </a:xfrm>
          <a:prstGeom prst="righ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A955D-F1FD-F6D5-8647-AB9B77354887}"/>
              </a:ext>
            </a:extLst>
          </p:cNvPr>
          <p:cNvSpPr txBox="1"/>
          <p:nvPr/>
        </p:nvSpPr>
        <p:spPr>
          <a:xfrm>
            <a:off x="4569345" y="332164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rgbClr val="FFFFFF"/>
                </a:solidFill>
                <a:latin typeface="Times New Roman"/>
              </a:rPr>
              <a:t>c</a:t>
            </a:r>
            <a:r>
              <a:rPr kumimoji="1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hosen experimentally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" grpId="0" animBg="1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Quiz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When</a:t>
            </a:r>
            <a:r>
              <a:rPr lang="en-US" dirty="0"/>
              <a:t>: 9/15/2025 (Monday) at 1:00pm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What:</a:t>
            </a:r>
            <a:r>
              <a:rPr lang="en-US" dirty="0"/>
              <a:t> Introduction to Image Processing &amp; Intensity Transformations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Duration</a:t>
            </a:r>
            <a:r>
              <a:rPr lang="en-US" dirty="0"/>
              <a:t>: 15 minutes</a:t>
            </a:r>
          </a:p>
        </p:txBody>
      </p:sp>
    </p:spTree>
    <p:extLst>
      <p:ext uri="{BB962C8B-B14F-4D97-AF65-F5344CB8AC3E}">
        <p14:creationId xmlns:p14="http://schemas.microsoft.com/office/powerpoint/2010/main" val="81057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12312"/>
            <a:ext cx="8153400" cy="1143000"/>
          </a:xfrm>
        </p:spPr>
        <p:txBody>
          <a:bodyPr/>
          <a:lstStyle/>
          <a:p>
            <a:r>
              <a:rPr lang="en-US" sz="3400" dirty="0"/>
              <a:t>Image stretching/compression using </a:t>
            </a:r>
            <a:br>
              <a:rPr lang="en-US" sz="3400" dirty="0"/>
            </a:br>
            <a:r>
              <a:rPr lang="en-US" sz="3400" dirty="0"/>
              <a:t>a linear transformation 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08863"/>
            <a:ext cx="80010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Stretching</a:t>
            </a:r>
            <a:r>
              <a:rPr lang="en-US" sz="2000" dirty="0"/>
              <a:t>: [</a:t>
            </a:r>
            <a:r>
              <a:rPr lang="en-US" sz="2000" dirty="0" err="1"/>
              <a:t>c,d</a:t>
            </a:r>
            <a:r>
              <a:rPr lang="en-US" sz="2000" dirty="0"/>
              <a:t>] should be wider than [</a:t>
            </a:r>
            <a:r>
              <a:rPr lang="en-US" sz="2000" dirty="0" err="1"/>
              <a:t>a,b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Compression</a:t>
            </a:r>
            <a:r>
              <a:rPr lang="en-US" sz="2000" dirty="0"/>
              <a:t>: [</a:t>
            </a:r>
            <a:r>
              <a:rPr lang="en-US" sz="2000" dirty="0" err="1"/>
              <a:t>c,d</a:t>
            </a:r>
            <a:r>
              <a:rPr lang="en-US" sz="2000" dirty="0"/>
              <a:t>] should be narrower than [</a:t>
            </a:r>
            <a:r>
              <a:rPr lang="en-US" sz="2000" dirty="0" err="1"/>
              <a:t>a,b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a</a:t>
            </a:r>
            <a:r>
              <a:rPr lang="en-US" dirty="0" err="1">
                <a:sym typeface="Wingdings" panose="05000000000000000000" pitchFamily="2" charset="2"/>
              </a:rPr>
              <a:t>c</a:t>
            </a:r>
            <a:r>
              <a:rPr lang="en-US" dirty="0">
                <a:sym typeface="Wingdings" panose="05000000000000000000" pitchFamily="2" charset="2"/>
              </a:rPr>
              <a:t>:   c=</a:t>
            </a:r>
            <a:r>
              <a:rPr lang="en-US" dirty="0" err="1">
                <a:sym typeface="Wingdings" panose="05000000000000000000" pitchFamily="2" charset="2"/>
              </a:rPr>
              <a:t>ma+k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err="1">
                <a:sym typeface="Wingdings" panose="05000000000000000000" pitchFamily="2" charset="2"/>
              </a:rPr>
              <a:t>bd</a:t>
            </a:r>
            <a:r>
              <a:rPr lang="en-US" dirty="0">
                <a:sym typeface="Wingdings" panose="05000000000000000000" pitchFamily="2" charset="2"/>
              </a:rPr>
              <a:t>:  d=</a:t>
            </a:r>
            <a:r>
              <a:rPr lang="en-US" dirty="0" err="1">
                <a:sym typeface="Wingdings" panose="05000000000000000000" pitchFamily="2" charset="2"/>
              </a:rPr>
              <a:t>mb+k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>
              <a:buNone/>
            </a:pPr>
            <a:r>
              <a:rPr lang="en-US" dirty="0"/>
              <a:t>       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3621988" y="4180898"/>
            <a:ext cx="228600" cy="1066800"/>
          </a:xfrm>
          <a:prstGeom prst="righ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9358" y="4253661"/>
            <a:ext cx="177484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800" dirty="0">
                <a:solidFill>
                  <a:srgbClr val="FFFF00"/>
                </a:solidFill>
              </a:rPr>
              <a:t>two</a:t>
            </a:r>
            <a:r>
              <a:rPr lang="en-US" sz="1800" dirty="0"/>
              <a:t> equations </a:t>
            </a:r>
          </a:p>
          <a:p>
            <a:r>
              <a:rPr lang="en-US" sz="1800" dirty="0"/>
              <a:t>in </a:t>
            </a:r>
            <a:r>
              <a:rPr lang="en-US" sz="1800" dirty="0">
                <a:solidFill>
                  <a:srgbClr val="FFFF00"/>
                </a:solidFill>
              </a:rPr>
              <a:t>two</a:t>
            </a:r>
            <a:r>
              <a:rPr lang="en-US" sz="1800" dirty="0"/>
              <a:t> unknowns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1456" y="5406269"/>
            <a:ext cx="4195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Solution:  </a:t>
            </a:r>
            <a:r>
              <a:rPr lang="en-US" sz="2400" dirty="0">
                <a:solidFill>
                  <a:srgbClr val="FFFF00"/>
                </a:solidFill>
              </a:rPr>
              <a:t>y=(x-a)(d-c)/(b-a)+c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235DE-81C4-8C6A-7139-C2D1FA612EDA}"/>
              </a:ext>
            </a:extLst>
          </p:cNvPr>
          <p:cNvSpPr txBox="1"/>
          <p:nvPr/>
        </p:nvSpPr>
        <p:spPr>
          <a:xfrm>
            <a:off x="1479597" y="320394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y=</a:t>
            </a:r>
            <a:r>
              <a:rPr lang="en-US" dirty="0" err="1">
                <a:solidFill>
                  <a:srgbClr val="FFFF00"/>
                </a:solidFill>
              </a:rPr>
              <a:t>mx+k</a:t>
            </a:r>
            <a:r>
              <a:rPr lang="en-US" dirty="0">
                <a:solidFill>
                  <a:srgbClr val="FFFF00"/>
                </a:solidFill>
              </a:rPr>
              <a:t>      </a:t>
            </a:r>
            <a:r>
              <a:rPr lang="en-US" dirty="0" err="1"/>
              <a:t>m,k</a:t>
            </a:r>
            <a:r>
              <a:rPr lang="en-US" dirty="0"/>
              <a:t>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25B2151-554A-F91A-6FB9-0FD5C5C51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r="17725" b="45977"/>
          <a:stretch/>
        </p:blipFill>
        <p:spPr bwMode="auto">
          <a:xfrm>
            <a:off x="5840034" y="1792856"/>
            <a:ext cx="2514601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F22992-7E65-256B-F571-0D8B750F823F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6235" y="3570856"/>
            <a:ext cx="609600" cy="0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CCA37A-D002-725F-3CFA-8BF75107DF61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6235" y="1970656"/>
            <a:ext cx="990600" cy="0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BB1139-9EE5-E77C-ACF6-8147D79FB358}"/>
              </a:ext>
            </a:extLst>
          </p:cNvPr>
          <p:cNvCxnSpPr>
            <a:cxnSpLocks/>
          </p:cNvCxnSpPr>
          <p:nvPr/>
        </p:nvCxnSpPr>
        <p:spPr bwMode="auto">
          <a:xfrm>
            <a:off x="6553200" y="3733800"/>
            <a:ext cx="0" cy="446656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CEC6E0-C2AD-596F-6F50-627EB2C6EB04}"/>
              </a:ext>
            </a:extLst>
          </p:cNvPr>
          <p:cNvCxnSpPr>
            <a:cxnSpLocks/>
          </p:cNvCxnSpPr>
          <p:nvPr/>
        </p:nvCxnSpPr>
        <p:spPr bwMode="auto">
          <a:xfrm>
            <a:off x="6934200" y="3733800"/>
            <a:ext cx="0" cy="446656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15DA7DA-00D4-8936-45FB-2E9927270114}"/>
              </a:ext>
            </a:extLst>
          </p:cNvPr>
          <p:cNvSpPr txBox="1"/>
          <p:nvPr/>
        </p:nvSpPr>
        <p:spPr>
          <a:xfrm>
            <a:off x="6415181" y="4075593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E68F7-8B1D-0A83-255F-76180A1A9FA0}"/>
              </a:ext>
            </a:extLst>
          </p:cNvPr>
          <p:cNvSpPr txBox="1"/>
          <p:nvPr/>
        </p:nvSpPr>
        <p:spPr>
          <a:xfrm>
            <a:off x="6804769" y="407722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F0682F-E18A-FA2C-D44D-DF4757BD3597}"/>
              </a:ext>
            </a:extLst>
          </p:cNvPr>
          <p:cNvSpPr txBox="1"/>
          <p:nvPr/>
        </p:nvSpPr>
        <p:spPr>
          <a:xfrm>
            <a:off x="5640197" y="3331508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EE0622-4BFD-3AB6-5AE6-10D4442F380E}"/>
              </a:ext>
            </a:extLst>
          </p:cNvPr>
          <p:cNvSpPr txBox="1"/>
          <p:nvPr/>
        </p:nvSpPr>
        <p:spPr>
          <a:xfrm>
            <a:off x="5612436" y="179250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3FE2BF-6076-D0D5-8138-1EBE169A3543}"/>
              </a:ext>
            </a:extLst>
          </p:cNvPr>
          <p:cNvSpPr txBox="1"/>
          <p:nvPr/>
        </p:nvSpPr>
        <p:spPr>
          <a:xfrm>
            <a:off x="1507950" y="169213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[</a:t>
            </a:r>
            <a:r>
              <a:rPr lang="en-US" sz="2800" dirty="0" err="1"/>
              <a:t>a,b</a:t>
            </a:r>
            <a:r>
              <a:rPr lang="en-US" sz="2800" dirty="0"/>
              <a:t>] </a:t>
            </a:r>
            <a:r>
              <a:rPr lang="en-US" sz="2800" dirty="0">
                <a:sym typeface="Wingdings" panose="05000000000000000000" pitchFamily="2" charset="2"/>
              </a:rPr>
              <a:t> [c, 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Special case: [a, b]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[0, 255] 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49056"/>
            <a:ext cx="8001000" cy="4114800"/>
          </a:xfrm>
        </p:spPr>
        <p:txBody>
          <a:bodyPr/>
          <a:lstStyle/>
          <a:p>
            <a:r>
              <a:rPr lang="en-US" dirty="0"/>
              <a:t>Image values are typically in the range [0, 255] (e.g., PGM images use 8 bits/pixel)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Certain image processing operations might yield pixel values </a:t>
            </a:r>
            <a:r>
              <a:rPr lang="en-US" dirty="0">
                <a:solidFill>
                  <a:srgbClr val="FFFF00"/>
                </a:solidFill>
              </a:rPr>
              <a:t>outside</a:t>
            </a:r>
            <a:r>
              <a:rPr lang="en-US" dirty="0"/>
              <a:t> the range [0, 255]!</a:t>
            </a:r>
          </a:p>
          <a:p>
            <a:endParaRPr lang="en-US" dirty="0"/>
          </a:p>
          <a:p>
            <a:r>
              <a:rPr lang="en-US" dirty="0"/>
              <a:t>If the pixels values are outside of [0, 255], the image will </a:t>
            </a:r>
            <a:r>
              <a:rPr lang="en-US" dirty="0">
                <a:solidFill>
                  <a:srgbClr val="FFFF00"/>
                </a:solidFill>
              </a:rPr>
              <a:t>not</a:t>
            </a:r>
            <a:r>
              <a:rPr lang="en-US" dirty="0"/>
              <a:t> be displayed correctly! </a:t>
            </a:r>
          </a:p>
          <a:p>
            <a:endParaRPr lang="en-US" dirty="0"/>
          </a:p>
          <a:p>
            <a:r>
              <a:rPr lang="en-US" dirty="0"/>
              <a:t>You </a:t>
            </a:r>
            <a:r>
              <a:rPr lang="en-US" dirty="0">
                <a:solidFill>
                  <a:srgbClr val="FFFF00"/>
                </a:solidFill>
              </a:rPr>
              <a:t>must</a:t>
            </a:r>
            <a:r>
              <a:rPr lang="en-US" dirty="0"/>
              <a:t> explicitly re-map the values to [0, 255]  </a:t>
            </a:r>
          </a:p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98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Special case: [a, b]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[0, 255] (cont’d)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49056"/>
            <a:ext cx="8001000" cy="4114800"/>
          </a:xfrm>
        </p:spPr>
        <p:txBody>
          <a:bodyPr/>
          <a:lstStyle/>
          <a:p>
            <a:r>
              <a:rPr lang="en-US" dirty="0"/>
              <a:t>Find the min (</a:t>
            </a:r>
            <a:r>
              <a:rPr lang="en-US" dirty="0" err="1">
                <a:solidFill>
                  <a:srgbClr val="FFFF00"/>
                </a:solidFill>
              </a:rPr>
              <a:t>f</a:t>
            </a:r>
            <a:r>
              <a:rPr lang="en-US" baseline="-25000" dirty="0" err="1">
                <a:solidFill>
                  <a:srgbClr val="FFFF00"/>
                </a:solidFill>
              </a:rPr>
              <a:t>min</a:t>
            </a:r>
            <a:r>
              <a:rPr lang="en-US" dirty="0">
                <a:solidFill>
                  <a:srgbClr val="FFFF00"/>
                </a:solidFill>
              </a:rPr>
              <a:t>) </a:t>
            </a:r>
            <a:r>
              <a:rPr lang="en-US" dirty="0"/>
              <a:t>and max (</a:t>
            </a:r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baseline="-25000" dirty="0">
                <a:solidFill>
                  <a:srgbClr val="FFFF00"/>
                </a:solidFill>
              </a:rPr>
              <a:t>max</a:t>
            </a:r>
            <a:r>
              <a:rPr lang="en-US" dirty="0"/>
              <a:t>) intensity values of the image (</a:t>
            </a:r>
            <a:r>
              <a:rPr lang="en-US" u="sng" dirty="0"/>
              <a:t>note</a:t>
            </a:r>
            <a:r>
              <a:rPr lang="en-US" dirty="0"/>
              <a:t>: could be </a:t>
            </a:r>
            <a:r>
              <a:rPr lang="en-US" dirty="0">
                <a:solidFill>
                  <a:srgbClr val="FFFF00"/>
                </a:solidFill>
              </a:rPr>
              <a:t>negative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Compute the transformation:</a:t>
            </a:r>
          </a:p>
          <a:p>
            <a:endParaRPr lang="en-US" dirty="0"/>
          </a:p>
          <a:p>
            <a:pPr>
              <a:buFontTx/>
              <a:buNone/>
            </a:pPr>
            <a:r>
              <a:rPr lang="en-US" dirty="0"/>
              <a:t>			</a:t>
            </a:r>
          </a:p>
          <a:p>
            <a:pPr>
              <a:buFontTx/>
              <a:buNone/>
            </a:pPr>
            <a:endParaRPr lang="en-US" dirty="0"/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2698" y="3919375"/>
            <a:ext cx="2956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400" dirty="0"/>
              <a:t>[</a:t>
            </a:r>
            <a:r>
              <a:rPr lang="en-US" sz="2400" dirty="0" err="1"/>
              <a:t>f</a:t>
            </a:r>
            <a:r>
              <a:rPr lang="en-US" sz="2400" baseline="-25000" dirty="0" err="1"/>
              <a:t>min</a:t>
            </a:r>
            <a:r>
              <a:rPr lang="en-US" sz="2400" dirty="0"/>
              <a:t>, f</a:t>
            </a:r>
            <a:r>
              <a:rPr lang="en-US" sz="2400" baseline="-25000" dirty="0"/>
              <a:t>max</a:t>
            </a:r>
            <a:r>
              <a:rPr lang="en-US" sz="2400" dirty="0"/>
              <a:t>]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[0, 255]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BEFC24-E3C6-B2E5-473A-9C314F5470A6}"/>
              </a:ext>
            </a:extLst>
          </p:cNvPr>
          <p:cNvSpPr/>
          <p:nvPr/>
        </p:nvSpPr>
        <p:spPr>
          <a:xfrm>
            <a:off x="1463617" y="5602246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53929-2CDB-F433-E6C5-6EC6FDE04044}"/>
              </a:ext>
            </a:extLst>
          </p:cNvPr>
          <p:cNvSpPr txBox="1"/>
          <p:nvPr/>
        </p:nvSpPr>
        <p:spPr>
          <a:xfrm>
            <a:off x="1371600" y="4874568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Solution: 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y=255(x - 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  <a:r>
              <a:rPr kumimoji="1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)/(f</a:t>
            </a:r>
            <a:r>
              <a:rPr kumimoji="1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max 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  <a:r>
              <a:rPr kumimoji="1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04D38-0266-DFE4-6B89-85B9217C59C5}"/>
              </a:ext>
            </a:extLst>
          </p:cNvPr>
          <p:cNvSpPr txBox="1"/>
          <p:nvPr/>
        </p:nvSpPr>
        <p:spPr>
          <a:xfrm>
            <a:off x="1981200" y="5710510"/>
            <a:ext cx="4991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Note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y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should be truncated/rounded to 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(int)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5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Designs\Contemporary.pot</Template>
  <TotalTime>9319</TotalTime>
  <Words>2554</Words>
  <Application>Microsoft Office PowerPoint</Application>
  <PresentationFormat>On-screen Show (4:3)</PresentationFormat>
  <Paragraphs>570</Paragraphs>
  <Slides>66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굴림</vt:lpstr>
      <vt:lpstr>Arial</vt:lpstr>
      <vt:lpstr>Times New Roman</vt:lpstr>
      <vt:lpstr>Wingdings</vt:lpstr>
      <vt:lpstr>Contemporary</vt:lpstr>
      <vt:lpstr>Equation</vt:lpstr>
      <vt:lpstr>Photo Editor Photo</vt:lpstr>
      <vt:lpstr>Intensity Transformations</vt:lpstr>
      <vt:lpstr>Spatial Domain Methods</vt:lpstr>
      <vt:lpstr>Point Processing Transformations</vt:lpstr>
      <vt:lpstr>Identity Transformation</vt:lpstr>
      <vt:lpstr>Negative Transformation</vt:lpstr>
      <vt:lpstr>Contrast Stretching or Compression</vt:lpstr>
      <vt:lpstr>Image stretching/compression using  a linear transformation </vt:lpstr>
      <vt:lpstr>Special case: [a, b]  [0, 255] </vt:lpstr>
      <vt:lpstr>Special case: [a, b]  [0, 255] (cont’d)</vt:lpstr>
      <vt:lpstr>Thresholding</vt:lpstr>
      <vt:lpstr>Intensity Level Slicing</vt:lpstr>
      <vt:lpstr>Logarithmic transformation</vt:lpstr>
      <vt:lpstr>Exponential transformation</vt:lpstr>
      <vt:lpstr>Histogram Equalization</vt:lpstr>
      <vt:lpstr>Image Histograms</vt:lpstr>
      <vt:lpstr>Normalized Image Histograms</vt:lpstr>
      <vt:lpstr>Image Histograms (cont’d)</vt:lpstr>
      <vt:lpstr>Properties of Image Histograms</vt:lpstr>
      <vt:lpstr>Properties of Image Histograms (cont’d)</vt:lpstr>
      <vt:lpstr>Properties of Image Histograms (cont’d)</vt:lpstr>
      <vt:lpstr>Histogram Equalization</vt:lpstr>
      <vt:lpstr>Histogram Equalization (cont’d)</vt:lpstr>
      <vt:lpstr>Random Variables</vt:lpstr>
      <vt:lpstr>Random Variables (cont’d)</vt:lpstr>
      <vt:lpstr>Example</vt:lpstr>
      <vt:lpstr>Random Variables (cont’d)</vt:lpstr>
      <vt:lpstr>Probability mass function (pmf)</vt:lpstr>
      <vt:lpstr>Probability density function (pdf)</vt:lpstr>
      <vt:lpstr>Cumulative Distribution Function (CDF)</vt:lpstr>
      <vt:lpstr>Example – Discrete Case </vt:lpstr>
      <vt:lpstr>Example – Continuous Case</vt:lpstr>
      <vt:lpstr>Transformations between Random Variables</vt:lpstr>
      <vt:lpstr>Transformations of r.v. - Example</vt:lpstr>
      <vt:lpstr> Special Case: T() is the CDF</vt:lpstr>
      <vt:lpstr>Histogram Equalization (cont’d)</vt:lpstr>
      <vt:lpstr>Histogram Equalization (cont’d)</vt:lpstr>
      <vt:lpstr>Histogram Equalization (cont’d)</vt:lpstr>
      <vt:lpstr>Example – Discrete Case</vt:lpstr>
      <vt:lpstr>Example – Discrete Case (cont’d)</vt:lpstr>
      <vt:lpstr>Example – Discrete Case (cont’d)</vt:lpstr>
      <vt:lpstr>Example – Discrete Case (cont’d)</vt:lpstr>
      <vt:lpstr>Example – Continuous Case</vt:lpstr>
      <vt:lpstr>Example – Continuous Case (cont’d)</vt:lpstr>
      <vt:lpstr>Example – Continuous Case (cont’d)</vt:lpstr>
      <vt:lpstr>Histogram Equalization - Examples</vt:lpstr>
      <vt:lpstr>Histogram Specification (or Matching)</vt:lpstr>
      <vt:lpstr>Histogram Specification (Matching)</vt:lpstr>
      <vt:lpstr>Histogram Specification (Matching)</vt:lpstr>
      <vt:lpstr>Histogram Specification (Matching)</vt:lpstr>
      <vt:lpstr>Histogram Specification (Matching)</vt:lpstr>
      <vt:lpstr>Example – Discrete Case</vt:lpstr>
      <vt:lpstr>Example – Discrete Case (cont’d)</vt:lpstr>
      <vt:lpstr>Example – Discrete Case (cont’d)</vt:lpstr>
      <vt:lpstr>Example – Continuous Case</vt:lpstr>
      <vt:lpstr>Example – Continuous Case (cont’d)</vt:lpstr>
      <vt:lpstr>Histogram Specification - Example</vt:lpstr>
      <vt:lpstr>Histogram Specification – Example (cont’d)</vt:lpstr>
      <vt:lpstr>Local Histogram Processing</vt:lpstr>
      <vt:lpstr>Local Histogram Processing (cont’d)</vt:lpstr>
      <vt:lpstr>Local Histogram Processing: Example</vt:lpstr>
      <vt:lpstr>Histogram Statistics </vt:lpstr>
      <vt:lpstr>Histogram Statistics (cont’d)</vt:lpstr>
      <vt:lpstr>Local Histogram Statistics </vt:lpstr>
      <vt:lpstr>Local Histogram Statistics (cont’d)</vt:lpstr>
      <vt:lpstr>Local Histogram Statistics (cont’d)</vt:lpstr>
      <vt:lpstr>Quiz #1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Processing Fundamentals</dc:title>
  <dc:creator>George Bebis</dc:creator>
  <cp:lastModifiedBy>George Bebis</cp:lastModifiedBy>
  <cp:revision>348</cp:revision>
  <dcterms:created xsi:type="dcterms:W3CDTF">2001-02-05T00:45:24Z</dcterms:created>
  <dcterms:modified xsi:type="dcterms:W3CDTF">2025-09-10T18:02:16Z</dcterms:modified>
</cp:coreProperties>
</file>