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1-20T05:33:43.14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44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70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3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0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8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2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9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2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2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A0B59-9E74-4BF0-B66B-9BD5BED4EAA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0F72A-B475-4265-B64F-9743142C6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5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640F3D5-B3AD-3EFB-58AD-2932376C8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612" y="1977211"/>
            <a:ext cx="8340424" cy="245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76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6008E-4E77-3BA1-6490-17FC0ABDA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Experiment 1: Noise Removal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10AA838-BA0E-8320-6FFD-1DF206767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810" y="2409795"/>
            <a:ext cx="2914276" cy="2329369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FC9EC15-69F7-8C63-E9E6-9E6925981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98546" cy="4351338"/>
          </a:xfrm>
        </p:spPr>
        <p:txBody>
          <a:bodyPr>
            <a:normAutofit/>
          </a:bodyPr>
          <a:lstStyle/>
          <a:p>
            <a:r>
              <a:rPr lang="en-US" dirty="0"/>
              <a:t>The noisy “boy” image shown below has been generated by adding “cosine” (i.e., periodic) noise to the original “boy” image.</a:t>
            </a:r>
          </a:p>
          <a:p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Using frequency domain filtering, use (i) a band-reject filter and (ii) a notch filter to remove the noise and show your results in each case. </a:t>
            </a:r>
          </a:p>
          <a:p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For comparison purposes, attempt to remove the noise in the spatial domain using Gaussian filtering (e.g., 7 x 7 or 15 x 15 filters).</a:t>
            </a:r>
            <a:endParaRPr lang="en-US" sz="2400" dirty="0">
              <a:latin typeface="Arial" panose="020B0604020202020204" pitchFamily="34" charset="0"/>
              <a:ea typeface="Batang" panose="02030600000101010101" pitchFamily="18" charset="-127"/>
            </a:endParaRPr>
          </a:p>
          <a:p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Instead of removing the noise, devise a procedure to extract the noise pattern. </a:t>
            </a:r>
          </a:p>
        </p:txBody>
      </p:sp>
    </p:spTree>
    <p:extLst>
      <p:ext uri="{BB962C8B-B14F-4D97-AF65-F5344CB8AC3E}">
        <p14:creationId xmlns:p14="http://schemas.microsoft.com/office/powerpoint/2010/main" val="168566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59809-A5C6-F48D-F15C-9E4AEF1B2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2D1A7-449A-A55D-52B1-4A4E161D8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Experiment 1: Noise Removal (cont’d)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3F08A2A-00FE-1ECD-B65C-3801893B1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810" y="2409795"/>
            <a:ext cx="2914276" cy="2329369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F9703B6-B766-DEEC-A569-601E6C8C8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98546" cy="4351338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Accurate and reliable </a:t>
            </a:r>
            <a:r>
              <a:rPr lang="en-US" sz="2400" b="1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face verification and recognition 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relies heavily on high-quality face images. </a:t>
            </a:r>
          </a:p>
          <a:p>
            <a:endParaRPr lang="en-US" sz="2400" dirty="0">
              <a:effectLst/>
              <a:latin typeface="Arial" panose="020B0604020202020204" pitchFamily="34" charset="0"/>
              <a:ea typeface="Batang" panose="02030600000101010101" pitchFamily="18" charset="-127"/>
            </a:endParaRPr>
          </a:p>
          <a:p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What are some </a:t>
            </a:r>
            <a:r>
              <a:rPr lang="en-US" sz="2400" b="1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potential consequences 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of failing to reduce noise or introducing artifacts due to algorithmic errors?</a:t>
            </a:r>
          </a:p>
          <a:p>
            <a:pPr lvl="1"/>
            <a:r>
              <a:rPr lang="en-US" sz="22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This is a </a:t>
            </a:r>
            <a:r>
              <a:rPr lang="en-US" sz="2200" b="1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free response question</a:t>
            </a:r>
            <a:r>
              <a:rPr lang="en-US" sz="22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; you can discuss both safety and economic implications. </a:t>
            </a:r>
          </a:p>
          <a:p>
            <a:pPr lvl="1"/>
            <a:r>
              <a:rPr lang="en-US" sz="22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Provide </a:t>
            </a:r>
            <a:r>
              <a:rPr lang="en-US" sz="2200" b="1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proper citation </a:t>
            </a:r>
            <a:r>
              <a:rPr lang="en-US" sz="22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for any information you obtain from other sources.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2222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F261D-BD39-FB7B-4BE3-8CE861571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Experiment 2: Convolution in </a:t>
            </a:r>
            <a:b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the frequency domain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8BD7824-6987-4C87-8FB8-0EAF2B4CFC2F}"/>
                  </a:ext>
                </a:extLst>
              </p14:cNvPr>
              <p14:cNvContentPartPr/>
              <p14:nvPr/>
            </p14:nvContentPartPr>
            <p14:xfrm>
              <a:off x="11187063" y="3577899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8BD7824-6987-4C87-8FB8-0EAF2B4CFC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180943" y="3571779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0A59D0F2-4BB9-99E2-971F-758806E8FC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3017" y="2547071"/>
            <a:ext cx="3608098" cy="2515401"/>
          </a:xfrm>
          <a:prstGeom prst="rect">
            <a:avLst/>
          </a:prstGeom>
        </p:spPr>
      </p:pic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74F9846-111E-B9B9-381A-C2C3D7723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14775" cy="435133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0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Repeat the experiment described in Example 4.15 (page 317),  using the “</a:t>
            </a:r>
            <a:r>
              <a:rPr lang="en-US" sz="2400" dirty="0" err="1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lenna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” image (i.e., Sobel filtering).</a:t>
            </a:r>
          </a:p>
          <a:p>
            <a:pPr marL="0" marR="0" indent="0" algn="just">
              <a:lnSpc>
                <a:spcPct val="100000"/>
              </a:lnSpc>
              <a:buNone/>
            </a:pPr>
            <a:endParaRPr lang="en-US" sz="2400" dirty="0">
              <a:effectLst/>
              <a:latin typeface="Arial" panose="020B0604020202020204" pitchFamily="34" charset="0"/>
              <a:ea typeface="Batang" panose="02030600000101010101" pitchFamily="18" charset="-127"/>
            </a:endParaRPr>
          </a:p>
          <a:p>
            <a:pPr marL="0" marR="0" algn="just">
              <a:lnSpc>
                <a:spcPct val="10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For comparison purposes, perform the convolution both in the </a:t>
            </a:r>
            <a:r>
              <a:rPr lang="en-US" sz="2400" b="1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spatial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 and </a:t>
            </a:r>
            <a:r>
              <a:rPr lang="en-US" sz="2400" b="1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frequency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 domains (i.e., see Figure 4.38, page 319) and compare your results.</a:t>
            </a:r>
            <a:endParaRPr lang="en-US" sz="2400" dirty="0"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546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EC4FE-1F8A-4F66-1BDC-7BAD76B9C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Experiment 3: Homomorphic Filtering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37AB8C-E632-08C7-8338-2E55D2D33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2788" y="2441634"/>
            <a:ext cx="2595423" cy="2663724"/>
          </a:xfrm>
          <a:prstGeom prst="rect">
            <a:avLst/>
          </a:prstGeom>
        </p:spPr>
      </p:pic>
      <p:sp>
        <p:nvSpPr>
          <p:cNvPr id="6" name="Content Placeholder 9">
            <a:extLst>
              <a:ext uri="{FF2B5EF4-FFF2-40B4-BE49-F238E27FC236}">
                <a16:creationId xmlns:a16="http://schemas.microsoft.com/office/drawing/2014/main" id="{8AAA4D1D-1E65-AEBA-AB78-12A304D2F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559351" cy="4351338"/>
          </a:xfrm>
        </p:spPr>
        <p:txBody>
          <a:bodyPr>
            <a:noAutofit/>
          </a:bodyPr>
          <a:lstStyle/>
          <a:p>
            <a:pPr marL="0" marR="0" algn="just">
              <a:lnSpc>
                <a:spcPct val="100000"/>
              </a:lnSpc>
            </a:pPr>
            <a:r>
              <a:rPr lang="en-US" sz="24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Implement the homomorphic filtering method and apply it on the “girl” image shown to improve its quality.</a:t>
            </a:r>
          </a:p>
          <a:p>
            <a:pPr marL="0" marR="0" algn="just">
              <a:lnSpc>
                <a:spcPct val="100000"/>
              </a:lnSpc>
            </a:pP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For high-pass filtering, use a </a:t>
            </a:r>
            <a:r>
              <a:rPr lang="en-US" sz="2400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high-emphasis filter:</a:t>
            </a:r>
            <a:endParaRPr lang="en-US" sz="2400" dirty="0">
              <a:effectLst/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0608276-9BEC-0674-10F5-B5DF2E747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975" y="4001294"/>
            <a:ext cx="4916656" cy="7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62670C1-3D30-0160-92F5-633B67F314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2733" y="4791817"/>
            <a:ext cx="2891140" cy="170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06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41DA9-87F1-5D27-F33E-D01A6C644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 Extra Credit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I</a:t>
            </a:r>
            <a:r>
              <a:rPr lang="en-US" sz="3600" b="1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mage </a:t>
            </a:r>
            <a:r>
              <a:rPr lang="en-US" sz="36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R</a:t>
            </a:r>
            <a:r>
              <a:rPr lang="en-US" sz="3600" b="1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estoration</a:t>
            </a:r>
            <a:r>
              <a:rPr lang="en-US" sz="36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 </a:t>
            </a:r>
            <a:br>
              <a:rPr lang="en-US" sz="36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</a:br>
            <a:r>
              <a:rPr lang="en-US" sz="36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Assuming M</a:t>
            </a:r>
            <a:r>
              <a:rPr lang="en-US" sz="3600" b="1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otion </a:t>
            </a:r>
            <a:r>
              <a:rPr lang="en-US" sz="3600" b="1" dirty="0"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B</a:t>
            </a:r>
            <a:r>
              <a:rPr lang="en-US" sz="3600" b="1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lur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6B369-2D4C-127D-E8E9-6126CE3B4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877" y="1817941"/>
            <a:ext cx="10065444" cy="4351338"/>
          </a:xfrm>
        </p:spPr>
        <p:txBody>
          <a:bodyPr/>
          <a:lstStyle/>
          <a:p>
            <a:r>
              <a:rPr lang="en-US" sz="18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Apply the motion blur function H(</a:t>
            </a:r>
            <a:r>
              <a:rPr lang="en-US" sz="2400" dirty="0" err="1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u,v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) on the “</a:t>
            </a:r>
            <a:r>
              <a:rPr lang="en-US" sz="2400" dirty="0" err="1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lenna</a:t>
            </a:r>
            <a:r>
              <a:rPr lang="en-US" sz="2400" dirty="0">
                <a:effectLst/>
                <a:latin typeface="Arial" panose="020B0604020202020204" pitchFamily="34" charset="0"/>
                <a:ea typeface="Batang" panose="02030600000101010101" pitchFamily="18" charset="-127"/>
              </a:rPr>
              <a:t>” image using a=b=0.1 and T=1</a:t>
            </a:r>
          </a:p>
          <a:p>
            <a:endParaRPr lang="en-US" sz="2400" dirty="0">
              <a:latin typeface="Arial" panose="020B0604020202020204" pitchFamily="34" charset="0"/>
              <a:ea typeface="Batang" panose="02030600000101010101" pitchFamily="18" charset="-127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ea typeface="Batang" panose="02030600000101010101" pitchFamily="18" charset="-127"/>
            </a:endParaRPr>
          </a:p>
          <a:p>
            <a:r>
              <a:rPr lang="en-US" sz="2400" dirty="0">
                <a:latin typeface="Arial" panose="020B0604020202020204" pitchFamily="34" charset="0"/>
                <a:ea typeface="Batang" panose="02030600000101010101" pitchFamily="18" charset="-127"/>
              </a:rPr>
              <a:t>Add Gaussian noise (see notes)</a:t>
            </a:r>
          </a:p>
          <a:p>
            <a:endParaRPr lang="en-US" sz="2400" dirty="0">
              <a:latin typeface="Arial" panose="020B0604020202020204" pitchFamily="34" charset="0"/>
              <a:ea typeface="Batang" panose="02030600000101010101" pitchFamily="18" charset="-127"/>
            </a:endParaRPr>
          </a:p>
          <a:p>
            <a:r>
              <a:rPr lang="en-US" sz="2400" dirty="0">
                <a:latin typeface="Arial" panose="020B0604020202020204" pitchFamily="34" charset="0"/>
                <a:ea typeface="Batang" panose="02030600000101010101" pitchFamily="18" charset="-127"/>
              </a:rPr>
              <a:t>Restore image quality using (1) Inverse Filtering and (2) Wiener Filtering</a:t>
            </a:r>
            <a:endParaRPr lang="en-US" sz="24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47AD900-0BBA-DE30-A16A-599DB3F586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709852"/>
              </p:ext>
            </p:extLst>
          </p:nvPr>
        </p:nvGraphicFramePr>
        <p:xfrm>
          <a:off x="3857385" y="2511247"/>
          <a:ext cx="5263519" cy="787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419040" progId="Equation.DSMT4">
                  <p:embed/>
                </p:oleObj>
              </mc:Choice>
              <mc:Fallback>
                <p:oleObj name="Equation" r:id="rId2" imgW="280656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385" y="2511247"/>
                        <a:ext cx="5263519" cy="78712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4A2B7DA-27F9-DC3C-9FF4-A32DE6871B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368553"/>
              </p:ext>
            </p:extLst>
          </p:nvPr>
        </p:nvGraphicFramePr>
        <p:xfrm>
          <a:off x="2509758" y="5447423"/>
          <a:ext cx="3230215" cy="469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640" imgH="685800" progId="Equation.DSMT4">
                  <p:embed/>
                </p:oleObj>
              </mc:Choice>
              <mc:Fallback>
                <p:oleObj name="Equation" r:id="rId4" imgW="1790640" imgH="685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68593"/>
                      <a:stretch>
                        <a:fillRect/>
                      </a:stretch>
                    </p:blipFill>
                    <p:spPr bwMode="auto">
                      <a:xfrm>
                        <a:off x="2509758" y="5447423"/>
                        <a:ext cx="3230215" cy="46969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6B5EFE0-2665-D1FD-B84E-BA1B741952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06867"/>
              </p:ext>
            </p:extLst>
          </p:nvPr>
        </p:nvGraphicFramePr>
        <p:xfrm>
          <a:off x="6322626" y="5195261"/>
          <a:ext cx="3664163" cy="974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533160" progId="Equation.DSMT4">
                  <p:embed/>
                </p:oleObj>
              </mc:Choice>
              <mc:Fallback>
                <p:oleObj name="Equation" r:id="rId6" imgW="200628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2626" y="5195261"/>
                        <a:ext cx="3664163" cy="97401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597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341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Experiment 1: Noise Removal</vt:lpstr>
      <vt:lpstr>Experiment 1: Noise Removal (cont’d)</vt:lpstr>
      <vt:lpstr>Experiment 2: Convolution in  the frequency domain</vt:lpstr>
      <vt:lpstr>Experiment 3: Homomorphic Filtering</vt:lpstr>
      <vt:lpstr>20% Extra Credit: Image Restoration  Assuming Motion Blur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bebis</dc:creator>
  <cp:lastModifiedBy>George Bebis</cp:lastModifiedBy>
  <cp:revision>16</cp:revision>
  <dcterms:created xsi:type="dcterms:W3CDTF">2020-09-19T05:29:23Z</dcterms:created>
  <dcterms:modified xsi:type="dcterms:W3CDTF">2025-11-22T08:14:13Z</dcterms:modified>
</cp:coreProperties>
</file>