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261" r:id="rId5"/>
    <p:sldId id="260" r:id="rId6"/>
    <p:sldId id="262" r:id="rId7"/>
    <p:sldId id="263" r:id="rId8"/>
    <p:sldId id="264" r:id="rId9"/>
    <p:sldId id="265" r:id="rId10"/>
    <p:sldId id="266" r:id="rId11"/>
    <p:sldId id="267" r:id="rId12"/>
    <p:sldId id="268" r:id="rId13"/>
    <p:sldId id="271" r:id="rId14"/>
    <p:sldId id="272" r:id="rId15"/>
    <p:sldId id="269" r:id="rId16"/>
    <p:sldId id="270" r:id="rId17"/>
    <p:sldId id="290" r:id="rId18"/>
    <p:sldId id="273" r:id="rId19"/>
    <p:sldId id="274" r:id="rId20"/>
    <p:sldId id="275" r:id="rId21"/>
    <p:sldId id="276" r:id="rId22"/>
    <p:sldId id="277" r:id="rId23"/>
    <p:sldId id="279" r:id="rId24"/>
    <p:sldId id="280" r:id="rId25"/>
    <p:sldId id="281" r:id="rId26"/>
    <p:sldId id="282" r:id="rId27"/>
    <p:sldId id="283" r:id="rId28"/>
    <p:sldId id="284" r:id="rId29"/>
    <p:sldId id="285" r:id="rId30"/>
    <p:sldId id="288" r:id="rId31"/>
    <p:sldId id="289" r:id="rId32"/>
    <p:sldId id="286" r:id="rId33"/>
    <p:sldId id="28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420" autoAdjust="0"/>
  </p:normalViewPr>
  <p:slideViewPr>
    <p:cSldViewPr>
      <p:cViewPr>
        <p:scale>
          <a:sx n="75" d="100"/>
          <a:sy n="75" d="100"/>
        </p:scale>
        <p:origin x="-100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9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16A6F65-2421-40E8-9EAD-091EC8B449E2}" type="datetimeFigureOut">
              <a:rPr lang="fa-IR" smtClean="0"/>
              <a:t>1433/06/11</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A0EAF33-F77E-4244-8034-2B0538A34B9D}" type="slidenum">
              <a:rPr lang="fa-IR" smtClean="0"/>
              <a:t>‹#›</a:t>
            </a:fld>
            <a:endParaRPr lang="fa-IR"/>
          </a:p>
        </p:txBody>
      </p:sp>
    </p:spTree>
    <p:extLst>
      <p:ext uri="{BB962C8B-B14F-4D97-AF65-F5344CB8AC3E}">
        <p14:creationId xmlns:p14="http://schemas.microsoft.com/office/powerpoint/2010/main" val="373456348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-&gt; both the viewpoint (position, orientation, scale) and lighting conditions may vary signiﬁcantly over the data set.</a:t>
            </a:r>
            <a:endParaRPr lang="fa-IR" sz="1200" dirty="0" smtClean="0"/>
          </a:p>
          <a:p>
            <a:pPr algn="l" rtl="0"/>
            <a:endParaRPr lang="fa-IR" dirty="0"/>
          </a:p>
        </p:txBody>
      </p:sp>
      <p:sp>
        <p:nvSpPr>
          <p:cNvPr id="4" name="Slide Number Placeholder 3"/>
          <p:cNvSpPr>
            <a:spLocks noGrp="1"/>
          </p:cNvSpPr>
          <p:nvPr>
            <p:ph type="sldNum" sz="quarter" idx="10"/>
          </p:nvPr>
        </p:nvSpPr>
        <p:spPr/>
        <p:txBody>
          <a:bodyPr/>
          <a:lstStyle/>
          <a:p>
            <a:fld id="{8A0EAF33-F77E-4244-8034-2B0538A34B9D}" type="slidenum">
              <a:rPr lang="fa-IR" smtClean="0"/>
              <a:t>2</a:t>
            </a:fld>
            <a:endParaRPr lang="fa-IR"/>
          </a:p>
        </p:txBody>
      </p:sp>
    </p:spTree>
    <p:extLst>
      <p:ext uri="{BB962C8B-B14F-4D97-AF65-F5344CB8AC3E}">
        <p14:creationId xmlns:p14="http://schemas.microsoft.com/office/powerpoint/2010/main" val="2534032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it is too expensive, and unnecessary, to search exhaustively over afﬁne transformations in order to verify every match</a:t>
            </a:r>
          </a:p>
          <a:p>
            <a:pPr algn="l" rtl="0"/>
            <a:endParaRPr lang="fa-IR" dirty="0"/>
          </a:p>
        </p:txBody>
      </p:sp>
      <p:sp>
        <p:nvSpPr>
          <p:cNvPr id="4" name="Slide Number Placeholder 3"/>
          <p:cNvSpPr>
            <a:spLocks noGrp="1"/>
          </p:cNvSpPr>
          <p:nvPr>
            <p:ph type="sldNum" sz="quarter" idx="10"/>
          </p:nvPr>
        </p:nvSpPr>
        <p:spPr/>
        <p:txBody>
          <a:bodyPr/>
          <a:lstStyle/>
          <a:p>
            <a:fld id="{8A0EAF33-F77E-4244-8034-2B0538A34B9D}" type="slidenum">
              <a:rPr lang="fa-IR" smtClean="0"/>
              <a:t>16</a:t>
            </a:fld>
            <a:endParaRPr lang="fa-IR"/>
          </a:p>
        </p:txBody>
      </p:sp>
    </p:spTree>
    <p:extLst>
      <p:ext uri="{BB962C8B-B14F-4D97-AF65-F5344CB8AC3E}">
        <p14:creationId xmlns:p14="http://schemas.microsoft.com/office/powerpoint/2010/main" val="2290477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Multi-track: set of matches resulting from a query to the index table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within-image matching (intra-hashing) (a process that is linear in the number of views) to reduces the cost inter-matching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dirty="0" smtClean="0"/>
          </a:p>
          <a:p>
            <a:pPr marL="171450" indent="-171450" algn="r" rtl="0">
              <a:buFont typeface="Arial" pitchFamily="34" charset="0"/>
              <a:buChar char="•"/>
            </a:pPr>
            <a:endParaRPr lang="fa-IR" dirty="0"/>
          </a:p>
        </p:txBody>
      </p:sp>
      <p:sp>
        <p:nvSpPr>
          <p:cNvPr id="4" name="Slide Number Placeholder 3"/>
          <p:cNvSpPr>
            <a:spLocks noGrp="1"/>
          </p:cNvSpPr>
          <p:nvPr>
            <p:ph type="sldNum" sz="quarter" idx="10"/>
          </p:nvPr>
        </p:nvSpPr>
        <p:spPr/>
        <p:txBody>
          <a:bodyPr/>
          <a:lstStyle/>
          <a:p>
            <a:fld id="{8A0EAF33-F77E-4244-8034-2B0538A34B9D}" type="slidenum">
              <a:rPr lang="fa-IR" smtClean="0"/>
              <a:t>18</a:t>
            </a:fld>
            <a:endParaRPr lang="fa-IR"/>
          </a:p>
        </p:txBody>
      </p:sp>
    </p:spTree>
    <p:extLst>
      <p:ext uri="{BB962C8B-B14F-4D97-AF65-F5344CB8AC3E}">
        <p14:creationId xmlns:p14="http://schemas.microsoft.com/office/powerpoint/2010/main" val="1167143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itchFamily="34" charset="0"/>
              <a:buChar char="•"/>
            </a:pPr>
            <a:r>
              <a:rPr lang="en-US" sz="1200" dirty="0" smtClean="0"/>
              <a:t>since the number, say, of </a:t>
            </a:r>
            <a:r>
              <a:rPr lang="en-US" sz="1200" b="1" dirty="0" smtClean="0">
                <a:solidFill>
                  <a:srgbClr val="FF0000"/>
                </a:solidFill>
              </a:rPr>
              <a:t>fundamental matrices </a:t>
            </a:r>
            <a:r>
              <a:rPr lang="en-US" sz="1200" dirty="0" smtClean="0"/>
              <a:t>is quadratic in the number of views</a:t>
            </a:r>
          </a:p>
          <a:p>
            <a:pPr marL="171450" indent="-171450" algn="l" rtl="0">
              <a:buFont typeface="Arial" pitchFamily="34" charset="0"/>
              <a:buChar char="•"/>
            </a:pPr>
            <a:endParaRPr lang="fa-IR" dirty="0"/>
          </a:p>
        </p:txBody>
      </p:sp>
      <p:sp>
        <p:nvSpPr>
          <p:cNvPr id="4" name="Slide Number Placeholder 3"/>
          <p:cNvSpPr>
            <a:spLocks noGrp="1"/>
          </p:cNvSpPr>
          <p:nvPr>
            <p:ph type="sldNum" sz="quarter" idx="10"/>
          </p:nvPr>
        </p:nvSpPr>
        <p:spPr/>
        <p:txBody>
          <a:bodyPr/>
          <a:lstStyle/>
          <a:p>
            <a:fld id="{8A0EAF33-F77E-4244-8034-2B0538A34B9D}" type="slidenum">
              <a:rPr lang="fa-IR" smtClean="0"/>
              <a:t>19</a:t>
            </a:fld>
            <a:endParaRPr lang="fa-IR"/>
          </a:p>
        </p:txBody>
      </p:sp>
    </p:spTree>
    <p:extLst>
      <p:ext uri="{BB962C8B-B14F-4D97-AF65-F5344CB8AC3E}">
        <p14:creationId xmlns:p14="http://schemas.microsoft.com/office/powerpoint/2010/main" val="280358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This idea of growing matches enables matches which have been missed as hits to be recovered and is crucial in increasing the number of correspondences found to a sufﬁcient level.</a:t>
            </a:r>
          </a:p>
          <a:p>
            <a:pPr algn="l" rtl="0"/>
            <a:endParaRPr lang="fa-IR" dirty="0"/>
          </a:p>
        </p:txBody>
      </p:sp>
      <p:sp>
        <p:nvSpPr>
          <p:cNvPr id="4" name="Slide Number Placeholder 3"/>
          <p:cNvSpPr>
            <a:spLocks noGrp="1"/>
          </p:cNvSpPr>
          <p:nvPr>
            <p:ph type="sldNum" sz="quarter" idx="10"/>
          </p:nvPr>
        </p:nvSpPr>
        <p:spPr/>
        <p:txBody>
          <a:bodyPr/>
          <a:lstStyle/>
          <a:p>
            <a:fld id="{8A0EAF33-F77E-4244-8034-2B0538A34B9D}" type="slidenum">
              <a:rPr lang="fa-IR" smtClean="0"/>
              <a:t>21</a:t>
            </a:fld>
            <a:endParaRPr lang="fa-IR"/>
          </a:p>
        </p:txBody>
      </p:sp>
    </p:spTree>
    <p:extLst>
      <p:ext uri="{BB962C8B-B14F-4D97-AF65-F5344CB8AC3E}">
        <p14:creationId xmlns:p14="http://schemas.microsoft.com/office/powerpoint/2010/main" val="409070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A seed match (left) and the 25 new matches grown from it (right).</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We use the estimated afﬁne transformation provided by the initial veriﬁed match to guide the search for further matches which are then veriﬁed in the standard manner.</a:t>
            </a:r>
          </a:p>
          <a:p>
            <a:pPr algn="l" rtl="0"/>
            <a:endParaRPr lang="fa-IR" dirty="0"/>
          </a:p>
        </p:txBody>
      </p:sp>
      <p:sp>
        <p:nvSpPr>
          <p:cNvPr id="4" name="Slide Number Placeholder 3"/>
          <p:cNvSpPr>
            <a:spLocks noGrp="1"/>
          </p:cNvSpPr>
          <p:nvPr>
            <p:ph type="sldNum" sz="quarter" idx="10"/>
          </p:nvPr>
        </p:nvSpPr>
        <p:spPr/>
        <p:txBody>
          <a:bodyPr/>
          <a:lstStyle/>
          <a:p>
            <a:fld id="{8A0EAF33-F77E-4244-8034-2B0538A34B9D}" type="slidenum">
              <a:rPr lang="fa-IR" smtClean="0"/>
              <a:t>22</a:t>
            </a:fld>
            <a:endParaRPr lang="fa-IR"/>
          </a:p>
        </p:txBody>
      </p:sp>
    </p:spTree>
    <p:extLst>
      <p:ext uri="{BB962C8B-B14F-4D97-AF65-F5344CB8AC3E}">
        <p14:creationId xmlns:p14="http://schemas.microsoft.com/office/powerpoint/2010/main" val="1294472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itchFamily="34" charset="0"/>
              <a:buChar char="•"/>
            </a:pPr>
            <a:r>
              <a:rPr lang="en-US" sz="1200" dirty="0" smtClean="0"/>
              <a:t>points transferred under the afﬁne transformation must agree with the fundamental matrix in the</a:t>
            </a:r>
            <a:r>
              <a:rPr lang="en-US" sz="1200" baseline="0" dirty="0" smtClean="0"/>
              <a:t> </a:t>
            </a:r>
            <a:r>
              <a:rPr lang="en-US" sz="1200" dirty="0" smtClean="0"/>
              <a:t>neighborhood</a:t>
            </a:r>
            <a:endParaRPr lang="fa-IR" dirty="0"/>
          </a:p>
        </p:txBody>
      </p:sp>
      <p:sp>
        <p:nvSpPr>
          <p:cNvPr id="4" name="Slide Number Placeholder 3"/>
          <p:cNvSpPr>
            <a:spLocks noGrp="1"/>
          </p:cNvSpPr>
          <p:nvPr>
            <p:ph type="sldNum" sz="quarter" idx="10"/>
          </p:nvPr>
        </p:nvSpPr>
        <p:spPr/>
        <p:txBody>
          <a:bodyPr/>
          <a:lstStyle/>
          <a:p>
            <a:fld id="{8A0EAF33-F77E-4244-8034-2B0538A34B9D}" type="slidenum">
              <a:rPr lang="fa-IR" smtClean="0"/>
              <a:t>23</a:t>
            </a:fld>
            <a:endParaRPr lang="fa-IR"/>
          </a:p>
        </p:txBody>
      </p:sp>
    </p:spTree>
    <p:extLst>
      <p:ext uri="{BB962C8B-B14F-4D97-AF65-F5344CB8AC3E}">
        <p14:creationId xmlns:p14="http://schemas.microsoft.com/office/powerpoint/2010/main" val="1831300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fa-IR" dirty="0"/>
          </a:p>
        </p:txBody>
      </p:sp>
      <p:sp>
        <p:nvSpPr>
          <p:cNvPr id="4" name="Slide Number Placeholder 3"/>
          <p:cNvSpPr>
            <a:spLocks noGrp="1"/>
          </p:cNvSpPr>
          <p:nvPr>
            <p:ph type="sldNum" sz="quarter" idx="10"/>
          </p:nvPr>
        </p:nvSpPr>
        <p:spPr/>
        <p:txBody>
          <a:bodyPr/>
          <a:lstStyle/>
          <a:p>
            <a:fld id="{8A0EAF33-F77E-4244-8034-2B0538A34B9D}" type="slidenum">
              <a:rPr lang="fa-IR" smtClean="0"/>
              <a:t>30</a:t>
            </a:fld>
            <a:endParaRPr lang="fa-IR"/>
          </a:p>
        </p:txBody>
      </p:sp>
    </p:spTree>
    <p:extLst>
      <p:ext uri="{BB962C8B-B14F-4D97-AF65-F5344CB8AC3E}">
        <p14:creationId xmlns:p14="http://schemas.microsoft.com/office/powerpoint/2010/main" val="1232645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result is a matching algorithm which is linear in the number of views.</a:t>
            </a:r>
            <a:endParaRPr lang="fa-IR" sz="1200" dirty="0" smtClean="0"/>
          </a:p>
          <a:p>
            <a:pPr algn="l" rtl="0"/>
            <a:endParaRPr lang="fa-IR" dirty="0"/>
          </a:p>
        </p:txBody>
      </p:sp>
      <p:sp>
        <p:nvSpPr>
          <p:cNvPr id="4" name="Slide Number Placeholder 3"/>
          <p:cNvSpPr>
            <a:spLocks noGrp="1"/>
          </p:cNvSpPr>
          <p:nvPr>
            <p:ph type="sldNum" sz="quarter" idx="10"/>
          </p:nvPr>
        </p:nvSpPr>
        <p:spPr/>
        <p:txBody>
          <a:bodyPr/>
          <a:lstStyle/>
          <a:p>
            <a:fld id="{8A0EAF33-F77E-4244-8034-2B0538A34B9D}" type="slidenum">
              <a:rPr lang="fa-IR" smtClean="0"/>
              <a:t>3</a:t>
            </a:fld>
            <a:endParaRPr lang="fa-IR"/>
          </a:p>
        </p:txBody>
      </p:sp>
    </p:spTree>
    <p:extLst>
      <p:ext uri="{BB962C8B-B14F-4D97-AF65-F5344CB8AC3E}">
        <p14:creationId xmlns:p14="http://schemas.microsoft.com/office/powerpoint/2010/main" val="1268631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itchFamily="34" charset="0"/>
              <a:buChar char="•"/>
            </a:pPr>
            <a:r>
              <a:rPr lang="en-US" dirty="0" smtClean="0"/>
              <a:t>This problem can be divided</a:t>
            </a:r>
            <a:r>
              <a:rPr lang="en-US" baseline="0" dirty="0" smtClean="0"/>
              <a:t> into three main stages</a:t>
            </a:r>
            <a:endParaRPr lang="fa-IR" dirty="0"/>
          </a:p>
        </p:txBody>
      </p:sp>
      <p:sp>
        <p:nvSpPr>
          <p:cNvPr id="4" name="Slide Number Placeholder 3"/>
          <p:cNvSpPr>
            <a:spLocks noGrp="1"/>
          </p:cNvSpPr>
          <p:nvPr>
            <p:ph type="sldNum" sz="quarter" idx="10"/>
          </p:nvPr>
        </p:nvSpPr>
        <p:spPr/>
        <p:txBody>
          <a:bodyPr/>
          <a:lstStyle/>
          <a:p>
            <a:fld id="{8A0EAF33-F77E-4244-8034-2B0538A34B9D}" type="slidenum">
              <a:rPr lang="fa-IR" smtClean="0"/>
              <a:t>5</a:t>
            </a:fld>
            <a:endParaRPr lang="fa-IR"/>
          </a:p>
        </p:txBody>
      </p:sp>
    </p:spTree>
    <p:extLst>
      <p:ext uri="{BB962C8B-B14F-4D97-AF65-F5344CB8AC3E}">
        <p14:creationId xmlns:p14="http://schemas.microsoft.com/office/powerpoint/2010/main" val="3689299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itchFamily="34" charset="0"/>
              <a:buChar char="•"/>
            </a:pPr>
            <a:r>
              <a:rPr lang="en-US" dirty="0" smtClean="0"/>
              <a:t>The viewpoint transformations which must be considered are an afﬁne geometric transformation and an afﬁne photometric</a:t>
            </a:r>
          </a:p>
          <a:p>
            <a:pPr algn="l" rtl="0"/>
            <a:r>
              <a:rPr lang="en-US" dirty="0" smtClean="0"/>
              <a:t>transformation</a:t>
            </a:r>
            <a:endParaRPr lang="fa-IR" dirty="0"/>
          </a:p>
        </p:txBody>
      </p:sp>
      <p:sp>
        <p:nvSpPr>
          <p:cNvPr id="4" name="Slide Number Placeholder 3"/>
          <p:cNvSpPr>
            <a:spLocks noGrp="1"/>
          </p:cNvSpPr>
          <p:nvPr>
            <p:ph type="sldNum" sz="quarter" idx="10"/>
          </p:nvPr>
        </p:nvSpPr>
        <p:spPr/>
        <p:txBody>
          <a:bodyPr/>
          <a:lstStyle/>
          <a:p>
            <a:fld id="{8A0EAF33-F77E-4244-8034-2B0538A34B9D}" type="slidenum">
              <a:rPr lang="fa-IR" smtClean="0"/>
              <a:t>8</a:t>
            </a:fld>
            <a:endParaRPr lang="fa-IR"/>
          </a:p>
        </p:txBody>
      </p:sp>
    </p:spTree>
    <p:extLst>
      <p:ext uri="{BB962C8B-B14F-4D97-AF65-F5344CB8AC3E}">
        <p14:creationId xmlns:p14="http://schemas.microsoft.com/office/powerpoint/2010/main" val="1932122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itchFamily="34" charset="0"/>
              <a:buChar char="•"/>
            </a:pPr>
            <a:r>
              <a:rPr lang="en-US" dirty="0" smtClean="0"/>
              <a:t>the output is an image point with an elliptical </a:t>
            </a:r>
            <a:r>
              <a:rPr lang="en-US" dirty="0" err="1" smtClean="0"/>
              <a:t>neighbourhood</a:t>
            </a:r>
            <a:r>
              <a:rPr lang="en-US" dirty="0" smtClean="0"/>
              <a:t> which transforms co-</a:t>
            </a:r>
            <a:r>
              <a:rPr lang="en-US" dirty="0" err="1" smtClean="0"/>
              <a:t>variantly</a:t>
            </a:r>
            <a:r>
              <a:rPr lang="en-US" dirty="0" smtClean="0"/>
              <a:t> with </a:t>
            </a:r>
            <a:r>
              <a:rPr lang="en-US" dirty="0" smtClean="0"/>
              <a:t>viewpoint. </a:t>
            </a:r>
            <a:r>
              <a:rPr lang="en-US" dirty="0" smtClean="0"/>
              <a:t>Similar </a:t>
            </a:r>
            <a:r>
              <a:rPr lang="en-US" dirty="0" err="1" smtClean="0"/>
              <a:t>neighbourhoods</a:t>
            </a:r>
            <a:r>
              <a:rPr lang="en-US" dirty="0" smtClean="0"/>
              <a:t> have been developed by </a:t>
            </a:r>
            <a:r>
              <a:rPr lang="en-US" dirty="0" err="1" smtClean="0"/>
              <a:t>Mikolajczyk</a:t>
            </a:r>
            <a:r>
              <a:rPr lang="en-US" dirty="0" smtClean="0"/>
              <a:t> and </a:t>
            </a:r>
            <a:r>
              <a:rPr lang="en-US" dirty="0" err="1" smtClean="0"/>
              <a:t>Schmid</a:t>
            </a:r>
            <a:r>
              <a:rPr lang="en-US" dirty="0" smtClean="0"/>
              <a:t> (Harris)</a:t>
            </a:r>
            <a:endParaRPr lang="fa-IR" dirty="0"/>
          </a:p>
        </p:txBody>
      </p:sp>
      <p:sp>
        <p:nvSpPr>
          <p:cNvPr id="4" name="Slide Number Placeholder 3"/>
          <p:cNvSpPr>
            <a:spLocks noGrp="1"/>
          </p:cNvSpPr>
          <p:nvPr>
            <p:ph type="sldNum" sz="quarter" idx="10"/>
          </p:nvPr>
        </p:nvSpPr>
        <p:spPr/>
        <p:txBody>
          <a:bodyPr/>
          <a:lstStyle/>
          <a:p>
            <a:fld id="{8A0EAF33-F77E-4244-8034-2B0538A34B9D}" type="slidenum">
              <a:rPr lang="fa-IR" smtClean="0"/>
              <a:t>10</a:t>
            </a:fld>
            <a:endParaRPr lang="fa-IR"/>
          </a:p>
        </p:txBody>
      </p:sp>
    </p:spTree>
    <p:extLst>
      <p:ext uri="{BB962C8B-B14F-4D97-AF65-F5344CB8AC3E}">
        <p14:creationId xmlns:p14="http://schemas.microsoft.com/office/powerpoint/2010/main" val="2268559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The objective of invariant indexing is to reduce the cost of search by discarding match candidates whose invariants are different</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first derivatives of Gaussians at 6 orientations and 3 scales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If we have two regions that have </a:t>
            </a:r>
            <a:r>
              <a:rPr lang="en-US" sz="1200" baseline="0" dirty="0" smtClean="0"/>
              <a:t>very different invariants we can conclude that these two regions are not similar regions (discard)</a:t>
            </a:r>
            <a:endParaRPr lang="en-US" sz="1200" dirty="0" smtClean="0"/>
          </a:p>
          <a:p>
            <a:pPr marL="171450" indent="-171450" algn="l" rtl="0">
              <a:buFont typeface="Arial" pitchFamily="34" charset="0"/>
              <a:buChar char="•"/>
            </a:pPr>
            <a:endParaRPr lang="fa-IR" dirty="0"/>
          </a:p>
        </p:txBody>
      </p:sp>
      <p:sp>
        <p:nvSpPr>
          <p:cNvPr id="4" name="Slide Number Placeholder 3"/>
          <p:cNvSpPr>
            <a:spLocks noGrp="1"/>
          </p:cNvSpPr>
          <p:nvPr>
            <p:ph type="sldNum" sz="quarter" idx="10"/>
          </p:nvPr>
        </p:nvSpPr>
        <p:spPr/>
        <p:txBody>
          <a:bodyPr/>
          <a:lstStyle/>
          <a:p>
            <a:fld id="{8A0EAF33-F77E-4244-8034-2B0538A34B9D}" type="slidenum">
              <a:rPr lang="fa-IR" smtClean="0"/>
              <a:t>12</a:t>
            </a:fld>
            <a:endParaRPr lang="fa-IR"/>
          </a:p>
        </p:txBody>
      </p:sp>
    </p:spTree>
    <p:extLst>
      <p:ext uri="{BB962C8B-B14F-4D97-AF65-F5344CB8AC3E}">
        <p14:creationId xmlns:p14="http://schemas.microsoft.com/office/powerpoint/2010/main" val="741777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itchFamily="34" charset="0"/>
              <a:buChar char="•"/>
            </a:pPr>
            <a:r>
              <a:rPr lang="en-US" dirty="0" smtClean="0"/>
              <a:t>Moreover, the Euclidean distance between feature vectors directly predicts a lower bound on the SSD distance between image patches, obviating the need to learn this connection empirically.</a:t>
            </a:r>
          </a:p>
          <a:p>
            <a:pPr marL="171450" indent="-171450" algn="l" rtl="0">
              <a:buFont typeface="Arial" pitchFamily="34" charset="0"/>
              <a:buChar char="•"/>
            </a:pPr>
            <a:endParaRPr lang="fa-IR" dirty="0"/>
          </a:p>
        </p:txBody>
      </p:sp>
      <p:sp>
        <p:nvSpPr>
          <p:cNvPr id="4" name="Slide Number Placeholder 3"/>
          <p:cNvSpPr>
            <a:spLocks noGrp="1"/>
          </p:cNvSpPr>
          <p:nvPr>
            <p:ph type="sldNum" sz="quarter" idx="10"/>
          </p:nvPr>
        </p:nvSpPr>
        <p:spPr/>
        <p:txBody>
          <a:bodyPr/>
          <a:lstStyle/>
          <a:p>
            <a:fld id="{8A0EAF33-F77E-4244-8034-2B0538A34B9D}" type="slidenum">
              <a:rPr lang="fa-IR" smtClean="0"/>
              <a:t>13</a:t>
            </a:fld>
            <a:endParaRPr lang="fa-IR"/>
          </a:p>
        </p:txBody>
      </p:sp>
    </p:spTree>
    <p:extLst>
      <p:ext uri="{BB962C8B-B14F-4D97-AF65-F5344CB8AC3E}">
        <p14:creationId xmlns:p14="http://schemas.microsoft.com/office/powerpoint/2010/main" val="618962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 i.e. a match is hypothesized if the invariant vectors of two points are within a threshold distance.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We take epsilon to be one tenth of the image dynamic range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is a method for recursively subdividing a space into convex sets by </a:t>
            </a:r>
            <a:r>
              <a:rPr lang="en-US" sz="1200" dirty="0" err="1" smtClean="0"/>
              <a:t>hyperplanes</a:t>
            </a:r>
            <a:r>
              <a:rPr lang="en-US" sz="1200" dirty="0" smtClean="0"/>
              <a:t>.</a:t>
            </a:r>
          </a:p>
          <a:p>
            <a:pPr algn="l" rtl="0"/>
            <a:endParaRPr lang="fa-IR" dirty="0"/>
          </a:p>
        </p:txBody>
      </p:sp>
      <p:sp>
        <p:nvSpPr>
          <p:cNvPr id="4" name="Slide Number Placeholder 3"/>
          <p:cNvSpPr>
            <a:spLocks noGrp="1"/>
          </p:cNvSpPr>
          <p:nvPr>
            <p:ph type="sldNum" sz="quarter" idx="10"/>
          </p:nvPr>
        </p:nvSpPr>
        <p:spPr/>
        <p:txBody>
          <a:bodyPr/>
          <a:lstStyle/>
          <a:p>
            <a:fld id="{8A0EAF33-F77E-4244-8034-2B0538A34B9D}" type="slidenum">
              <a:rPr lang="fa-IR" smtClean="0"/>
              <a:t>14</a:t>
            </a:fld>
            <a:endParaRPr lang="fa-IR"/>
          </a:p>
        </p:txBody>
      </p:sp>
    </p:spTree>
    <p:extLst>
      <p:ext uri="{BB962C8B-B14F-4D97-AF65-F5344CB8AC3E}">
        <p14:creationId xmlns:p14="http://schemas.microsoft.com/office/powerpoint/2010/main" val="2856809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itchFamily="34" charset="0"/>
              <a:buChar char="•"/>
            </a:pPr>
            <a:endParaRPr lang="en-US" dirty="0" smtClean="0"/>
          </a:p>
          <a:p>
            <a:pPr marL="171450" indent="-171450" algn="l" rtl="0">
              <a:buFont typeface="Arial" pitchFamily="34" charset="0"/>
              <a:buChar char="•"/>
            </a:pPr>
            <a:r>
              <a:rPr lang="en-US" dirty="0" smtClean="0"/>
              <a:t>Illustration of the invariant indexing stage. The query point is taken from the second image (from the left) and the hits found in the index  structure are shown in the other images. Below each image is the corresponding afﬁne normalized image patch. Note that the patches are approximately rotated versions of each other. This shows only four of the eight “hits” correctly found for this particular point</a:t>
            </a:r>
          </a:p>
          <a:p>
            <a:pPr marL="171450" indent="-171450" algn="l" rtl="0">
              <a:buFont typeface="Arial" pitchFamily="34" charset="0"/>
              <a:buChar char="•"/>
            </a:pPr>
            <a:r>
              <a:rPr lang="en-US" dirty="0" smtClean="0"/>
              <a:t> The </a:t>
            </a:r>
            <a:r>
              <a:rPr lang="en-US" dirty="0" smtClean="0"/>
              <a:t>high dimensionality of the invariant space (and it is generally the case that performance increases with dimension) rules out many indexing structures, such as R-trees, whose performances do not scale well with dimension</a:t>
            </a:r>
            <a:endParaRPr lang="fa-IR" dirty="0"/>
          </a:p>
        </p:txBody>
      </p:sp>
      <p:sp>
        <p:nvSpPr>
          <p:cNvPr id="4" name="Slide Number Placeholder 3"/>
          <p:cNvSpPr>
            <a:spLocks noGrp="1"/>
          </p:cNvSpPr>
          <p:nvPr>
            <p:ph type="sldNum" sz="quarter" idx="10"/>
          </p:nvPr>
        </p:nvSpPr>
        <p:spPr/>
        <p:txBody>
          <a:bodyPr/>
          <a:lstStyle/>
          <a:p>
            <a:fld id="{8A0EAF33-F77E-4244-8034-2B0538A34B9D}" type="slidenum">
              <a:rPr lang="fa-IR" smtClean="0"/>
              <a:t>15</a:t>
            </a:fld>
            <a:endParaRPr lang="fa-IR"/>
          </a:p>
        </p:txBody>
      </p:sp>
    </p:spTree>
    <p:extLst>
      <p:ext uri="{BB962C8B-B14F-4D97-AF65-F5344CB8AC3E}">
        <p14:creationId xmlns:p14="http://schemas.microsoft.com/office/powerpoint/2010/main" val="2604356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Multi-view matching for unordered image </a:t>
            </a:r>
            <a:r>
              <a:rPr lang="en-US" dirty="0" smtClean="0"/>
              <a:t>sets</a:t>
            </a:r>
            <a:r>
              <a:rPr lang="en-US" dirty="0"/>
              <a:t/>
            </a:r>
            <a:br>
              <a:rPr lang="en-US" dirty="0"/>
            </a:br>
            <a:endParaRPr lang="fa-IR" dirty="0"/>
          </a:p>
        </p:txBody>
      </p:sp>
      <p:sp>
        <p:nvSpPr>
          <p:cNvPr id="3" name="Subtitle 2"/>
          <p:cNvSpPr>
            <a:spLocks noGrp="1"/>
          </p:cNvSpPr>
          <p:nvPr>
            <p:ph type="subTitle" idx="1"/>
          </p:nvPr>
        </p:nvSpPr>
        <p:spPr/>
        <p:txBody>
          <a:bodyPr/>
          <a:lstStyle/>
          <a:p>
            <a:endParaRPr lang="en-US" b="1" dirty="0" smtClean="0">
              <a:solidFill>
                <a:schemeClr val="tx1"/>
              </a:solidFill>
            </a:endParaRPr>
          </a:p>
          <a:p>
            <a:r>
              <a:rPr lang="en-US" b="1" dirty="0" smtClean="0">
                <a:solidFill>
                  <a:schemeClr val="tx1"/>
                </a:solidFill>
              </a:rPr>
              <a:t>Abbas </a:t>
            </a:r>
            <a:r>
              <a:rPr lang="en-US" b="1" dirty="0" err="1" smtClean="0">
                <a:solidFill>
                  <a:schemeClr val="tx1"/>
                </a:solidFill>
              </a:rPr>
              <a:t>Roayaei</a:t>
            </a:r>
            <a:endParaRPr lang="fa-IR" b="1" dirty="0">
              <a:solidFill>
                <a:schemeClr val="tx1"/>
              </a:solidFill>
            </a:endParaRPr>
          </a:p>
        </p:txBody>
      </p:sp>
    </p:spTree>
    <p:extLst>
      <p:ext uri="{BB962C8B-B14F-4D97-AF65-F5344CB8AC3E}">
        <p14:creationId xmlns:p14="http://schemas.microsoft.com/office/powerpoint/2010/main" val="874736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Covariant regions</a:t>
            </a:r>
            <a:endParaRPr lang="fa-IR" dirty="0"/>
          </a:p>
        </p:txBody>
      </p:sp>
      <p:sp>
        <p:nvSpPr>
          <p:cNvPr id="3" name="Content Placeholder 2"/>
          <p:cNvSpPr>
            <a:spLocks noGrp="1"/>
          </p:cNvSpPr>
          <p:nvPr>
            <p:ph idx="1"/>
          </p:nvPr>
        </p:nvSpPr>
        <p:spPr/>
        <p:txBody>
          <a:bodyPr/>
          <a:lstStyle/>
          <a:p>
            <a:r>
              <a:rPr lang="en-US" dirty="0" smtClean="0"/>
              <a:t>We use two types of features:</a:t>
            </a:r>
          </a:p>
          <a:p>
            <a:pPr lvl="1"/>
            <a:r>
              <a:rPr lang="en-US" dirty="0"/>
              <a:t>based on interest point </a:t>
            </a:r>
            <a:r>
              <a:rPr lang="en-US" dirty="0" smtClean="0"/>
              <a:t>neighborhoods.</a:t>
            </a:r>
          </a:p>
          <a:p>
            <a:pPr lvl="1"/>
            <a:r>
              <a:rPr lang="en-US" dirty="0"/>
              <a:t>based </a:t>
            </a:r>
            <a:r>
              <a:rPr lang="en-US" dirty="0" smtClean="0"/>
              <a:t>on the </a:t>
            </a:r>
            <a:r>
              <a:rPr lang="en-US" dirty="0"/>
              <a:t>“Maximally Stable </a:t>
            </a:r>
            <a:r>
              <a:rPr lang="en-US" dirty="0" err="1"/>
              <a:t>Extremal</a:t>
            </a:r>
            <a:r>
              <a:rPr lang="en-US" dirty="0"/>
              <a:t>” (MSE) </a:t>
            </a:r>
            <a:r>
              <a:rPr lang="en-US" dirty="0" smtClean="0"/>
              <a:t>regions</a:t>
            </a:r>
          </a:p>
          <a:p>
            <a:r>
              <a:rPr lang="en-US" dirty="0"/>
              <a:t>Each feature deﬁnes an </a:t>
            </a:r>
            <a:r>
              <a:rPr lang="en-US" dirty="0" smtClean="0"/>
              <a:t>elliptical (viewpoint covariant) </a:t>
            </a:r>
            <a:r>
              <a:rPr lang="en-US" dirty="0"/>
              <a:t>region which is used </a:t>
            </a:r>
            <a:r>
              <a:rPr lang="en-US" dirty="0" smtClean="0"/>
              <a:t>to construct </a:t>
            </a:r>
            <a:r>
              <a:rPr lang="en-US" dirty="0"/>
              <a:t>an invariant descriptor</a:t>
            </a:r>
            <a:endParaRPr lang="fa-IR" dirty="0"/>
          </a:p>
        </p:txBody>
      </p:sp>
    </p:spTree>
    <p:extLst>
      <p:ext uri="{BB962C8B-B14F-4D97-AF65-F5344CB8AC3E}">
        <p14:creationId xmlns:p14="http://schemas.microsoft.com/office/powerpoint/2010/main" val="3635387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1600200"/>
            <a:ext cx="5181600" cy="4525963"/>
          </a:xfrm>
        </p:spPr>
        <p:txBody>
          <a:bodyPr>
            <a:normAutofit/>
          </a:bodyPr>
          <a:lstStyle/>
          <a:p>
            <a:r>
              <a:rPr lang="en-US" sz="2400" dirty="0" smtClean="0">
                <a:solidFill>
                  <a:srgbClr val="FF0000"/>
                </a:solidFill>
              </a:rPr>
              <a:t>Interest point neighborhood: </a:t>
            </a:r>
            <a:r>
              <a:rPr lang="en-US" sz="2400" dirty="0"/>
              <a:t>generally succeeds at points where there </a:t>
            </a:r>
            <a:r>
              <a:rPr lang="en-US" sz="2400" dirty="0" smtClean="0"/>
              <a:t>is signal </a:t>
            </a:r>
            <a:r>
              <a:rPr lang="en-US" sz="2400" dirty="0"/>
              <a:t>variation in more than </a:t>
            </a:r>
            <a:r>
              <a:rPr lang="en-US" sz="2400" dirty="0" smtClean="0"/>
              <a:t>one direction </a:t>
            </a:r>
            <a:r>
              <a:rPr lang="en-US" sz="2400" dirty="0"/>
              <a:t>(e.g. near “blobs” or “corners</a:t>
            </a:r>
            <a:r>
              <a:rPr lang="en-US" sz="2400" dirty="0" smtClean="0"/>
              <a:t>”)</a:t>
            </a:r>
          </a:p>
          <a:p>
            <a:endParaRPr lang="en-US" sz="2400" dirty="0" smtClean="0"/>
          </a:p>
          <a:p>
            <a:endParaRPr lang="en-US" sz="2400" dirty="0"/>
          </a:p>
          <a:p>
            <a:r>
              <a:rPr lang="en-US" sz="2400" dirty="0" smtClean="0">
                <a:solidFill>
                  <a:srgbClr val="FF0000"/>
                </a:solidFill>
              </a:rPr>
              <a:t>MSE regions:</a:t>
            </a:r>
            <a:r>
              <a:rPr lang="en-US" sz="2400" dirty="0" smtClean="0"/>
              <a:t> typically </a:t>
            </a:r>
            <a:r>
              <a:rPr lang="en-US" sz="2400" dirty="0" smtClean="0"/>
              <a:t>correspond </a:t>
            </a:r>
            <a:r>
              <a:rPr lang="en-US" sz="2400" dirty="0"/>
              <a:t>to blobs of high contrast with respect to their surroundings.</a:t>
            </a:r>
            <a:endParaRPr lang="fa-IR" sz="24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985"/>
          <a:stretch/>
        </p:blipFill>
        <p:spPr bwMode="auto">
          <a:xfrm>
            <a:off x="5995987" y="4006850"/>
            <a:ext cx="2603500"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400" y="1600200"/>
            <a:ext cx="1590675"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3291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Invariant </a:t>
            </a:r>
            <a:r>
              <a:rPr lang="en-US" dirty="0"/>
              <a:t>descriptor</a:t>
            </a:r>
            <a:endParaRPr lang="fa-IR" dirty="0"/>
          </a:p>
        </p:txBody>
      </p:sp>
      <p:sp>
        <p:nvSpPr>
          <p:cNvPr id="3" name="Content Placeholder 2"/>
          <p:cNvSpPr>
            <a:spLocks noGrp="1"/>
          </p:cNvSpPr>
          <p:nvPr>
            <p:ph idx="1"/>
          </p:nvPr>
        </p:nvSpPr>
        <p:spPr>
          <a:xfrm>
            <a:off x="457200" y="1600200"/>
            <a:ext cx="5257800" cy="5045074"/>
          </a:xfrm>
        </p:spPr>
        <p:txBody>
          <a:bodyPr>
            <a:noAutofit/>
          </a:bodyPr>
          <a:lstStyle/>
          <a:p>
            <a:r>
              <a:rPr lang="en-US" sz="2400" dirty="0" smtClean="0"/>
              <a:t>Apply </a:t>
            </a:r>
            <a:r>
              <a:rPr lang="en-US" sz="2400" dirty="0"/>
              <a:t>a bank of linear ﬁlters, </a:t>
            </a:r>
            <a:r>
              <a:rPr lang="en-US" sz="2400" dirty="0" err="1" smtClean="0"/>
              <a:t>K</a:t>
            </a:r>
            <a:r>
              <a:rPr lang="en-US" sz="2400" baseline="-25000" dirty="0" err="1" smtClean="0"/>
              <a:t>mn</a:t>
            </a:r>
            <a:r>
              <a:rPr lang="en-US" sz="2400" dirty="0" smtClean="0"/>
              <a:t>, similar </a:t>
            </a:r>
            <a:r>
              <a:rPr lang="en-US" sz="2400" dirty="0"/>
              <a:t>to derivatives of a </a:t>
            </a:r>
            <a:r>
              <a:rPr lang="en-US" sz="2400" dirty="0" smtClean="0"/>
              <a:t>Gaussian</a:t>
            </a:r>
            <a:endParaRPr lang="en-US" sz="2400" dirty="0"/>
          </a:p>
          <a:p>
            <a:endParaRPr lang="en-US" sz="2400" dirty="0" smtClean="0"/>
          </a:p>
          <a:p>
            <a:endParaRPr lang="en-US" sz="2400" dirty="0" smtClean="0"/>
          </a:p>
          <a:p>
            <a:r>
              <a:rPr lang="en-US" sz="2400" dirty="0" smtClean="0"/>
              <a:t>Taking </a:t>
            </a:r>
            <a:r>
              <a:rPr lang="en-US" sz="2400" dirty="0"/>
              <a:t>the absolute value of each ﬁlter response gives </a:t>
            </a:r>
            <a:r>
              <a:rPr lang="en-US" sz="2400" dirty="0" smtClean="0"/>
              <a:t>16 invariants</a:t>
            </a:r>
          </a:p>
          <a:p>
            <a:endParaRPr lang="en-US" sz="2400" dirty="0" smtClean="0"/>
          </a:p>
          <a:p>
            <a:endParaRPr lang="en-US" sz="2400" dirty="0" smtClean="0"/>
          </a:p>
          <a:p>
            <a:r>
              <a:rPr lang="en-US" sz="2400" dirty="0" smtClean="0"/>
              <a:t>Using this formula we guarantee that </a:t>
            </a:r>
            <a:r>
              <a:rPr lang="en-US" sz="2400" dirty="0"/>
              <a:t>Euclidean distance in invariant space is a lower bound on image SSD difference</a:t>
            </a:r>
            <a:endParaRPr lang="fa-IR" sz="2400"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b="24359"/>
          <a:stretch/>
        </p:blipFill>
        <p:spPr bwMode="auto">
          <a:xfrm>
            <a:off x="5867400" y="2209800"/>
            <a:ext cx="256222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C:\Users\ROAYAEI\Desktop\183px-Complex_number_illustration.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6974" y="3886200"/>
            <a:ext cx="1743075" cy="187642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532062"/>
            <a:ext cx="4307067" cy="66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1174" y="4343932"/>
            <a:ext cx="2333626" cy="305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34386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r>
              <a:rPr lang="en-US" sz="2800" dirty="0" smtClean="0"/>
              <a:t>Find</a:t>
            </a:r>
            <a:r>
              <a:rPr lang="en-US" sz="2800" dirty="0"/>
              <a:t>, among the coefﬁcients for </a:t>
            </a:r>
            <a:r>
              <a:rPr lang="en-US" sz="2800" dirty="0" smtClean="0"/>
              <a:t>with                         the </a:t>
            </a:r>
            <a:r>
              <a:rPr lang="en-US" sz="2800" dirty="0"/>
              <a:t>one with the </a:t>
            </a:r>
            <a:r>
              <a:rPr lang="en-US" sz="2800" dirty="0" smtClean="0"/>
              <a:t>largest absolute </a:t>
            </a:r>
            <a:r>
              <a:rPr lang="en-US" sz="2800" dirty="0"/>
              <a:t>value </a:t>
            </a:r>
            <a:r>
              <a:rPr lang="en-US" sz="2800" dirty="0" smtClean="0"/>
              <a:t>and artiﬁcially </a:t>
            </a:r>
            <a:r>
              <a:rPr lang="en-US" sz="2800" dirty="0"/>
              <a:t>“rotate” the patch so as to make the phase </a:t>
            </a:r>
            <a:r>
              <a:rPr lang="en-US" sz="2800" dirty="0" smtClean="0"/>
              <a:t>zero.</a:t>
            </a:r>
            <a:endParaRPr lang="en-US" sz="2800" dirty="0" smtClean="0"/>
          </a:p>
          <a:p>
            <a:r>
              <a:rPr lang="en-US" sz="2800" dirty="0"/>
              <a:t>We have constructed, for each </a:t>
            </a:r>
            <a:r>
              <a:rPr lang="en-US" sz="2800" dirty="0" smtClean="0"/>
              <a:t>neighborhood, </a:t>
            </a:r>
            <a:r>
              <a:rPr lang="en-US" sz="2800" dirty="0"/>
              <a:t>a feature vector </a:t>
            </a:r>
            <a:r>
              <a:rPr lang="en-US" sz="2800" dirty="0" smtClean="0"/>
              <a:t>which is </a:t>
            </a:r>
            <a:r>
              <a:rPr lang="en-US" sz="2800" dirty="0"/>
              <a:t>invariant to afﬁne intensity and image transformations. </a:t>
            </a:r>
            <a:endParaRPr lang="fa-IR" sz="2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672429"/>
            <a:ext cx="1901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2943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000" dirty="0"/>
              <a:t>Invariant indexing</a:t>
            </a:r>
            <a:endParaRPr lang="fa-IR" sz="40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295401"/>
                <a:ext cx="7848600" cy="3886199"/>
              </a:xfrm>
            </p:spPr>
            <p:txBody>
              <a:bodyPr>
                <a:normAutofit/>
              </a:bodyPr>
              <a:lstStyle/>
              <a:p>
                <a:r>
                  <a:rPr lang="en-US" sz="2800" dirty="0"/>
                  <a:t>By comparing the invariant vectors for each point over all views, potential matches may </a:t>
                </a:r>
                <a:r>
                  <a:rPr lang="en-US" sz="2800" dirty="0" smtClean="0"/>
                  <a:t>be </a:t>
                </a:r>
                <a:r>
                  <a:rPr lang="en-US" sz="2800" dirty="0" smtClean="0"/>
                  <a:t>hypothesized</a:t>
                </a:r>
              </a:p>
              <a:p>
                <a:r>
                  <a:rPr lang="en-US" sz="2800" dirty="0" smtClean="0"/>
                  <a:t>The </a:t>
                </a:r>
                <a:r>
                  <a:rPr lang="en-US" sz="2800" dirty="0"/>
                  <a:t>query that we wish to support is “ﬁnd all points within </a:t>
                </a:r>
                <a:r>
                  <a:rPr lang="en-US" sz="2800" dirty="0" smtClean="0"/>
                  <a:t>distance </a:t>
                </a:r>
                <a14:m>
                  <m:oMath xmlns:m="http://schemas.openxmlformats.org/officeDocument/2006/math">
                    <m:r>
                      <a:rPr lang="en-US" sz="2800" i="1" smtClean="0">
                        <a:latin typeface="Cambria Math"/>
                        <a:ea typeface="Cambria Math"/>
                      </a:rPr>
                      <m:t>𝜀</m:t>
                    </m:r>
                  </m:oMath>
                </a14:m>
                <a:r>
                  <a:rPr lang="en-US" sz="2800" dirty="0" smtClean="0"/>
                  <a:t> of </a:t>
                </a:r>
                <a:r>
                  <a:rPr lang="en-US" sz="2800" dirty="0"/>
                  <a:t>this given point”. </a:t>
                </a:r>
                <a:endParaRPr lang="en-US" sz="2800" dirty="0" smtClean="0"/>
              </a:p>
              <a:p>
                <a:pPr lvl="1"/>
                <a:r>
                  <a:rPr lang="en-US" sz="2400" dirty="0" smtClean="0"/>
                  <a:t>Use a </a:t>
                </a:r>
                <a:r>
                  <a:rPr lang="en-US" sz="2400" dirty="0"/>
                  <a:t>binary space partition tree, </a:t>
                </a:r>
                <a:r>
                  <a:rPr lang="en-US" sz="2400" dirty="0" smtClean="0"/>
                  <a:t>for finding matches</a:t>
                </a:r>
                <a:endParaRPr lang="en-US" sz="2400" dirty="0" smtClean="0"/>
              </a:p>
              <a:p>
                <a:endParaRPr lang="fa-IR" sz="28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295401"/>
                <a:ext cx="7848600" cy="3886199"/>
              </a:xfrm>
              <a:blipFill rotWithShape="1">
                <a:blip r:embed="rId3"/>
                <a:stretch>
                  <a:fillRect l="-1320" t="-1413"/>
                </a:stretch>
              </a:blipFill>
            </p:spPr>
            <p:txBody>
              <a:bodyPr/>
              <a:lstStyle/>
              <a:p>
                <a:r>
                  <a:rPr lang="fa-IR">
                    <a:noFill/>
                  </a:rPr>
                  <a:t> </a:t>
                </a:r>
              </a:p>
            </p:txBody>
          </p:sp>
        </mc:Fallback>
      </mc:AlternateContent>
      <p:pic>
        <p:nvPicPr>
          <p:cNvPr id="4" name="Picture 3" descr="C:\Users\ROAYAEI\Desktop\642px-Binary_space_partition.svg.png"/>
          <p:cNvPicPr>
            <a:picLocks noChangeAspect="1" noChangeArrowheads="1"/>
          </p:cNvPicPr>
          <p:nvPr/>
        </p:nvPicPr>
        <p:blipFill rotWithShape="1">
          <a:blip r:embed="rId4">
            <a:extLst>
              <a:ext uri="{28A0092B-C50C-407E-A947-70E740481C1C}">
                <a14:useLocalDpi xmlns:a14="http://schemas.microsoft.com/office/drawing/2010/main" val="0"/>
              </a:ext>
            </a:extLst>
          </a:blip>
          <a:srcRect l="9139" t="5280" r="4050" b="10231"/>
          <a:stretch/>
        </p:blipFill>
        <p:spPr bwMode="auto">
          <a:xfrm>
            <a:off x="1981200" y="4419599"/>
            <a:ext cx="5308600" cy="2438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8769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743200"/>
            <a:ext cx="5562600" cy="2438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25223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Veriﬁcation</a:t>
            </a:r>
            <a:endParaRPr lang="fa-IR" dirty="0"/>
          </a:p>
        </p:txBody>
      </p:sp>
      <p:sp>
        <p:nvSpPr>
          <p:cNvPr id="3" name="Content Placeholder 2"/>
          <p:cNvSpPr>
            <a:spLocks noGrp="1"/>
          </p:cNvSpPr>
          <p:nvPr>
            <p:ph idx="1"/>
          </p:nvPr>
        </p:nvSpPr>
        <p:spPr/>
        <p:txBody>
          <a:bodyPr>
            <a:normAutofit fontScale="85000" lnSpcReduction="20000"/>
          </a:bodyPr>
          <a:lstStyle/>
          <a:p>
            <a:r>
              <a:rPr lang="en-US" sz="2800" dirty="0"/>
              <a:t>Since two different patches may have similar invariant vectors, a “hit” match does not </a:t>
            </a:r>
            <a:r>
              <a:rPr lang="en-US" sz="2800" dirty="0" smtClean="0"/>
              <a:t>mean that </a:t>
            </a:r>
            <a:r>
              <a:rPr lang="en-US" sz="2800" dirty="0"/>
              <a:t>the image regions are afﬁne </a:t>
            </a:r>
            <a:r>
              <a:rPr lang="en-US" sz="2800" dirty="0" smtClean="0"/>
              <a:t>related -&gt; we need a verification step</a:t>
            </a:r>
            <a:endParaRPr lang="en-US" sz="2800" dirty="0" smtClean="0"/>
          </a:p>
          <a:p>
            <a:r>
              <a:rPr lang="en-US" sz="2800" dirty="0" smtClean="0"/>
              <a:t>Two </a:t>
            </a:r>
            <a:r>
              <a:rPr lang="en-US" sz="2800" dirty="0"/>
              <a:t>points are deemed matched </a:t>
            </a:r>
            <a:r>
              <a:rPr lang="en-US" sz="2800" dirty="0" smtClean="0"/>
              <a:t>if there </a:t>
            </a:r>
            <a:r>
              <a:rPr lang="en-US" sz="2800" dirty="0"/>
              <a:t>exists an afﬁne geometric and photometric transformation which registers the </a:t>
            </a:r>
            <a:r>
              <a:rPr lang="en-US" sz="2800" dirty="0" smtClean="0"/>
              <a:t>intensities </a:t>
            </a:r>
            <a:r>
              <a:rPr lang="en-US" sz="2800" dirty="0"/>
              <a:t>of the elliptical </a:t>
            </a:r>
            <a:r>
              <a:rPr lang="en-US" sz="2800" dirty="0" smtClean="0"/>
              <a:t>neighborhood </a:t>
            </a:r>
            <a:r>
              <a:rPr lang="en-US" sz="2800" dirty="0"/>
              <a:t>within some </a:t>
            </a:r>
            <a:r>
              <a:rPr lang="en-US" sz="2800" dirty="0" smtClean="0"/>
              <a:t>tolerance -&gt; too expensive</a:t>
            </a:r>
            <a:endParaRPr lang="en-US" sz="2800" dirty="0" smtClean="0"/>
          </a:p>
          <a:p>
            <a:r>
              <a:rPr lang="en-US" sz="2800" dirty="0" smtClean="0"/>
              <a:t>Instead </a:t>
            </a:r>
            <a:r>
              <a:rPr lang="en-US" sz="2800" dirty="0"/>
              <a:t>we compute an approximate estimate of the local afﬁne transformation between </a:t>
            </a:r>
            <a:r>
              <a:rPr lang="en-US" sz="2800" dirty="0" smtClean="0"/>
              <a:t>the neighborhoods </a:t>
            </a:r>
            <a:r>
              <a:rPr lang="en-US" sz="2800" dirty="0"/>
              <a:t>from the characteristic scale and </a:t>
            </a:r>
            <a:r>
              <a:rPr lang="en-US" sz="2800" dirty="0" smtClean="0"/>
              <a:t>invariants</a:t>
            </a:r>
          </a:p>
          <a:p>
            <a:r>
              <a:rPr lang="en-US" sz="2800" dirty="0"/>
              <a:t>If after this approximate </a:t>
            </a:r>
            <a:r>
              <a:rPr lang="en-US" sz="2800" dirty="0" smtClean="0"/>
              <a:t>registration </a:t>
            </a:r>
            <a:r>
              <a:rPr lang="en-US" sz="2800" dirty="0"/>
              <a:t>the intensity at corresponding points in the </a:t>
            </a:r>
            <a:r>
              <a:rPr lang="en-US" sz="2800" dirty="0" smtClean="0"/>
              <a:t>neighborhood </a:t>
            </a:r>
            <a:r>
              <a:rPr lang="en-US" sz="2800" dirty="0"/>
              <a:t>differ by more than </a:t>
            </a:r>
            <a:r>
              <a:rPr lang="en-US" sz="2800" dirty="0" smtClean="0"/>
              <a:t>a </a:t>
            </a:r>
            <a:r>
              <a:rPr lang="en-US" sz="2800" dirty="0" smtClean="0"/>
              <a:t>threshold  </a:t>
            </a:r>
            <a:r>
              <a:rPr lang="en-US" sz="2800" dirty="0"/>
              <a:t>then the match can be rejected</a:t>
            </a:r>
            <a:endParaRPr lang="fa-IR" sz="2800" dirty="0"/>
          </a:p>
        </p:txBody>
      </p:sp>
    </p:spTree>
    <p:extLst>
      <p:ext uri="{BB962C8B-B14F-4D97-AF65-F5344CB8AC3E}">
        <p14:creationId xmlns:p14="http://schemas.microsoft.com/office/powerpoint/2010/main" val="2057143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1600200"/>
            <a:ext cx="8458200" cy="4525963"/>
          </a:xfrm>
        </p:spPr>
        <p:txBody>
          <a:bodyPr>
            <a:normAutofit fontScale="92500"/>
          </a:bodyPr>
          <a:lstStyle/>
          <a:p>
            <a:pPr marL="514350" indent="-514350">
              <a:lnSpc>
                <a:spcPct val="150000"/>
              </a:lnSpc>
              <a:buFont typeface="+mj-lt"/>
              <a:buAutoNum type="arabicPeriod"/>
            </a:pPr>
            <a:r>
              <a:rPr lang="en-US" dirty="0" smtClean="0"/>
              <a:t>Similar regions           close indexes</a:t>
            </a:r>
          </a:p>
          <a:p>
            <a:pPr marL="514350" indent="-514350">
              <a:lnSpc>
                <a:spcPct val="150000"/>
              </a:lnSpc>
              <a:buFont typeface="+mj-lt"/>
              <a:buAutoNum type="arabicPeriod"/>
            </a:pPr>
            <a:r>
              <a:rPr lang="en-US" dirty="0" smtClean="0"/>
              <a:t>Non-similar regions           different indexes</a:t>
            </a:r>
            <a:endParaRPr lang="en-US" dirty="0"/>
          </a:p>
          <a:p>
            <a:pPr marL="514350" indent="-514350">
              <a:lnSpc>
                <a:spcPct val="150000"/>
              </a:lnSpc>
              <a:buFont typeface="+mj-lt"/>
              <a:buAutoNum type="arabicPeriod"/>
            </a:pPr>
            <a:r>
              <a:rPr lang="en-US" dirty="0" smtClean="0"/>
              <a:t>Close indexes           similar (affine related) regions</a:t>
            </a:r>
            <a:endParaRPr lang="fa-IR" dirty="0"/>
          </a:p>
          <a:p>
            <a:endParaRPr lang="en-US" dirty="0" smtClean="0"/>
          </a:p>
          <a:p>
            <a:r>
              <a:rPr lang="en-US" dirty="0" smtClean="0"/>
              <a:t>Using  “2” we can reduce </a:t>
            </a:r>
            <a:r>
              <a:rPr lang="en-US" dirty="0"/>
              <a:t>the cost of search by discarding match candidates whose </a:t>
            </a:r>
            <a:r>
              <a:rPr lang="en-US" dirty="0" smtClean="0"/>
              <a:t>invariants (indexes) </a:t>
            </a:r>
            <a:r>
              <a:rPr lang="en-US" dirty="0"/>
              <a:t>are different</a:t>
            </a:r>
          </a:p>
          <a:p>
            <a:endParaRPr lang="fa-IR" dirty="0"/>
          </a:p>
        </p:txBody>
      </p:sp>
      <p:grpSp>
        <p:nvGrpSpPr>
          <p:cNvPr id="12" name="Group 11"/>
          <p:cNvGrpSpPr/>
          <p:nvPr/>
        </p:nvGrpSpPr>
        <p:grpSpPr>
          <a:xfrm>
            <a:off x="3276600" y="3225800"/>
            <a:ext cx="762000" cy="838200"/>
            <a:chOff x="4000500" y="2667000"/>
            <a:chExt cx="762000" cy="838200"/>
          </a:xfrm>
        </p:grpSpPr>
        <p:sp>
          <p:nvSpPr>
            <p:cNvPr id="6" name="Right Arrow 5"/>
            <p:cNvSpPr/>
            <p:nvPr/>
          </p:nvSpPr>
          <p:spPr>
            <a:xfrm>
              <a:off x="4000500" y="2819400"/>
              <a:ext cx="7620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10" name="Straight Connector 9"/>
            <p:cNvCxnSpPr/>
            <p:nvPr/>
          </p:nvCxnSpPr>
          <p:spPr>
            <a:xfrm flipV="1">
              <a:off x="4114800" y="2667000"/>
              <a:ext cx="381000" cy="838200"/>
            </a:xfrm>
            <a:prstGeom prst="line">
              <a:avLst/>
            </a:prstGeom>
          </p:spPr>
          <p:style>
            <a:lnRef idx="3">
              <a:schemeClr val="dk1"/>
            </a:lnRef>
            <a:fillRef idx="0">
              <a:schemeClr val="dk1"/>
            </a:fillRef>
            <a:effectRef idx="2">
              <a:schemeClr val="dk1"/>
            </a:effectRef>
            <a:fontRef idx="minor">
              <a:schemeClr val="tx1"/>
            </a:fontRef>
          </p:style>
        </p:cxnSp>
      </p:grpSp>
      <p:sp>
        <p:nvSpPr>
          <p:cNvPr id="11" name="Right Arrow 10"/>
          <p:cNvSpPr/>
          <p:nvPr/>
        </p:nvSpPr>
        <p:spPr>
          <a:xfrm>
            <a:off x="3403600" y="1828800"/>
            <a:ext cx="7620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Right Arrow 12"/>
          <p:cNvSpPr/>
          <p:nvPr/>
        </p:nvSpPr>
        <p:spPr>
          <a:xfrm>
            <a:off x="4191000" y="2590800"/>
            <a:ext cx="7620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968752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1295400"/>
            <a:ext cx="8229600" cy="4525963"/>
          </a:xfrm>
        </p:spPr>
        <p:txBody>
          <a:bodyPr>
            <a:normAutofit/>
          </a:bodyPr>
          <a:lstStyle/>
          <a:p>
            <a:r>
              <a:rPr lang="en-US" sz="2400" dirty="0" smtClean="0"/>
              <a:t>The </a:t>
            </a:r>
            <a:r>
              <a:rPr lang="en-US" sz="2400" dirty="0"/>
              <a:t>outcome of the indexing and veriﬁcation stages is a large collection of </a:t>
            </a:r>
            <a:r>
              <a:rPr lang="en-US" sz="2400" dirty="0" smtClean="0"/>
              <a:t>putative “multi-tracks</a:t>
            </a:r>
            <a:r>
              <a:rPr lang="en-US" sz="2400" dirty="0"/>
              <a:t>”; </a:t>
            </a:r>
            <a:endParaRPr lang="en-US" sz="2400" dirty="0" smtClean="0"/>
          </a:p>
          <a:p>
            <a:r>
              <a:rPr lang="en-US" sz="2400" dirty="0" smtClean="0"/>
              <a:t>The </a:t>
            </a:r>
            <a:r>
              <a:rPr lang="en-US" sz="2400" dirty="0"/>
              <a:t>index table matches two </a:t>
            </a:r>
            <a:r>
              <a:rPr lang="en-US" sz="2400" dirty="0" smtClean="0"/>
              <a:t>features if </a:t>
            </a:r>
            <a:r>
              <a:rPr lang="en-US" sz="2400" dirty="0"/>
              <a:t>they </a:t>
            </a:r>
            <a:r>
              <a:rPr lang="en-US" sz="2400" dirty="0" smtClean="0"/>
              <a:t>“</a:t>
            </a:r>
            <a:r>
              <a:rPr lang="en-US" sz="2400" dirty="0"/>
              <a:t>look” similar up to an afﬁne </a:t>
            </a:r>
            <a:r>
              <a:rPr lang="en-US" sz="2400" dirty="0" smtClean="0"/>
              <a:t>transformation </a:t>
            </a:r>
            <a:r>
              <a:rPr lang="en-US" sz="2400" dirty="0" smtClean="0"/>
              <a:t>(the </a:t>
            </a:r>
            <a:r>
              <a:rPr lang="en-US" sz="2400" dirty="0"/>
              <a:t>possible putative </a:t>
            </a:r>
            <a:r>
              <a:rPr lang="en-US" sz="2400" dirty="0" smtClean="0"/>
              <a:t>tracks contain </a:t>
            </a:r>
            <a:r>
              <a:rPr lang="en-US" sz="2400" dirty="0"/>
              <a:t>many false </a:t>
            </a:r>
            <a:r>
              <a:rPr lang="en-US" sz="2400" dirty="0" smtClean="0"/>
              <a:t>matches)</a:t>
            </a:r>
            <a:endParaRPr lang="en-US" sz="2400" dirty="0"/>
          </a:p>
          <a:p>
            <a:r>
              <a:rPr lang="en-US" sz="2400" dirty="0"/>
              <a:t>To reduce the </a:t>
            </a:r>
            <a:r>
              <a:rPr lang="en-US" sz="2400" dirty="0" smtClean="0"/>
              <a:t>confusion (false matches), </a:t>
            </a:r>
            <a:r>
              <a:rPr lang="en-US" sz="2400" dirty="0"/>
              <a:t>we only consider </a:t>
            </a:r>
            <a:r>
              <a:rPr lang="en-US" sz="2400" dirty="0" smtClean="0"/>
              <a:t>features which </a:t>
            </a:r>
            <a:r>
              <a:rPr lang="en-US" sz="2400" dirty="0"/>
              <a:t>are “distinctive” in the sense that they have at </a:t>
            </a:r>
            <a:r>
              <a:rPr lang="en-US" sz="2400" dirty="0" smtClean="0"/>
              <a:t>most 5 intra-image </a:t>
            </a:r>
            <a:r>
              <a:rPr lang="en-US" sz="2400" dirty="0" smtClean="0"/>
              <a:t>matches</a:t>
            </a:r>
            <a:endParaRPr lang="en-US" sz="2400" dirty="0"/>
          </a:p>
          <a:p>
            <a:r>
              <a:rPr lang="en-US" sz="2400" dirty="0" smtClean="0"/>
              <a:t>The </a:t>
            </a:r>
            <a:r>
              <a:rPr lang="en-US" sz="2400" dirty="0"/>
              <a:t>overall complexity depends </a:t>
            </a:r>
            <a:r>
              <a:rPr lang="en-US" sz="2400" dirty="0" smtClean="0"/>
              <a:t>on </a:t>
            </a:r>
            <a:r>
              <a:rPr lang="en-US" sz="2400" dirty="0" smtClean="0"/>
              <a:t>the total </a:t>
            </a:r>
            <a:r>
              <a:rPr lang="en-US" sz="2400" dirty="0"/>
              <a:t>number of hits.</a:t>
            </a:r>
            <a:endParaRPr lang="fa-IR" sz="24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876800"/>
            <a:ext cx="334327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1343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r>
              <a:rPr lang="en-US" sz="2400" dirty="0"/>
              <a:t>The problem now is that there are still many false matches</a:t>
            </a:r>
            <a:r>
              <a:rPr lang="en-US" sz="2400" dirty="0" smtClean="0"/>
              <a:t>.</a:t>
            </a:r>
          </a:p>
          <a:p>
            <a:r>
              <a:rPr lang="en-US" sz="2400" dirty="0"/>
              <a:t>These can be resolved </a:t>
            </a:r>
            <a:r>
              <a:rPr lang="en-US" sz="2400" dirty="0" smtClean="0"/>
              <a:t>by robustly </a:t>
            </a:r>
            <a:r>
              <a:rPr lang="en-US" sz="2400" dirty="0"/>
              <a:t>ﬁtting multi-view constraints to the putative </a:t>
            </a:r>
            <a:r>
              <a:rPr lang="en-US" sz="2400" dirty="0"/>
              <a:t>correspondences -&gt; prohibitively </a:t>
            </a:r>
            <a:r>
              <a:rPr lang="en-US" sz="2400" dirty="0" smtClean="0"/>
              <a:t>expensive (</a:t>
            </a:r>
            <a:r>
              <a:rPr lang="en-US" sz="2400" dirty="0"/>
              <a:t>15 images -&gt; </a:t>
            </a:r>
            <a:r>
              <a:rPr lang="en-US" sz="2400" dirty="0" smtClean="0"/>
              <a:t>15</a:t>
            </a:r>
            <a:r>
              <a:rPr lang="en-US" sz="2400" dirty="0"/>
              <a:t>× </a:t>
            </a:r>
            <a:r>
              <a:rPr lang="en-US" sz="2400" dirty="0" smtClean="0"/>
              <a:t>(</a:t>
            </a:r>
            <a:r>
              <a:rPr lang="en-US" sz="2400" dirty="0"/>
              <a:t>15-1)/2= </a:t>
            </a:r>
            <a:r>
              <a:rPr lang="en-US" sz="2400" dirty="0" smtClean="0"/>
              <a:t>105 pairs of view)</a:t>
            </a:r>
            <a:endParaRPr lang="en-US" sz="2400" dirty="0" smtClean="0"/>
          </a:p>
          <a:p>
            <a:r>
              <a:rPr lang="en-US" sz="2400" dirty="0" smtClean="0"/>
              <a:t>Single </a:t>
            </a:r>
            <a:r>
              <a:rPr lang="en-US" sz="2400" dirty="0"/>
              <a:t>out pairs </a:t>
            </a:r>
            <a:r>
              <a:rPr lang="en-US" sz="2400" dirty="0" smtClean="0"/>
              <a:t>of views </a:t>
            </a:r>
            <a:r>
              <a:rPr lang="en-US" sz="2400" dirty="0"/>
              <a:t>which it will be worth spending computational effort on.</a:t>
            </a:r>
            <a:endParaRPr lang="fa-IR" sz="24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2700" y="4572000"/>
            <a:ext cx="2638425"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81866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Multi-view matching for unordered image sets</a:t>
            </a:r>
            <a:endParaRPr lang="fa-IR" dirty="0"/>
          </a:p>
        </p:txBody>
      </p:sp>
      <p:sp>
        <p:nvSpPr>
          <p:cNvPr id="3" name="Content Placeholder 2"/>
          <p:cNvSpPr>
            <a:spLocks noGrp="1"/>
          </p:cNvSpPr>
          <p:nvPr>
            <p:ph idx="1"/>
          </p:nvPr>
        </p:nvSpPr>
        <p:spPr/>
        <p:txBody>
          <a:bodyPr>
            <a:normAutofit/>
          </a:bodyPr>
          <a:lstStyle/>
          <a:p>
            <a:endParaRPr lang="en-US" sz="2800" dirty="0" smtClean="0">
              <a:solidFill>
                <a:srgbClr val="FF0000"/>
              </a:solidFill>
            </a:endParaRPr>
          </a:p>
          <a:p>
            <a:r>
              <a:rPr lang="en-US" sz="2800" dirty="0" smtClean="0">
                <a:solidFill>
                  <a:srgbClr val="FF0000"/>
                </a:solidFill>
              </a:rPr>
              <a:t>Problem</a:t>
            </a:r>
            <a:r>
              <a:rPr lang="en-US" sz="2800" dirty="0" smtClean="0"/>
              <a:t>: establishing </a:t>
            </a:r>
            <a:r>
              <a:rPr lang="en-US" sz="2800" dirty="0"/>
              <a:t>relative viewpoints given </a:t>
            </a:r>
            <a:r>
              <a:rPr lang="en-US" sz="2800" dirty="0" smtClean="0"/>
              <a:t>a large </a:t>
            </a:r>
            <a:r>
              <a:rPr lang="en-US" sz="2800" dirty="0"/>
              <a:t>number of images where no ordering information is </a:t>
            </a:r>
            <a:r>
              <a:rPr lang="en-US" sz="2800" dirty="0" smtClean="0"/>
              <a:t>provided</a:t>
            </a:r>
          </a:p>
          <a:p>
            <a:r>
              <a:rPr lang="en-US" sz="2800" dirty="0" smtClean="0">
                <a:solidFill>
                  <a:srgbClr val="FF0000"/>
                </a:solidFill>
              </a:rPr>
              <a:t>Application</a:t>
            </a:r>
            <a:r>
              <a:rPr lang="en-US" sz="2800" dirty="0" smtClean="0"/>
              <a:t>: images </a:t>
            </a:r>
            <a:r>
              <a:rPr lang="en-US" sz="2800" dirty="0"/>
              <a:t>are obtained from different sources or at different </a:t>
            </a:r>
            <a:r>
              <a:rPr lang="en-US" sz="2800" dirty="0" smtClean="0"/>
              <a:t>times</a:t>
            </a:r>
            <a:endParaRPr lang="fa-IR" sz="2800" dirty="0"/>
          </a:p>
        </p:txBody>
      </p:sp>
    </p:spTree>
    <p:extLst>
      <p:ext uri="{BB962C8B-B14F-4D97-AF65-F5344CB8AC3E}">
        <p14:creationId xmlns:p14="http://schemas.microsoft.com/office/powerpoint/2010/main" val="8618644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Improving the </a:t>
            </a:r>
            <a:r>
              <a:rPr lang="en-US" dirty="0" err="1"/>
              <a:t>multiview</a:t>
            </a:r>
            <a:r>
              <a:rPr lang="en-US" dirty="0"/>
              <a:t> matches</a:t>
            </a:r>
            <a:endParaRPr lang="fa-IR" dirty="0"/>
          </a:p>
        </p:txBody>
      </p:sp>
      <p:sp>
        <p:nvSpPr>
          <p:cNvPr id="3" name="Content Placeholder 2"/>
          <p:cNvSpPr>
            <a:spLocks noGrp="1"/>
          </p:cNvSpPr>
          <p:nvPr>
            <p:ph idx="1"/>
          </p:nvPr>
        </p:nvSpPr>
        <p:spPr/>
        <p:txBody>
          <a:bodyPr>
            <a:normAutofit/>
          </a:bodyPr>
          <a:lstStyle/>
          <a:p>
            <a:r>
              <a:rPr lang="en-US" sz="2400" dirty="0"/>
              <a:t>Our task here then is to “clean-up” the multiple view matches in order to support </a:t>
            </a:r>
            <a:r>
              <a:rPr lang="en-US" sz="2400" dirty="0" smtClean="0"/>
              <a:t>camera computation:</a:t>
            </a:r>
          </a:p>
          <a:p>
            <a:pPr lvl="1"/>
            <a:r>
              <a:rPr lang="en-US" sz="2000" dirty="0" smtClean="0"/>
              <a:t>remove </a:t>
            </a:r>
            <a:r>
              <a:rPr lang="en-US" sz="2000" dirty="0"/>
              <a:t>erroneous </a:t>
            </a:r>
            <a:r>
              <a:rPr lang="en-US" sz="2000" dirty="0" smtClean="0"/>
              <a:t>and ambiguous </a:t>
            </a:r>
            <a:r>
              <a:rPr lang="en-US" sz="2000" dirty="0"/>
              <a:t>matches </a:t>
            </a:r>
            <a:endParaRPr lang="en-US" sz="2000" dirty="0" smtClean="0"/>
          </a:p>
          <a:p>
            <a:pPr lvl="1"/>
            <a:r>
              <a:rPr lang="en-US" sz="2000" dirty="0" smtClean="0"/>
              <a:t>add </a:t>
            </a:r>
            <a:r>
              <a:rPr lang="en-US" sz="2000" dirty="0"/>
              <a:t>in new correct </a:t>
            </a:r>
            <a:r>
              <a:rPr lang="en-US" sz="2000" dirty="0" smtClean="0"/>
              <a:t>matches</a:t>
            </a:r>
          </a:p>
          <a:p>
            <a:r>
              <a:rPr lang="en-US" sz="2400" dirty="0"/>
              <a:t>The matching constraint tools at our </a:t>
            </a:r>
            <a:r>
              <a:rPr lang="en-US" sz="2400" dirty="0" smtClean="0"/>
              <a:t>disposal, </a:t>
            </a:r>
            <a:r>
              <a:rPr lang="en-US" sz="2400" dirty="0"/>
              <a:t>range from semi-local to </a:t>
            </a:r>
            <a:r>
              <a:rPr lang="en-US" sz="2400" dirty="0" smtClean="0"/>
              <a:t>global </a:t>
            </a:r>
            <a:r>
              <a:rPr lang="en-US" sz="2400" dirty="0"/>
              <a:t>across </a:t>
            </a:r>
            <a:r>
              <a:rPr lang="en-US" sz="2400" dirty="0" smtClean="0"/>
              <a:t>the image</a:t>
            </a:r>
          </a:p>
          <a:p>
            <a:pPr lvl="1"/>
            <a:r>
              <a:rPr lang="en-US" sz="2000" b="1" dirty="0" smtClean="0"/>
              <a:t>Semi-local:</a:t>
            </a:r>
            <a:r>
              <a:rPr lang="en-US" sz="2000" dirty="0" smtClean="0"/>
              <a:t> how </a:t>
            </a:r>
            <a:r>
              <a:rPr lang="en-US" sz="2000" dirty="0"/>
              <a:t>sets of </a:t>
            </a:r>
            <a:r>
              <a:rPr lang="en-US" sz="2000" dirty="0" smtClean="0"/>
              <a:t>neighboring </a:t>
            </a:r>
            <a:r>
              <a:rPr lang="en-US" sz="2000" dirty="0"/>
              <a:t>points transform </a:t>
            </a:r>
            <a:r>
              <a:rPr lang="en-US" sz="2000" dirty="0" smtClean="0"/>
              <a:t>(a </a:t>
            </a:r>
            <a:r>
              <a:rPr lang="en-US" sz="2000" dirty="0"/>
              <a:t>similar photometric or geometric transformation</a:t>
            </a:r>
            <a:r>
              <a:rPr lang="en-US" sz="2000" dirty="0" smtClean="0"/>
              <a:t>)</a:t>
            </a:r>
          </a:p>
          <a:p>
            <a:pPr lvl="1"/>
            <a:r>
              <a:rPr lang="en-US" sz="2000" b="1" dirty="0" smtClean="0"/>
              <a:t>Global:</a:t>
            </a:r>
            <a:r>
              <a:rPr lang="en-US" sz="2000" dirty="0" smtClean="0"/>
              <a:t> multi-view relations which </a:t>
            </a:r>
            <a:r>
              <a:rPr lang="en-US" sz="2000" dirty="0"/>
              <a:t>apply to point </a:t>
            </a:r>
            <a:r>
              <a:rPr lang="en-US" sz="2000" dirty="0" smtClean="0"/>
              <a:t>matches, </a:t>
            </a:r>
            <a:r>
              <a:rPr lang="en-US" sz="2000" dirty="0"/>
              <a:t>globally across the image (such as </a:t>
            </a:r>
            <a:r>
              <a:rPr lang="en-US" sz="2000" dirty="0" err="1" smtClean="0"/>
              <a:t>epipolar</a:t>
            </a:r>
            <a:r>
              <a:rPr lang="en-US" sz="2000" dirty="0" smtClean="0"/>
              <a:t> </a:t>
            </a:r>
            <a:r>
              <a:rPr lang="en-US" sz="2000" dirty="0"/>
              <a:t>and trifocal </a:t>
            </a:r>
            <a:r>
              <a:rPr lang="en-US" sz="2000" dirty="0" smtClean="0"/>
              <a:t>geometry</a:t>
            </a:r>
            <a:r>
              <a:rPr lang="en-US" sz="2000" dirty="0"/>
              <a:t>)</a:t>
            </a:r>
            <a:endParaRPr lang="en-US" sz="2000" dirty="0" smtClean="0"/>
          </a:p>
          <a:p>
            <a:r>
              <a:rPr lang="en-US" sz="2400" dirty="0" smtClean="0"/>
              <a:t>These constraints can </a:t>
            </a:r>
            <a:r>
              <a:rPr lang="en-US" sz="2400" dirty="0"/>
              <a:t>be used both to generate new matches and to verify or refute existing matches.</a:t>
            </a:r>
            <a:endParaRPr lang="fa-IR" sz="2400" dirty="0"/>
          </a:p>
        </p:txBody>
      </p:sp>
    </p:spTree>
    <p:extLst>
      <p:ext uri="{BB962C8B-B14F-4D97-AF65-F5344CB8AC3E}">
        <p14:creationId xmlns:p14="http://schemas.microsoft.com/office/powerpoint/2010/main" val="31508057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Growing matches</a:t>
            </a:r>
            <a:endParaRPr lang="fa-IR" dirty="0"/>
          </a:p>
        </p:txBody>
      </p:sp>
      <p:sp>
        <p:nvSpPr>
          <p:cNvPr id="3" name="Content Placeholder 2"/>
          <p:cNvSpPr>
            <a:spLocks noGrp="1"/>
          </p:cNvSpPr>
          <p:nvPr>
            <p:ph idx="1"/>
          </p:nvPr>
        </p:nvSpPr>
        <p:spPr/>
        <p:txBody>
          <a:bodyPr>
            <a:normAutofit/>
          </a:bodyPr>
          <a:lstStyle/>
          <a:p>
            <a:r>
              <a:rPr lang="en-US" sz="2400" dirty="0"/>
              <a:t>the ﬁtted local intensity registration provides information about the </a:t>
            </a:r>
            <a:r>
              <a:rPr lang="en-US" sz="2400" dirty="0" smtClean="0"/>
              <a:t>local </a:t>
            </a:r>
            <a:r>
              <a:rPr lang="en-US" sz="2400" dirty="0"/>
              <a:t>orientation of the scene near the </a:t>
            </a:r>
            <a:r>
              <a:rPr lang="en-US" sz="2400" dirty="0" smtClean="0"/>
              <a:t>match</a:t>
            </a:r>
          </a:p>
          <a:p>
            <a:r>
              <a:rPr lang="en-US" sz="2400" dirty="0"/>
              <a:t>for example, if the camera is rotated about </a:t>
            </a:r>
            <a:r>
              <a:rPr lang="en-US" sz="2400" dirty="0" smtClean="0"/>
              <a:t>its optical </a:t>
            </a:r>
            <a:r>
              <a:rPr lang="en-US" sz="2400" dirty="0"/>
              <a:t>axis, this will be reﬂected directly by </a:t>
            </a:r>
            <a:r>
              <a:rPr lang="en-US" sz="2400" dirty="0" err="1"/>
              <a:t>cyclo</a:t>
            </a:r>
            <a:r>
              <a:rPr lang="en-US" sz="2400" dirty="0"/>
              <a:t>-rotation in the local afﬁne </a:t>
            </a:r>
            <a:r>
              <a:rPr lang="en-US" sz="2400" dirty="0" smtClean="0"/>
              <a:t>transformation</a:t>
            </a:r>
          </a:p>
          <a:p>
            <a:r>
              <a:rPr lang="en-US" sz="2400" dirty="0"/>
              <a:t>The local afﬁne transformation can thus be used to guide the search for further matches</a:t>
            </a:r>
            <a:r>
              <a:rPr lang="en-US" sz="2400" dirty="0" smtClean="0"/>
              <a:t>.</a:t>
            </a:r>
          </a:p>
          <a:p>
            <a:endParaRPr lang="fa-I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724400"/>
            <a:ext cx="380047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95070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Growing matches</a:t>
            </a:r>
            <a:endParaRPr lang="fa-IR" dirty="0"/>
          </a:p>
        </p:txBody>
      </p:sp>
      <p:sp>
        <p:nvSpPr>
          <p:cNvPr id="3" name="Content Placeholder 2"/>
          <p:cNvSpPr>
            <a:spLocks noGrp="1"/>
          </p:cNvSpPr>
          <p:nvPr>
            <p:ph idx="1"/>
          </p:nvPr>
        </p:nvSpPr>
        <p:spPr/>
        <p:txBody>
          <a:bodyPr>
            <a:normAutofit/>
          </a:bodyPr>
          <a:lstStyle/>
          <a:p>
            <a:r>
              <a:rPr lang="en-US" sz="2400" dirty="0"/>
              <a:t>Growing is the opposite of the approach taken by several previous </a:t>
            </a:r>
            <a:r>
              <a:rPr lang="en-US" sz="2400" dirty="0" smtClean="0"/>
              <a:t>researchers, where </a:t>
            </a:r>
            <a:r>
              <a:rPr lang="en-US" sz="2400" dirty="0"/>
              <a:t>the aim was to measure </a:t>
            </a:r>
            <a:r>
              <a:rPr lang="en-US" sz="2400" dirty="0" smtClean="0"/>
              <a:t>the consistency </a:t>
            </a:r>
            <a:r>
              <a:rPr lang="en-US" sz="2400" dirty="0"/>
              <a:t>of matches of </a:t>
            </a:r>
            <a:r>
              <a:rPr lang="en-US" sz="2400" dirty="0" smtClean="0"/>
              <a:t>neighboring </a:t>
            </a:r>
            <a:r>
              <a:rPr lang="en-US" sz="2400" dirty="0"/>
              <a:t>points as a </a:t>
            </a:r>
            <a:r>
              <a:rPr lang="en-US" sz="2400" dirty="0" smtClean="0"/>
              <a:t>means of </a:t>
            </a:r>
            <a:r>
              <a:rPr lang="en-US" sz="2400" dirty="0"/>
              <a:t>verifying or refuting a </a:t>
            </a:r>
            <a:r>
              <a:rPr lang="en-US" sz="2400" dirty="0" smtClean="0"/>
              <a:t>particular match</a:t>
            </a:r>
          </a:p>
          <a:p>
            <a:r>
              <a:rPr lang="en-US" sz="2400" dirty="0"/>
              <a:t>In our case we have a </a:t>
            </a:r>
            <a:r>
              <a:rPr lang="en-US" sz="2400" dirty="0" smtClean="0"/>
              <a:t>veriﬁed match </a:t>
            </a:r>
            <a:r>
              <a:rPr lang="en-US" sz="2400" dirty="0"/>
              <a:t>and use this </a:t>
            </a:r>
            <a:r>
              <a:rPr lang="en-US" sz="2400" dirty="0" smtClean="0"/>
              <a:t>as a </a:t>
            </a:r>
            <a:r>
              <a:rPr lang="en-US" sz="2400" dirty="0"/>
              <a:t>“seed” for growing. The objective is to obtain other veriﬁed matches in the </a:t>
            </a:r>
            <a:r>
              <a:rPr lang="en-US" sz="2400" dirty="0" smtClean="0"/>
              <a:t>neighborhood, and </a:t>
            </a:r>
            <a:r>
              <a:rPr lang="en-US" sz="2400" dirty="0"/>
              <a:t>then use these to grow still further matches etc. </a:t>
            </a:r>
            <a:endParaRPr lang="en-US" sz="2800" dirty="0"/>
          </a:p>
          <a:p>
            <a:endParaRPr lang="fa-IR"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7925" y="4724400"/>
            <a:ext cx="718185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295401" y="6306235"/>
            <a:ext cx="7064374" cy="369332"/>
          </a:xfrm>
          <a:prstGeom prst="rect">
            <a:avLst/>
          </a:prstGeom>
        </p:spPr>
        <p:txBody>
          <a:bodyPr wrap="square">
            <a:spAutoFit/>
          </a:bodyPr>
          <a:lstStyle/>
          <a:p>
            <a:pPr>
              <a:defRPr/>
            </a:pPr>
            <a:r>
              <a:rPr lang="en-US" dirty="0" smtClean="0"/>
              <a:t>     A </a:t>
            </a:r>
            <a:r>
              <a:rPr lang="en-US" dirty="0"/>
              <a:t>seed match (left) and the 25 new matches grown from it (right</a:t>
            </a:r>
            <a:r>
              <a:rPr lang="en-US" dirty="0" smtClean="0"/>
              <a:t>)</a:t>
            </a:r>
            <a:endParaRPr lang="en-US" dirty="0"/>
          </a:p>
        </p:txBody>
      </p:sp>
    </p:spTree>
    <p:extLst>
      <p:ext uri="{BB962C8B-B14F-4D97-AF65-F5344CB8AC3E}">
        <p14:creationId xmlns:p14="http://schemas.microsoft.com/office/powerpoint/2010/main" val="31949865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Robust global veriﬁcation</a:t>
            </a:r>
            <a:endParaRPr lang="fa-IR" dirty="0"/>
          </a:p>
        </p:txBody>
      </p:sp>
      <p:sp>
        <p:nvSpPr>
          <p:cNvPr id="3" name="Content Placeholder 2"/>
          <p:cNvSpPr>
            <a:spLocks noGrp="1"/>
          </p:cNvSpPr>
          <p:nvPr>
            <p:ph idx="1"/>
          </p:nvPr>
        </p:nvSpPr>
        <p:spPr/>
        <p:txBody>
          <a:bodyPr/>
          <a:lstStyle/>
          <a:p>
            <a:r>
              <a:rPr lang="en-US" sz="2400" dirty="0"/>
              <a:t>Having grown matches the next step is to use fundamental matrix estimation between </a:t>
            </a:r>
            <a:r>
              <a:rPr lang="en-US" sz="2400" dirty="0" smtClean="0"/>
              <a:t>pairs of </a:t>
            </a:r>
            <a:r>
              <a:rPr lang="en-US" sz="2400" dirty="0"/>
              <a:t>views with a sufﬁcient number of </a:t>
            </a:r>
            <a:r>
              <a:rPr lang="en-US" sz="2400" dirty="0" smtClean="0"/>
              <a:t>matches</a:t>
            </a:r>
          </a:p>
          <a:p>
            <a:r>
              <a:rPr lang="en-US" sz="2400" dirty="0" smtClean="0"/>
              <a:t>This </a:t>
            </a:r>
            <a:r>
              <a:rPr lang="en-US" sz="2400" dirty="0"/>
              <a:t>is a global method to reject outlying </a:t>
            </a:r>
            <a:r>
              <a:rPr lang="en-US" sz="2400" dirty="0" smtClean="0"/>
              <a:t>two-view </a:t>
            </a:r>
            <a:r>
              <a:rPr lang="en-US" sz="2400" dirty="0"/>
              <a:t>matches between each pair of </a:t>
            </a:r>
            <a:r>
              <a:rPr lang="en-US" sz="2400" dirty="0" smtClean="0"/>
              <a:t>views</a:t>
            </a:r>
          </a:p>
          <a:p>
            <a:r>
              <a:rPr lang="en-US" sz="2400" dirty="0"/>
              <a:t>A novelty here is to use the afﬁne transformations between the patches </a:t>
            </a:r>
            <a:r>
              <a:rPr lang="en-US" sz="2400" dirty="0" smtClean="0"/>
              <a:t>and fundamental matrices together.</a:t>
            </a:r>
            <a:endParaRPr lang="en-US" sz="2400" dirty="0" smtClean="0"/>
          </a:p>
          <a:p>
            <a:endParaRPr lang="fa-IR" dirty="0"/>
          </a:p>
        </p:txBody>
      </p:sp>
    </p:spTree>
    <p:extLst>
      <p:ext uri="{BB962C8B-B14F-4D97-AF65-F5344CB8AC3E}">
        <p14:creationId xmlns:p14="http://schemas.microsoft.com/office/powerpoint/2010/main" val="1935215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Greedy algorithm</a:t>
            </a:r>
            <a:endParaRPr lang="fa-IR" dirty="0"/>
          </a:p>
        </p:txBody>
      </p:sp>
      <p:sp>
        <p:nvSpPr>
          <p:cNvPr id="3" name="Content Placeholder 2"/>
          <p:cNvSpPr>
            <a:spLocks noGrp="1"/>
          </p:cNvSpPr>
          <p:nvPr>
            <p:ph idx="1"/>
          </p:nvPr>
        </p:nvSpPr>
        <p:spPr/>
        <p:txBody>
          <a:bodyPr>
            <a:normAutofit/>
          </a:bodyPr>
          <a:lstStyle/>
          <a:p>
            <a:r>
              <a:rPr lang="en-US" sz="2400" dirty="0"/>
              <a:t>Before </a:t>
            </a:r>
            <a:r>
              <a:rPr lang="en-US" sz="2400" dirty="0" smtClean="0"/>
              <a:t>we can </a:t>
            </a:r>
            <a:r>
              <a:rPr lang="en-US" sz="2400" dirty="0"/>
              <a:t>“clean up” the putative matches in the feature </a:t>
            </a:r>
            <a:r>
              <a:rPr lang="en-US" sz="2400" dirty="0" err="1"/>
              <a:t>vs</a:t>
            </a:r>
            <a:r>
              <a:rPr lang="en-US" sz="2400" dirty="0"/>
              <a:t> view </a:t>
            </a:r>
            <a:r>
              <a:rPr lang="en-US" sz="2400" dirty="0" smtClean="0"/>
              <a:t>table</a:t>
            </a:r>
            <a:r>
              <a:rPr lang="en-US" sz="2400" dirty="0" smtClean="0"/>
              <a:t> we need to efﬁciently </a:t>
            </a:r>
            <a:r>
              <a:rPr lang="en-US" sz="2400" dirty="0"/>
              <a:t>select pairs of </a:t>
            </a:r>
            <a:r>
              <a:rPr lang="en-US" sz="2400" dirty="0" smtClean="0"/>
              <a:t>views</a:t>
            </a:r>
          </a:p>
          <a:p>
            <a:pPr marL="0" indent="0">
              <a:buNone/>
            </a:pPr>
            <a:endParaRPr lang="en-US" sz="2400" b="1" dirty="0" smtClean="0">
              <a:solidFill>
                <a:srgbClr val="FF0000"/>
              </a:solidFill>
            </a:endParaRPr>
          </a:p>
          <a:p>
            <a:pPr marL="0" indent="0">
              <a:buNone/>
            </a:pPr>
            <a:r>
              <a:rPr lang="en-US" sz="2400" b="1" dirty="0" smtClean="0">
                <a:solidFill>
                  <a:srgbClr val="FF0000"/>
                </a:solidFill>
              </a:rPr>
              <a:t>Construct </a:t>
            </a:r>
            <a:r>
              <a:rPr lang="en-US" sz="2400" b="1" dirty="0">
                <a:solidFill>
                  <a:srgbClr val="FF0000"/>
                </a:solidFill>
              </a:rPr>
              <a:t>a spanning </a:t>
            </a:r>
            <a:r>
              <a:rPr lang="en-US" sz="2400" b="1" dirty="0" smtClean="0">
                <a:solidFill>
                  <a:srgbClr val="FF0000"/>
                </a:solidFill>
              </a:rPr>
              <a:t>tree</a:t>
            </a:r>
          </a:p>
          <a:p>
            <a:r>
              <a:rPr lang="en-US" sz="2400" dirty="0" smtClean="0"/>
              <a:t>Starting </a:t>
            </a:r>
            <a:r>
              <a:rPr lang="en-US" sz="2400" dirty="0"/>
              <a:t>from the pair of images with the most putative </a:t>
            </a:r>
            <a:r>
              <a:rPr lang="en-US" sz="2400" dirty="0" smtClean="0"/>
              <a:t>two view </a:t>
            </a:r>
            <a:r>
              <a:rPr lang="en-US" sz="2400" dirty="0"/>
              <a:t>matches, we robustly impose the </a:t>
            </a:r>
            <a:r>
              <a:rPr lang="en-US" sz="2400" dirty="0" err="1"/>
              <a:t>epipolar</a:t>
            </a:r>
            <a:r>
              <a:rPr lang="en-US" sz="2400" dirty="0"/>
              <a:t> constraint </a:t>
            </a:r>
            <a:r>
              <a:rPr lang="en-US" sz="2400" dirty="0" smtClean="0"/>
              <a:t>and then </a:t>
            </a:r>
            <a:r>
              <a:rPr lang="en-US" sz="2400" dirty="0"/>
              <a:t>join up those images </a:t>
            </a:r>
            <a:r>
              <a:rPr lang="en-US" sz="2400" dirty="0" smtClean="0"/>
              <a:t>in the </a:t>
            </a:r>
            <a:r>
              <a:rPr lang="en-US" sz="2400" dirty="0"/>
              <a:t>graph</a:t>
            </a:r>
            <a:r>
              <a:rPr lang="en-US" sz="2400" dirty="0" smtClean="0"/>
              <a:t>.</a:t>
            </a:r>
          </a:p>
          <a:p>
            <a:r>
              <a:rPr lang="en-US" sz="2400" dirty="0"/>
              <a:t>Then we do the same for the pair of images with the highest number of </a:t>
            </a:r>
            <a:r>
              <a:rPr lang="en-US" sz="2400" dirty="0" smtClean="0"/>
              <a:t>two-view matches</a:t>
            </a:r>
            <a:r>
              <a:rPr lang="en-US" sz="2400" dirty="0"/>
              <a:t>, subject to the constraint that joining those images will not create a cycle in </a:t>
            </a:r>
            <a:r>
              <a:rPr lang="en-US" sz="2400" dirty="0" smtClean="0"/>
              <a:t>the graph</a:t>
            </a:r>
            <a:endParaRPr lang="fa-IR" sz="2400" dirty="0"/>
          </a:p>
        </p:txBody>
      </p:sp>
    </p:spTree>
    <p:extLst>
      <p:ext uri="{BB962C8B-B14F-4D97-AF65-F5344CB8AC3E}">
        <p14:creationId xmlns:p14="http://schemas.microsoft.com/office/powerpoint/2010/main" val="35918739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r>
              <a:rPr lang="en-US" sz="2400" dirty="0"/>
              <a:t>If there are </a:t>
            </a:r>
            <a:r>
              <a:rPr lang="en-US" sz="2400" dirty="0" smtClean="0"/>
              <a:t>N images</a:t>
            </a:r>
            <a:r>
              <a:rPr lang="en-US" sz="2400" dirty="0"/>
              <a:t>, the spanning tree will have </a:t>
            </a:r>
            <a:r>
              <a:rPr lang="en-US" sz="2400" dirty="0" smtClean="0"/>
              <a:t>N-1 edges </a:t>
            </a:r>
            <a:r>
              <a:rPr lang="en-US" sz="2400" dirty="0"/>
              <a:t>so this process is </a:t>
            </a:r>
            <a:r>
              <a:rPr lang="en-US" sz="2400" dirty="0" smtClean="0"/>
              <a:t>linear in </a:t>
            </a:r>
            <a:r>
              <a:rPr lang="en-US" sz="2400" dirty="0"/>
              <a:t>the number of </a:t>
            </a:r>
            <a:r>
              <a:rPr lang="en-US" sz="2400" dirty="0" smtClean="0"/>
              <a:t>views</a:t>
            </a:r>
          </a:p>
          <a:p>
            <a:r>
              <a:rPr lang="en-US" sz="2400" dirty="0"/>
              <a:t>Once the spanning tree has been constructed, we </a:t>
            </a:r>
            <a:r>
              <a:rPr lang="en-US" sz="2400" dirty="0" smtClean="0"/>
              <a:t>delete any </a:t>
            </a:r>
            <a:r>
              <a:rPr lang="en-US" sz="2400" dirty="0"/>
              <a:t>edges corresponding to fewer than 100 </a:t>
            </a:r>
            <a:r>
              <a:rPr lang="en-US" sz="2400" dirty="0" smtClean="0"/>
              <a:t>matches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891084"/>
            <a:ext cx="4724400" cy="2400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260727"/>
            <a:ext cx="2600325"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42718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r>
              <a:rPr lang="en-US" sz="2400" dirty="0"/>
              <a:t>In summary, we have described a method for singling out particular views for processing which allows us to split the data set into subsets that are likely to be related</a:t>
            </a:r>
          </a:p>
          <a:p>
            <a:r>
              <a:rPr lang="en-US" sz="2400" dirty="0"/>
              <a:t>This process is of course sub-optimal compared to enforcing </a:t>
            </a:r>
            <a:r>
              <a:rPr lang="en-US" sz="2400" dirty="0" err="1"/>
              <a:t>epipolar</a:t>
            </a:r>
            <a:r>
              <a:rPr lang="en-US" sz="2400" dirty="0"/>
              <a:t> constraints between all pairs of images but on the data sets tried, it gives almost comparable performance</a:t>
            </a:r>
            <a:endParaRPr lang="fa-IR" sz="2400" dirty="0"/>
          </a:p>
          <a:p>
            <a:endParaRPr lang="fa-IR" dirty="0"/>
          </a:p>
        </p:txBody>
      </p:sp>
    </p:spTree>
    <p:extLst>
      <p:ext uri="{BB962C8B-B14F-4D97-AF65-F5344CB8AC3E}">
        <p14:creationId xmlns:p14="http://schemas.microsoft.com/office/powerpoint/2010/main" val="10029422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matches to </a:t>
            </a:r>
            <a:r>
              <a:rPr lang="en-US" dirty="0" smtClean="0"/>
              <a:t>cameras</a:t>
            </a:r>
            <a:endParaRPr lang="fa-IR" dirty="0"/>
          </a:p>
        </p:txBody>
      </p:sp>
      <p:sp>
        <p:nvSpPr>
          <p:cNvPr id="3" name="Content Placeholder 2"/>
          <p:cNvSpPr>
            <a:spLocks noGrp="1"/>
          </p:cNvSpPr>
          <p:nvPr>
            <p:ph idx="1"/>
          </p:nvPr>
        </p:nvSpPr>
        <p:spPr/>
        <p:txBody>
          <a:bodyPr>
            <a:normAutofit lnSpcReduction="10000"/>
          </a:bodyPr>
          <a:lstStyle/>
          <a:p>
            <a:r>
              <a:rPr lang="en-US" sz="2400" dirty="0"/>
              <a:t>The objective now is to compute cameras and scene structure for each of the components </a:t>
            </a:r>
            <a:r>
              <a:rPr lang="en-US" sz="2400" dirty="0" smtClean="0"/>
              <a:t>from the </a:t>
            </a:r>
            <a:r>
              <a:rPr lang="en-US" sz="2400" dirty="0"/>
              <a:t>previous section </a:t>
            </a:r>
            <a:r>
              <a:rPr lang="en-US" sz="2400" dirty="0" smtClean="0"/>
              <a:t>separately</a:t>
            </a:r>
          </a:p>
          <a:p>
            <a:r>
              <a:rPr lang="en-US" sz="2400" dirty="0"/>
              <a:t>Our sub-goal is to ﬁnd many long tracks (i.e. </a:t>
            </a:r>
            <a:r>
              <a:rPr lang="en-US" sz="2400" dirty="0" smtClean="0"/>
              <a:t>correspondences across </a:t>
            </a:r>
            <a:r>
              <a:rPr lang="en-US" sz="2400" dirty="0"/>
              <a:t>many views</a:t>
            </a:r>
            <a:r>
              <a:rPr lang="en-US" sz="2400" dirty="0" smtClean="0"/>
              <a:t>)</a:t>
            </a:r>
          </a:p>
          <a:p>
            <a:r>
              <a:rPr lang="en-US" sz="2400" dirty="0" smtClean="0"/>
              <a:t>Compute </a:t>
            </a:r>
            <a:r>
              <a:rPr lang="en-US" sz="2400" dirty="0"/>
              <a:t>structure </a:t>
            </a:r>
            <a:r>
              <a:rPr lang="en-US" sz="2400" dirty="0" smtClean="0"/>
              <a:t>for a </a:t>
            </a:r>
            <a:r>
              <a:rPr lang="en-US" sz="2400" dirty="0"/>
              <a:t>sub-set of views ﬁrst and then enlarge to more </a:t>
            </a:r>
            <a:r>
              <a:rPr lang="en-US" sz="2400" dirty="0" smtClean="0"/>
              <a:t>views:</a:t>
            </a:r>
          </a:p>
          <a:p>
            <a:r>
              <a:rPr lang="en-US" sz="2400" dirty="0" smtClean="0"/>
              <a:t>Order </a:t>
            </a:r>
            <a:r>
              <a:rPr lang="en-US" sz="2400" dirty="0"/>
              <a:t>the views in each </a:t>
            </a:r>
            <a:r>
              <a:rPr lang="en-US" sz="2400" dirty="0" smtClean="0"/>
              <a:t>component, greedily, by </a:t>
            </a:r>
            <a:r>
              <a:rPr lang="en-US" sz="2400" dirty="0"/>
              <a:t>starting with </a:t>
            </a:r>
            <a:r>
              <a:rPr lang="en-US" sz="2400" dirty="0" smtClean="0"/>
              <a:t>the pair </a:t>
            </a:r>
            <a:r>
              <a:rPr lang="en-US" sz="2400" dirty="0"/>
              <a:t>with the most matches and sequentially adding in the next view with the largest </a:t>
            </a:r>
            <a:r>
              <a:rPr lang="en-US" sz="2400" dirty="0" smtClean="0"/>
              <a:t>number of </a:t>
            </a:r>
            <a:r>
              <a:rPr lang="en-US" sz="2400" dirty="0"/>
              <a:t>matches, subject to it being adjacent to a view already included         </a:t>
            </a:r>
            <a:r>
              <a:rPr lang="en-US" sz="2400" dirty="0" smtClean="0"/>
              <a:t>ordering on </a:t>
            </a:r>
            <a:r>
              <a:rPr lang="en-US" sz="2400" dirty="0" smtClean="0"/>
              <a:t>image </a:t>
            </a:r>
            <a:r>
              <a:rPr lang="en-US" sz="2400" dirty="0"/>
              <a:t>set </a:t>
            </a:r>
            <a:endParaRPr lang="fa-IR" sz="2400" dirty="0"/>
          </a:p>
        </p:txBody>
      </p:sp>
      <p:sp>
        <p:nvSpPr>
          <p:cNvPr id="4" name="Right Arrow 3"/>
          <p:cNvSpPr/>
          <p:nvPr/>
        </p:nvSpPr>
        <p:spPr>
          <a:xfrm>
            <a:off x="6096000" y="5168900"/>
            <a:ext cx="381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717734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r>
              <a:rPr lang="en-US" sz="2400" dirty="0"/>
              <a:t>We next look at the initial subsequences of length two, three, four, </a:t>
            </a:r>
            <a:r>
              <a:rPr lang="en-US" sz="2400" dirty="0" smtClean="0"/>
              <a:t>… in </a:t>
            </a:r>
            <a:r>
              <a:rPr lang="en-US" sz="2400" dirty="0"/>
              <a:t>each </a:t>
            </a:r>
            <a:r>
              <a:rPr lang="en-US" sz="2400" dirty="0" smtClean="0"/>
              <a:t>ordered image </a:t>
            </a:r>
            <a:r>
              <a:rPr lang="en-US" sz="2400" dirty="0"/>
              <a:t>set and compute the number of tracks that can be made across the whole </a:t>
            </a:r>
            <a:r>
              <a:rPr lang="en-US" sz="2400" dirty="0" smtClean="0"/>
              <a:t>subsequence</a:t>
            </a:r>
          </a:p>
          <a:p>
            <a:r>
              <a:rPr lang="en-US" sz="2400" dirty="0"/>
              <a:t>We take the longest subsequence </a:t>
            </a:r>
            <a:r>
              <a:rPr lang="en-US" sz="2400" dirty="0" smtClean="0"/>
              <a:t>of views with </a:t>
            </a:r>
            <a:r>
              <a:rPr lang="en-US" sz="2400" dirty="0"/>
              <a:t>at least </a:t>
            </a:r>
            <a:r>
              <a:rPr lang="en-US" sz="2400" dirty="0" smtClean="0"/>
              <a:t>25 complete </a:t>
            </a:r>
            <a:r>
              <a:rPr lang="en-US" sz="2400" dirty="0"/>
              <a:t>tracks and then use the </a:t>
            </a:r>
            <a:r>
              <a:rPr lang="en-US" sz="2400" dirty="0" smtClean="0"/>
              <a:t>6-point algorithm to </a:t>
            </a:r>
            <a:r>
              <a:rPr lang="en-US" sz="2400" dirty="0"/>
              <a:t>robustly compute projective structure for the </a:t>
            </a:r>
            <a:r>
              <a:rPr lang="en-US" sz="2400" dirty="0" smtClean="0"/>
              <a:t>subsequence.</a:t>
            </a:r>
          </a:p>
          <a:p>
            <a:r>
              <a:rPr lang="en-US" sz="2400" dirty="0" smtClean="0"/>
              <a:t>Then </a:t>
            </a:r>
            <a:r>
              <a:rPr lang="en-US" sz="2400" dirty="0"/>
              <a:t>sequentially re-section the remaining cameras into the </a:t>
            </a:r>
            <a:r>
              <a:rPr lang="en-US" sz="2400" dirty="0" smtClean="0"/>
              <a:t>reconstruction</a:t>
            </a:r>
          </a:p>
          <a:p>
            <a:r>
              <a:rPr lang="en-US" sz="2400" dirty="0" smtClean="0"/>
              <a:t>Instead of </a:t>
            </a:r>
            <a:r>
              <a:rPr lang="en-US" sz="2400" dirty="0"/>
              <a:t>sparse connections between pairs of views we now have a global view of our data </a:t>
            </a:r>
            <a:r>
              <a:rPr lang="en-US" sz="2400" dirty="0" smtClean="0"/>
              <a:t>set, facilitated </a:t>
            </a:r>
            <a:r>
              <a:rPr lang="en-US" sz="2400" dirty="0"/>
              <a:t>by being able to quickly look up relationships in the feature </a:t>
            </a:r>
            <a:r>
              <a:rPr lang="en-US" sz="2400" dirty="0" err="1"/>
              <a:t>vs</a:t>
            </a:r>
            <a:r>
              <a:rPr lang="en-US" sz="2400" dirty="0"/>
              <a:t> view table</a:t>
            </a:r>
            <a:endParaRPr lang="fa-IR" sz="2400" dirty="0"/>
          </a:p>
        </p:txBody>
      </p:sp>
    </p:spTree>
    <p:extLst>
      <p:ext uri="{BB962C8B-B14F-4D97-AF65-F5344CB8AC3E}">
        <p14:creationId xmlns:p14="http://schemas.microsoft.com/office/powerpoint/2010/main" val="23940481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4688" y="2376488"/>
            <a:ext cx="2714625"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0917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Multi-view matching for unordered image sets</a:t>
            </a:r>
            <a:endParaRPr lang="fa-IR" dirty="0"/>
          </a:p>
        </p:txBody>
      </p:sp>
      <p:sp>
        <p:nvSpPr>
          <p:cNvPr id="3" name="Content Placeholder 2"/>
          <p:cNvSpPr>
            <a:spLocks noGrp="1"/>
          </p:cNvSpPr>
          <p:nvPr>
            <p:ph idx="1"/>
          </p:nvPr>
        </p:nvSpPr>
        <p:spPr/>
        <p:txBody>
          <a:bodyPr>
            <a:normAutofit/>
          </a:bodyPr>
          <a:lstStyle/>
          <a:p>
            <a:r>
              <a:rPr lang="en-US" sz="2400" dirty="0" smtClean="0"/>
              <a:t>Given </a:t>
            </a:r>
            <a:r>
              <a:rPr lang="en-US" sz="2400" dirty="0"/>
              <a:t>an unordered set of images, divide the data into clusters of related (i.e. from the same scene) </a:t>
            </a:r>
            <a:r>
              <a:rPr lang="en-US" sz="2400" dirty="0" smtClean="0"/>
              <a:t>images </a:t>
            </a:r>
            <a:r>
              <a:rPr lang="en-US" sz="2400" dirty="0"/>
              <a:t>and determine the viewpoints of each </a:t>
            </a:r>
            <a:r>
              <a:rPr lang="en-US" sz="2400" dirty="0" smtClean="0"/>
              <a:t>image -&gt; </a:t>
            </a:r>
            <a:r>
              <a:rPr lang="en-US" sz="2400" dirty="0" smtClean="0">
                <a:solidFill>
                  <a:srgbClr val="FF0000"/>
                </a:solidFill>
              </a:rPr>
              <a:t>spatially organizing the image set</a:t>
            </a:r>
            <a:endParaRPr lang="en-US" sz="2400" dirty="0" smtClean="0"/>
          </a:p>
          <a:p>
            <a:endParaRPr lang="en-US" sz="2400" dirty="0" smtClean="0"/>
          </a:p>
          <a:p>
            <a:endParaRPr lang="en-US" sz="2400" dirty="0"/>
          </a:p>
          <a:p>
            <a:endParaRPr lang="en-US" sz="2400" dirty="0" smtClean="0"/>
          </a:p>
          <a:p>
            <a:endParaRPr lang="en-US" sz="2400" dirty="0" smtClean="0"/>
          </a:p>
          <a:p>
            <a:pPr marL="0" indent="0">
              <a:buNone/>
            </a:pPr>
            <a:r>
              <a:rPr lang="en-US" sz="2400" dirty="0" smtClean="0"/>
              <a:t> </a:t>
            </a:r>
            <a:endParaRPr lang="fa-IR" sz="24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581400"/>
            <a:ext cx="3475550"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a:off x="4406900" y="4410075"/>
            <a:ext cx="609600" cy="1524000"/>
          </a:xfrm>
          <a:prstGeom prst="rightArrow">
            <a:avLst/>
          </a:prstGeom>
        </p:spPr>
        <p:style>
          <a:lnRef idx="3">
            <a:schemeClr val="lt1"/>
          </a:lnRef>
          <a:fillRef idx="1">
            <a:schemeClr val="dk1"/>
          </a:fillRef>
          <a:effectRef idx="1">
            <a:schemeClr val="dk1"/>
          </a:effectRef>
          <a:fontRef idx="minor">
            <a:schemeClr val="lt1"/>
          </a:fontRef>
        </p:style>
        <p:txBody>
          <a:bodyPr rtlCol="1" anchor="ctr"/>
          <a:lstStyle/>
          <a:p>
            <a:pPr algn="ctr"/>
            <a:endParaRPr lang="fa-I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581399"/>
            <a:ext cx="3522608"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13400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563" y="1357313"/>
            <a:ext cx="4714875"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4415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3650" y="1162050"/>
            <a:ext cx="4076700"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66109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 summary</a:t>
            </a:r>
            <a:endParaRPr lang="fa-IR" dirty="0"/>
          </a:p>
        </p:txBody>
      </p:sp>
      <p:sp>
        <p:nvSpPr>
          <p:cNvPr id="3" name="Content Placeholder 2"/>
          <p:cNvSpPr>
            <a:spLocks noGrp="1"/>
          </p:cNvSpPr>
          <p:nvPr>
            <p:ph idx="1"/>
          </p:nvPr>
        </p:nvSpPr>
        <p:spPr/>
        <p:txBody>
          <a:bodyPr>
            <a:normAutofit fontScale="70000" lnSpcReduction="20000"/>
          </a:bodyPr>
          <a:lstStyle/>
          <a:p>
            <a:pPr marL="514350" indent="-514350">
              <a:buFont typeface="+mj-lt"/>
              <a:buAutoNum type="arabicPeriod"/>
            </a:pPr>
            <a:r>
              <a:rPr lang="en-US" dirty="0" smtClean="0"/>
              <a:t>Detect </a:t>
            </a:r>
            <a:r>
              <a:rPr lang="en-US" dirty="0"/>
              <a:t>two types of feature independently in each image, and compute their invariant descriptors.</a:t>
            </a:r>
          </a:p>
          <a:p>
            <a:pPr marL="514350" indent="-514350">
              <a:buFont typeface="+mj-lt"/>
              <a:buAutoNum type="arabicPeriod"/>
            </a:pPr>
            <a:r>
              <a:rPr lang="en-US" dirty="0" smtClean="0"/>
              <a:t>Use </a:t>
            </a:r>
            <a:r>
              <a:rPr lang="en-US" dirty="0"/>
              <a:t>hashing (followed by correlation, but no registration) to ﬁnd initial putative matches and </a:t>
            </a:r>
            <a:r>
              <a:rPr lang="en-US" dirty="0" smtClean="0"/>
              <a:t>make a </a:t>
            </a:r>
            <a:r>
              <a:rPr lang="en-US" dirty="0"/>
              <a:t>table counting two-view matches.</a:t>
            </a:r>
          </a:p>
          <a:p>
            <a:pPr marL="514350" indent="-514350">
              <a:buFont typeface="+mj-lt"/>
              <a:buAutoNum type="arabicPeriod"/>
            </a:pPr>
            <a:r>
              <a:rPr lang="en-US" dirty="0" smtClean="0"/>
              <a:t>Greedy </a:t>
            </a:r>
            <a:r>
              <a:rPr lang="en-US" dirty="0"/>
              <a:t>spanning tree growing stage</a:t>
            </a:r>
            <a:r>
              <a:rPr lang="en-US" dirty="0" smtClean="0"/>
              <a:t>:</a:t>
            </a:r>
          </a:p>
          <a:p>
            <a:pPr marL="914400" lvl="1" indent="-514350">
              <a:buFont typeface="+mj-lt"/>
              <a:buAutoNum type="alphaLcParenR"/>
            </a:pPr>
            <a:r>
              <a:rPr lang="en-US" dirty="0"/>
              <a:t>Choose the pair i, j of images with the largest number of matches,   subject to i, j not already being in the same component.</a:t>
            </a:r>
          </a:p>
          <a:p>
            <a:pPr marL="914400" lvl="1" indent="-514350">
              <a:buFont typeface="+mj-lt"/>
              <a:buAutoNum type="alphaLcParenR"/>
            </a:pPr>
            <a:r>
              <a:rPr lang="en-US" dirty="0"/>
              <a:t>Apply full two-view matching to images i and j, that is:</a:t>
            </a:r>
          </a:p>
          <a:p>
            <a:pPr marL="1314450" lvl="2" indent="-514350">
              <a:buFont typeface="+mj-lt"/>
              <a:buAutoNum type="romanLcPeriod"/>
            </a:pPr>
            <a:r>
              <a:rPr lang="en-US" dirty="0"/>
              <a:t>Increase correlation </a:t>
            </a:r>
            <a:r>
              <a:rPr lang="en-US" dirty="0" err="1"/>
              <a:t>neighbourhood</a:t>
            </a:r>
            <a:r>
              <a:rPr lang="en-US" dirty="0"/>
              <a:t> sizes if this improves the score.</a:t>
            </a:r>
          </a:p>
          <a:p>
            <a:pPr marL="1314450" lvl="2" indent="-514350">
              <a:buFont typeface="+mj-lt"/>
              <a:buAutoNum type="romanLcPeriod"/>
            </a:pPr>
            <a:r>
              <a:rPr lang="en-US" dirty="0"/>
              <a:t>Intensity based afﬁne registration.</a:t>
            </a:r>
          </a:p>
          <a:p>
            <a:pPr marL="1314450" lvl="2" indent="-514350">
              <a:buFont typeface="+mj-lt"/>
              <a:buAutoNum type="romanLcPeriod"/>
            </a:pPr>
            <a:r>
              <a:rPr lang="en-US" dirty="0"/>
              <a:t>Growing using afﬁne registrations.</a:t>
            </a:r>
          </a:p>
          <a:p>
            <a:pPr marL="1314450" lvl="2" indent="-514350">
              <a:buFont typeface="+mj-lt"/>
              <a:buAutoNum type="romanLcPeriod"/>
            </a:pPr>
            <a:r>
              <a:rPr lang="en-US" dirty="0"/>
              <a:t>Robustly ﬁt </a:t>
            </a:r>
            <a:r>
              <a:rPr lang="en-US" dirty="0" err="1"/>
              <a:t>epipolar</a:t>
            </a:r>
            <a:r>
              <a:rPr lang="en-US" dirty="0"/>
              <a:t> geometry.</a:t>
            </a:r>
          </a:p>
          <a:p>
            <a:pPr marL="914400" lvl="1" indent="-514350">
              <a:buFont typeface="+mj-lt"/>
              <a:buAutoNum type="alphaLcParenR"/>
            </a:pPr>
            <a:r>
              <a:rPr lang="en-US" dirty="0"/>
              <a:t>Join images i and j in the graph</a:t>
            </a:r>
            <a:r>
              <a:rPr lang="en-US" dirty="0" smtClean="0"/>
              <a:t>.</a:t>
            </a:r>
          </a:p>
          <a:p>
            <a:pPr marL="914400" lvl="1" indent="-514350">
              <a:buFont typeface="+mj-lt"/>
              <a:buAutoNum type="alphaLcParenR"/>
            </a:pPr>
            <a:r>
              <a:rPr lang="en-US" dirty="0"/>
              <a:t>Repeat till only one component is left.</a:t>
            </a:r>
          </a:p>
          <a:p>
            <a:pPr marL="914400" lvl="1" indent="-514350">
              <a:buFont typeface="+mj-lt"/>
              <a:buAutoNum type="alphaLcParenR"/>
            </a:pPr>
            <a:endParaRPr lang="fa-IR" dirty="0"/>
          </a:p>
        </p:txBody>
      </p:sp>
    </p:spTree>
    <p:extLst>
      <p:ext uri="{BB962C8B-B14F-4D97-AF65-F5344CB8AC3E}">
        <p14:creationId xmlns:p14="http://schemas.microsoft.com/office/powerpoint/2010/main" val="10481487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 summary</a:t>
            </a:r>
            <a:endParaRPr lang="fa-IR" dirty="0"/>
          </a:p>
        </p:txBody>
      </p:sp>
      <p:sp>
        <p:nvSpPr>
          <p:cNvPr id="3" name="Content Placeholder 2"/>
          <p:cNvSpPr>
            <a:spLocks noGrp="1"/>
          </p:cNvSpPr>
          <p:nvPr>
            <p:ph idx="1"/>
          </p:nvPr>
        </p:nvSpPr>
        <p:spPr/>
        <p:txBody>
          <a:bodyPr>
            <a:normAutofit fontScale="85000" lnSpcReduction="10000"/>
          </a:bodyPr>
          <a:lstStyle/>
          <a:p>
            <a:pPr marL="514350" indent="-514350">
              <a:buFont typeface="+mj-lt"/>
              <a:buAutoNum type="arabicPeriod" startAt="4"/>
            </a:pPr>
            <a:r>
              <a:rPr lang="en-US" dirty="0" smtClean="0"/>
              <a:t>Form connected components of views as follows:</a:t>
            </a:r>
          </a:p>
          <a:p>
            <a:pPr marL="914400" lvl="1" indent="-514350">
              <a:buFont typeface="+mj-lt"/>
              <a:buAutoNum type="alphaLcParenR"/>
            </a:pPr>
            <a:r>
              <a:rPr lang="en-US" dirty="0" smtClean="0"/>
              <a:t>Erase </a:t>
            </a:r>
            <a:r>
              <a:rPr lang="en-US" dirty="0"/>
              <a:t>from the spanning tree all edges corresponding to fewer than </a:t>
            </a:r>
            <a:r>
              <a:rPr lang="en-US" dirty="0" smtClean="0"/>
              <a:t>100 matches</a:t>
            </a:r>
            <a:r>
              <a:rPr lang="en-US" dirty="0" smtClean="0"/>
              <a:t>.</a:t>
            </a:r>
          </a:p>
          <a:p>
            <a:pPr marL="914400" lvl="1" indent="-514350">
              <a:buFont typeface="+mj-lt"/>
              <a:buAutoNum type="alphaLcParenR"/>
            </a:pPr>
            <a:r>
              <a:rPr lang="en-US" dirty="0"/>
              <a:t>Greedily grow connected components as before; this induces an ordering on the images in each component.</a:t>
            </a:r>
          </a:p>
          <a:p>
            <a:pPr marL="914400" lvl="1" indent="-514350">
              <a:buFont typeface="+mj-lt"/>
              <a:buAutoNum type="alphaLcParenR"/>
            </a:pPr>
            <a:r>
              <a:rPr lang="en-US" dirty="0"/>
              <a:t>From each ordered component, choose the largest initial subsequence of images with at least 25 complete tracks.</a:t>
            </a:r>
          </a:p>
          <a:p>
            <a:pPr marL="914400" lvl="1" indent="-514350">
              <a:buFont typeface="+mj-lt"/>
              <a:buAutoNum type="alphaLcParenR"/>
            </a:pPr>
            <a:r>
              <a:rPr lang="en-US" dirty="0"/>
              <a:t>Compute structure for that subsequence.</a:t>
            </a:r>
          </a:p>
          <a:p>
            <a:pPr marL="914400" lvl="1" indent="-514350">
              <a:buFont typeface="+mj-lt"/>
              <a:buAutoNum type="alphaLcParenR"/>
            </a:pPr>
            <a:r>
              <a:rPr lang="en-US" dirty="0"/>
              <a:t>Re-section the remaining views into the reconstruction in order, bundling the structure and cameras at each stage</a:t>
            </a:r>
            <a:r>
              <a:rPr lang="en-US" dirty="0" smtClean="0"/>
              <a:t>.</a:t>
            </a:r>
            <a:endParaRPr lang="fa-IR" dirty="0"/>
          </a:p>
        </p:txBody>
      </p:sp>
    </p:spTree>
    <p:extLst>
      <p:ext uri="{BB962C8B-B14F-4D97-AF65-F5344CB8AC3E}">
        <p14:creationId xmlns:p14="http://schemas.microsoft.com/office/powerpoint/2010/main" val="2250951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set example</a:t>
            </a:r>
            <a:endParaRPr lang="fa-IR" dirty="0"/>
          </a:p>
        </p:txBody>
      </p:sp>
      <p:sp>
        <p:nvSpPr>
          <p:cNvPr id="3" name="Content Placeholder 2"/>
          <p:cNvSpPr>
            <a:spLocks noGrp="1"/>
          </p:cNvSpPr>
          <p:nvPr>
            <p:ph idx="1"/>
          </p:nvPr>
        </p:nvSpPr>
        <p:spPr>
          <a:xfrm>
            <a:off x="457200" y="1600200"/>
            <a:ext cx="3657600" cy="4525963"/>
          </a:xfrm>
        </p:spPr>
        <p:txBody>
          <a:bodyPr>
            <a:normAutofit lnSpcReduction="10000"/>
          </a:bodyPr>
          <a:lstStyle/>
          <a:p>
            <a:r>
              <a:rPr lang="en-US" sz="2400" dirty="0" smtClean="0"/>
              <a:t>The </a:t>
            </a:r>
            <a:r>
              <a:rPr lang="en-US" sz="2400" dirty="0"/>
              <a:t>image set may have </a:t>
            </a:r>
            <a:r>
              <a:rPr lang="en-US" sz="2400" dirty="0" smtClean="0"/>
              <a:t>been </a:t>
            </a:r>
            <a:r>
              <a:rPr lang="en-US" sz="2400" dirty="0"/>
              <a:t>acquired by a person photographing a scene (e.g. a castle or mountain) at various angles while walking back and forth around the area</a:t>
            </a:r>
          </a:p>
          <a:p>
            <a:r>
              <a:rPr lang="en-US" sz="2400" dirty="0" smtClean="0"/>
              <a:t>The </a:t>
            </a:r>
            <a:r>
              <a:rPr lang="en-US" sz="2400" dirty="0"/>
              <a:t>set may be the response from a query to an image database (e.g. a web search engine)</a:t>
            </a:r>
            <a:endParaRPr lang="fa-IR" sz="2400" dirty="0"/>
          </a:p>
          <a:p>
            <a:endParaRPr lang="fa-IR"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994"/>
          <a:stretch/>
        </p:blipFill>
        <p:spPr bwMode="auto">
          <a:xfrm>
            <a:off x="5363650" y="1257300"/>
            <a:ext cx="347555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365313"/>
            <a:ext cx="4343400" cy="241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185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800" dirty="0" smtClean="0"/>
              <a:t>We </a:t>
            </a:r>
            <a:r>
              <a:rPr lang="en-US" sz="2800" dirty="0"/>
              <a:t>develop an </a:t>
            </a:r>
            <a:r>
              <a:rPr lang="en-US" sz="2800" dirty="0" smtClean="0"/>
              <a:t>efﬁcient indexing </a:t>
            </a:r>
            <a:r>
              <a:rPr lang="en-US" sz="2800" dirty="0"/>
              <a:t>scheme based on invariant image </a:t>
            </a:r>
            <a:r>
              <a:rPr lang="en-US" sz="2800" dirty="0" smtClean="0"/>
              <a:t>patches</a:t>
            </a:r>
            <a:endParaRPr lang="en-US" sz="2800" dirty="0" smtClean="0"/>
          </a:p>
          <a:p>
            <a:pPr lvl="2">
              <a:lnSpc>
                <a:spcPct val="150000"/>
              </a:lnSpc>
              <a:buFont typeface="Wingdings" pitchFamily="2" charset="2"/>
              <a:buChar char="q"/>
            </a:pPr>
            <a:r>
              <a:rPr lang="en-US" sz="2000" dirty="0"/>
              <a:t>The output is a table of features </a:t>
            </a:r>
            <a:r>
              <a:rPr lang="en-US" sz="2000" dirty="0" err="1"/>
              <a:t>vs</a:t>
            </a:r>
            <a:r>
              <a:rPr lang="en-US" sz="2000" dirty="0"/>
              <a:t> </a:t>
            </a:r>
            <a:r>
              <a:rPr lang="en-US" sz="2000" dirty="0" smtClean="0"/>
              <a:t>views</a:t>
            </a:r>
          </a:p>
          <a:p>
            <a:pPr lvl="2">
              <a:lnSpc>
                <a:spcPct val="150000"/>
              </a:lnSpc>
              <a:buFont typeface="Wingdings" pitchFamily="2" charset="2"/>
              <a:buChar char="q"/>
            </a:pPr>
            <a:r>
              <a:rPr lang="en-US" sz="2000" dirty="0" smtClean="0"/>
              <a:t>The </a:t>
            </a:r>
            <a:r>
              <a:rPr lang="en-US" sz="2000" dirty="0" smtClean="0"/>
              <a:t>table at </a:t>
            </a:r>
            <a:r>
              <a:rPr lang="en-US" sz="2000" dirty="0"/>
              <a:t>this stage will contain many ambiguous </a:t>
            </a:r>
            <a:r>
              <a:rPr lang="en-US" sz="2000" dirty="0" smtClean="0"/>
              <a:t>and </a:t>
            </a:r>
            <a:r>
              <a:rPr lang="en-US" sz="2000" dirty="0" smtClean="0"/>
              <a:t>many erroneous matches.</a:t>
            </a:r>
          </a:p>
          <a:p>
            <a:pPr lvl="2">
              <a:lnSpc>
                <a:spcPct val="150000"/>
              </a:lnSpc>
              <a:buFont typeface="Wingdings" pitchFamily="2" charset="2"/>
              <a:buChar char="q"/>
            </a:pPr>
            <a:r>
              <a:rPr lang="en-US" sz="2000" dirty="0"/>
              <a:t>The overall complexity of this stage </a:t>
            </a:r>
            <a:r>
              <a:rPr lang="en-US" sz="2000" dirty="0" smtClean="0"/>
              <a:t>is </a:t>
            </a:r>
            <a:r>
              <a:rPr lang="en-US" sz="2000" dirty="0"/>
              <a:t>linear in the number of images.</a:t>
            </a:r>
          </a:p>
          <a:p>
            <a:endParaRPr lang="en-US" sz="2400" dirty="0" smtClean="0"/>
          </a:p>
        </p:txBody>
      </p:sp>
    </p:spTree>
    <p:extLst>
      <p:ext uri="{BB962C8B-B14F-4D97-AF65-F5344CB8AC3E}">
        <p14:creationId xmlns:p14="http://schemas.microsoft.com/office/powerpoint/2010/main" val="4017479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514350" indent="-514350">
              <a:buFont typeface="+mj-lt"/>
              <a:buAutoNum type="arabicPeriod" startAt="2"/>
            </a:pPr>
            <a:r>
              <a:rPr lang="en-US" sz="2800" dirty="0" smtClean="0"/>
              <a:t>The </a:t>
            </a:r>
            <a:r>
              <a:rPr lang="en-US" sz="2800" dirty="0"/>
              <a:t>quality of the matches is improved by a number </a:t>
            </a:r>
            <a:r>
              <a:rPr lang="en-US" sz="2800" dirty="0" smtClean="0"/>
              <a:t>of global </a:t>
            </a:r>
            <a:r>
              <a:rPr lang="en-US" sz="2800" dirty="0"/>
              <a:t>“clean-up” operations such as selective use of two-view and three-view matching </a:t>
            </a:r>
            <a:r>
              <a:rPr lang="en-US" sz="2800" dirty="0" smtClean="0"/>
              <a:t>constraints.</a:t>
            </a:r>
          </a:p>
          <a:p>
            <a:pPr lvl="1">
              <a:lnSpc>
                <a:spcPct val="150000"/>
              </a:lnSpc>
              <a:buFont typeface="Wingdings" pitchFamily="2" charset="2"/>
              <a:buChar char="q"/>
            </a:pPr>
            <a:r>
              <a:rPr lang="en-US" sz="2400" dirty="0"/>
              <a:t>The output is a feature </a:t>
            </a:r>
            <a:r>
              <a:rPr lang="en-US" sz="2400" dirty="0" err="1"/>
              <a:t>vs</a:t>
            </a:r>
            <a:r>
              <a:rPr lang="en-US" sz="2400" dirty="0"/>
              <a:t> view table with considerably more correct matches, </a:t>
            </a:r>
            <a:r>
              <a:rPr lang="en-US" sz="2400" dirty="0" smtClean="0"/>
              <a:t>and fewer </a:t>
            </a:r>
            <a:r>
              <a:rPr lang="en-US" sz="2400" dirty="0"/>
              <a:t>incorrect matches</a:t>
            </a:r>
            <a:r>
              <a:rPr lang="en-US" sz="2400" dirty="0" smtClean="0"/>
              <a:t>.</a:t>
            </a:r>
          </a:p>
          <a:p>
            <a:pPr lvl="1">
              <a:lnSpc>
                <a:spcPct val="150000"/>
              </a:lnSpc>
              <a:buFont typeface="Wingdings" pitchFamily="2" charset="2"/>
              <a:buChar char="q"/>
            </a:pPr>
            <a:r>
              <a:rPr lang="en-US" sz="2400" dirty="0"/>
              <a:t>The complexity of this stage, which is </a:t>
            </a:r>
            <a:r>
              <a:rPr lang="en-US" sz="2400" dirty="0" smtClean="0"/>
              <a:t>opportunistic</a:t>
            </a:r>
            <a:r>
              <a:rPr lang="en-US" sz="2400" dirty="0"/>
              <a:t>, is linear in </a:t>
            </a:r>
            <a:r>
              <a:rPr lang="en-US" sz="2400" dirty="0" smtClean="0"/>
              <a:t>the number </a:t>
            </a:r>
            <a:r>
              <a:rPr lang="en-US" sz="2400" dirty="0"/>
              <a:t>of </a:t>
            </a:r>
            <a:r>
              <a:rPr lang="en-US" sz="2400" dirty="0" smtClean="0"/>
              <a:t>views</a:t>
            </a:r>
          </a:p>
          <a:p>
            <a:endParaRPr lang="fa-IR" dirty="0"/>
          </a:p>
        </p:txBody>
      </p:sp>
    </p:spTree>
    <p:extLst>
      <p:ext uri="{BB962C8B-B14F-4D97-AF65-F5344CB8AC3E}">
        <p14:creationId xmlns:p14="http://schemas.microsoft.com/office/powerpoint/2010/main" val="28317286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marL="514350" indent="-514350">
              <a:buFont typeface="+mj-lt"/>
              <a:buAutoNum type="arabicPeriod" startAt="3"/>
            </a:pPr>
            <a:r>
              <a:rPr lang="en-US" sz="2800" dirty="0" smtClean="0"/>
              <a:t>A 3D </a:t>
            </a:r>
            <a:r>
              <a:rPr lang="en-US" sz="2800" dirty="0"/>
              <a:t>reconstruction of cameras and points is computed </a:t>
            </a:r>
            <a:r>
              <a:rPr lang="en-US" sz="2800" dirty="0" smtClean="0"/>
              <a:t>for connected </a:t>
            </a:r>
            <a:r>
              <a:rPr lang="en-US" sz="2800" dirty="0"/>
              <a:t>sub-sets of views using the multiple view </a:t>
            </a:r>
            <a:r>
              <a:rPr lang="en-US" sz="2800" dirty="0" smtClean="0"/>
              <a:t>tracks</a:t>
            </a:r>
            <a:endParaRPr lang="en-US" sz="2800" dirty="0" smtClean="0"/>
          </a:p>
        </p:txBody>
      </p:sp>
    </p:spTree>
    <p:extLst>
      <p:ext uri="{BB962C8B-B14F-4D97-AF65-F5344CB8AC3E}">
        <p14:creationId xmlns:p14="http://schemas.microsoft.com/office/powerpoint/2010/main" val="2446230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600" dirty="0"/>
              <a:t>From images to </a:t>
            </a:r>
            <a:r>
              <a:rPr lang="en-US" sz="3600" dirty="0" err="1"/>
              <a:t>multiview</a:t>
            </a:r>
            <a:r>
              <a:rPr lang="en-US" sz="3600" dirty="0"/>
              <a:t> matches</a:t>
            </a:r>
            <a:endParaRPr lang="fa-IR" sz="3600" dirty="0"/>
          </a:p>
        </p:txBody>
      </p:sp>
      <p:sp>
        <p:nvSpPr>
          <p:cNvPr id="3" name="Content Placeholder 2"/>
          <p:cNvSpPr>
            <a:spLocks noGrp="1"/>
          </p:cNvSpPr>
          <p:nvPr>
            <p:ph idx="1"/>
          </p:nvPr>
        </p:nvSpPr>
        <p:spPr>
          <a:xfrm>
            <a:off x="457200" y="1295400"/>
            <a:ext cx="8229600" cy="5105400"/>
          </a:xfrm>
        </p:spPr>
        <p:txBody>
          <a:bodyPr>
            <a:noAutofit/>
          </a:bodyPr>
          <a:lstStyle/>
          <a:p>
            <a:r>
              <a:rPr lang="en-US" sz="2000" dirty="0" smtClean="0">
                <a:solidFill>
                  <a:srgbClr val="FF0000"/>
                </a:solidFill>
              </a:rPr>
              <a:t>Objective</a:t>
            </a:r>
            <a:r>
              <a:rPr lang="en-US" sz="2000" dirty="0" smtClean="0"/>
              <a:t>: </a:t>
            </a:r>
            <a:r>
              <a:rPr lang="en-US" sz="2000" dirty="0" smtClean="0"/>
              <a:t>efﬁciently </a:t>
            </a:r>
            <a:r>
              <a:rPr lang="en-US" sz="2000" dirty="0"/>
              <a:t>determine putative multiple view matches, i.e. </a:t>
            </a:r>
            <a:r>
              <a:rPr lang="en-US" sz="2000" dirty="0" smtClean="0"/>
              <a:t>a point correspondence </a:t>
            </a:r>
            <a:r>
              <a:rPr lang="en-US" sz="2000" dirty="0"/>
              <a:t>over multiple images</a:t>
            </a:r>
            <a:r>
              <a:rPr lang="en-US" sz="2000" dirty="0" smtClean="0"/>
              <a:t>.</a:t>
            </a:r>
          </a:p>
          <a:p>
            <a:r>
              <a:rPr lang="en-US" sz="2000" dirty="0" smtClean="0"/>
              <a:t>Features </a:t>
            </a:r>
            <a:r>
              <a:rPr lang="en-US" sz="2000" dirty="0"/>
              <a:t>with viewpoint invariant </a:t>
            </a:r>
            <a:r>
              <a:rPr lang="en-US" sz="2000" dirty="0" smtClean="0"/>
              <a:t>descriptors</a:t>
            </a:r>
          </a:p>
          <a:p>
            <a:pPr lvl="1">
              <a:lnSpc>
                <a:spcPct val="170000"/>
              </a:lnSpc>
              <a:buFont typeface="Wingdings" pitchFamily="2" charset="2"/>
              <a:buChar char="q"/>
            </a:pPr>
            <a:r>
              <a:rPr lang="en-US" sz="1800" dirty="0"/>
              <a:t>afﬁne geometric </a:t>
            </a:r>
            <a:r>
              <a:rPr lang="en-US" sz="1800" dirty="0" smtClean="0"/>
              <a:t>transformation</a:t>
            </a:r>
          </a:p>
          <a:p>
            <a:pPr lvl="1">
              <a:lnSpc>
                <a:spcPct val="170000"/>
              </a:lnSpc>
              <a:buFont typeface="Wingdings" pitchFamily="2" charset="2"/>
              <a:buChar char="q"/>
            </a:pPr>
            <a:r>
              <a:rPr lang="en-US" sz="1800" dirty="0"/>
              <a:t>afﬁne </a:t>
            </a:r>
            <a:r>
              <a:rPr lang="en-US" sz="1800" dirty="0" smtClean="0"/>
              <a:t>photometric transformation</a:t>
            </a:r>
          </a:p>
          <a:p>
            <a:r>
              <a:rPr lang="en-US" sz="2000" dirty="0"/>
              <a:t>Features are determined in two stages</a:t>
            </a:r>
            <a:r>
              <a:rPr lang="en-US" sz="2000" dirty="0" smtClean="0"/>
              <a:t>:</a:t>
            </a:r>
          </a:p>
          <a:p>
            <a:pPr marL="971550" lvl="1" indent="-514350">
              <a:lnSpc>
                <a:spcPct val="120000"/>
              </a:lnSpc>
              <a:buFont typeface="+mj-lt"/>
              <a:buAutoNum type="arabicPeriod"/>
            </a:pPr>
            <a:r>
              <a:rPr lang="en-US" sz="1800" dirty="0"/>
              <a:t>regions which transform </a:t>
            </a:r>
            <a:r>
              <a:rPr lang="en-US" sz="1800" dirty="0" err="1"/>
              <a:t>covariantly</a:t>
            </a:r>
            <a:r>
              <a:rPr lang="en-US" sz="1800" dirty="0"/>
              <a:t> </a:t>
            </a:r>
            <a:r>
              <a:rPr lang="en-US" sz="1800" dirty="0" smtClean="0"/>
              <a:t>with viewpoint </a:t>
            </a:r>
            <a:r>
              <a:rPr lang="en-US" sz="1800" dirty="0" smtClean="0"/>
              <a:t>in </a:t>
            </a:r>
            <a:r>
              <a:rPr lang="en-US" sz="1800" dirty="0"/>
              <a:t>each </a:t>
            </a:r>
            <a:r>
              <a:rPr lang="en-US" sz="1800" dirty="0" smtClean="0"/>
              <a:t>image</a:t>
            </a:r>
          </a:p>
          <a:p>
            <a:pPr marL="971550" lvl="1" indent="-514350">
              <a:lnSpc>
                <a:spcPct val="120000"/>
              </a:lnSpc>
              <a:buFont typeface="+mj-lt"/>
              <a:buAutoNum type="arabicPeriod"/>
            </a:pPr>
            <a:r>
              <a:rPr lang="en-US" sz="1800" dirty="0"/>
              <a:t>a vector of invariant descriptors is </a:t>
            </a:r>
            <a:r>
              <a:rPr lang="en-US" sz="1800" dirty="0" smtClean="0"/>
              <a:t>computed </a:t>
            </a:r>
            <a:r>
              <a:rPr lang="en-US" sz="1800" dirty="0"/>
              <a:t>for each </a:t>
            </a:r>
            <a:r>
              <a:rPr lang="en-US" sz="1800" dirty="0" smtClean="0"/>
              <a:t>region</a:t>
            </a:r>
            <a:endParaRPr lang="en-US" sz="1800" dirty="0" smtClean="0"/>
          </a:p>
          <a:p>
            <a:pPr marL="514350" indent="-457200"/>
            <a:endParaRPr lang="en-US" sz="2000" dirty="0" smtClean="0"/>
          </a:p>
          <a:p>
            <a:pPr marL="514350" indent="-457200"/>
            <a:r>
              <a:rPr lang="en-US" sz="2000" dirty="0" smtClean="0"/>
              <a:t>The </a:t>
            </a:r>
            <a:r>
              <a:rPr lang="en-US" sz="2000" dirty="0"/>
              <a:t>invariant vector is a label for that region, and will be used as an index into an indexing structure for matching between views </a:t>
            </a:r>
            <a:r>
              <a:rPr lang="en-US" sz="2000" dirty="0" smtClean="0"/>
              <a:t>using the fact that:</a:t>
            </a:r>
          </a:p>
          <a:p>
            <a:pPr lvl="1">
              <a:buFont typeface="Wingdings" pitchFamily="2" charset="2"/>
              <a:buChar char="q"/>
            </a:pPr>
            <a:r>
              <a:rPr lang="en-US" sz="1800" dirty="0" smtClean="0">
                <a:solidFill>
                  <a:srgbClr val="FF0000"/>
                </a:solidFill>
              </a:rPr>
              <a:t>The </a:t>
            </a:r>
            <a:r>
              <a:rPr lang="en-US" sz="1800" dirty="0">
                <a:solidFill>
                  <a:srgbClr val="FF0000"/>
                </a:solidFill>
              </a:rPr>
              <a:t>corresponding region </a:t>
            </a:r>
            <a:r>
              <a:rPr lang="en-US" sz="1800" dirty="0" smtClean="0">
                <a:solidFill>
                  <a:srgbClr val="FF0000"/>
                </a:solidFill>
              </a:rPr>
              <a:t>in other </a:t>
            </a:r>
            <a:r>
              <a:rPr lang="en-US" sz="1800" dirty="0">
                <a:solidFill>
                  <a:srgbClr val="FF0000"/>
                </a:solidFill>
              </a:rPr>
              <a:t>images will (ideally) have an identical vector.</a:t>
            </a:r>
            <a:endParaRPr lang="fa-IR" sz="1800" dirty="0">
              <a:solidFill>
                <a:srgbClr val="FF0000"/>
              </a:solidFill>
            </a:endParaRPr>
          </a:p>
        </p:txBody>
      </p:sp>
    </p:spTree>
    <p:extLst>
      <p:ext uri="{BB962C8B-B14F-4D97-AF65-F5344CB8AC3E}">
        <p14:creationId xmlns:p14="http://schemas.microsoft.com/office/powerpoint/2010/main" val="787851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en-US" dirty="0"/>
              <a:t>These features are determined in all images independently. </a:t>
            </a:r>
            <a:endParaRPr lang="en-US" dirty="0" smtClean="0"/>
          </a:p>
          <a:p>
            <a:r>
              <a:rPr lang="en-US" dirty="0" smtClean="0"/>
              <a:t>The </a:t>
            </a:r>
            <a:r>
              <a:rPr lang="en-US" dirty="0"/>
              <a:t>descriptors for all </a:t>
            </a:r>
            <a:r>
              <a:rPr lang="en-US" dirty="0" smtClean="0"/>
              <a:t>images are </a:t>
            </a:r>
            <a:r>
              <a:rPr lang="en-US" dirty="0"/>
              <a:t>then stored in the indexing structure. </a:t>
            </a:r>
            <a:endParaRPr lang="en-US" dirty="0" smtClean="0"/>
          </a:p>
          <a:p>
            <a:r>
              <a:rPr lang="en-US" dirty="0" smtClean="0"/>
              <a:t>Features </a:t>
            </a:r>
            <a:r>
              <a:rPr lang="en-US" dirty="0"/>
              <a:t>with </a:t>
            </a:r>
            <a:r>
              <a:rPr lang="en-US" dirty="0" smtClean="0"/>
              <a:t>‘close’ </a:t>
            </a:r>
            <a:r>
              <a:rPr lang="en-US" dirty="0"/>
              <a:t>descriptors establish a </a:t>
            </a:r>
            <a:r>
              <a:rPr lang="en-US" dirty="0" smtClean="0"/>
              <a:t>putative multiple </a:t>
            </a:r>
            <a:r>
              <a:rPr lang="en-US" dirty="0"/>
              <a:t>view match.</a:t>
            </a:r>
            <a:endParaRPr lang="fa-IR" dirty="0"/>
          </a:p>
        </p:txBody>
      </p:sp>
    </p:spTree>
    <p:extLst>
      <p:ext uri="{BB962C8B-B14F-4D97-AF65-F5344CB8AC3E}">
        <p14:creationId xmlns:p14="http://schemas.microsoft.com/office/powerpoint/2010/main" val="35495321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6938</TotalTime>
  <Words>2387</Words>
  <Application>Microsoft Office PowerPoint</Application>
  <PresentationFormat>On-screen Show (4:3)</PresentationFormat>
  <Paragraphs>177</Paragraphs>
  <Slides>33</Slides>
  <Notes>16</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Multi-view matching for unordered image sets </vt:lpstr>
      <vt:lpstr>Multi-view matching for unordered image sets</vt:lpstr>
      <vt:lpstr>Multi-view matching for unordered image sets</vt:lpstr>
      <vt:lpstr>Image set example</vt:lpstr>
      <vt:lpstr>PowerPoint Presentation</vt:lpstr>
      <vt:lpstr>PowerPoint Presentation</vt:lpstr>
      <vt:lpstr>PowerPoint Presentation</vt:lpstr>
      <vt:lpstr>From images to multiview matches</vt:lpstr>
      <vt:lpstr>PowerPoint Presentation</vt:lpstr>
      <vt:lpstr>Covariant regions</vt:lpstr>
      <vt:lpstr>PowerPoint Presentation</vt:lpstr>
      <vt:lpstr>Invariant descriptor</vt:lpstr>
      <vt:lpstr>PowerPoint Presentation</vt:lpstr>
      <vt:lpstr>Invariant indexing</vt:lpstr>
      <vt:lpstr>PowerPoint Presentation</vt:lpstr>
      <vt:lpstr>Veriﬁcation</vt:lpstr>
      <vt:lpstr>PowerPoint Presentation</vt:lpstr>
      <vt:lpstr>PowerPoint Presentation</vt:lpstr>
      <vt:lpstr>PowerPoint Presentation</vt:lpstr>
      <vt:lpstr>Improving the multiview matches</vt:lpstr>
      <vt:lpstr>Growing matches</vt:lpstr>
      <vt:lpstr>Growing matches</vt:lpstr>
      <vt:lpstr>Robust global veriﬁcation</vt:lpstr>
      <vt:lpstr>Greedy algorithm</vt:lpstr>
      <vt:lpstr>PowerPoint Presentation</vt:lpstr>
      <vt:lpstr>PowerPoint Presentation</vt:lpstr>
      <vt:lpstr>From matches to cameras</vt:lpstr>
      <vt:lpstr>PowerPoint Presentation</vt:lpstr>
      <vt:lpstr>PowerPoint Presentation</vt:lpstr>
      <vt:lpstr>PowerPoint Presentation</vt:lpstr>
      <vt:lpstr>PowerPoint Presentation</vt:lpstr>
      <vt:lpstr>Algorithm summary</vt:lpstr>
      <vt:lpstr>Algorithm summary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Multi-view matching for unordered image sets </dc:title>
  <dc:creator>ROAYAEI</dc:creator>
  <cp:lastModifiedBy>ROAYAEI</cp:lastModifiedBy>
  <cp:revision>76</cp:revision>
  <dcterms:created xsi:type="dcterms:W3CDTF">2006-08-16T00:00:00Z</dcterms:created>
  <dcterms:modified xsi:type="dcterms:W3CDTF">2012-05-03T15:02:02Z</dcterms:modified>
</cp:coreProperties>
</file>