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1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AD45D50-F92B-499B-A6B2-62E3119124A6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498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9307328-D9EB-4B5C-868B-5BEADFBF4E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640"/>
              <a:t>Factored the denominator to make equation more clear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640"/>
              <a:t>-Radials represent direction</a:t>
            </a:r>
          </a:p>
          <a:p>
            <a:pPr lvl="0"/>
            <a:r>
              <a:rPr lang="en-US" sz="2640"/>
              <a:t>-Radius proportional to scale</a:t>
            </a:r>
          </a:p>
          <a:p>
            <a:pPr lvl="0"/>
            <a:endParaRPr lang="en-US" sz="2640"/>
          </a:p>
          <a:p>
            <a:pPr lvl="0"/>
            <a:r>
              <a:rPr lang="en-US" sz="2640"/>
              <a:t>-Threshold is set higher for demonstration purposes which means there are less matches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640"/>
              <a:t>-Rotation invarient because of scaling</a:t>
            </a:r>
          </a:p>
          <a:p>
            <a:pPr lvl="0"/>
            <a:r>
              <a:rPr lang="en-US" sz="2640"/>
              <a:t>-Scale invarient because of scale selection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640"/>
              <a:t>-Supplemental Streaming SIMD Extensions 3</a:t>
            </a:r>
          </a:p>
          <a:p>
            <a:pPr lvl="0"/>
            <a:r>
              <a:rPr lang="en-US" sz="2640"/>
              <a:t>-Streaming SIMD Extensions 2</a:t>
            </a:r>
          </a:p>
          <a:p>
            <a:pPr lvl="0"/>
            <a:r>
              <a:rPr lang="en-US" sz="2640"/>
              <a:t>-These are intel instruction set which are single instruction multiple data (SIMD) instructions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640"/>
              <a:t>-A and B: Viewpoint changes</a:t>
            </a:r>
          </a:p>
          <a:p>
            <a:pPr lvl="0"/>
            <a:r>
              <a:rPr lang="en-US" sz="2640"/>
              <a:t>-C: Pure in-plane rotation</a:t>
            </a:r>
          </a:p>
          <a:p>
            <a:pPr lvl="0"/>
            <a:r>
              <a:rPr lang="en-US" sz="2640"/>
              <a:t>-D: Zoom and rotation</a:t>
            </a:r>
          </a:p>
          <a:p>
            <a:pPr lvl="0"/>
            <a:endParaRPr lang="en-US" sz="2640"/>
          </a:p>
          <a:p>
            <a:pPr lvl="0"/>
            <a:r>
              <a:rPr lang="en-US" sz="2640"/>
              <a:t>-Precision recall curves for BRISK, SURF, SIFT.</a:t>
            </a:r>
          </a:p>
          <a:p>
            <a:pPr lvl="0"/>
            <a:endParaRPr lang="en-US" sz="2640"/>
          </a:p>
          <a:p>
            <a:pPr lvl="0"/>
            <a:r>
              <a:rPr lang="en-US" sz="2640"/>
              <a:t>-BRISK performs extremely well in the Grafitti image and slightly less well in the other 3 sets.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872240"/>
          </a:xfrm>
        </p:spPr>
        <p:txBody>
          <a:bodyPr/>
          <a:lstStyle/>
          <a:p>
            <a:pPr lvl="0"/>
            <a:r>
              <a:rPr lang="en-US" sz="2640"/>
              <a:t>-E and F: Blur (weakest with blur)</a:t>
            </a:r>
          </a:p>
          <a:p>
            <a:pPr lvl="0"/>
            <a:r>
              <a:rPr lang="en-US" sz="2640"/>
              <a:t>-G: Brightness changes</a:t>
            </a:r>
          </a:p>
          <a:p>
            <a:pPr lvl="0"/>
            <a:r>
              <a:rPr lang="en-US" sz="2640"/>
              <a:t>-H: JPEG Compression</a:t>
            </a:r>
          </a:p>
          <a:p>
            <a:pPr lvl="0"/>
            <a:endParaRPr lang="en-US" sz="2640"/>
          </a:p>
          <a:p>
            <a:pPr lvl="0"/>
            <a:r>
              <a:rPr lang="en-US" sz="2640"/>
              <a:t>-F: Red dotted line shows performance with BRISK descriptors extracted from SURF regions.</a:t>
            </a:r>
          </a:p>
          <a:p>
            <a:pPr lvl="0"/>
            <a:endParaRPr lang="en-US" sz="2640"/>
          </a:p>
          <a:p>
            <a:pPr lvl="0"/>
            <a:r>
              <a:rPr lang="en-US" sz="2640"/>
              <a:t>-Precision recall curves for BRISK, SURF, SIFT.</a:t>
            </a:r>
          </a:p>
          <a:p>
            <a:pPr lvl="0"/>
            <a:endParaRPr lang="en-US" sz="2640"/>
          </a:p>
          <a:p>
            <a:pPr lvl="0"/>
            <a:r>
              <a:rPr lang="en-US" sz="2640"/>
              <a:t>-BRISK does not perform well on the bikes and trees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z="2640"/>
              <a:t>Important to improve speed and memory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6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BFF5A8-C48A-450F-942B-A3F86CBD16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BD7E8-4539-4141-B8F5-8290A148BA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60E321-9650-470E-8236-2DA040C6E2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4CB66B-A0F0-45CC-B709-6E7B162935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A5F995-6ADB-4DF0-BF7F-3FDADCDFB4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D0E895-BBD7-4AEE-851D-782C97EB77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95500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095500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E0C846-5665-4D2E-A9EA-B95108BE8D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DFE573-E27E-43CA-B428-FAC1C7E99E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5C9C2E-794C-4D70-9A95-4123679E88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FF7F1A-5B42-4200-B731-82C778EE43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B99DC2-4CE9-4204-8F02-9F434A135C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EF6217-9170-4C70-A830-E32C66F7B1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A2C398-81B5-42E7-86F5-5FE754A70B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807B7-6C04-4702-8A44-C89C076EF2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8988" y="647700"/>
            <a:ext cx="22352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647700"/>
            <a:ext cx="6554788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683CC-49EF-41DE-948B-2393B8D11F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205C4A-EF00-485E-B7E7-BDBAE7CDE8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C3E80F-5ED1-4476-9E2B-C5EB67569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FE1C1E-2178-4D5F-AFB5-92DB5C2342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29B68E-D383-4675-A5F2-5722F13F15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A66770-05D8-4752-9D44-8AB56771F7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D852C7-762A-49A3-8C77-5B83525291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DD9ED6-BDEA-49E1-8E45-169CAE9BB0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906C202-7622-4086-82C6-BC80464B0EF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DejaVu Sans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ea typeface="DejaVu San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32000" y="648000"/>
            <a:ext cx="7056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CLIQUE PARA EDITAR O FORMATO DO TEXTO DO TÍTULO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2095199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Clique para editar o formato do texto da estrutura de tópicos</a:t>
            </a:r>
          </a:p>
          <a:p>
            <a:pPr lvl="1"/>
            <a:r>
              <a:rPr lang="en-US"/>
              <a:t>2.º Nível da estrutura de tópicos</a:t>
            </a:r>
          </a:p>
          <a:p>
            <a:pPr lvl="2"/>
            <a:r>
              <a:rPr lang="en-US"/>
              <a:t>3.º Nível da estrutura de tópicos</a:t>
            </a:r>
          </a:p>
          <a:p>
            <a:pPr lvl="3"/>
            <a:r>
              <a:rPr lang="en-US"/>
              <a:t>4.º Nível da estrutura de tópicos</a:t>
            </a:r>
          </a:p>
          <a:p>
            <a:pPr lvl="4"/>
            <a:r>
              <a:rPr lang="en-US"/>
              <a:t>5.º Nível da estrutura de tópicos</a:t>
            </a:r>
          </a:p>
          <a:p>
            <a:pPr lvl="5"/>
            <a:r>
              <a:rPr lang="en-US"/>
              <a:t>6.º Nível da estrutura de tópicos</a:t>
            </a:r>
          </a:p>
          <a:p>
            <a:pPr lvl="6"/>
            <a:r>
              <a:rPr lang="en-US"/>
              <a:t>7.º Nível da estrutura de tópicos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5520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5520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534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3624362-9AB1-48CF-B6E2-9E450DF36DC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buNone/>
        <a:tabLst/>
        <a:defRPr lang="en-US" sz="3190" b="0" i="0" u="none" strike="noStrike" kern="1200">
          <a:ln>
            <a:noFill/>
          </a:ln>
          <a:solidFill>
            <a:srgbClr val="333333"/>
          </a:solidFill>
          <a:latin typeface="Liberation Sans" pitchFamily="34"/>
          <a:ea typeface="Droid Sans Fallback" pitchFamily="2"/>
          <a:cs typeface="Lohit Hindi" pitchFamily="2"/>
        </a:defRPr>
      </a:lvl1pPr>
    </p:titleStyle>
    <p:bodyStyle>
      <a:lvl1pPr lvl="0" rtl="0" hangingPunct="0">
        <a:buSzPct val="45000"/>
        <a:buFont typeface="StarSymbol"/>
        <a:buChar char="●"/>
        <a:tabLst/>
        <a:defRPr lang="en-US"/>
      </a:lvl1pPr>
      <a:lvl2pPr lvl="1" rtl="0" hangingPunct="0">
        <a:buSzPct val="75000"/>
        <a:buFont typeface="StarSymbol"/>
        <a:buChar char="–"/>
        <a:tabLst/>
        <a:defRPr lang="en-US"/>
      </a:lvl2pPr>
      <a:lvl3pPr lvl="2" rtl="0" hangingPunct="0">
        <a:buSzPct val="45000"/>
        <a:buFont typeface="StarSymbol"/>
        <a:buChar char="●"/>
        <a:tabLst/>
        <a:defRPr lang="en-US"/>
      </a:lvl3pPr>
      <a:lvl4pPr lvl="3" rtl="0" hangingPunct="0">
        <a:buSzPct val="75000"/>
        <a:buFont typeface="StarSymbol"/>
        <a:buChar char="–"/>
        <a:tabLst/>
        <a:defRPr lang="en-US"/>
      </a:lvl4pPr>
      <a:lvl5pPr lvl="4" rtl="0" hangingPunct="0">
        <a:buSzPct val="45000"/>
        <a:buFont typeface="StarSymbol"/>
        <a:buChar char="●"/>
        <a:tabLst/>
        <a:defRPr lang="en-US"/>
      </a:lvl5pPr>
      <a:lvl6pPr lvl="5" rtl="0" hangingPunct="0">
        <a:buSzPct val="45000"/>
        <a:buFont typeface="StarSymbol"/>
        <a:buChar char="●"/>
        <a:tabLst/>
        <a:defRPr lang="en-US"/>
      </a:lvl6pPr>
      <a:lvl7pPr lvl="6" rtl="0" hangingPunct="0">
        <a:buSzPct val="45000"/>
        <a:buFont typeface="StarSymbol"/>
        <a:buChar char="●"/>
        <a:tabLst/>
        <a:defRPr lang="en-US"/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l.ethz.ch/people/lestefan/personal/BRISK_demo_web.avi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BRISK</a:t>
            </a:r>
            <a:r>
              <a:rPr lang="en-US" sz="1800"/>
              <a:t> (Presented by Josh Gleason)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40080" y="1646237"/>
            <a:ext cx="8916840" cy="1279842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300"/>
              </a:spcAft>
              <a:buNone/>
            </a:pPr>
            <a:r>
              <a:rPr lang="en-US" dirty="0">
                <a:latin typeface="Cabin" pitchFamily="18"/>
              </a:rPr>
              <a:t>Binary Robust Invariant Scalable </a:t>
            </a:r>
            <a:r>
              <a:rPr lang="en-US" dirty="0" err="1">
                <a:latin typeface="Cabin" pitchFamily="18"/>
              </a:rPr>
              <a:t>Keypoints</a:t>
            </a:r>
            <a:endParaRPr lang="en-US" dirty="0">
              <a:latin typeface="Cabin" pitchFamily="18"/>
            </a:endParaRPr>
          </a:p>
          <a:p>
            <a:pPr marL="0" lvl="0" indent="0" algn="ctr">
              <a:spcAft>
                <a:spcPts val="300"/>
              </a:spcAft>
              <a:buNone/>
            </a:pPr>
            <a:r>
              <a:rPr lang="en-US" sz="2000" dirty="0" err="1">
                <a:latin typeface="Cabin" pitchFamily="18"/>
              </a:rPr>
              <a:t>Sefan</a:t>
            </a:r>
            <a:r>
              <a:rPr lang="en-US" sz="2000" dirty="0">
                <a:latin typeface="Cabin" pitchFamily="18"/>
              </a:rPr>
              <a:t> </a:t>
            </a:r>
            <a:r>
              <a:rPr lang="en-US" sz="2000" dirty="0" err="1">
                <a:latin typeface="Cabin" pitchFamily="18"/>
              </a:rPr>
              <a:t>Leutenegger</a:t>
            </a:r>
            <a:r>
              <a:rPr lang="en-US" sz="2000" dirty="0">
                <a:latin typeface="Cabin" pitchFamily="18"/>
              </a:rPr>
              <a:t>, Margarita </a:t>
            </a:r>
            <a:r>
              <a:rPr lang="en-US" sz="2000" dirty="0" err="1">
                <a:latin typeface="Cabin" pitchFamily="18"/>
              </a:rPr>
              <a:t>Chli</a:t>
            </a:r>
            <a:r>
              <a:rPr lang="en-US" sz="2000" dirty="0">
                <a:latin typeface="Cabin" pitchFamily="18"/>
              </a:rPr>
              <a:t> and Roland Y. </a:t>
            </a:r>
            <a:r>
              <a:rPr lang="en-US" sz="2000" dirty="0" err="1">
                <a:latin typeface="Cabin" pitchFamily="18"/>
              </a:rPr>
              <a:t>Siegwart</a:t>
            </a:r>
            <a:endParaRPr lang="en-US" sz="2000" dirty="0">
              <a:latin typeface="Cabin" pitchFamily="18"/>
            </a:endParaRPr>
          </a:p>
          <a:p>
            <a:pPr marL="0" lvl="0" indent="0" algn="ctr">
              <a:spcAft>
                <a:spcPts val="300"/>
              </a:spcAft>
              <a:buNone/>
            </a:pPr>
            <a:r>
              <a:rPr lang="en-US" sz="2000" dirty="0">
                <a:latin typeface="Cabin" pitchFamily="18"/>
              </a:rPr>
              <a:t>ICCV11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2865437"/>
            <a:ext cx="4191000" cy="43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Subpixel maxima and scale selection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095199"/>
            <a:ext cx="443376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1800" dirty="0"/>
              <a:t>Using points obtained using non-maximal suppression.</a:t>
            </a:r>
          </a:p>
          <a:p>
            <a:pPr lvl="0"/>
            <a:r>
              <a:rPr lang="en-US" sz="1800" dirty="0"/>
              <a:t>2D quadratic function is fit to the 3x3 patch surrounding the pixel and sub-pixel maximum is determined.</a:t>
            </a:r>
          </a:p>
          <a:p>
            <a:pPr lvl="0"/>
            <a:r>
              <a:rPr lang="en-US" sz="1800" dirty="0"/>
              <a:t>The same is done for the layer above and below.</a:t>
            </a:r>
          </a:p>
          <a:p>
            <a:pPr lvl="0"/>
            <a:r>
              <a:rPr lang="en-US" sz="1800" dirty="0"/>
              <a:t>These maxima are then interpolated using a 1D quadratic function across scale space and the local maximum is chosen as the scale for the feature is found.</a:t>
            </a:r>
          </a:p>
          <a:p>
            <a:pPr lvl="0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84640" y="2044800"/>
            <a:ext cx="4572000" cy="4757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aight Connector 4"/>
          <p:cNvSpPr/>
          <p:nvPr/>
        </p:nvSpPr>
        <p:spPr>
          <a:xfrm flipV="1">
            <a:off x="4498199" y="4694236"/>
            <a:ext cx="3513913" cy="210832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607" y="6573959"/>
            <a:ext cx="1663559" cy="712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Selected scale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Keypoint Description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Sample pattern of smoothed pixels around feature.</a:t>
            </a:r>
          </a:p>
          <a:p>
            <a:pPr lvl="0"/>
            <a:r>
              <a:rPr lang="en-US"/>
              <a:t>Separate pairs of pixels into two subsets, short-distance pairs and long-distance pairs.</a:t>
            </a:r>
          </a:p>
          <a:p>
            <a:pPr lvl="0"/>
            <a:r>
              <a:rPr lang="en-US"/>
              <a:t>Compute local gradient between long-distance pairs.</a:t>
            </a:r>
          </a:p>
          <a:p>
            <a:pPr lvl="0"/>
            <a:r>
              <a:rPr lang="en-US"/>
              <a:t>Sum gradients to determine feature orientation.</a:t>
            </a:r>
          </a:p>
          <a:p>
            <a:pPr lvl="0"/>
            <a:r>
              <a:rPr lang="en-US"/>
              <a:t>Rotate short-distance pairs using orientation.</a:t>
            </a:r>
          </a:p>
          <a:p>
            <a:pPr lvl="0"/>
            <a:r>
              <a:rPr lang="en-US"/>
              <a:t>Construct binary descriptor from rotated short-distance pairs.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Sampling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2095199"/>
                <a:ext cx="3885120" cy="4384800"/>
              </a:xfrm>
            </p:spPr>
            <p:txBody>
              <a:bodyPr/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1pPr>
                <a:lvl2pPr marL="864000" marR="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2pPr>
                <a:lvl3pPr marL="1295999" marR="0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9pPr>
              </a:lstStyle>
              <a:p>
                <a:pPr lvl="0"/>
                <a:r>
                  <a:rPr lang="en-US" sz="1800" dirty="0" smtClean="0"/>
                  <a:t>Number of samples: N = 60</a:t>
                </a:r>
              </a:p>
              <a:p>
                <a:pPr lvl="0"/>
                <a:r>
                  <a:rPr lang="en-US" sz="1800" dirty="0"/>
                  <a:t>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18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/>
                  <a:t> are evenly separated around concentric circles.</a:t>
                </a: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Intensity of points smoothed with Gaussian proportional to separation of points on circle.</a:t>
                </a:r>
              </a:p>
              <a:p>
                <a:pPr lvl="0"/>
                <a:r>
                  <a:rPr lang="en-US" sz="1800" dirty="0"/>
                  <a:t>i.e., points on each concentric circle use a different kernel.</a:t>
                </a:r>
              </a:p>
              <a:p>
                <a:pPr lvl="1"/>
                <a:r>
                  <a:rPr lang="en-US" sz="1800" dirty="0"/>
                  <a:t>Avoids aliasing effects</a:t>
                </a:r>
              </a:p>
              <a:p>
                <a:pPr lvl="0"/>
                <a:r>
                  <a:rPr lang="en-US" sz="1800" dirty="0"/>
                  <a:t>Size of pattern based on scale (pattern shown </a:t>
                </a:r>
                <a:r>
                  <a:rPr lang="en-US" sz="1800" dirty="0" smtClean="0"/>
                  <a:t>for </a:t>
                </a:r>
                <a:r>
                  <a:rPr lang="en-US" sz="1800" i="1" dirty="0"/>
                  <a:t>t=1</a:t>
                </a:r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2095199"/>
                <a:ext cx="3885120" cy="4384800"/>
              </a:xfrm>
              <a:blipFill rotWithShape="1">
                <a:blip r:embed="rId3"/>
                <a:stretch>
                  <a:fillRect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1798637"/>
            <a:ext cx="523812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Pattern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/>
            <p:txBody>
              <a:bodyPr/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1pPr>
                <a:lvl2pPr marL="864000" marR="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2pPr>
                <a:lvl3pPr marL="1295999" marR="0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9pPr>
              </a:lstStyle>
              <a:p>
                <a:pPr lvl="0"/>
                <a:r>
                  <a:rPr lang="en-US" sz="1800" dirty="0" smtClean="0"/>
                  <a:t>Set containing all pairs of pixels : size of set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=1770</m:t>
                    </m:r>
                  </m:oMath>
                </a14:m>
                <a:r>
                  <a:rPr lang="en-US" sz="1800" dirty="0" smtClean="0"/>
                  <a:t> for N=60</a:t>
                </a:r>
              </a:p>
              <a:p>
                <a:pPr lvl="0"/>
                <a:endParaRPr lang="en-US" sz="1800" dirty="0"/>
              </a:p>
              <a:p>
                <a:pPr lvl="0"/>
                <a:r>
                  <a:rPr lang="en-US" sz="1800" dirty="0"/>
                  <a:t>Compute two subsets based on distance.</a:t>
                </a:r>
              </a:p>
              <a:p>
                <a:pPr lvl="0"/>
                <a:endParaRPr lang="en-US" sz="1800" dirty="0"/>
              </a:p>
              <a:p>
                <a:pPr lvl="0"/>
                <a:endParaRPr lang="en-US" sz="1800" dirty="0"/>
              </a:p>
              <a:p>
                <a:pPr lvl="0"/>
                <a:r>
                  <a:rPr lang="en-US" sz="1800" dirty="0"/>
                  <a:t>     is the long-distance pairings : size L = 870 for N = 60</a:t>
                </a:r>
              </a:p>
              <a:p>
                <a:pPr lvl="0"/>
                <a:r>
                  <a:rPr lang="en-US" sz="1800" dirty="0"/>
                  <a:t>     is the short-distance pairings : size S = 512 for N = 60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1">
                <a:blip r:embed="rId3"/>
                <a:stretch>
                  <a:fillRect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11680" y="2636837"/>
            <a:ext cx="5971679" cy="36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81520" y="3565517"/>
            <a:ext cx="5219280" cy="74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>
            <a:spLocks noResize="1"/>
          </p:cNvSpPr>
          <p:nvPr/>
        </p:nvSpPr>
        <p:spPr>
          <a:xfrm>
            <a:off x="6424920" y="38059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50400" y="4523117"/>
            <a:ext cx="247320" cy="2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60480" y="4961237"/>
            <a:ext cx="228240" cy="2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899760" y="3999317"/>
            <a:ext cx="1800000" cy="31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949440" y="3549677"/>
            <a:ext cx="1628280" cy="40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Pattern pairs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46720" y="2954160"/>
            <a:ext cx="3039839" cy="317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5760" y="2943360"/>
            <a:ext cx="3017520" cy="316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91679" y="2937960"/>
            <a:ext cx="3017520" cy="3161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8640" y="2597040"/>
            <a:ext cx="294552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Short-distance pairs (512)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5600" y="2591640"/>
            <a:ext cx="30924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Long-distance pairs (870)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3760" y="2591640"/>
            <a:ext cx="294264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Unused pairs (388)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Local gradient/keypoint orientation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1800" dirty="0"/>
              <a:t>Strength of gradient between pairs is computed using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 smtClean="0"/>
              <a:t>Overall </a:t>
            </a:r>
            <a:r>
              <a:rPr lang="en-US" sz="1800" dirty="0" err="1"/>
              <a:t>keypoint</a:t>
            </a:r>
            <a:r>
              <a:rPr lang="en-US" sz="1800" dirty="0"/>
              <a:t> direction vector </a:t>
            </a:r>
            <a:r>
              <a:rPr lang="en-US" sz="2000" b="1" dirty="0">
                <a:latin typeface="Times New Roman" pitchFamily="18"/>
              </a:rPr>
              <a:t>g</a:t>
            </a:r>
            <a:r>
              <a:rPr lang="en-US" sz="1800" dirty="0"/>
              <a:t> is estimated by summing gradients of all pairs in long-distance set.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2103120" y="2582280"/>
                <a:ext cx="4776840" cy="1042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/>
                        </a:rPr>
                        <m:t>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b="0" i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>
                                      <a:latin typeface="Cambria Math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0" i="1">
                                      <a:latin typeface="Cambria Math"/>
                                    </a:rPr>
                                    <m:t>∥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b="0">
                              <a:latin typeface="Cambria Math"/>
                            </a:rPr>
                            <m:t>unit</m:t>
                          </m:r>
                          <m:r>
                            <m:rPr>
                              <m:nor/>
                            </m:rPr>
                            <a:rPr lang="en-US" b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>
                              <a:latin typeface="Cambria Math"/>
                            </a:rPr>
                            <m:t>vector</m:t>
                          </m:r>
                        </m:lim>
                      </m:limLow>
                      <m:r>
                        <a:rPr lang="en-US" b="0" i="0">
                          <a:latin typeface="Cambria Math"/>
                        </a:rPr>
                        <m:t>⋅</m:t>
                      </m:r>
                      <m:limLow>
                        <m:limLowPr>
                          <m:ctrlPr>
                            <a:rPr lang="en-US" b="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latin typeface="Cambria Math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>
                                              <a:latin typeface="Cambria Math"/>
                                            </a:rPr>
                                            <m:t>𝐩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>
                                      <a:latin typeface="Cambria Math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0" i="1">
                                      <a:latin typeface="Cambria Math"/>
                                    </a:rPr>
                                    <m:t>∥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b="0">
                              <a:latin typeface="Cambria Math"/>
                            </a:rPr>
                            <m:t>gradient</m:t>
                          </m:r>
                          <m:r>
                            <m:rPr>
                              <m:nor/>
                            </m:rPr>
                            <a:rPr lang="en-US" b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>
                              <a:latin typeface="Cambria Math"/>
                            </a:rPr>
                            <m:t>magnitude</m:t>
                          </m:r>
                        </m:lim>
                      </m:limLow>
                    </m:oMath>
                  </m:oMathPara>
                </a14:m>
                <a:endParaRPr lang="en-US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0" y="2582280"/>
                <a:ext cx="4776840" cy="1042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68440" y="4599720"/>
            <a:ext cx="4581000" cy="9615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11680" y="6766560"/>
            <a:ext cx="765899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Comment: Should </a:t>
            </a:r>
            <a:r>
              <a:rPr lang="en-US" sz="1800" b="0" i="0" u="none" strike="noStrike" kern="1200" dirty="0" err="1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keypoints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 with weak gradient magnitude be eliminated?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Keypoints with orientation and scale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1519" y="2194560"/>
            <a:ext cx="860472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Building descriptor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/>
            <p:txBody>
              <a:bodyPr/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1pPr>
                <a:lvl2pPr marL="864000" marR="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2pPr>
                <a:lvl3pPr marL="1295999" marR="0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9pPr>
              </a:lstStyle>
              <a:p>
                <a:pPr lvl="0"/>
                <a:r>
                  <a:rPr lang="en-US" sz="1800" dirty="0" smtClean="0"/>
                  <a:t>Apply sampling pattern rotated by orientation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 smtClean="0">
                    <a:latin typeface="Liberation Sans" pitchFamily="32"/>
                  </a:rPr>
                  <a:t>,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of the </a:t>
                </a:r>
                <a:r>
                  <a:rPr lang="en-US" sz="1800" dirty="0" err="1"/>
                  <a:t>keypoint</a:t>
                </a:r>
                <a:r>
                  <a:rPr lang="en-US" sz="1800" dirty="0"/>
                  <a:t>.</a:t>
                </a:r>
              </a:p>
              <a:p>
                <a:pPr lvl="0"/>
                <a:endParaRPr lang="en-US" sz="1800" dirty="0"/>
              </a:p>
              <a:p>
                <a:pPr lvl="0"/>
                <a:endParaRPr lang="en-US" sz="1800" dirty="0"/>
              </a:p>
              <a:p>
                <a:pPr lvl="0"/>
                <a:r>
                  <a:rPr lang="en-US" sz="1800" dirty="0"/>
                  <a:t>Use rotated short-distance pairings to build binary </a:t>
                </a:r>
                <a:r>
                  <a:rPr lang="en-US" sz="1800" dirty="0" smtClean="0"/>
                  <a:t>descriptor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300" i="1" dirty="0" smtClean="0">
                    <a:latin typeface="Times New Roman" pitchFamily="18"/>
                  </a:rPr>
                  <a:t>.</a:t>
                </a:r>
                <a:endParaRPr lang="en-US" sz="1300" i="1" dirty="0">
                  <a:latin typeface="Times New Roman" pitchFamily="18"/>
                </a:endParaRPr>
              </a:p>
              <a:p>
                <a:pPr lvl="0"/>
                <a:r>
                  <a:rPr lang="en-US" sz="1800" dirty="0"/>
                  <a:t>Each bit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computed from a pair in     , so the descriptor is 512 bits long for    N = 60.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1">
                <a:blip r:embed="rId3"/>
                <a:stretch>
                  <a:fillRect t="-1808" r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2926079" y="2651760"/>
                <a:ext cx="2756519" cy="322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0">
                          <a:latin typeface="Cambria Math"/>
                        </a:rPr>
                        <m:t>=∠</m:t>
                      </m:r>
                      <m:r>
                        <a:rPr lang="en-US" b="1" i="0">
                          <a:latin typeface="Cambria Math"/>
                        </a:rPr>
                        <m:t>𝐠</m:t>
                      </m:r>
                      <m:r>
                        <a:rPr lang="en-US" b="0" i="0">
                          <a:latin typeface="Cambria Math"/>
                        </a:rPr>
                        <m:t>=</m:t>
                      </m:r>
                      <m:r>
                        <a:rPr lang="en-US" b="0" i="1">
                          <a:latin typeface="Cambria Math"/>
                        </a:rPr>
                        <m:t>𝑎𝑟𝑐𝑡𝑎𝑛</m:t>
                      </m:r>
                      <m:r>
                        <a:rPr lang="en-US" b="0" i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2651760"/>
                <a:ext cx="2756519" cy="322560"/>
              </a:xfrm>
              <a:prstGeom prst="rect">
                <a:avLst/>
              </a:prstGeom>
              <a:blipFill rotWithShape="1">
                <a:blip r:embed="rId4"/>
                <a:stretch>
                  <a:fillRect b="-301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86200" y="4734360"/>
            <a:ext cx="3857400" cy="130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40312" y="3894437"/>
            <a:ext cx="228240" cy="2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Descriptor Properties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Rotation invariant.</a:t>
            </a:r>
          </a:p>
          <a:p>
            <a:pPr lvl="0"/>
            <a:r>
              <a:rPr lang="en-US"/>
              <a:t>Scale invariant.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Descriptor Matching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Hamming distance computed for all pairs between images.</a:t>
            </a:r>
          </a:p>
          <a:p>
            <a:pPr lvl="1"/>
            <a:r>
              <a:rPr lang="en-US"/>
              <a:t>Count matching bits between descriptors.</a:t>
            </a:r>
          </a:p>
          <a:p>
            <a:pPr lvl="0"/>
            <a:r>
              <a:rPr lang="en-US"/>
              <a:t>Efficient computation because this is simply an XOR operation between two 512 bit strings.</a:t>
            </a:r>
          </a:p>
          <a:p>
            <a:pPr lvl="0"/>
            <a:r>
              <a:rPr lang="en-US"/>
              <a:t>Threshold for matching is the number of bits able to be matched.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Overview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Objective</a:t>
            </a:r>
          </a:p>
          <a:p>
            <a:pPr lvl="0"/>
            <a:r>
              <a:rPr lang="en-US"/>
              <a:t>Related Work</a:t>
            </a:r>
          </a:p>
          <a:p>
            <a:pPr lvl="0"/>
            <a:r>
              <a:rPr lang="en-US"/>
              <a:t>Key-point detection</a:t>
            </a:r>
          </a:p>
          <a:p>
            <a:pPr lvl="0"/>
            <a:r>
              <a:rPr lang="en-US"/>
              <a:t>Key-point description</a:t>
            </a:r>
          </a:p>
          <a:p>
            <a:pPr lvl="0"/>
            <a:r>
              <a:rPr lang="en-US"/>
              <a:t>Key-point matching</a:t>
            </a:r>
          </a:p>
          <a:p>
            <a:pPr lvl="0"/>
            <a:r>
              <a:rPr lang="en-US"/>
              <a:t>Experiments and Results</a:t>
            </a:r>
          </a:p>
          <a:p>
            <a:pPr lvl="0"/>
            <a:r>
              <a:rPr lang="en-US"/>
              <a:t>Examples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Implementation notes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2200" dirty="0"/>
              <a:t>Use AGAST implementation for computing scores in scale space.</a:t>
            </a:r>
          </a:p>
          <a:p>
            <a:pPr lvl="0"/>
            <a:r>
              <a:rPr lang="en-US" sz="2200" dirty="0"/>
              <a:t>Uses SSE2 and SSSE3 to aid in computing scale space pyramid.</a:t>
            </a:r>
          </a:p>
          <a:p>
            <a:pPr lvl="0"/>
            <a:r>
              <a:rPr lang="en-US" sz="2200" dirty="0"/>
              <a:t>Computing smoothed pixel intensity is actually done using integral images and box filters with floating point </a:t>
            </a:r>
            <a:r>
              <a:rPr lang="en-US" sz="2200" dirty="0" err="1"/>
              <a:t>boundries</a:t>
            </a:r>
            <a:r>
              <a:rPr lang="en-US" sz="2200" dirty="0"/>
              <a:t>, rather than </a:t>
            </a:r>
            <a:r>
              <a:rPr lang="en-US" sz="2200" dirty="0" err="1"/>
              <a:t>gaussians</a:t>
            </a:r>
            <a:r>
              <a:rPr lang="en-US" sz="2200" dirty="0"/>
              <a:t>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Improved SSE Hamming distance calculator.</a:t>
            </a:r>
          </a:p>
          <a:p>
            <a:pPr lvl="0"/>
            <a:r>
              <a:rPr lang="en-US" sz="2200" dirty="0"/>
              <a:t>Lookup tabled of discrete rotated and scaled BRISK pattern versions. Consumes about 40MB of RAM but allows algorithm to more efficiently retrieve values from the sampling pattern.</a:t>
            </a:r>
          </a:p>
          <a:p>
            <a:pPr lvl="1">
              <a:buNone/>
            </a:pPr>
            <a:endParaRPr lang="en-US" sz="2200" dirty="0"/>
          </a:p>
        </p:txBody>
      </p:sp>
      <p:sp>
        <p:nvSpPr>
          <p:cNvPr id="4" name="TextBox 3"/>
          <p:cNvSpPr txBox="1">
            <a:spLocks noResize="1"/>
          </p:cNvSpPr>
          <p:nvPr/>
        </p:nvSpPr>
        <p:spPr>
          <a:xfrm>
            <a:off x="5672520" y="3344040"/>
            <a:ext cx="72000" cy="169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2926079" y="4237037"/>
                <a:ext cx="2929679" cy="321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/>
                        <m:t>𝖻𝗈𝗑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en-US" sz="2000" smtClean="0"/>
                        <m:t>𝖾𝖽𝗀𝖾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en-US" sz="2000" smtClean="0"/>
                        <m:t>𝗌𝗂𝗓𝖾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</a:rPr>
                        <m:t>ρ</m:t>
                      </m:r>
                      <m:r>
                        <a:rPr lang="en-US" sz="2000" i="0">
                          <a:latin typeface="Cambria Math"/>
                        </a:rPr>
                        <m:t>=2.6⋅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en-US" sz="2000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79" y="4237037"/>
                <a:ext cx="2929679" cy="321840"/>
              </a:xfrm>
              <a:prstGeom prst="rect">
                <a:avLst/>
              </a:prstGeom>
              <a:blipFill rotWithShape="1">
                <a:blip r:embed="rId3"/>
                <a:stretch>
                  <a:fillRect b="-33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Experiments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095199"/>
            <a:ext cx="8870040" cy="41227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1800"/>
              <a:t>7 datasets</a:t>
            </a:r>
          </a:p>
          <a:p>
            <a:pPr lvl="0"/>
            <a:r>
              <a:rPr lang="en-US" sz="1800"/>
              <a:t>All comparisons made against first image in dataset.</a:t>
            </a:r>
          </a:p>
          <a:p>
            <a:pPr lvl="0"/>
            <a:r>
              <a:rPr lang="en-US" sz="1800"/>
              <a:t>Datasets contain ground-truth homography used to determine corresponding key-points.</a:t>
            </a:r>
          </a:p>
          <a:p>
            <a:pPr lvl="0"/>
            <a:r>
              <a:rPr lang="en-US" sz="1800"/>
              <a:t>Considers any pair of keypoints with descriptor distance below a certain threshold a match.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03120" y="4154399"/>
            <a:ext cx="5760720" cy="297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BRISK Repeatability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Repeatability score calculated as ratio between corresponding keypoints and the minimum total number of keypoints visible in both images.</a:t>
            </a:r>
          </a:p>
          <a:p>
            <a:pPr lvl="0"/>
            <a:r>
              <a:rPr lang="en-US"/>
              <a:t>A circle proportional to scale around each keypoint match on one image are transformed onto the other image.</a:t>
            </a:r>
          </a:p>
          <a:p>
            <a:pPr lvl="0"/>
            <a:r>
              <a:rPr lang="en-US"/>
              <a:t>If the circle and ellipse overlap by more than 50% of the union of the shapes, then a match is determined.</a:t>
            </a:r>
          </a:p>
          <a:p>
            <a:pPr lvl="0"/>
            <a:r>
              <a:rPr lang="en-US"/>
              <a:t>Used circle comparable in size to those created by SIFT and SURF.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BRISK Repeatability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095199"/>
            <a:ext cx="351936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1800"/>
              <a:t>Compare well to SURF except in transform is not too large.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06240" y="1737359"/>
            <a:ext cx="5486399" cy="54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Overall Algorithm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03120" y="1554479"/>
            <a:ext cx="5669279" cy="550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Overall Algorithm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2800" y="2040479"/>
            <a:ext cx="5852160" cy="505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2800" y="1561320"/>
            <a:ext cx="5888160" cy="51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BRISK vs. BREIF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095199"/>
            <a:ext cx="287928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1800"/>
              <a:t>SU-BRISK : Unrotated single scale</a:t>
            </a:r>
          </a:p>
          <a:p>
            <a:pPr lvl="0"/>
            <a:r>
              <a:rPr lang="en-US" sz="1800"/>
              <a:t>S-BRISK : Single scale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1320" y="2103120"/>
            <a:ext cx="6296760" cy="46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Timing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49040" y="1828800"/>
            <a:ext cx="5943600" cy="5285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5760" y="2011680"/>
            <a:ext cx="3302952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Easily scalable for faster execution by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19" y="2651760"/>
            <a:ext cx="2834640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reducing number of sampling-points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19" y="3383280"/>
            <a:ext cx="283464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Examining only one scale.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19" y="3840479"/>
            <a:ext cx="2834640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rPr>
              <a:t>Omitting pattern rotation step (assuming orientation is always 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Matching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040" y="2002680"/>
            <a:ext cx="9381600" cy="41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Demo Video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512" y="6827837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http://www.asl.ethz.ch/people/lestefan/personal/BRISK_demo_web.avi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Objective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Detect features which, when compared to state-of-the-art methods</a:t>
            </a:r>
          </a:p>
          <a:p>
            <a:pPr lvl="1"/>
            <a:r>
              <a:rPr lang="en-US"/>
              <a:t>Perform similarly.</a:t>
            </a:r>
          </a:p>
          <a:p>
            <a:pPr lvl="1"/>
            <a:r>
              <a:rPr lang="en-US"/>
              <a:t>Are dramatically more computationally efficient.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Future 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Explore alternatives to scale-space maxima search of saliency scores to yield higher repeatability while maintaining speed.</a:t>
            </a:r>
          </a:p>
          <a:p>
            <a:pPr lvl="0"/>
            <a:r>
              <a:rPr lang="en-US"/>
              <a:t>Analyze BRISK pattern such that information content and robustness is optimized.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008239" y="3749040"/>
            <a:ext cx="220968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Related Work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FAST</a:t>
            </a:r>
          </a:p>
          <a:p>
            <a:pPr lvl="0"/>
            <a:r>
              <a:rPr lang="en-US"/>
              <a:t>AGAST</a:t>
            </a:r>
          </a:p>
          <a:p>
            <a:pPr lvl="0"/>
            <a:r>
              <a:rPr lang="en-US"/>
              <a:t>BREAF</a:t>
            </a:r>
          </a:p>
          <a:p>
            <a:pPr lvl="0"/>
            <a:r>
              <a:rPr lang="en-US"/>
              <a:t>DAISY</a:t>
            </a:r>
          </a:p>
          <a:p>
            <a:pPr lvl="0"/>
            <a:r>
              <a:rPr lang="en-US"/>
              <a:t>FREAK</a:t>
            </a:r>
          </a:p>
          <a:p>
            <a:pPr lvl="0"/>
            <a:r>
              <a:rPr lang="en-US"/>
              <a:t>SURF</a:t>
            </a:r>
          </a:p>
          <a:p>
            <a:pPr lvl="0"/>
            <a:r>
              <a:rPr lang="en-US"/>
              <a:t>SIFT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Keypoint detection steps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/>
              <a:t>Create scale space</a:t>
            </a:r>
          </a:p>
          <a:p>
            <a:pPr lvl="0"/>
            <a:r>
              <a:rPr lang="en-US"/>
              <a:t>Compute FAST score across scale space.</a:t>
            </a:r>
          </a:p>
          <a:p>
            <a:pPr lvl="0"/>
            <a:r>
              <a:rPr lang="en-US"/>
              <a:t>Pixel level non-maximal suppression.</a:t>
            </a:r>
          </a:p>
          <a:p>
            <a:pPr lvl="0"/>
            <a:r>
              <a:rPr lang="en-US"/>
              <a:t>Compute sub-pixel maximum across patch.</a:t>
            </a:r>
          </a:p>
          <a:p>
            <a:pPr lvl="0"/>
            <a:r>
              <a:rPr lang="en-US"/>
              <a:t>Compute continuous maximum across scales.</a:t>
            </a:r>
          </a:p>
          <a:p>
            <a:pPr lvl="0"/>
            <a:r>
              <a:rPr lang="en-US"/>
              <a:t>Re-interpolate image coordinates from scale space feature point detection.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Create scale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2095199"/>
                <a:ext cx="5256720" cy="4384800"/>
              </a:xfrm>
            </p:spPr>
            <p:txBody>
              <a:bodyPr/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1pPr>
                <a:lvl2pPr marL="864000" marR="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2pPr>
                <a:lvl3pPr marL="1295999" marR="0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9pPr>
              </a:lstStyle>
              <a:p>
                <a:pPr lvl="0"/>
                <a:r>
                  <a:rPr lang="en-US" sz="1800" dirty="0" smtClean="0"/>
                  <a:t>Scale space representation</a:t>
                </a:r>
              </a:p>
              <a:p>
                <a:pPr lvl="0"/>
                <a:endParaRPr lang="en-US" sz="1800" dirty="0"/>
              </a:p>
              <a:p>
                <a:pPr lvl="0"/>
                <a:endParaRPr lang="en-US" sz="1800" dirty="0"/>
              </a:p>
              <a:p>
                <a:pPr lvl="0"/>
                <a:endParaRPr lang="en-US" sz="1800" dirty="0"/>
              </a:p>
              <a:p>
                <a:pPr lvl="0"/>
                <a:endParaRPr lang="en-US" sz="1800" dirty="0"/>
              </a:p>
              <a:p>
                <a:pPr lvl="0"/>
                <a:endParaRPr lang="en-US" sz="1800" dirty="0"/>
              </a:p>
              <a:p>
                <a:pPr lvl="0"/>
                <a:r>
                  <a:rPr lang="en-US" sz="1800" dirty="0"/>
                  <a:t>Each octave is half-sampled from previous octave.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original image.</a:t>
                </a:r>
              </a:p>
              <a:p>
                <a:pPr lvl="0"/>
                <a:r>
                  <a:rPr lang="en-US" sz="1800" dirty="0"/>
                  <a:t>Each </a:t>
                </a:r>
                <a:r>
                  <a:rPr lang="en-US" sz="1800" dirty="0" smtClean="0"/>
                  <a:t>intra-octave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down-sampled such that it is located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lvl="0"/>
                <a:endParaRPr lang="en-US" sz="2200" dirty="0"/>
              </a:p>
              <a:p>
                <a:pPr lvl="0"/>
                <a:endParaRPr lang="en-US" sz="22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2095199"/>
                <a:ext cx="5256720" cy="4384800"/>
              </a:xfrm>
              <a:blipFill rotWithShape="1">
                <a:blip r:embed="rId3"/>
                <a:stretch>
                  <a:fillRect t="-1808" r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963359" y="2430000"/>
                <a:ext cx="1657080" cy="286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/>
                        </a:rPr>
                        <m:t>: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smtClean="0">
                          <a:latin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ctave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images</m:t>
                      </m:r>
                    </m:oMath>
                  </m:oMathPara>
                </a14:m>
                <a:endParaRPr lang="en-US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59" y="2430000"/>
                <a:ext cx="1657080" cy="286920"/>
              </a:xfrm>
              <a:prstGeom prst="rect">
                <a:avLst/>
              </a:prstGeom>
              <a:blipFill rotWithShape="1">
                <a:blip r:embed="rId4"/>
                <a:stretch>
                  <a:fillRect r="-11765" b="-46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963359" y="2765520"/>
                <a:ext cx="2185920" cy="286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/>
                        </a:rPr>
                        <m:t>: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intra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octave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/>
                        </a:rPr>
                        <m:t>images</m:t>
                      </m:r>
                    </m:oMath>
                  </m:oMathPara>
                </a14:m>
                <a:endParaRPr lang="en-US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59" y="2765520"/>
                <a:ext cx="2185920" cy="286920"/>
              </a:xfrm>
              <a:prstGeom prst="rect">
                <a:avLst/>
              </a:prstGeom>
              <a:blipFill rotWithShape="1">
                <a:blip r:embed="rId5"/>
                <a:stretch>
                  <a:fillRect r="-15320" b="-46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Resize="1"/>
              </p:cNvSpPr>
              <p:nvPr/>
            </p:nvSpPr>
            <p:spPr>
              <a:xfrm>
                <a:off x="963359" y="3099240"/>
                <a:ext cx="1859759" cy="264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{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=</m:t>
                              </m:r>
                            </m:e>
                          </m:d>
                          <m:r>
                            <a:rPr lang="en-US" i="0">
                              <a:latin typeface="Cambria Math"/>
                            </a:rPr>
                            <m:t>0,1,2,...,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i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59" y="3099240"/>
                <a:ext cx="1859759" cy="264240"/>
              </a:xfrm>
              <a:prstGeom prst="rect">
                <a:avLst/>
              </a:prstGeom>
              <a:blipFill rotWithShape="1">
                <a:blip r:embed="rId6"/>
                <a:stretch>
                  <a:fillRect l="-1967" t="-234091" r="-50820" b="-40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>
                <a:spLocks noResize="1"/>
              </p:cNvSpPr>
              <p:nvPr/>
            </p:nvSpPr>
            <p:spPr>
              <a:xfrm>
                <a:off x="974880" y="3474720"/>
                <a:ext cx="301176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/>
                        <m:t>scale</m:t>
                      </m:r>
                      <m:r>
                        <a:rPr lang="en-US" i="0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i="0">
                          <a:latin typeface="Cambria Math"/>
                        </a:rPr>
                        <m:t>⋅1.5</m:t>
                      </m:r>
                    </m:oMath>
                  </m:oMathPara>
                </a14:m>
                <a:endParaRPr lang="en-US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80" y="3474720"/>
                <a:ext cx="3011760" cy="318600"/>
              </a:xfrm>
              <a:prstGeom prst="rect">
                <a:avLst/>
              </a:prstGeom>
              <a:blipFill rotWithShape="1">
                <a:blip r:embed="rId7"/>
                <a:stretch>
                  <a:fillRect r="-13158" b="-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>
                <a:spLocks noResize="1"/>
              </p:cNvSpPr>
              <p:nvPr/>
            </p:nvSpPr>
            <p:spPr>
              <a:xfrm>
                <a:off x="969840" y="4129560"/>
                <a:ext cx="2655720" cy="253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generally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choosen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Cambria Math"/>
                        </a:rPr>
                        <m:t>be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i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40" y="4129560"/>
                <a:ext cx="2655720" cy="253080"/>
              </a:xfrm>
              <a:prstGeom prst="rect">
                <a:avLst/>
              </a:prstGeom>
              <a:blipFill rotWithShape="1">
                <a:blip r:embed="rId8"/>
                <a:stretch>
                  <a:fillRect r="-6881" b="-6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985720" y="1828800"/>
            <a:ext cx="3615479" cy="536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FAST Score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843199"/>
            <a:ext cx="887004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z="1800"/>
              <a:t>Computed at each octave and intra-octave separately.</a:t>
            </a:r>
          </a:p>
          <a:p>
            <a:pPr lvl="0"/>
            <a:r>
              <a:rPr lang="en-US" sz="1800"/>
              <a:t>Use the FAST detector score </a:t>
            </a:r>
            <a:r>
              <a:rPr lang="en-US" sz="1800" i="1"/>
              <a:t>s.</a:t>
            </a:r>
          </a:p>
          <a:p>
            <a:pPr lvl="0"/>
            <a:r>
              <a:rPr lang="en-US" sz="1800" i="1"/>
              <a:t>s</a:t>
            </a:r>
            <a:r>
              <a:rPr lang="en-US" sz="1800"/>
              <a:t> is defined for each pixel as the maximum threshold for FAST detection which still considers an image point a corner.</a:t>
            </a:r>
          </a:p>
          <a:p>
            <a:pPr lvl="0"/>
            <a:r>
              <a:rPr lang="en-US" sz="1800"/>
              <a:t>The 16 point FAST detector is used which requires 9 consecutive pixels which are sufficiently brighter or darker than the central pixel.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4800" y="4069080"/>
            <a:ext cx="6126480" cy="30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Keypoint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503999" y="2095199"/>
                <a:ext cx="9097200" cy="4384800"/>
              </a:xfrm>
            </p:spPr>
            <p:txBody>
              <a:bodyPr/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1pPr>
                <a:lvl2pPr marL="864000" marR="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2pPr>
                <a:lvl3pPr marL="1295999" marR="0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9pPr>
              </a:lstStyle>
              <a:p>
                <a:pPr lvl="0"/>
                <a:r>
                  <a:rPr lang="en-US" sz="1800" dirty="0" smtClean="0"/>
                  <a:t>Special case</a:t>
                </a:r>
              </a:p>
              <a:p>
                <a:pPr lvl="0"/>
                <a:r>
                  <a:rPr lang="en-US" sz="1800" dirty="0" smtClean="0"/>
                  <a:t>Intra-octave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 smtClean="0"/>
                  <a:t> which </a:t>
                </a:r>
                <a:r>
                  <a:rPr lang="en-US" sz="1800" dirty="0"/>
                  <a:t>has scale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=0.75</m:t>
                    </m:r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not computed directly.</a:t>
                </a:r>
              </a:p>
              <a:p>
                <a:pPr lvl="0"/>
                <a:r>
                  <a:rPr lang="en-US" sz="1800" dirty="0"/>
                  <a:t>Instead the 8-element fast detector is used on the original image which approximates the </a:t>
                </a:r>
                <a:r>
                  <a:rPr lang="en-US" sz="1800" dirty="0" err="1"/>
                  <a:t>upsampling</a:t>
                </a:r>
                <a:r>
                  <a:rPr lang="en-US" sz="1800" dirty="0"/>
                  <a:t>.</a:t>
                </a:r>
              </a:p>
              <a:p>
                <a:pPr lvl="0"/>
                <a:endParaRPr lang="en-US" sz="18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03999" y="2095199"/>
                <a:ext cx="9097200" cy="4384800"/>
              </a:xfrm>
              <a:blipFill rotWithShape="1">
                <a:blip r:embed="rId3"/>
                <a:stretch>
                  <a:fillRect t="-1808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:\XPCustom\My Documents\CS491Y\VirtualScale_Glea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3584469"/>
            <a:ext cx="5791200" cy="364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Non-maximal suppression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/>
            <p:txBody>
              <a:bodyPr/>
              <a:lstStyle>
                <a:def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None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defPPr>
                <a:lvl1pPr marL="432000" marR="0" lvl="0" indent="-324000">
                  <a:spcBef>
                    <a:spcPts val="0"/>
                  </a:spcBef>
                  <a:spcAft>
                    <a:spcPts val="1417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1pPr>
                <a:lvl2pPr marL="864000" marR="0" lvl="1" indent="-324000">
                  <a:spcBef>
                    <a:spcPts val="0"/>
                  </a:spcBef>
                  <a:spcAft>
                    <a:spcPts val="1134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2pPr>
                <a:lvl3pPr marL="1295999" marR="0" lvl="2" indent="-288000">
                  <a:spcBef>
                    <a:spcPts val="0"/>
                  </a:spcBef>
                  <a:spcAft>
                    <a:spcPts val="850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3pPr>
                <a:lvl4pPr marL="1728000" marR="0" lvl="3" indent="-216000">
                  <a:spcBef>
                    <a:spcPts val="0"/>
                  </a:spcBef>
                  <a:spcAft>
                    <a:spcPts val="567"/>
                  </a:spcAft>
                  <a:buSzPct val="75000"/>
                  <a:buFont typeface="StarSymbol"/>
                  <a:buChar char="–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4pPr>
                <a:lvl5pPr marL="2160000" marR="0" lvl="4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5pPr>
                <a:lvl6pPr marL="2592000" marR="0" lvl="5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6pPr>
                <a:lvl7pPr marL="3024000" marR="0" lvl="6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6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7pPr>
                <a:lvl8pPr marL="3456000" marR="0" lvl="7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8pPr>
                <a:lvl9pPr marL="3887999" marR="0" lvl="8" indent="-216000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defRPr lang="en-US" sz="2000" b="0" i="0" u="none" strike="noStrike" kern="1200">
                    <a:ln>
                      <a:noFill/>
                    </a:ln>
                    <a:latin typeface="Liberation Sans" pitchFamily="34"/>
                    <a:ea typeface="Droid Sans Fallback" pitchFamily="2"/>
                    <a:cs typeface="Lohit Hindi" pitchFamily="2"/>
                  </a:defRPr>
                </a:lvl9pPr>
              </a:lstStyle>
              <a:p>
                <a:pPr lvl="0"/>
                <a:r>
                  <a:rPr lang="en-US" sz="1800" dirty="0" smtClean="0"/>
                  <a:t>Non-maximal suppression is performed on each octave and intra-octave such that</a:t>
                </a:r>
              </a:p>
              <a:p>
                <a:pPr lvl="1"/>
                <a:r>
                  <a:rPr lang="en-US" sz="1800" dirty="0"/>
                  <a:t>score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is maximal within a 3x3 neighborhood</a:t>
                </a:r>
              </a:p>
              <a:p>
                <a:pPr lvl="2"/>
                <a:r>
                  <a:rPr lang="en-US" sz="1800" dirty="0"/>
                  <a:t>Note: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not considered when performing non-maximal suppression.</a:t>
                </a:r>
              </a:p>
              <a:p>
                <a:pPr lvl="1"/>
                <a:r>
                  <a:rPr lang="en-US" sz="1800" dirty="0"/>
                  <a:t>score </a:t>
                </a:r>
                <a:r>
                  <a:rPr lang="en-US" sz="1800" i="1" dirty="0"/>
                  <a:t>s </a:t>
                </a:r>
                <a:r>
                  <a:rPr lang="en-US" sz="1800" dirty="0"/>
                  <a:t>is greater than the scales above and below.</a:t>
                </a:r>
              </a:p>
              <a:p>
                <a:pPr lvl="2"/>
                <a:r>
                  <a:rPr lang="en-US" sz="1800" dirty="0"/>
                  <a:t>This comparison is done against the max value in a 3x3 patch in the scale images above and below.</a:t>
                </a:r>
              </a:p>
              <a:p>
                <a:pPr lvl="0"/>
                <a:endParaRPr lang="en-US" sz="1800" dirty="0"/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 rotWithShape="1">
                <a:blip r:embed="rId3"/>
                <a:stretch>
                  <a:fillRect t="-1808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1392</Words>
  <Application>Microsoft Office PowerPoint</Application>
  <PresentationFormat>Custom</PresentationFormat>
  <Paragraphs>180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</vt:lpstr>
      <vt:lpstr>Inspiration</vt:lpstr>
      <vt:lpstr>BRISK (Presented by Josh Gleason)</vt:lpstr>
      <vt:lpstr>Overview</vt:lpstr>
      <vt:lpstr>Objective</vt:lpstr>
      <vt:lpstr>Related Work</vt:lpstr>
      <vt:lpstr>Keypoint detection steps</vt:lpstr>
      <vt:lpstr>Create scale space</vt:lpstr>
      <vt:lpstr>FAST Score</vt:lpstr>
      <vt:lpstr>Keypoint detection</vt:lpstr>
      <vt:lpstr>Non-maximal suppression</vt:lpstr>
      <vt:lpstr>Subpixel maxima and scale selection</vt:lpstr>
      <vt:lpstr>Keypoint Description</vt:lpstr>
      <vt:lpstr>Sampling pattern</vt:lpstr>
      <vt:lpstr>Pattern pairs</vt:lpstr>
      <vt:lpstr>Pattern pairs</vt:lpstr>
      <vt:lpstr>Local gradient/keypoint orientation</vt:lpstr>
      <vt:lpstr>Keypoints with orientation and scale</vt:lpstr>
      <vt:lpstr>Building descriptor</vt:lpstr>
      <vt:lpstr>Descriptor Properties</vt:lpstr>
      <vt:lpstr>Descriptor Matching</vt:lpstr>
      <vt:lpstr>Implementation notes</vt:lpstr>
      <vt:lpstr>Experiments</vt:lpstr>
      <vt:lpstr>BRISK Repeatability</vt:lpstr>
      <vt:lpstr>BRISK Repeatability</vt:lpstr>
      <vt:lpstr>Overall Algorithm Results</vt:lpstr>
      <vt:lpstr>Overall Algorithm Results</vt:lpstr>
      <vt:lpstr>BRISK vs. BREIF</vt:lpstr>
      <vt:lpstr>Timing analysis</vt:lpstr>
      <vt:lpstr>Matching example</vt:lpstr>
      <vt:lpstr>Demo Video</vt:lpstr>
      <vt:lpstr>Future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BRISK (Presented by Josh Gleason)</dc:title>
  <dc:creator>jodag</dc:creator>
  <cp:lastModifiedBy>gleason</cp:lastModifiedBy>
  <cp:revision>33</cp:revision>
  <dcterms:created xsi:type="dcterms:W3CDTF">2013-03-10T12:40:03Z</dcterms:created>
  <dcterms:modified xsi:type="dcterms:W3CDTF">2013-03-13T00:37:04Z</dcterms:modified>
</cp:coreProperties>
</file>