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47.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49.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31.xml" Type="http://schemas.openxmlformats.org/officeDocument/2006/relationships/slide" Id="rId36"/><Relationship Target="slides/slide25.xml" Type="http://schemas.openxmlformats.org/officeDocument/2006/relationships/slide" Id="rId30"/><Relationship Target="slides/slide26.xml" Type="http://schemas.openxmlformats.org/officeDocument/2006/relationships/slide" Id="rId3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43.xml" Type="http://schemas.openxmlformats.org/officeDocument/2006/relationships/slide" Id="rId48"/><Relationship Target="slides/slide42.xml" Type="http://schemas.openxmlformats.org/officeDocument/2006/relationships/slide" Id="rId47"/><Relationship Target="slides/slide44.xml" Type="http://schemas.openxmlformats.org/officeDocument/2006/relationships/slide" Id="rId49"/><Relationship Target="presProps.xml" Type="http://schemas.openxmlformats.org/officeDocument/2006/relationships/presProps" Id="rId2"/><Relationship Target="theme/theme2.xml" Type="http://schemas.openxmlformats.org/officeDocument/2006/relationships/theme" Id="rId1"/><Relationship Target="slides/slide35.xml" Type="http://schemas.openxmlformats.org/officeDocument/2006/relationships/slide" Id="rId40"/><Relationship Target="slideMasters/slideMaster1.xml" Type="http://schemas.openxmlformats.org/officeDocument/2006/relationships/slideMaster" Id="rId4"/><Relationship Target="slides/slide36.xml" Type="http://schemas.openxmlformats.org/officeDocument/2006/relationships/slide" Id="rId41"/><Relationship Target="tableStyles.xml" Type="http://schemas.openxmlformats.org/officeDocument/2006/relationships/tableStyles" Id="rId3"/><Relationship Target="slides/slide37.xml" Type="http://schemas.openxmlformats.org/officeDocument/2006/relationships/slide" Id="rId42"/><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slides/slide16.xml" Type="http://schemas.openxmlformats.org/officeDocument/2006/relationships/slide" Id="rId21"/><Relationship Target="slides/slide17.xml" Type="http://schemas.openxmlformats.org/officeDocument/2006/relationships/slide" Id="rId22"/><Relationship Target="slides/slide18.xml" Type="http://schemas.openxmlformats.org/officeDocument/2006/relationships/slide" Id="rId23"/><Relationship Target="slides/slide19.xml" Type="http://schemas.openxmlformats.org/officeDocument/2006/relationships/slide" Id="rId24"/><Relationship Target="slides/slide15.xml" Type="http://schemas.openxmlformats.org/officeDocument/2006/relationships/slide" Id="rId20"/></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8" name="Shape 98"/>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Theta is further quantized into T dominant orientations for simplicity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5" name="Shape 10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2" name="Shape 11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8" name="Shape 11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5" name="Shape 12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1" name="Shape 14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n-looking Greek symbol is Eta.</a:t>
            </a:r>
          </a:p>
          <a:p>
            <a: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0" name="Shape 15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hm,t,s intuitively means the number of pixels whose differential excitations belong to the same interval lm, and orientations (theta prime j) are quantized to the same dominant orientation (Phi t) and that the computed index Sj is equal to s.</a:t>
            </a:r>
          </a:p>
          <a:p>
            <a:pPr rtl="0" lvl="0">
              <a:buNone/>
            </a:pPr>
            <a:r>
              <a:rPr lang="en"/>
              <a:t>(Eta upper - Eta lower)/S is the width of each bin, and the part of the quation that is in the floor function (not the 1/2) is a linear mapping used to map the differential exitation to its corresponding bin since the values of Sj are of real.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8" name="Shape 15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6" name="Shape 16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3" name="Shape 3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1" name="Shape 171"/>
        <p:cNvGrpSpPr/>
        <p:nvPr/>
      </p:nvGrpSpPr>
      <p:grpSpPr>
        <a:xfrm>
          <a:off y="0" x="0"/>
          <a:ext cy="0" cx="0"/>
          <a:chOff y="0" x="0"/>
          <a:chExt cy="0" cx="0"/>
        </a:xfrm>
      </p:grpSpPr>
      <p:sp>
        <p:nvSpPr>
          <p:cNvPr id="172" name="Shape 17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3" name="Shape 17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8" name="Shape 178"/>
        <p:cNvGrpSpPr/>
        <p:nvPr/>
      </p:nvGrpSpPr>
      <p:grpSpPr>
        <a:xfrm>
          <a:off y="0" x="0"/>
          <a:ext cy="0" cx="0"/>
          <a:chOff y="0" x="0"/>
          <a:chExt cy="0" cx="0"/>
        </a:xfrm>
      </p:grpSpPr>
      <p:sp>
        <p:nvSpPr>
          <p:cNvPr id="179" name="Shape 17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0" name="Shape 180"/>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Weights determined are consistent with idea that higher frequencies point out more salient variations of an object.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4" name="Shape 184"/>
        <p:cNvGrpSpPr/>
        <p:nvPr/>
      </p:nvGrpSpPr>
      <p:grpSpPr>
        <a:xfrm>
          <a:off y="0" x="0"/>
          <a:ext cy="0" cx="0"/>
          <a:chOff y="0" x="0"/>
          <a:chExt cy="0" cx="0"/>
        </a:xfrm>
      </p:grpSpPr>
      <p:sp>
        <p:nvSpPr>
          <p:cNvPr id="185" name="Shape 18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6" name="Shape 18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1" name="Shape 191"/>
        <p:cNvGrpSpPr/>
        <p:nvPr/>
      </p:nvGrpSpPr>
      <p:grpSpPr>
        <a:xfrm>
          <a:off y="0" x="0"/>
          <a:ext cy="0" cx="0"/>
          <a:chOff y="0" x="0"/>
          <a:chExt cy="0" cx="0"/>
        </a:xfrm>
      </p:grpSpPr>
      <p:sp>
        <p:nvSpPr>
          <p:cNvPr id="192" name="Shape 19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3" name="Shape 19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7" name="Shape 197"/>
        <p:cNvGrpSpPr/>
        <p:nvPr/>
      </p:nvGrpSpPr>
      <p:grpSpPr>
        <a:xfrm>
          <a:off y="0" x="0"/>
          <a:ext cy="0" cx="0"/>
          <a:chOff y="0" x="0"/>
          <a:chExt cy="0" cx="0"/>
        </a:xfrm>
      </p:grpSpPr>
      <p:sp>
        <p:nvSpPr>
          <p:cNvPr id="198" name="Shape 19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9" name="Shape 19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6" name="Shape 20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1" name="Shape 211"/>
        <p:cNvGrpSpPr/>
        <p:nvPr/>
      </p:nvGrpSpPr>
      <p:grpSpPr>
        <a:xfrm>
          <a:off y="0" x="0"/>
          <a:ext cy="0" cx="0"/>
          <a:chOff y="0" x="0"/>
          <a:chExt cy="0" cx="0"/>
        </a:xfrm>
      </p:grpSpPr>
      <p:sp>
        <p:nvSpPr>
          <p:cNvPr id="212" name="Shape 21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3" name="Shape 21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1" name="Shape 221"/>
        <p:cNvGrpSpPr/>
        <p:nvPr/>
      </p:nvGrpSpPr>
      <p:grpSpPr>
        <a:xfrm>
          <a:off y="0" x="0"/>
          <a:ext cy="0" cx="0"/>
          <a:chOff y="0" x="0"/>
          <a:chExt cy="0" cx="0"/>
        </a:xfrm>
      </p:grpSpPr>
      <p:sp>
        <p:nvSpPr>
          <p:cNvPr id="222" name="Shape 22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3" name="Shape 22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7" name="Shape 227"/>
        <p:cNvGrpSpPr/>
        <p:nvPr/>
      </p:nvGrpSpPr>
      <p:grpSpPr>
        <a:xfrm>
          <a:off y="0" x="0"/>
          <a:ext cy="0" cx="0"/>
          <a:chOff y="0" x="0"/>
          <a:chExt cy="0" cx="0"/>
        </a:xfrm>
      </p:grpSpPr>
      <p:sp>
        <p:nvSpPr>
          <p:cNvPr id="228" name="Shape 22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9" name="Shape 22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3" name="Shape 233"/>
        <p:cNvGrpSpPr/>
        <p:nvPr/>
      </p:nvGrpSpPr>
      <p:grpSpPr>
        <a:xfrm>
          <a:off y="0" x="0"/>
          <a:ext cy="0" cx="0"/>
          <a:chOff y="0" x="0"/>
          <a:chExt cy="0" cx="0"/>
        </a:xfrm>
      </p:grpSpPr>
      <p:sp>
        <p:nvSpPr>
          <p:cNvPr id="234" name="Shape 23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5" name="Shape 23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 name="Shape 38"/>
        <p:cNvGrpSpPr/>
        <p:nvPr/>
      </p:nvGrpSpPr>
      <p:grpSpPr>
        <a:xfrm>
          <a:off y="0" x="0"/>
          <a:ext cy="0" cx="0"/>
          <a:chOff y="0" x="0"/>
          <a:chExt cy="0" cx="0"/>
        </a:xfrm>
      </p:grpSpPr>
      <p:sp>
        <p:nvSpPr>
          <p:cNvPr id="39" name="Shape 3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0" name="Shape 4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1" name="Shape 241"/>
        <p:cNvGrpSpPr/>
        <p:nvPr/>
      </p:nvGrpSpPr>
      <p:grpSpPr>
        <a:xfrm>
          <a:off y="0" x="0"/>
          <a:ext cy="0" cx="0"/>
          <a:chOff y="0" x="0"/>
          <a:chExt cy="0" cx="0"/>
        </a:xfrm>
      </p:grpSpPr>
      <p:sp>
        <p:nvSpPr>
          <p:cNvPr id="242" name="Shape 2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3" name="Shape 24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8" name="Shape 248"/>
        <p:cNvGrpSpPr/>
        <p:nvPr/>
      </p:nvGrpSpPr>
      <p:grpSpPr>
        <a:xfrm>
          <a:off y="0" x="0"/>
          <a:ext cy="0" cx="0"/>
          <a:chOff y="0" x="0"/>
          <a:chExt cy="0" cx="0"/>
        </a:xfrm>
      </p:grpSpPr>
      <p:sp>
        <p:nvSpPr>
          <p:cNvPr id="249" name="Shape 24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50" name="Shape 25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5" name="Shape 255"/>
        <p:cNvGrpSpPr/>
        <p:nvPr/>
      </p:nvGrpSpPr>
      <p:grpSpPr>
        <a:xfrm>
          <a:off y="0" x="0"/>
          <a:ext cy="0" cx="0"/>
          <a:chOff y="0" x="0"/>
          <a:chExt cy="0" cx="0"/>
        </a:xfrm>
      </p:grpSpPr>
      <p:sp>
        <p:nvSpPr>
          <p:cNvPr id="256" name="Shape 25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57" name="Shape 25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2" name="Shape 262"/>
        <p:cNvGrpSpPr/>
        <p:nvPr/>
      </p:nvGrpSpPr>
      <p:grpSpPr>
        <a:xfrm>
          <a:off y="0" x="0"/>
          <a:ext cy="0" cx="0"/>
          <a:chOff y="0" x="0"/>
          <a:chExt cy="0" cx="0"/>
        </a:xfrm>
      </p:grpSpPr>
      <p:sp>
        <p:nvSpPr>
          <p:cNvPr id="263" name="Shape 26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64" name="Shape 26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70" name="Shape 27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4" name="Shape 274"/>
        <p:cNvGrpSpPr/>
        <p:nvPr/>
      </p:nvGrpSpPr>
      <p:grpSpPr>
        <a:xfrm>
          <a:off y="0" x="0"/>
          <a:ext cy="0" cx="0"/>
          <a:chOff y="0" x="0"/>
          <a:chExt cy="0" cx="0"/>
        </a:xfrm>
      </p:grpSpPr>
      <p:sp>
        <p:nvSpPr>
          <p:cNvPr id="275" name="Shape 27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76" name="Shape 27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0" name="Shape 280"/>
        <p:cNvGrpSpPr/>
        <p:nvPr/>
      </p:nvGrpSpPr>
      <p:grpSpPr>
        <a:xfrm>
          <a:off y="0" x="0"/>
          <a:ext cy="0" cx="0"/>
          <a:chOff y="0" x="0"/>
          <a:chExt cy="0" cx="0"/>
        </a:xfrm>
      </p:grpSpPr>
      <p:sp>
        <p:nvSpPr>
          <p:cNvPr id="281" name="Shape 28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82" name="Shape 28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7" name="Shape 287"/>
        <p:cNvGrpSpPr/>
        <p:nvPr/>
      </p:nvGrpSpPr>
      <p:grpSpPr>
        <a:xfrm>
          <a:off y="0" x="0"/>
          <a:ext cy="0" cx="0"/>
          <a:chOff y="0" x="0"/>
          <a:chExt cy="0" cx="0"/>
        </a:xfrm>
      </p:grpSpPr>
      <p:sp>
        <p:nvSpPr>
          <p:cNvPr id="288" name="Shape 28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89" name="Shape 28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4" name="Shape 294"/>
        <p:cNvGrpSpPr/>
        <p:nvPr/>
      </p:nvGrpSpPr>
      <p:grpSpPr>
        <a:xfrm>
          <a:off y="0" x="0"/>
          <a:ext cy="0" cx="0"/>
          <a:chOff y="0" x="0"/>
          <a:chExt cy="0" cx="0"/>
        </a:xfrm>
      </p:grpSpPr>
      <p:sp>
        <p:nvSpPr>
          <p:cNvPr id="295" name="Shape 29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96" name="Shape 29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1" name="Shape 301"/>
        <p:cNvGrpSpPr/>
        <p:nvPr/>
      </p:nvGrpSpPr>
      <p:grpSpPr>
        <a:xfrm>
          <a:off y="0" x="0"/>
          <a:ext cy="0" cx="0"/>
          <a:chOff y="0" x="0"/>
          <a:chExt cy="0" cx="0"/>
        </a:xfrm>
      </p:grpSpPr>
      <p:sp>
        <p:nvSpPr>
          <p:cNvPr id="302" name="Shape 30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03" name="Shape 30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 name="Shape 44"/>
        <p:cNvGrpSpPr/>
        <p:nvPr/>
      </p:nvGrpSpPr>
      <p:grpSpPr>
        <a:xfrm>
          <a:off y="0" x="0"/>
          <a:ext cy="0" cx="0"/>
          <a:chOff y="0" x="0"/>
          <a:chExt cy="0" cx="0"/>
        </a:xfrm>
      </p:grpSpPr>
      <p:sp>
        <p:nvSpPr>
          <p:cNvPr id="45" name="Shape 4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6" name="Shape 46"/>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First symbol is lower-case xi (pron: zai)</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8" name="Shape 308"/>
        <p:cNvGrpSpPr/>
        <p:nvPr/>
      </p:nvGrpSpPr>
      <p:grpSpPr>
        <a:xfrm>
          <a:off y="0" x="0"/>
          <a:ext cy="0" cx="0"/>
          <a:chOff y="0" x="0"/>
          <a:chExt cy="0" cx="0"/>
        </a:xfrm>
      </p:grpSpPr>
      <p:sp>
        <p:nvSpPr>
          <p:cNvPr id="309" name="Shape 30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10" name="Shape 31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5" name="Shape 315"/>
        <p:cNvGrpSpPr/>
        <p:nvPr/>
      </p:nvGrpSpPr>
      <p:grpSpPr>
        <a:xfrm>
          <a:off y="0" x="0"/>
          <a:ext cy="0" cx="0"/>
          <a:chOff y="0" x="0"/>
          <a:chExt cy="0" cx="0"/>
        </a:xfrm>
      </p:grpSpPr>
      <p:sp>
        <p:nvSpPr>
          <p:cNvPr id="316" name="Shape 31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17" name="Shape 31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1" name="Shape 321"/>
        <p:cNvGrpSpPr/>
        <p:nvPr/>
      </p:nvGrpSpPr>
      <p:grpSpPr>
        <a:xfrm>
          <a:off y="0" x="0"/>
          <a:ext cy="0" cx="0"/>
          <a:chOff y="0" x="0"/>
          <a:chExt cy="0" cx="0"/>
        </a:xfrm>
      </p:grpSpPr>
      <p:sp>
        <p:nvSpPr>
          <p:cNvPr id="322" name="Shape 32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23" name="Shape 32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9" name="Shape 329"/>
        <p:cNvGrpSpPr/>
        <p:nvPr/>
      </p:nvGrpSpPr>
      <p:grpSpPr>
        <a:xfrm>
          <a:off y="0" x="0"/>
          <a:ext cy="0" cx="0"/>
          <a:chOff y="0" x="0"/>
          <a:chExt cy="0" cx="0"/>
        </a:xfrm>
      </p:grpSpPr>
      <p:sp>
        <p:nvSpPr>
          <p:cNvPr id="330" name="Shape 33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31" name="Shape 33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7" name="Shape 337"/>
        <p:cNvGrpSpPr/>
        <p:nvPr/>
      </p:nvGrpSpPr>
      <p:grpSpPr>
        <a:xfrm>
          <a:off y="0" x="0"/>
          <a:ext cy="0" cx="0"/>
          <a:chOff y="0" x="0"/>
          <a:chExt cy="0" cx="0"/>
        </a:xfrm>
      </p:grpSpPr>
      <p:sp>
        <p:nvSpPr>
          <p:cNvPr id="338" name="Shape 33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39" name="Shape 33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4" name="Shape 344"/>
        <p:cNvGrpSpPr/>
        <p:nvPr/>
      </p:nvGrpSpPr>
      <p:grpSpPr>
        <a:xfrm>
          <a:off y="0" x="0"/>
          <a:ext cy="0" cx="0"/>
          <a:chOff y="0" x="0"/>
          <a:chExt cy="0" cx="0"/>
        </a:xfrm>
      </p:grpSpPr>
      <p:sp>
        <p:nvSpPr>
          <p:cNvPr id="345" name="Shape 34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46" name="Shape 34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1" name="Shape 351"/>
        <p:cNvGrpSpPr/>
        <p:nvPr/>
      </p:nvGrpSpPr>
      <p:grpSpPr>
        <a:xfrm>
          <a:off y="0" x="0"/>
          <a:ext cy="0" cx="0"/>
          <a:chOff y="0" x="0"/>
          <a:chExt cy="0" cx="0"/>
        </a:xfrm>
      </p:grpSpPr>
      <p:sp>
        <p:nvSpPr>
          <p:cNvPr id="352" name="Shape 35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53" name="Shape 35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8" name="Shape 358"/>
        <p:cNvGrpSpPr/>
        <p:nvPr/>
      </p:nvGrpSpPr>
      <p:grpSpPr>
        <a:xfrm>
          <a:off y="0" x="0"/>
          <a:ext cy="0" cx="0"/>
          <a:chOff y="0" x="0"/>
          <a:chExt cy="0" cx="0"/>
        </a:xfrm>
      </p:grpSpPr>
      <p:sp>
        <p:nvSpPr>
          <p:cNvPr id="359" name="Shape 3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60" name="Shape 36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7" name="Shape 367"/>
        <p:cNvGrpSpPr/>
        <p:nvPr/>
      </p:nvGrpSpPr>
      <p:grpSpPr>
        <a:xfrm>
          <a:off y="0" x="0"/>
          <a:ext cy="0" cx="0"/>
          <a:chOff y="0" x="0"/>
          <a:chExt cy="0" cx="0"/>
        </a:xfrm>
      </p:grpSpPr>
      <p:sp>
        <p:nvSpPr>
          <p:cNvPr id="368" name="Shape 3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69" name="Shape 36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3" name="Shape 373"/>
        <p:cNvGrpSpPr/>
        <p:nvPr/>
      </p:nvGrpSpPr>
      <p:grpSpPr>
        <a:xfrm>
          <a:off y="0" x="0"/>
          <a:ext cy="0" cx="0"/>
          <a:chOff y="0" x="0"/>
          <a:chExt cy="0" cx="0"/>
        </a:xfrm>
      </p:grpSpPr>
      <p:sp>
        <p:nvSpPr>
          <p:cNvPr id="374" name="Shape 37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75" name="Shape 37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8" name="Shape 5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Not sure if f00 filter multiplies center pixel by -8? Does not appear to do so from the subsequent equations.</a:t>
            </a:r>
          </a:p>
          <a:p>
            <a:r>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9" name="Shape 379"/>
        <p:cNvGrpSpPr/>
        <p:nvPr/>
      </p:nvGrpSpPr>
      <p:grpSpPr>
        <a:xfrm>
          <a:off y="0" x="0"/>
          <a:ext cy="0" cx="0"/>
          <a:chOff y="0" x="0"/>
          <a:chExt cy="0" cx="0"/>
        </a:xfrm>
      </p:grpSpPr>
      <p:sp>
        <p:nvSpPr>
          <p:cNvPr id="380" name="Shape 38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81" name="Shape 38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 name="Shape 64"/>
        <p:cNvGrpSpPr/>
        <p:nvPr/>
      </p:nvGrpSpPr>
      <p:grpSpPr>
        <a:xfrm>
          <a:off y="0" x="0"/>
          <a:ext cy="0" cx="0"/>
          <a:chOff y="0" x="0"/>
          <a:chExt cy="0" cx="0"/>
        </a:xfrm>
      </p:grpSpPr>
      <p:sp>
        <p:nvSpPr>
          <p:cNvPr id="65" name="Shape 6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6" name="Shape 6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 name="Shape 70"/>
        <p:cNvGrpSpPr/>
        <p:nvPr/>
      </p:nvGrpSpPr>
      <p:grpSpPr>
        <a:xfrm>
          <a:off y="0" x="0"/>
          <a:ext cy="0" cx="0"/>
          <a:chOff y="0" x="0"/>
          <a:chExt cy="0" cx="0"/>
        </a:xfrm>
      </p:grpSpPr>
      <p:sp>
        <p:nvSpPr>
          <p:cNvPr id="71" name="Shape 7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2" name="Shape 7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9" name="Shape 7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9" name="Shape 8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γ is lower-case gamma.</a:t>
            </a:r>
          </a:p>
          <a:p>
            <a:r>
              <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7" name="Shape 7"/>
        <p:cNvGrpSpPr/>
        <p:nvPr/>
      </p:nvGrpSpPr>
      <p:grpSpPr>
        <a:xfrm>
          <a:off y="0" x="0"/>
          <a:ext cy="0" cx="0"/>
          <a:chOff y="0" x="0"/>
          <a:chExt cy="0" cx="0"/>
        </a:xfrm>
      </p:grpSpPr>
      <p:sp>
        <p:nvSpPr>
          <p:cNvPr id="8" name="Shape 8"/>
          <p:cNvSpPr txBox="1"/>
          <p:nvPr>
            <p:ph idx="1" type="subTitle"/>
          </p:nvPr>
        </p:nvSpPr>
        <p:spPr>
          <a:xfrm>
            <a:off y="3786737" x="685800"/>
            <a:ext cy="1046400" cx="7772400"/>
          </a:xfrm>
          <a:prstGeom prst="rect">
            <a:avLst/>
          </a:prstGeom>
          <a:noFill/>
          <a:ln>
            <a:noFill/>
          </a:ln>
        </p:spPr>
        <p:txBody>
          <a:bodyPr bIns="91425" rIns="91425" lIns="91425" tIns="91425" anchor="t" anchorCtr="0"/>
          <a:lstStyle>
            <a:lvl1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1pPr>
            <a:lvl2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2pPr>
            <a:lvl3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3pPr>
            <a:lvl4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4pPr>
            <a:lvl5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5pPr>
            <a:lvl6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6pPr>
            <a:lvl7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7pPr>
            <a:lvl8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8pPr>
            <a:lvl9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9pPr>
          </a:lstStyle>
          <a:p/>
        </p:txBody>
      </p:sp>
      <p:sp>
        <p:nvSpPr>
          <p:cNvPr id="9" name="Shape 9"/>
          <p:cNvSpPr txBox="1"/>
          <p:nvPr>
            <p:ph type="ctrTitle"/>
          </p:nvPr>
        </p:nvSpPr>
        <p:spPr>
          <a:xfrm>
            <a:off y="2111123" x="685800"/>
            <a:ext cy="1546500" cx="7772400"/>
          </a:xfrm>
          <a:prstGeom prst="rect">
            <a:avLst/>
          </a:prstGeom>
          <a:noFill/>
          <a:ln>
            <a:noFill/>
          </a:ln>
        </p:spPr>
        <p:txBody>
          <a:bodyPr bIns="91425" rIns="91425" lIns="91425" tIns="91425" anchor="b" anchorCtr="0"/>
          <a:lstStyle>
            <a:lvl1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1pPr>
            <a:lvl2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2pPr>
            <a:lvl3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3pPr>
            <a:lvl4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4pPr>
            <a:lvl5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5pPr>
            <a:lvl6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6pPr>
            <a:lvl7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7pPr>
            <a:lvl8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8pPr>
            <a:lvl9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
        <p:nvSpPr>
          <p:cNvPr id="12" name="Shape 12"/>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
        <p:nvSpPr>
          <p:cNvPr id="15" name="Shape 15"/>
          <p:cNvSpPr txBox="1"/>
          <p:nvPr>
            <p:ph idx="1" type="body"/>
          </p:nvPr>
        </p:nvSpPr>
        <p:spPr>
          <a:xfrm>
            <a:off y="1600200" x="457200"/>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16" name="Shape 16"/>
          <p:cNvSpPr txBox="1"/>
          <p:nvPr>
            <p:ph idx="2" type="body"/>
          </p:nvPr>
        </p:nvSpPr>
        <p:spPr>
          <a:xfrm>
            <a:off y="1600200" x="4692273"/>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9" name="Shape 19"/>
        <p:cNvGrpSpPr/>
        <p:nvPr/>
      </p:nvGrpSpPr>
      <p:grpSpPr>
        <a:xfrm>
          <a:off y="0" x="0"/>
          <a:ext cy="0" cx="0"/>
          <a:chOff y="0" x="0"/>
          <a:chExt cy="0" cx="0"/>
        </a:xfrm>
      </p:grpSpPr>
      <p:sp>
        <p:nvSpPr>
          <p:cNvPr id="20" name="Shape 20"/>
          <p:cNvSpPr txBox="1"/>
          <p:nvPr>
            <p:ph idx="1" type="body"/>
          </p:nvPr>
        </p:nvSpPr>
        <p:spPr>
          <a:xfrm>
            <a:off y="5875078" x="457200"/>
            <a:ext cy="692700" cx="8229600"/>
          </a:xfrm>
          <a:prstGeom prst="rect">
            <a:avLst/>
          </a:prstGeom>
          <a:noFill/>
          <a:ln>
            <a:noFill/>
          </a:ln>
        </p:spPr>
        <p:txBody>
          <a:bodyPr bIns="91425" rIns="91425" lIns="91425" tIns="91425" anchor="t" anchorCtr="0"/>
          <a:lstStyle>
            <a:lvl1pPr algn="ctr" rtl="0" indent="-285750" marL="285750">
              <a:lnSpc>
                <a:spcPct val="100000"/>
              </a:lnSpc>
              <a:spcBef>
                <a:spcPts val="0"/>
              </a:spcBef>
              <a:spcAft>
                <a:spcPts val="0"/>
              </a:spcAft>
              <a:buClr>
                <a:schemeClr val="lt1"/>
              </a:buClr>
              <a:buSzPct val="166666"/>
              <a:buFont typeface="Arial"/>
              <a:buChar char="•"/>
              <a:defRPr sz="1800">
                <a:solidFill>
                  <a:schemeClr val="lt1"/>
                </a:solidFill>
              </a:defRPr>
            </a:lvl1pPr>
            <a:lvl2pPr algn="ctr" rtl="0" indent="-285750" marL="285750">
              <a:lnSpc>
                <a:spcPct val="100000"/>
              </a:lnSpc>
              <a:spcBef>
                <a:spcPts val="0"/>
              </a:spcBef>
              <a:spcAft>
                <a:spcPts val="0"/>
              </a:spcAft>
              <a:buClr>
                <a:schemeClr val="lt1"/>
              </a:buClr>
              <a:buSzPct val="100000"/>
              <a:buFont typeface="Courier New"/>
              <a:buChar char="o"/>
              <a:defRPr sz="1800">
                <a:solidFill>
                  <a:schemeClr val="lt1"/>
                </a:solidFill>
              </a:defRPr>
            </a:lvl2pPr>
            <a:lvl3pPr algn="ctr" rtl="0" indent="-285750" marL="285750">
              <a:lnSpc>
                <a:spcPct val="100000"/>
              </a:lnSpc>
              <a:spcBef>
                <a:spcPts val="0"/>
              </a:spcBef>
              <a:spcAft>
                <a:spcPts val="0"/>
              </a:spcAft>
              <a:buClr>
                <a:schemeClr val="lt1"/>
              </a:buClr>
              <a:buSzPct val="100000"/>
              <a:buFont typeface="Wingdings"/>
              <a:buChar char="§"/>
              <a:defRPr sz="1800">
                <a:solidFill>
                  <a:schemeClr val="lt1"/>
                </a:solidFill>
              </a:defRPr>
            </a:lvl3pPr>
            <a:lvl4pPr algn="ctr" rtl="0" indent="-285750" marL="285750">
              <a:lnSpc>
                <a:spcPct val="100000"/>
              </a:lnSpc>
              <a:spcBef>
                <a:spcPts val="0"/>
              </a:spcBef>
              <a:spcAft>
                <a:spcPts val="0"/>
              </a:spcAft>
              <a:buClr>
                <a:schemeClr val="lt1"/>
              </a:buClr>
              <a:buSzPct val="166666"/>
              <a:buFont typeface="Arial"/>
              <a:buChar char="•"/>
              <a:defRPr sz="1800">
                <a:solidFill>
                  <a:schemeClr val="lt1"/>
                </a:solidFill>
              </a:defRPr>
            </a:lvl4pPr>
            <a:lvl5pPr algn="ctr" rtl="0" indent="-285750" marL="285750">
              <a:lnSpc>
                <a:spcPct val="100000"/>
              </a:lnSpc>
              <a:spcBef>
                <a:spcPts val="0"/>
              </a:spcBef>
              <a:spcAft>
                <a:spcPts val="0"/>
              </a:spcAft>
              <a:buClr>
                <a:schemeClr val="lt1"/>
              </a:buClr>
              <a:buSzPct val="100000"/>
              <a:buFont typeface="Courier New"/>
              <a:buChar char="o"/>
              <a:defRPr sz="1800">
                <a:solidFill>
                  <a:schemeClr val="lt1"/>
                </a:solidFill>
              </a:defRPr>
            </a:lvl5pPr>
            <a:lvl6pPr algn="ctr" rtl="0" indent="-285750" marL="285750">
              <a:lnSpc>
                <a:spcPct val="100000"/>
              </a:lnSpc>
              <a:spcBef>
                <a:spcPts val="0"/>
              </a:spcBef>
              <a:spcAft>
                <a:spcPts val="0"/>
              </a:spcAft>
              <a:buClr>
                <a:schemeClr val="lt1"/>
              </a:buClr>
              <a:buSzPct val="100000"/>
              <a:buFont typeface="Wingdings"/>
              <a:buChar char="§"/>
              <a:defRPr sz="1800">
                <a:solidFill>
                  <a:schemeClr val="lt1"/>
                </a:solidFill>
              </a:defRPr>
            </a:lvl6pPr>
            <a:lvl7pPr algn="ctr" rtl="0" indent="-285750" marL="285750">
              <a:lnSpc>
                <a:spcPct val="100000"/>
              </a:lnSpc>
              <a:spcBef>
                <a:spcPts val="0"/>
              </a:spcBef>
              <a:spcAft>
                <a:spcPts val="0"/>
              </a:spcAft>
              <a:buClr>
                <a:schemeClr val="lt1"/>
              </a:buClr>
              <a:buSzPct val="166666"/>
              <a:buFont typeface="Arial"/>
              <a:buChar char="•"/>
              <a:defRPr sz="1800">
                <a:solidFill>
                  <a:schemeClr val="lt1"/>
                </a:solidFill>
              </a:defRPr>
            </a:lvl7pPr>
            <a:lvl8pPr algn="ctr" rtl="0" indent="-285750" marL="285750">
              <a:lnSpc>
                <a:spcPct val="100000"/>
              </a:lnSpc>
              <a:spcBef>
                <a:spcPts val="0"/>
              </a:spcBef>
              <a:spcAft>
                <a:spcPts val="0"/>
              </a:spcAft>
              <a:buClr>
                <a:schemeClr val="lt1"/>
              </a:buClr>
              <a:buSzPct val="100000"/>
              <a:buFont typeface="Courier New"/>
              <a:buChar char="o"/>
              <a:defRPr sz="1800">
                <a:solidFill>
                  <a:schemeClr val="lt1"/>
                </a:solidFill>
              </a:defRPr>
            </a:lvl8pPr>
            <a:lvl9pPr algn="ctr" rtl="0" indent="-285750" marL="285750">
              <a:lnSpc>
                <a:spcPct val="100000"/>
              </a:lnSpc>
              <a:spcBef>
                <a:spcPts val="0"/>
              </a:spcBef>
              <a:spcAft>
                <a:spcPts val="0"/>
              </a:spcAft>
              <a:buClr>
                <a:schemeClr val="lt1"/>
              </a:buClr>
              <a:buSzPct val="100000"/>
              <a:buFont typeface="Wingdings"/>
              <a:buChar char="§"/>
              <a:defRPr sz="1800">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1pPr>
            <a:lvl2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2pPr>
            <a:lvl3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3pPr>
            <a:lvl4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4pPr>
            <a:lvl5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5pPr>
            <a:lvl6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6pPr>
            <a:lvl7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7pPr>
            <a:lvl8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8pPr>
            <a:lvl9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lgn="l" rtl="0" indent="-342900" marL="342900">
              <a:spcBef>
                <a:spcPts val="600"/>
              </a:spcBef>
              <a:buClr>
                <a:schemeClr val="lt1"/>
              </a:buClr>
              <a:buSzPct val="166666"/>
              <a:buFont typeface="Arial"/>
              <a:buChar char="•"/>
              <a:defRPr strike="noStrike" u="none" b="0" cap="none" baseline="0" sz="3000" i="0">
                <a:solidFill>
                  <a:schemeClr val="lt1"/>
                </a:solidFill>
                <a:latin typeface="Arial"/>
                <a:ea typeface="Arial"/>
                <a:cs typeface="Arial"/>
                <a:sym typeface="Arial"/>
              </a:defRPr>
            </a:lvl1pPr>
            <a:lvl2pPr algn="l" rtl="0" indent="-285750" marL="742950">
              <a:spcBef>
                <a:spcPts val="480"/>
              </a:spcBef>
              <a:buClr>
                <a:schemeClr val="lt1"/>
              </a:buClr>
              <a:buSzPct val="100000"/>
              <a:buFont typeface="Courier New"/>
              <a:buChar char="o"/>
              <a:defRPr strike="noStrike" u="none" b="0" cap="none" baseline="0" sz="2400" i="0">
                <a:solidFill>
                  <a:schemeClr val="lt1"/>
                </a:solidFill>
                <a:latin typeface="Arial"/>
                <a:ea typeface="Arial"/>
                <a:cs typeface="Arial"/>
                <a:sym typeface="Arial"/>
              </a:defRPr>
            </a:lvl2pPr>
            <a:lvl3pPr algn="l" rtl="0" indent="-228600" marL="1143000">
              <a:spcBef>
                <a:spcPts val="480"/>
              </a:spcBef>
              <a:buClr>
                <a:schemeClr val="lt1"/>
              </a:buClr>
              <a:buSzPct val="100000"/>
              <a:buFont typeface="Wingdings"/>
              <a:buChar char="§"/>
              <a:defRPr strike="noStrike" u="none" b="0" cap="none" baseline="0" sz="2400" i="0">
                <a:solidFill>
                  <a:schemeClr val="lt1"/>
                </a:solidFill>
                <a:latin typeface="Arial"/>
                <a:ea typeface="Arial"/>
                <a:cs typeface="Arial"/>
                <a:sym typeface="Arial"/>
              </a:defRPr>
            </a:lvl3pPr>
            <a:lvl4pPr algn="l" rtl="0" indent="-228600" marL="1600200">
              <a:spcBef>
                <a:spcPts val="360"/>
              </a:spcBef>
              <a:buClr>
                <a:schemeClr val="lt1"/>
              </a:buClr>
              <a:buSzPct val="166666"/>
              <a:buFont typeface="Arial"/>
              <a:buChar char="•"/>
              <a:defRPr strike="noStrike" u="none" b="0" cap="none" baseline="0" sz="1800" i="0">
                <a:solidFill>
                  <a:schemeClr val="lt1"/>
                </a:solidFill>
                <a:latin typeface="Arial"/>
                <a:ea typeface="Arial"/>
                <a:cs typeface="Arial"/>
                <a:sym typeface="Arial"/>
              </a:defRPr>
            </a:lvl4pPr>
            <a:lvl5pPr algn="l" rtl="0" indent="-228600" marL="2057400">
              <a:spcBef>
                <a:spcPts val="360"/>
              </a:spcBef>
              <a:buClr>
                <a:schemeClr val="lt1"/>
              </a:buClr>
              <a:buSzPct val="100000"/>
              <a:buFont typeface="Courier New"/>
              <a:buChar char="o"/>
              <a:defRPr strike="noStrike" u="none" b="0" cap="none" baseline="0" sz="1800" i="0">
                <a:solidFill>
                  <a:schemeClr val="lt1"/>
                </a:solidFill>
                <a:latin typeface="Arial"/>
                <a:ea typeface="Arial"/>
                <a:cs typeface="Arial"/>
                <a:sym typeface="Arial"/>
              </a:defRPr>
            </a:lvl5pPr>
            <a:lvl6pPr algn="l" rtl="0" indent="-228600" marL="2514600">
              <a:spcBef>
                <a:spcPts val="360"/>
              </a:spcBef>
              <a:buClr>
                <a:schemeClr val="lt1"/>
              </a:buClr>
              <a:buSzPct val="100000"/>
              <a:buFont typeface="Wingdings"/>
              <a:buChar char="§"/>
              <a:defRPr strike="noStrike" u="none" b="0" cap="none" baseline="0" sz="1800" i="0">
                <a:solidFill>
                  <a:schemeClr val="lt1"/>
                </a:solidFill>
                <a:latin typeface="Arial"/>
                <a:ea typeface="Arial"/>
                <a:cs typeface="Arial"/>
                <a:sym typeface="Arial"/>
              </a:defRPr>
            </a:lvl6pPr>
            <a:lvl7pPr algn="l" rtl="0" indent="-228600" marL="2971800">
              <a:spcBef>
                <a:spcPts val="360"/>
              </a:spcBef>
              <a:buClr>
                <a:schemeClr val="lt1"/>
              </a:buClr>
              <a:buSzPct val="166666"/>
              <a:buFont typeface="Arial"/>
              <a:buChar char="•"/>
              <a:defRPr strike="noStrike" u="none" b="0" cap="none" baseline="0" sz="1800" i="0">
                <a:solidFill>
                  <a:schemeClr val="lt1"/>
                </a:solidFill>
                <a:latin typeface="Arial"/>
                <a:ea typeface="Arial"/>
                <a:cs typeface="Arial"/>
                <a:sym typeface="Arial"/>
              </a:defRPr>
            </a:lvl7pPr>
            <a:lvl8pPr algn="l" rtl="0" indent="-228600" marL="3429000">
              <a:spcBef>
                <a:spcPts val="360"/>
              </a:spcBef>
              <a:buClr>
                <a:schemeClr val="lt1"/>
              </a:buClr>
              <a:buSzPct val="100000"/>
              <a:buFont typeface="Courier New"/>
              <a:buChar char="o"/>
              <a:defRPr strike="noStrike" u="none" b="0" cap="none" baseline="0" sz="1800" i="0">
                <a:solidFill>
                  <a:schemeClr val="lt1"/>
                </a:solidFill>
                <a:latin typeface="Arial"/>
                <a:ea typeface="Arial"/>
                <a:cs typeface="Arial"/>
                <a:sym typeface="Arial"/>
              </a:defRPr>
            </a:lvl8pPr>
            <a:lvl9pPr algn="l" rtl="0" indent="-228600" marL="3886200">
              <a:spcBef>
                <a:spcPts val="360"/>
              </a:spcBef>
              <a:buClr>
                <a:schemeClr val="lt1"/>
              </a:buClr>
              <a:buSzPct val="100000"/>
              <a:buFont typeface="Wingdings"/>
              <a:buChar char="§"/>
              <a:defRPr strike="noStrike" u="none" b="0" cap="none" baseline="0" sz="1800" i="0">
                <a:solidFill>
                  <a:schemeClr val="lt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4"/><Relationship Target="../media/image15.png" Type="http://schemas.openxmlformats.org/officeDocument/2006/relationships/image" Id="rId3"/><Relationship Target="../media/image11.png" Type="http://schemas.openxmlformats.org/officeDocument/2006/relationships/image" Id="rId5"/></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31.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3.xml" Type="http://schemas.openxmlformats.org/officeDocument/2006/relationships/slideLayout" Id="rId1"/><Relationship Target="../media/image16.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3.xml" Type="http://schemas.openxmlformats.org/officeDocument/2006/relationships/slideLayout" Id="rId1"/><Relationship Target="../media/image21.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3.xml" Type="http://schemas.openxmlformats.org/officeDocument/2006/relationships/slideLayout" Id="rId1"/><Relationship Target="../media/image14.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3.xml" Type="http://schemas.openxmlformats.org/officeDocument/2006/relationships/slideLayout" Id="rId1"/><Relationship Target="../media/image13.png" Type="http://schemas.openxmlformats.org/officeDocument/2006/relationships/image" Id="rId4"/><Relationship Target="../media/image17.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3.xml" Type="http://schemas.openxmlformats.org/officeDocument/2006/relationships/slideLayout" Id="rId1"/><Relationship Target="../media/image32.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3.xml" Type="http://schemas.openxmlformats.org/officeDocument/2006/relationships/slideLayout" Id="rId1"/><Relationship Target="../media/image23.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35.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33.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28.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 Target="../media/image30.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 Target="../media/image22.png" Type="http://schemas.openxmlformats.org/officeDocument/2006/relationships/image" Id="rId4"/><Relationship Target="../media/image20.png" Type="http://schemas.openxmlformats.org/officeDocument/2006/relationships/image" Id="rId3"/><Relationship Target="../media/image27.png" Type="http://schemas.openxmlformats.org/officeDocument/2006/relationships/image" Id="rId6"/><Relationship Target="../media/image24.png" Type="http://schemas.openxmlformats.org/officeDocument/2006/relationships/image" Id="rId5"/></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 Target="../media/image36.png" Type="http://schemas.openxmlformats.org/officeDocument/2006/relationships/image" Id="rId4"/><Relationship Target="../media/image29.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 Target="../media/image26.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 Target="../media/image39.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 Target="../media/image38.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2.xml" Type="http://schemas.openxmlformats.org/officeDocument/2006/relationships/slideLayout" Id="rId1"/></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2.xml" Type="http://schemas.openxmlformats.org/officeDocument/2006/relationships/slideLayout" Id="rId1"/></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2.xml" Type="http://schemas.openxmlformats.org/officeDocument/2006/relationships/slideLayout" Id="rId1"/></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2.xml" Type="http://schemas.openxmlformats.org/officeDocument/2006/relationships/slideLayout" Id="rId1"/><Relationship Target="../media/image37.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2.xml" Type="http://schemas.openxmlformats.org/officeDocument/2006/relationships/slideLayout" Id="rId1"/><Relationship Target="../media/image52.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2.xml" Type="http://schemas.openxmlformats.org/officeDocument/2006/relationships/slideLayout" Id="rId1"/><Relationship Target="../media/image47.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2.xml" Type="http://schemas.openxmlformats.org/officeDocument/2006/relationships/slideLayout" Id="rId1"/><Relationship Target="../media/image40.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2.xml" Type="http://schemas.openxmlformats.org/officeDocument/2006/relationships/slideLayout" Id="rId1"/><Relationship Target="../media/image45.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xml" Type="http://schemas.openxmlformats.org/officeDocument/2006/relationships/slideLayout" Id="rId1"/></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2.xml" Type="http://schemas.openxmlformats.org/officeDocument/2006/relationships/slideLayout" Id="rId1"/><Relationship Target="../media/image41.png" Type="http://schemas.openxmlformats.org/officeDocument/2006/relationships/image" Id="rId4"/><Relationship Target="../media/image34.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2.xml" Type="http://schemas.openxmlformats.org/officeDocument/2006/relationships/slideLayout" Id="rId1"/><Relationship Target="../media/image46.png" Type="http://schemas.openxmlformats.org/officeDocument/2006/relationships/image" Id="rId4"/><Relationship Target="../media/image48.png" Type="http://schemas.openxmlformats.org/officeDocument/2006/relationships/image" Id="rId3"/></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2.xml" Type="http://schemas.openxmlformats.org/officeDocument/2006/relationships/slideLayout" Id="rId1"/><Relationship Target="../media/image43.pn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2.xml" Type="http://schemas.openxmlformats.org/officeDocument/2006/relationships/slideLayout" Id="rId1"/><Relationship Target="../media/image51.pn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2.xml" Type="http://schemas.openxmlformats.org/officeDocument/2006/relationships/slideLayout" Id="rId1"/><Relationship Target="../media/image49.pn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2.xml" Type="http://schemas.openxmlformats.org/officeDocument/2006/relationships/slideLayout" Id="rId1"/><Relationship Target="../media/image42.png" Type="http://schemas.openxmlformats.org/officeDocument/2006/relationships/image" Id="rId4"/><Relationship Target="../media/image50.png" Type="http://schemas.openxmlformats.org/officeDocument/2006/relationships/image" Id="rId3"/><Relationship Target="../media/image44.png" Type="http://schemas.openxmlformats.org/officeDocument/2006/relationships/image" Id="rId5"/></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4"/><Relationship Target="../media/image03.png" Type="http://schemas.openxmlformats.org/officeDocument/2006/relationships/image" Id="rId3"/><Relationship Target="../media/image01.png" Type="http://schemas.openxmlformats.org/officeDocument/2006/relationships/image" Id="rId6"/><Relationship Target="../media/image02.png" Type="http://schemas.openxmlformats.org/officeDocument/2006/relationships/image" Id="rId5"/><Relationship Target="../media/image10.png" Type="http://schemas.openxmlformats.org/officeDocument/2006/relationships/image" Id="rId7"/></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1.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4.xml" Type="http://schemas.openxmlformats.org/officeDocument/2006/relationships/slideLayout" Id="rId1"/><Relationship Target="../media/image25.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18.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4"/><Relationship Target="../media/image05.png" Type="http://schemas.openxmlformats.org/officeDocument/2006/relationships/image" Id="rId3"/><Relationship Target="../media/image08.png" Type="http://schemas.openxmlformats.org/officeDocument/2006/relationships/image" Id="rId6"/><Relationship Target="../media/image07.pn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2111123" x="685800"/>
            <a:ext cy="1546474" cx="7772400"/>
          </a:xfrm>
          <a:prstGeom prst="rect">
            <a:avLst/>
          </a:prstGeom>
        </p:spPr>
        <p:txBody>
          <a:bodyPr bIns="91425" rIns="91425" lIns="91425" tIns="91425" anchor="b" anchorCtr="0">
            <a:noAutofit/>
          </a:bodyPr>
          <a:lstStyle/>
          <a:p>
            <a:pPr>
              <a:buNone/>
            </a:pPr>
            <a:r>
              <a:rPr lang="en"/>
              <a:t>WLD: A Robust Local Image Descriptor</a:t>
            </a:r>
          </a:p>
        </p:txBody>
      </p:sp>
      <p:sp>
        <p:nvSpPr>
          <p:cNvPr id="24" name="Shape 24"/>
          <p:cNvSpPr txBox="1"/>
          <p:nvPr>
            <p:ph idx="1" type="subTitle"/>
          </p:nvPr>
        </p:nvSpPr>
        <p:spPr>
          <a:xfrm>
            <a:off y="3786737" x="685800"/>
            <a:ext cy="1046317" cx="7772400"/>
          </a:xfrm>
          <a:prstGeom prst="rect">
            <a:avLst/>
          </a:prstGeom>
        </p:spPr>
        <p:txBody>
          <a:bodyPr bIns="91425" rIns="91425" lIns="91425" tIns="91425" anchor="t" anchorCtr="0">
            <a:noAutofit/>
          </a:bodyPr>
          <a:lstStyle/>
          <a:p>
            <a:pPr rtl="0" lvl="0">
              <a:buNone/>
            </a:pPr>
            <a:r>
              <a:rPr lang="en"/>
              <a:t>Jie Chen, Shiguang Shan, Chu He, Guoying Zhao, Matti Pietikainen, Xilin Chen, Wen Gao</a:t>
            </a:r>
          </a:p>
          <a:p>
            <a:pPr rtl="0" lvl="0">
              <a:buNone/>
            </a:pPr>
            <a:r>
              <a:rPr lang="en"/>
              <a:t>TPAMI 2010</a:t>
            </a:r>
          </a:p>
          <a:p>
            <a:r>
              <a:t/>
            </a:r>
          </a:p>
          <a:p>
            <a:pPr rtl="0" lvl="0">
              <a:buNone/>
            </a:pPr>
            <a:r>
              <a:rPr lang="en"/>
              <a:t>Rory Pierce</a:t>
            </a:r>
          </a:p>
          <a:p>
            <a:pPr>
              <a:buNone/>
            </a:pPr>
            <a:r>
              <a:rPr lang="en"/>
              <a:t>CS691Y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sp>
        <p:nvSpPr>
          <p:cNvPr id="91" name="Shape 91"/>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Orientation</a:t>
            </a:r>
          </a:p>
        </p:txBody>
      </p:sp>
      <p:sp>
        <p:nvSpPr>
          <p:cNvPr id="92" name="Shape 9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i="1"/>
              <a:t>ϴ</a:t>
            </a:r>
            <a:r>
              <a:rPr lang="en"/>
              <a:t> further quantized into </a:t>
            </a:r>
            <a:r>
              <a:rPr lang="en" i="1"/>
              <a:t>T</a:t>
            </a:r>
            <a:r>
              <a:rPr lang="en"/>
              <a:t> dominant orientations:</a:t>
            </a:r>
          </a:p>
          <a:p>
            <a:pPr rtl="0" lvl="1" indent="-381000" marL="914400">
              <a:buClr>
                <a:schemeClr val="lt1"/>
              </a:buClr>
              <a:buSzPct val="80000"/>
              <a:buFont typeface="Courier New"/>
              <a:buChar char="o"/>
            </a:pPr>
            <a:r>
              <a:rPr lang="en"/>
              <a:t>Map ƒ: </a:t>
            </a:r>
            <a:r>
              <a:rPr lang="en" i="1"/>
              <a:t>ϴ</a:t>
            </a:r>
            <a:r>
              <a:rPr lang="en"/>
              <a:t> → </a:t>
            </a:r>
            <a:r>
              <a:rPr lang="en" i="1"/>
              <a:t>ϴ' </a:t>
            </a:r>
            <a:r>
              <a:rPr lang="en"/>
              <a:t>:</a:t>
            </a:r>
          </a:p>
          <a:p>
            <a:r>
              <a:t/>
            </a:r>
          </a:p>
          <a:p>
            <a:r>
              <a:t/>
            </a:r>
          </a:p>
          <a:p>
            <a:r>
              <a:t/>
            </a:r>
          </a:p>
          <a:p>
            <a:r>
              <a:t/>
            </a:r>
          </a:p>
        </p:txBody>
      </p:sp>
      <p:sp>
        <p:nvSpPr>
          <p:cNvPr id="93" name="Shape 93"/>
          <p:cNvSpPr/>
          <p:nvPr/>
        </p:nvSpPr>
        <p:spPr>
          <a:xfrm>
            <a:off y="2973287" x="1058900"/>
            <a:ext cy="2162175" cx="5181600"/>
          </a:xfrm>
          <a:prstGeom prst="rect">
            <a:avLst/>
          </a:prstGeom>
          <a:blipFill>
            <a:blip r:embed="rId3"/>
            <a:stretch>
              <a:fillRect/>
            </a:stretch>
          </a:blipFill>
        </p:spPr>
      </p:sp>
      <p:sp>
        <p:nvSpPr>
          <p:cNvPr id="94" name="Shape 94"/>
          <p:cNvSpPr/>
          <p:nvPr/>
        </p:nvSpPr>
        <p:spPr>
          <a:xfrm>
            <a:off y="3676000" x="6361400"/>
            <a:ext cy="333375" cx="2638425"/>
          </a:xfrm>
          <a:prstGeom prst="rect">
            <a:avLst/>
          </a:prstGeom>
          <a:blipFill>
            <a:blip r:embed="rId4"/>
            <a:stretch>
              <a:fillRect/>
            </a:stretch>
          </a:blipFill>
        </p:spPr>
      </p:sp>
      <p:sp>
        <p:nvSpPr>
          <p:cNvPr id="95" name="Shape 95"/>
          <p:cNvSpPr/>
          <p:nvPr/>
        </p:nvSpPr>
        <p:spPr>
          <a:xfrm>
            <a:off y="4117425" x="6361400"/>
            <a:ext cy="314325" cx="1924050"/>
          </a:xfrm>
          <a:prstGeom prst="rect">
            <a:avLst/>
          </a:prstGeom>
          <a:blipFill>
            <a:blip r:embed="rId5"/>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sp>
        <p:nvSpPr>
          <p:cNvPr id="100" name="Shape 100"/>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Orientation</a:t>
            </a:r>
          </a:p>
        </p:txBody>
      </p:sp>
      <p:sp>
        <p:nvSpPr>
          <p:cNvPr id="101" name="Shape 10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i="1"/>
              <a:t>ϴ</a:t>
            </a:r>
            <a:r>
              <a:rPr lang="en"/>
              <a:t> further quantized into </a:t>
            </a:r>
            <a:r>
              <a:rPr lang="en" i="1"/>
              <a:t>T</a:t>
            </a:r>
            <a:r>
              <a:rPr lang="en"/>
              <a:t> dominant orientations:</a:t>
            </a:r>
          </a:p>
          <a:p>
            <a:pPr rtl="0" lvl="1" indent="-381000" marL="914400">
              <a:buClr>
                <a:schemeClr val="lt1"/>
              </a:buClr>
              <a:buSzPct val="80000"/>
              <a:buFont typeface="Courier New"/>
              <a:buChar char="o"/>
            </a:pPr>
            <a:r>
              <a:rPr lang="en"/>
              <a:t>Then quantize:</a:t>
            </a:r>
          </a:p>
        </p:txBody>
      </p:sp>
      <p:sp>
        <p:nvSpPr>
          <p:cNvPr id="102" name="Shape 102"/>
          <p:cNvSpPr/>
          <p:nvPr/>
        </p:nvSpPr>
        <p:spPr>
          <a:xfrm>
            <a:off y="2950775" x="848700"/>
            <a:ext cy="809625" cx="5772150"/>
          </a:xfrm>
          <a:prstGeom prst="rect">
            <a:avLst/>
          </a:prstGeom>
          <a:blipFill>
            <a:blip r:embed="rId3"/>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y="0" x="0"/>
          <a:ext cy="0" cx="0"/>
          <a:chOff y="0" x="0"/>
          <a:chExt cy="0" cx="0"/>
        </a:xfrm>
      </p:grpSpPr>
      <p:sp>
        <p:nvSpPr>
          <p:cNvPr id="107" name="Shape 107"/>
          <p:cNvSpPr txBox="1"/>
          <p:nvPr>
            <p:ph type="title"/>
          </p:nvPr>
        </p:nvSpPr>
        <p:spPr>
          <a:xfrm>
            <a:off y="274637" x="457200"/>
            <a:ext cy="709499" cx="8229600"/>
          </a:xfrm>
          <a:prstGeom prst="rect">
            <a:avLst/>
          </a:prstGeom>
        </p:spPr>
        <p:txBody>
          <a:bodyPr bIns="91425" rIns="91425" lIns="91425" tIns="91425" anchor="b" anchorCtr="0">
            <a:noAutofit/>
          </a:bodyPr>
          <a:lstStyle/>
          <a:p>
            <a:pPr>
              <a:buNone/>
            </a:pPr>
            <a:r>
              <a:rPr sz="2400" lang="en"/>
              <a:t>Summary Differential Excitation and Orientation</a:t>
            </a:r>
          </a:p>
        </p:txBody>
      </p:sp>
      <p:sp>
        <p:nvSpPr>
          <p:cNvPr id="108" name="Shape 108"/>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109" name="Shape 109"/>
          <p:cNvSpPr/>
          <p:nvPr/>
        </p:nvSpPr>
        <p:spPr>
          <a:xfrm>
            <a:off y="1032650" x="1476700"/>
            <a:ext cy="5790897" cx="6050330"/>
          </a:xfrm>
          <a:prstGeom prst="rect">
            <a:avLst/>
          </a:prstGeom>
          <a:blipFill>
            <a:blip r:embed="rId3"/>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y="0" x="0"/>
          <a:ext cy="0" cx="0"/>
          <a:chOff y="0" x="0"/>
          <a:chExt cy="0" cx="0"/>
        </a:xfrm>
      </p:grpSpPr>
      <p:sp>
        <p:nvSpPr>
          <p:cNvPr id="114" name="Shape 114"/>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WLD Histogram Steps Overview</a:t>
            </a:r>
          </a:p>
        </p:txBody>
      </p:sp>
      <p:sp>
        <p:nvSpPr>
          <p:cNvPr id="115" name="Shape 11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00000"/>
              <a:buFont typeface="Arial"/>
              <a:buAutoNum type="arabicPeriod"/>
            </a:pPr>
            <a:r>
              <a:rPr lang="en"/>
              <a:t>Start with 2D histogram of differential excitements and orientations</a:t>
            </a:r>
          </a:p>
          <a:p>
            <a:pPr rtl="0" lvl="0" indent="-419100" marL="457200">
              <a:buClr>
                <a:schemeClr val="lt1"/>
              </a:buClr>
              <a:buSzPct val="100000"/>
              <a:buFont typeface="Arial"/>
              <a:buAutoNum type="arabicPeriod"/>
            </a:pPr>
            <a:r>
              <a:rPr lang="en"/>
              <a:t>Convert to sub-histograms of differential excitement in dominant orientations</a:t>
            </a:r>
          </a:p>
          <a:p>
            <a:pPr rtl="0" lvl="0" indent="-419100" marL="457200">
              <a:buClr>
                <a:schemeClr val="lt1"/>
              </a:buClr>
              <a:buSzPct val="100000"/>
              <a:buFont typeface="Arial"/>
              <a:buAutoNum type="arabicPeriod"/>
            </a:pPr>
            <a:r>
              <a:rPr lang="en"/>
              <a:t>Construct histogram matrix introducing </a:t>
            </a:r>
            <a:r>
              <a:rPr lang="en" i="1"/>
              <a:t>M</a:t>
            </a:r>
            <a:r>
              <a:rPr lang="en"/>
              <a:t> segments per differential excitement histogram</a:t>
            </a:r>
          </a:p>
          <a:p>
            <a:pPr rtl="0" lvl="0" indent="-419100" marL="457200">
              <a:buClr>
                <a:schemeClr val="lt1"/>
              </a:buClr>
              <a:buSzPct val="100000"/>
              <a:buFont typeface="Arial"/>
              <a:buAutoNum type="arabicPeriod"/>
            </a:pPr>
            <a:r>
              <a:rPr lang="en"/>
              <a:t>Concatenate rows of histogram matrix to form reorganized sub-histograms</a:t>
            </a:r>
          </a:p>
          <a:p>
            <a:pPr lvl="0" indent="-419100" marL="457200">
              <a:buClr>
                <a:schemeClr val="lt1"/>
              </a:buClr>
              <a:buSzPct val="100000"/>
              <a:buFont typeface="Arial"/>
              <a:buAutoNum type="arabicPeriod"/>
            </a:pPr>
            <a:r>
              <a:rPr lang="en"/>
              <a:t>Concatenate reorganized sub-histograms to form WLD Histogram</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y="0" x="0"/>
          <a:ext cy="0" cx="0"/>
          <a:chOff y="0" x="0"/>
          <a:chExt cy="0" cx="0"/>
        </a:xfrm>
      </p:grpSpPr>
      <p:sp>
        <p:nvSpPr>
          <p:cNvPr id="120" name="Shape 120"/>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WLD Histogram (Step 1)</a:t>
            </a:r>
          </a:p>
        </p:txBody>
      </p:sp>
      <p:sp>
        <p:nvSpPr>
          <p:cNvPr id="121" name="Shape 121"/>
          <p:cNvSpPr txBox="1"/>
          <p:nvPr>
            <p:ph idx="1" type="body"/>
          </p:nvPr>
        </p:nvSpPr>
        <p:spPr>
          <a:xfrm>
            <a:off y="1600200" x="457200"/>
            <a:ext cy="4967700" cx="4445399"/>
          </a:xfrm>
          <a:prstGeom prst="rect">
            <a:avLst/>
          </a:prstGeom>
        </p:spPr>
        <p:txBody>
          <a:bodyPr bIns="91425" rIns="91425" lIns="91425" tIns="91425" anchor="t" anchorCtr="0">
            <a:noAutofit/>
          </a:bodyPr>
          <a:lstStyle/>
          <a:p>
            <a:pPr rtl="0" lvl="0" indent="-381000" marL="457200">
              <a:buClr>
                <a:schemeClr val="lt1"/>
              </a:buClr>
              <a:buSzPct val="166666"/>
              <a:buFont typeface="Arial"/>
              <a:buChar char="•"/>
            </a:pPr>
            <a:r>
              <a:rPr sz="2400" lang="en"/>
              <a:t>2D Histogram</a:t>
            </a:r>
          </a:p>
          <a:p>
            <a:pPr rtl="0" lvl="0" indent="-381000" marL="457200">
              <a:buClr>
                <a:schemeClr val="lt1"/>
              </a:buClr>
              <a:buSzPct val="166666"/>
              <a:buFont typeface="Arial"/>
              <a:buChar char="•"/>
            </a:pPr>
            <a:r>
              <a:rPr sz="2400" lang="en"/>
              <a:t>Columns represent one of </a:t>
            </a:r>
            <a:r>
              <a:rPr sz="2400" lang="en" i="1"/>
              <a:t>T</a:t>
            </a:r>
            <a:r>
              <a:rPr sz="2400" lang="en"/>
              <a:t> dominant orientations</a:t>
            </a:r>
          </a:p>
          <a:p>
            <a:pPr rtl="0" lvl="0" indent="-381000" marL="457200">
              <a:buClr>
                <a:schemeClr val="lt1"/>
              </a:buClr>
              <a:buSzPct val="166666"/>
              <a:buFont typeface="Arial"/>
              <a:buChar char="•"/>
            </a:pPr>
            <a:r>
              <a:rPr sz="2400" lang="en"/>
              <a:t>A row represents a differential excitation {-π/2, π/2} histogram across orientations</a:t>
            </a:r>
          </a:p>
          <a:p>
            <a:pPr rtl="0" lvl="0" indent="-381000" marL="457200">
              <a:buClr>
                <a:schemeClr val="lt1"/>
              </a:buClr>
              <a:buSzPct val="166666"/>
              <a:buFont typeface="Arial"/>
              <a:buChar char="•"/>
            </a:pPr>
            <a:r>
              <a:rPr sz="2400" lang="en"/>
              <a:t>Intersection of row/column corresponds to frequency of differential excitation on a dominant orientation</a:t>
            </a:r>
          </a:p>
          <a:p>
            <a:r>
              <a:t/>
            </a:r>
          </a:p>
        </p:txBody>
      </p:sp>
      <p:sp>
        <p:nvSpPr>
          <p:cNvPr id="122" name="Shape 122"/>
          <p:cNvSpPr/>
          <p:nvPr/>
        </p:nvSpPr>
        <p:spPr>
          <a:xfrm>
            <a:off y="1905000" x="5310375"/>
            <a:ext cy="3495675" cx="3267075"/>
          </a:xfrm>
          <a:prstGeom prst="rect">
            <a:avLst/>
          </a:prstGeom>
          <a:blipFill>
            <a:blip r:embed="rId3"/>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y="0" x="0"/>
          <a:ext cy="0" cx="0"/>
          <a:chOff y="0" x="0"/>
          <a:chExt cy="0" cx="0"/>
        </a:xfrm>
      </p:grpSpPr>
      <p:sp>
        <p:nvSpPr>
          <p:cNvPr id="127" name="Shape 127"/>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WLD Histogram (Step 2)</a:t>
            </a:r>
          </a:p>
        </p:txBody>
      </p:sp>
      <p:sp>
        <p:nvSpPr>
          <p:cNvPr id="128" name="Shape 128"/>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indent="-381000" marL="457200">
              <a:buClr>
                <a:schemeClr val="lt1"/>
              </a:buClr>
              <a:buSzPct val="166666"/>
              <a:buFont typeface="Arial"/>
              <a:buChar char="•"/>
            </a:pPr>
            <a:r>
              <a:rPr sz="2400" lang="en"/>
              <a:t>Encode 2D histogram {WLD(ξ</a:t>
            </a:r>
            <a:r>
              <a:rPr baseline="-25000" sz="2400" lang="en"/>
              <a:t>j</a:t>
            </a:r>
            <a:r>
              <a:rPr sz="2400" lang="en"/>
              <a:t>,Φ</a:t>
            </a:r>
            <a:r>
              <a:rPr baseline="-25000" sz="2400" lang="en"/>
              <a:t>t</a:t>
            </a:r>
            <a:r>
              <a:rPr sz="2400" lang="en"/>
              <a:t>)}, (</a:t>
            </a:r>
            <a:r>
              <a:rPr sz="2400" lang="en" i="1"/>
              <a:t>j</a:t>
            </a:r>
            <a:r>
              <a:rPr sz="2400" lang="en"/>
              <a:t>=0,1,...</a:t>
            </a:r>
            <a:r>
              <a:rPr sz="2400" lang="en" i="1"/>
              <a:t>N</a:t>
            </a:r>
            <a:r>
              <a:rPr sz="2400" lang="en"/>
              <a:t>-1, </a:t>
            </a:r>
            <a:r>
              <a:rPr sz="2400" lang="en" i="1"/>
              <a:t>t</a:t>
            </a:r>
            <a:r>
              <a:rPr sz="2400" lang="en"/>
              <a:t>=0,1,...</a:t>
            </a:r>
            <a:r>
              <a:rPr sz="2400" lang="en" i="1"/>
              <a:t>T</a:t>
            </a:r>
            <a:r>
              <a:rPr sz="2400" lang="en"/>
              <a:t>-1, where </a:t>
            </a:r>
            <a:r>
              <a:rPr sz="2400" lang="en" i="1"/>
              <a:t>N</a:t>
            </a:r>
            <a:r>
              <a:rPr sz="2400" lang="en"/>
              <a:t> is dimensionality of image and </a:t>
            </a:r>
            <a:r>
              <a:rPr sz="2400" lang="en" i="1"/>
              <a:t>T</a:t>
            </a:r>
            <a:r>
              <a:rPr sz="2400" lang="en"/>
              <a:t> is the number of dominant orientations) to a 1D histogram </a:t>
            </a:r>
            <a:r>
              <a:rPr sz="2400" lang="en" i="1"/>
              <a:t>H(t)</a:t>
            </a:r>
            <a:r>
              <a:rPr sz="2400" lang="en"/>
              <a:t>, </a:t>
            </a:r>
            <a:r>
              <a:rPr sz="2400" lang="en" i="1"/>
              <a:t>t</a:t>
            </a:r>
            <a:r>
              <a:rPr sz="2400" lang="en"/>
              <a:t>=0,1,...,</a:t>
            </a:r>
            <a:r>
              <a:rPr sz="2400" lang="en" i="1"/>
              <a:t>T</a:t>
            </a:r>
            <a:r>
              <a:rPr sz="2400" lang="en"/>
              <a:t>-1</a:t>
            </a:r>
          </a:p>
          <a:p>
            <a:pPr rtl="0" lvl="0" indent="-381000" marL="457200">
              <a:buClr>
                <a:schemeClr val="lt1"/>
              </a:buClr>
              <a:buSzPct val="166666"/>
              <a:buFont typeface="Arial"/>
              <a:buChar char="•"/>
            </a:pPr>
            <a:r>
              <a:rPr sz="2400" lang="en"/>
              <a:t>Each sub-histogram H(t) corresponds to a dominant orientation, Φ</a:t>
            </a:r>
            <a:r>
              <a:rPr baseline="-25000" sz="2400" lang="en"/>
              <a:t>t</a:t>
            </a:r>
          </a:p>
        </p:txBody>
      </p:sp>
      <p:sp>
        <p:nvSpPr>
          <p:cNvPr id="129" name="Shape 129"/>
          <p:cNvSpPr txBox="1"/>
          <p:nvPr>
            <p:ph idx="2" type="body"/>
          </p:nvPr>
        </p:nvSpPr>
        <p:spPr>
          <a:xfrm>
            <a:off y="1600200" x="4692273"/>
            <a:ext cy="4967700" cx="3994500"/>
          </a:xfrm>
          <a:prstGeom prst="rect">
            <a:avLst/>
          </a:prstGeom>
        </p:spPr>
        <p:txBody>
          <a:bodyPr bIns="91425" rIns="91425" lIns="91425" tIns="91425" anchor="t" anchorCtr="0">
            <a:noAutofit/>
          </a:bodyPr>
          <a:lstStyle/>
          <a:p/>
        </p:txBody>
      </p:sp>
      <p:sp>
        <p:nvSpPr>
          <p:cNvPr id="130" name="Shape 130"/>
          <p:cNvSpPr/>
          <p:nvPr/>
        </p:nvSpPr>
        <p:spPr>
          <a:xfrm>
            <a:off y="1473074" x="4826875"/>
            <a:ext cy="4917150" cx="3847545"/>
          </a:xfrm>
          <a:prstGeom prst="rect">
            <a:avLst/>
          </a:prstGeom>
          <a:blipFill>
            <a:blip r:embed="rId3"/>
            <a:stretch>
              <a:fillRect/>
            </a:stretch>
          </a:blipFill>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sp>
        <p:nvSpPr>
          <p:cNvPr id="135" name="Shape 135"/>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WLD Histogram (Step 2)</a:t>
            </a:r>
          </a:p>
        </p:txBody>
      </p:sp>
      <p:sp>
        <p:nvSpPr>
          <p:cNvPr id="136" name="Shape 136"/>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a:t>Divide sub-histogram into </a:t>
            </a:r>
            <a:r>
              <a:rPr lang="en" i="1"/>
              <a:t>M</a:t>
            </a:r>
            <a:r>
              <a:rPr lang="en"/>
              <a:t> evenly-spaced segments</a:t>
            </a:r>
          </a:p>
          <a:p>
            <a:pPr rtl="0" lvl="0" indent="-419100" marL="457200">
              <a:buClr>
                <a:schemeClr val="lt1"/>
              </a:buClr>
              <a:buSzPct val="166666"/>
              <a:buFont typeface="Arial"/>
              <a:buChar char="•"/>
            </a:pPr>
            <a:r>
              <a:rPr lang="en"/>
              <a:t>H</a:t>
            </a:r>
            <a:r>
              <a:rPr baseline="-25000" lang="en"/>
              <a:t>m,t</a:t>
            </a:r>
            <a:r>
              <a:rPr lang="en"/>
              <a:t>, (</a:t>
            </a:r>
            <a:r>
              <a:rPr lang="en" i="1"/>
              <a:t>m</a:t>
            </a:r>
            <a:r>
              <a:rPr lang="en"/>
              <a:t>=0,1,...,</a:t>
            </a:r>
            <a:r>
              <a:rPr lang="en" i="1"/>
              <a:t>M</a:t>
            </a:r>
            <a:r>
              <a:rPr lang="en"/>
              <a:t>-1)</a:t>
            </a:r>
          </a:p>
          <a:p>
            <a:pPr rtl="0" lvl="0" indent="-419100" marL="457200">
              <a:buClr>
                <a:schemeClr val="lt1"/>
              </a:buClr>
              <a:buSzPct val="166666"/>
              <a:buFont typeface="Arial"/>
              <a:buChar char="•"/>
            </a:pPr>
            <a:r>
              <a:rPr lang="en"/>
              <a:t>This paper uses </a:t>
            </a:r>
            <a:r>
              <a:rPr lang="en" i="1"/>
              <a:t>M</a:t>
            </a:r>
            <a:r>
              <a:rPr lang="en"/>
              <a:t>=6</a:t>
            </a:r>
          </a:p>
          <a:p>
            <a:pPr rtl="0" lvl="0" indent="-419100" marL="457200">
              <a:buClr>
                <a:schemeClr val="lt1"/>
              </a:buClr>
              <a:buSzPct val="166666"/>
              <a:buFont typeface="Arial"/>
              <a:buChar char="•"/>
            </a:pPr>
            <a:r>
              <a:rPr lang="en"/>
              <a:t>Range of </a:t>
            </a:r>
            <a:r>
              <a:rPr sz="2400" lang="en"/>
              <a:t>ξj, l=[-π/2, π/2] evenly divided into </a:t>
            </a:r>
            <a:r>
              <a:rPr sz="2400" lang="en" i="1"/>
              <a:t>M</a:t>
            </a:r>
            <a:r>
              <a:rPr sz="2400" lang="en"/>
              <a:t> intervals</a:t>
            </a:r>
          </a:p>
          <a:p>
            <a:pPr rtl="0" lvl="0" indent="-419100" marL="457200">
              <a:buClr>
                <a:schemeClr val="lt1"/>
              </a:buClr>
              <a:buSzPct val="166666"/>
              <a:buFont typeface="Arial"/>
              <a:buChar char="•"/>
            </a:pPr>
            <a:r>
              <a:rPr lang="en"/>
              <a:t>l</a:t>
            </a:r>
            <a:r>
              <a:rPr baseline="-25000" lang="en"/>
              <a:t>m</a:t>
            </a:r>
            <a:r>
              <a:rPr lang="en"/>
              <a:t>=[η</a:t>
            </a:r>
            <a:r>
              <a:rPr baseline="-25000" lang="en"/>
              <a:t>m,l</a:t>
            </a:r>
            <a:r>
              <a:rPr lang="en"/>
              <a:t>, η</a:t>
            </a:r>
            <a:r>
              <a:rPr baseline="-25000" lang="en"/>
              <a:t>m,u</a:t>
            </a:r>
            <a:r>
              <a:rPr lang="en"/>
              <a:t>]</a:t>
            </a:r>
          </a:p>
        </p:txBody>
      </p:sp>
      <p:sp>
        <p:nvSpPr>
          <p:cNvPr id="137" name="Shape 137"/>
          <p:cNvSpPr txBox="1"/>
          <p:nvPr>
            <p:ph idx="2" type="body"/>
          </p:nvPr>
        </p:nvSpPr>
        <p:spPr>
          <a:xfrm>
            <a:off y="1600200" x="4692273"/>
            <a:ext cy="4967700" cx="3994500"/>
          </a:xfrm>
          <a:prstGeom prst="rect">
            <a:avLst/>
          </a:prstGeom>
        </p:spPr>
        <p:txBody>
          <a:bodyPr bIns="91425" rIns="91425" lIns="91425" tIns="91425" anchor="t" anchorCtr="0">
            <a:noAutofit/>
          </a:bodyPr>
          <a:lstStyle/>
          <a:p/>
        </p:txBody>
      </p:sp>
      <p:sp>
        <p:nvSpPr>
          <p:cNvPr id="138" name="Shape 138"/>
          <p:cNvSpPr/>
          <p:nvPr/>
        </p:nvSpPr>
        <p:spPr>
          <a:xfrm>
            <a:off y="2311975" x="5236925"/>
            <a:ext cy="3400698" cx="3070134"/>
          </a:xfrm>
          <a:prstGeom prst="rect">
            <a:avLst/>
          </a:prstGeom>
          <a:blipFill>
            <a:blip r:embed="rId3"/>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WLD Histogram (Step 2)</a:t>
            </a:r>
          </a:p>
        </p:txBody>
      </p:sp>
      <p:sp>
        <p:nvSpPr>
          <p:cNvPr id="144" name="Shape 144"/>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indent="-381000" marL="457200">
              <a:buClr>
                <a:schemeClr val="lt1"/>
              </a:buClr>
              <a:buSzPct val="166666"/>
              <a:buFont typeface="Arial"/>
              <a:buChar char="•"/>
            </a:pPr>
            <a:r>
              <a:rPr sz="2400" lang="en"/>
              <a:t>η</a:t>
            </a:r>
            <a:r>
              <a:rPr baseline="-25000" sz="2400" lang="en"/>
              <a:t>m,l</a:t>
            </a:r>
            <a:r>
              <a:rPr sz="2400" lang="en"/>
              <a:t>=(</a:t>
            </a:r>
            <a:r>
              <a:rPr sz="2400" lang="en" i="1"/>
              <a:t>m</a:t>
            </a:r>
            <a:r>
              <a:rPr sz="2400" lang="en"/>
              <a:t>/</a:t>
            </a:r>
            <a:r>
              <a:rPr sz="2400" lang="en" i="1"/>
              <a:t>M</a:t>
            </a:r>
            <a:r>
              <a:rPr sz="2400" lang="en"/>
              <a:t>-1/2)π</a:t>
            </a:r>
          </a:p>
          <a:p>
            <a:pPr rtl="0" lvl="0" indent="-381000" marL="457200">
              <a:buClr>
                <a:schemeClr val="lt1"/>
              </a:buClr>
              <a:buSzPct val="166666"/>
              <a:buFont typeface="Arial"/>
              <a:buChar char="•"/>
            </a:pPr>
            <a:r>
              <a:rPr sz="2400" lang="en"/>
              <a:t>η</a:t>
            </a:r>
            <a:r>
              <a:rPr baseline="-25000" sz="2400" lang="en"/>
              <a:t>m,u</a:t>
            </a:r>
            <a:r>
              <a:rPr sz="2400" lang="en"/>
              <a:t>=[(</a:t>
            </a:r>
            <a:r>
              <a:rPr sz="2400" lang="en" i="1"/>
              <a:t>m</a:t>
            </a:r>
            <a:r>
              <a:rPr sz="2400" lang="en"/>
              <a:t>+1)/</a:t>
            </a:r>
            <a:r>
              <a:rPr sz="2400" lang="en" i="1"/>
              <a:t>M</a:t>
            </a:r>
            <a:r>
              <a:rPr sz="2400" lang="en"/>
              <a:t>-1/2]π</a:t>
            </a:r>
          </a:p>
          <a:p>
            <a:r>
              <a:t/>
            </a:r>
          </a:p>
          <a:p>
            <a:r>
              <a:t/>
            </a:r>
          </a:p>
          <a:p>
            <a:r>
              <a:t/>
            </a:r>
          </a:p>
          <a:p>
            <a:r>
              <a:t/>
            </a:r>
          </a:p>
          <a:p>
            <a:pPr rtl="0" lvl="0" indent="-381000" marL="457200">
              <a:buClr>
                <a:schemeClr val="lt1"/>
              </a:buClr>
              <a:buSzPct val="166666"/>
              <a:buFont typeface="Arial"/>
              <a:buChar char="•"/>
            </a:pPr>
            <a:r>
              <a:rPr sz="2400" lang="en" i="1"/>
              <a:t>m</a:t>
            </a:r>
            <a:r>
              <a:rPr sz="2400" lang="en"/>
              <a:t> is interval to which ξ</a:t>
            </a:r>
            <a:r>
              <a:rPr baseline="-25000" sz="2400" lang="en"/>
              <a:t>j</a:t>
            </a:r>
            <a:r>
              <a:rPr sz="2400" lang="en"/>
              <a:t> belongs (i.e. ξ</a:t>
            </a:r>
            <a:r>
              <a:rPr baseline="-25000" sz="2400" lang="en"/>
              <a:t>j</a:t>
            </a:r>
            <a:r>
              <a:rPr sz="2400" lang="en"/>
              <a:t>ϵl</a:t>
            </a:r>
            <a:r>
              <a:rPr baseline="-25000" sz="2400" lang="en"/>
              <a:t>m</a:t>
            </a:r>
            <a:r>
              <a:rPr sz="2400" lang="en"/>
              <a:t>)</a:t>
            </a:r>
          </a:p>
          <a:p>
            <a:pPr rtl="0" lvl="0" indent="-381000" marL="457200">
              <a:buClr>
                <a:schemeClr val="lt1"/>
              </a:buClr>
              <a:buSzPct val="166666"/>
              <a:buFont typeface="Arial"/>
              <a:buChar char="•"/>
            </a:pPr>
            <a:r>
              <a:rPr sz="2400" lang="en" i="1"/>
              <a:t>t</a:t>
            </a:r>
            <a:r>
              <a:rPr sz="2400" lang="en"/>
              <a:t> is index of quantized orientation</a:t>
            </a:r>
          </a:p>
        </p:txBody>
      </p:sp>
      <p:sp>
        <p:nvSpPr>
          <p:cNvPr id="145" name="Shape 145"/>
          <p:cNvSpPr txBox="1"/>
          <p:nvPr>
            <p:ph idx="2" type="body"/>
          </p:nvPr>
        </p:nvSpPr>
        <p:spPr>
          <a:xfrm>
            <a:off y="1600200" x="4692273"/>
            <a:ext cy="4967700" cx="3994500"/>
          </a:xfrm>
          <a:prstGeom prst="rect">
            <a:avLst/>
          </a:prstGeom>
        </p:spPr>
        <p:txBody>
          <a:bodyPr bIns="91425" rIns="91425" lIns="91425" tIns="91425" anchor="t" anchorCtr="0">
            <a:noAutofit/>
          </a:bodyPr>
          <a:lstStyle/>
          <a:p/>
        </p:txBody>
      </p:sp>
      <p:sp>
        <p:nvSpPr>
          <p:cNvPr id="146" name="Shape 146"/>
          <p:cNvSpPr/>
          <p:nvPr/>
        </p:nvSpPr>
        <p:spPr>
          <a:xfrm>
            <a:off y="2583500" x="857250"/>
            <a:ext cy="1682147" cx="6102565"/>
          </a:xfrm>
          <a:prstGeom prst="rect">
            <a:avLst/>
          </a:prstGeom>
          <a:blipFill>
            <a:blip r:embed="rId3"/>
            <a:stretch>
              <a:fillRect/>
            </a:stretch>
          </a:blipFill>
        </p:spPr>
      </p:sp>
      <p:sp>
        <p:nvSpPr>
          <p:cNvPr id="147" name="Shape 147"/>
          <p:cNvSpPr/>
          <p:nvPr/>
        </p:nvSpPr>
        <p:spPr>
          <a:xfrm>
            <a:off y="4553600" x="4692273"/>
            <a:ext cy="800100" cx="2543175"/>
          </a:xfrm>
          <a:prstGeom prst="rect">
            <a:avLst/>
          </a:prstGeom>
          <a:blipFill>
            <a:blip r:embed="rId4"/>
            <a:stretch>
              <a:fillRect/>
            </a:stretch>
          </a:blipFill>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y="0" x="0"/>
          <a:ext cy="0" cx="0"/>
          <a:chOff y="0" x="0"/>
          <a:chExt cy="0" cx="0"/>
        </a:xfrm>
      </p:grpSpPr>
      <p:sp>
        <p:nvSpPr>
          <p:cNvPr id="152" name="Shape 152"/>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WLD Histogram (Step 3)</a:t>
            </a:r>
          </a:p>
        </p:txBody>
      </p:sp>
      <p:sp>
        <p:nvSpPr>
          <p:cNvPr id="153" name="Shape 153"/>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a:t>Each column is dominant orientation</a:t>
            </a:r>
          </a:p>
          <a:p>
            <a:pPr rtl="0" lvl="0" indent="-419100" marL="457200">
              <a:buClr>
                <a:schemeClr val="lt1"/>
              </a:buClr>
              <a:buSzPct val="166666"/>
              <a:buFont typeface="Arial"/>
              <a:buChar char="•"/>
            </a:pPr>
            <a:r>
              <a:rPr lang="en"/>
              <a:t>Each row is a differential excitation segment</a:t>
            </a:r>
          </a:p>
          <a:p>
            <a:pPr lvl="0" indent="-419100" marL="457200">
              <a:buClr>
                <a:schemeClr val="lt1"/>
              </a:buClr>
              <a:buSzPct val="166666"/>
              <a:buFont typeface="Arial"/>
              <a:buChar char="•"/>
            </a:pPr>
            <a:r>
              <a:rPr lang="en"/>
              <a:t>Each row is concatenated as a sub-histogram so there are M sub-histograms</a:t>
            </a:r>
          </a:p>
        </p:txBody>
      </p:sp>
      <p:sp>
        <p:nvSpPr>
          <p:cNvPr id="154" name="Shape 154"/>
          <p:cNvSpPr txBox="1"/>
          <p:nvPr>
            <p:ph idx="2" type="body"/>
          </p:nvPr>
        </p:nvSpPr>
        <p:spPr>
          <a:xfrm>
            <a:off y="1600200" x="4692273"/>
            <a:ext cy="4967700" cx="3994500"/>
          </a:xfrm>
          <a:prstGeom prst="rect">
            <a:avLst/>
          </a:prstGeom>
        </p:spPr>
        <p:txBody>
          <a:bodyPr bIns="91425" rIns="91425" lIns="91425" tIns="91425" anchor="t" anchorCtr="0">
            <a:noAutofit/>
          </a:bodyPr>
          <a:lstStyle/>
          <a:p/>
        </p:txBody>
      </p:sp>
      <p:sp>
        <p:nvSpPr>
          <p:cNvPr id="155" name="Shape 155"/>
          <p:cNvSpPr/>
          <p:nvPr/>
        </p:nvSpPr>
        <p:spPr>
          <a:xfrm>
            <a:off y="1466192" x="5309937"/>
            <a:ext cy="5259108" cx="3416621"/>
          </a:xfrm>
          <a:prstGeom prst="rect">
            <a:avLst/>
          </a:prstGeom>
          <a:blipFill>
            <a:blip r:embed="rId3"/>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y="0" x="0"/>
          <a:ext cy="0" cx="0"/>
          <a:chOff y="0" x="0"/>
          <a:chExt cy="0" cx="0"/>
        </a:xfrm>
      </p:grpSpPr>
      <p:sp>
        <p:nvSpPr>
          <p:cNvPr id="160" name="Shape 160"/>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WLD Histogram (Step 4)</a:t>
            </a:r>
          </a:p>
        </p:txBody>
      </p:sp>
      <p:sp>
        <p:nvSpPr>
          <p:cNvPr id="161" name="Shape 161"/>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a:t>The resulting </a:t>
            </a:r>
            <a:r>
              <a:rPr lang="en" i="1"/>
              <a:t>M</a:t>
            </a:r>
            <a:r>
              <a:rPr lang="en"/>
              <a:t> sub-histograms are concatenated leading to a 1D histogram</a:t>
            </a:r>
          </a:p>
          <a:p>
            <a:pPr lvl="0" indent="-419100" marL="457200">
              <a:buClr>
                <a:schemeClr val="lt1"/>
              </a:buClr>
              <a:buSzPct val="166666"/>
              <a:buFont typeface="Arial"/>
              <a:buChar char="•"/>
            </a:pPr>
            <a:r>
              <a:rPr lang="en" i="1"/>
              <a:t>H</a:t>
            </a:r>
            <a:r>
              <a:rPr lang="en"/>
              <a:t>={</a:t>
            </a:r>
            <a:r>
              <a:rPr lang="en" i="1"/>
              <a:t>H</a:t>
            </a:r>
            <a:r>
              <a:rPr baseline="-25000" lang="en" i="1"/>
              <a:t>m</a:t>
            </a:r>
            <a:r>
              <a:rPr lang="en"/>
              <a:t>}, </a:t>
            </a:r>
            <a:r>
              <a:rPr lang="en" i="1"/>
              <a:t>m</a:t>
            </a:r>
            <a:r>
              <a:rPr lang="en"/>
              <a:t>=0,1,...,</a:t>
            </a:r>
            <a:r>
              <a:rPr lang="en" i="1"/>
              <a:t>M</a:t>
            </a:r>
            <a:r>
              <a:rPr lang="en"/>
              <a:t>-1</a:t>
            </a:r>
          </a:p>
        </p:txBody>
      </p:sp>
      <p:sp>
        <p:nvSpPr>
          <p:cNvPr id="162" name="Shape 162"/>
          <p:cNvSpPr txBox="1"/>
          <p:nvPr>
            <p:ph idx="2" type="body"/>
          </p:nvPr>
        </p:nvSpPr>
        <p:spPr>
          <a:xfrm>
            <a:off y="1600200" x="4692273"/>
            <a:ext cy="4967700" cx="3994500"/>
          </a:xfrm>
          <a:prstGeom prst="rect">
            <a:avLst/>
          </a:prstGeom>
        </p:spPr>
        <p:txBody>
          <a:bodyPr bIns="91425" rIns="91425" lIns="91425" tIns="91425" anchor="t" anchorCtr="0">
            <a:noAutofit/>
          </a:bodyPr>
          <a:lstStyle/>
          <a:p/>
        </p:txBody>
      </p:sp>
      <p:sp>
        <p:nvSpPr>
          <p:cNvPr id="163" name="Shape 163"/>
          <p:cNvSpPr/>
          <p:nvPr/>
        </p:nvSpPr>
        <p:spPr>
          <a:xfrm>
            <a:off y="1600200" x="5353397"/>
            <a:ext cy="5120925" cx="3333376"/>
          </a:xfrm>
          <a:prstGeom prst="rect">
            <a:avLst/>
          </a:prstGeom>
          <a:blipFill>
            <a:blip r:embed="rId3"/>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sp>
        <p:nvSpPr>
          <p:cNvPr id="29" name="Shape 29"/>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Agenda</a:t>
            </a:r>
          </a:p>
        </p:txBody>
      </p:sp>
      <p:sp>
        <p:nvSpPr>
          <p:cNvPr id="30" name="Shape 3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00000"/>
              <a:buFont typeface="Arial"/>
              <a:buAutoNum type="arabicPeriod"/>
            </a:pPr>
            <a:r>
              <a:rPr lang="en"/>
              <a:t>Summary of the Descriptor</a:t>
            </a:r>
          </a:p>
          <a:p>
            <a:pPr rtl="0" lvl="0" indent="-419100" marL="457200">
              <a:buClr>
                <a:schemeClr val="lt1"/>
              </a:buClr>
              <a:buSzPct val="100000"/>
              <a:buFont typeface="Arial"/>
              <a:buAutoNum type="arabicPeriod"/>
            </a:pPr>
            <a:r>
              <a:rPr lang="en"/>
              <a:t>Creation of the Descriptor</a:t>
            </a:r>
          </a:p>
          <a:p>
            <a:pPr rtl="0" lvl="0" indent="-419100" marL="457200">
              <a:buClr>
                <a:schemeClr val="lt1"/>
              </a:buClr>
              <a:buSzPct val="100000"/>
              <a:buFont typeface="Arial"/>
              <a:buAutoNum type="arabicPeriod"/>
            </a:pPr>
            <a:r>
              <a:rPr lang="en"/>
              <a:t>Applications/Experiments</a:t>
            </a:r>
          </a:p>
          <a:p>
            <a:pPr lvl="0" indent="-419100" marL="457200">
              <a:buClr>
                <a:schemeClr val="lt1"/>
              </a:buClr>
              <a:buSzPct val="100000"/>
              <a:buFont typeface="Arial"/>
              <a:buAutoNum type="arabicPeriod"/>
            </a:pPr>
            <a:r>
              <a:rPr lang="en"/>
              <a:t>Experimental Validation/Discussion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y="0" x="0"/>
          <a:ext cy="0" cx="0"/>
          <a:chOff y="0" x="0"/>
          <a:chExt cy="0" cx="0"/>
        </a:xfrm>
      </p:grpSpPr>
      <p:sp>
        <p:nvSpPr>
          <p:cNvPr id="168" name="Shape 168"/>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WLD Histogram Summary</a:t>
            </a:r>
          </a:p>
        </p:txBody>
      </p:sp>
      <p:sp>
        <p:nvSpPr>
          <p:cNvPr id="169" name="Shape 169"/>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170" name="Shape 170"/>
          <p:cNvSpPr/>
          <p:nvPr/>
        </p:nvSpPr>
        <p:spPr>
          <a:xfrm>
            <a:off y="1786350" x="461962"/>
            <a:ext cy="4781550" cx="8220075"/>
          </a:xfrm>
          <a:prstGeom prst="rect">
            <a:avLst/>
          </a:prstGeom>
          <a:blipFill>
            <a:blip r:embed="rId3"/>
            <a:stretch>
              <a:fillRect/>
            </a:stretch>
          </a:blipFill>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y="0" x="0"/>
          <a:ext cy="0" cx="0"/>
          <a:chOff y="0" x="0"/>
          <a:chExt cy="0" cx="0"/>
        </a:xfrm>
      </p:grpSpPr>
      <p:sp>
        <p:nvSpPr>
          <p:cNvPr id="175" name="Shape 175"/>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Weights of a WLD Histogram</a:t>
            </a:r>
          </a:p>
        </p:txBody>
      </p:sp>
      <p:sp>
        <p:nvSpPr>
          <p:cNvPr id="176" name="Shape 17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81000" marL="457200">
              <a:buClr>
                <a:schemeClr val="lt1"/>
              </a:buClr>
              <a:buSzPct val="166666"/>
              <a:buFont typeface="Arial"/>
              <a:buChar char="•"/>
            </a:pPr>
            <a:r>
              <a:rPr sz="2400" lang="en"/>
              <a:t>Parameter M in Step 2 of Histogram construction set to 6 to simulate high, middle, or low frequencies in a given image</a:t>
            </a:r>
          </a:p>
          <a:p>
            <a:pPr rtl="0" lvl="0" indent="-381000" marL="457200">
              <a:buClr>
                <a:schemeClr val="lt1"/>
              </a:buClr>
              <a:buSzPct val="166666"/>
              <a:buFont typeface="Arial"/>
              <a:buChar char="•"/>
            </a:pPr>
            <a:r>
              <a:rPr sz="2400" lang="en"/>
              <a:t>For </a:t>
            </a:r>
            <a:r>
              <a:rPr sz="2400" lang="en" i="1"/>
              <a:t>P</a:t>
            </a:r>
            <a:r>
              <a:rPr baseline="-25000" sz="2400" lang="en" i="1"/>
              <a:t>i</a:t>
            </a:r>
            <a:r>
              <a:rPr sz="2400" lang="en"/>
              <a:t>, if ξ</a:t>
            </a:r>
            <a:r>
              <a:rPr baseline="-25000" sz="2400" lang="en"/>
              <a:t>i</a:t>
            </a:r>
            <a:r>
              <a:rPr sz="2400" lang="en"/>
              <a:t> </a:t>
            </a:r>
            <a:r>
              <a:rPr sz="2400" lang="en" i="1"/>
              <a:t>l</a:t>
            </a:r>
            <a:r>
              <a:rPr baseline="-25000" sz="2400" lang="en" i="1"/>
              <a:t>0</a:t>
            </a:r>
            <a:r>
              <a:rPr sz="2400" lang="en"/>
              <a:t> or </a:t>
            </a:r>
            <a:r>
              <a:rPr sz="2400" lang="en" i="1"/>
              <a:t>l</a:t>
            </a:r>
            <a:r>
              <a:rPr baseline="-25000" sz="2400" lang="en" i="1"/>
              <a:t>5</a:t>
            </a:r>
            <a:r>
              <a:rPr sz="2400" lang="en"/>
              <a:t>, then variance near </a:t>
            </a:r>
            <a:r>
              <a:rPr sz="2400" lang="en" i="1"/>
              <a:t>P</a:t>
            </a:r>
            <a:r>
              <a:rPr baseline="-25000" sz="2400" lang="en" i="1"/>
              <a:t>i</a:t>
            </a:r>
            <a:r>
              <a:rPr sz="2400" lang="en"/>
              <a:t> is of high frequency</a:t>
            </a:r>
          </a:p>
          <a:p>
            <a:pPr rtl="0" lvl="0" indent="-381000" marL="457200">
              <a:buClr>
                <a:schemeClr val="lt1"/>
              </a:buClr>
              <a:buSzPct val="166666"/>
              <a:buFont typeface="Arial"/>
              <a:buChar char="•"/>
            </a:pPr>
            <a:r>
              <a:rPr sz="2400" lang="en"/>
              <a:t>More attention should be paid to regions of high variance as opposed to flat areas</a:t>
            </a:r>
          </a:p>
          <a:p>
            <a:pPr rtl="0" lvl="0" indent="-381000" marL="457200">
              <a:buClr>
                <a:schemeClr val="lt1"/>
              </a:buClr>
              <a:buSzPct val="166666"/>
              <a:buFont typeface="Arial"/>
              <a:buChar char="•"/>
            </a:pPr>
            <a:r>
              <a:rPr sz="2400" lang="en"/>
              <a:t>Rates determined heuristically from recognition rate on texture dataset</a:t>
            </a:r>
          </a:p>
        </p:txBody>
      </p:sp>
      <p:sp>
        <p:nvSpPr>
          <p:cNvPr id="177" name="Shape 177"/>
          <p:cNvSpPr/>
          <p:nvPr/>
        </p:nvSpPr>
        <p:spPr>
          <a:xfrm>
            <a:off y="5018700" x="801400"/>
            <a:ext cy="1514475" cx="7467600"/>
          </a:xfrm>
          <a:prstGeom prst="rect">
            <a:avLst/>
          </a:prstGeom>
          <a:blipFill>
            <a:blip r:embed="rId3"/>
            <a:stretch>
              <a:fillRect/>
            </a:stretch>
          </a:blipFill>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y="0" x="0"/>
          <a:ext cy="0" cx="0"/>
          <a:chOff y="0" x="0"/>
          <a:chExt cy="0" cx="0"/>
        </a:xfrm>
      </p:grpSpPr>
      <p:sp>
        <p:nvSpPr>
          <p:cNvPr id="182" name="Shape 182"/>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Weights of a WLD Histogram</a:t>
            </a:r>
          </a:p>
        </p:txBody>
      </p:sp>
      <p:sp>
        <p:nvSpPr>
          <p:cNvPr id="183" name="Shape 18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a:t>Side effect of this weighting scheme may enlarge influence of noise</a:t>
            </a:r>
          </a:p>
          <a:p>
            <a:pPr rtl="0" lvl="0" indent="-419100" marL="457200">
              <a:buClr>
                <a:schemeClr val="lt1"/>
              </a:buClr>
              <a:buSzPct val="166666"/>
              <a:buFont typeface="Arial"/>
              <a:buChar char="•"/>
            </a:pPr>
            <a:r>
              <a:rPr lang="en"/>
              <a:t>Combated by remove a few bins at ends of high frequency segments</a:t>
            </a:r>
          </a:p>
          <a:p>
            <a:pPr rtl="0" lvl="1" indent="-381000" marL="914400">
              <a:buClr>
                <a:schemeClr val="lt1"/>
              </a:buClr>
              <a:buSzPct val="80000"/>
              <a:buFont typeface="Courier New"/>
              <a:buChar char="o"/>
            </a:pPr>
            <a:r>
              <a:rPr lang="en"/>
              <a:t>Left end of </a:t>
            </a:r>
            <a:r>
              <a:rPr lang="en" i="1"/>
              <a:t>H</a:t>
            </a:r>
            <a:r>
              <a:rPr baseline="-25000" lang="en" i="1"/>
              <a:t>0,t</a:t>
            </a:r>
          </a:p>
          <a:p>
            <a:pPr rtl="0" lvl="1" indent="-381000" marL="914400">
              <a:buClr>
                <a:schemeClr val="lt1"/>
              </a:buClr>
              <a:buSzPct val="80000"/>
              <a:buFont typeface="Courier New"/>
              <a:buChar char="o"/>
            </a:pPr>
            <a:r>
              <a:rPr lang="en"/>
              <a:t>Right end of </a:t>
            </a:r>
            <a:r>
              <a:rPr lang="en" i="1"/>
              <a:t>H</a:t>
            </a:r>
            <a:r>
              <a:rPr baseline="-25000" lang="en" i="1"/>
              <a:t>M-1,t</a:t>
            </a:r>
          </a:p>
          <a:p>
            <a:pPr rtl="0" lvl="1" indent="-381000" marL="914400">
              <a:buClr>
                <a:schemeClr val="lt1"/>
              </a:buClr>
              <a:buSzPct val="80000"/>
              <a:buFont typeface="Courier New"/>
              <a:buChar char="o"/>
            </a:pPr>
            <a:r>
              <a:rPr lang="en" i="1"/>
              <a:t>t</a:t>
            </a:r>
            <a:r>
              <a:rPr lang="en"/>
              <a:t>=0,1,...</a:t>
            </a:r>
            <a:r>
              <a:rPr lang="en" i="1"/>
              <a:t>T-1</a:t>
            </a:r>
            <a:r>
              <a:rPr lang="en"/>
              <a:t> </a:t>
            </a:r>
          </a:p>
          <a:p>
            <a:r>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y="0" x="0"/>
          <a:ext cy="0" cx="0"/>
          <a:chOff y="0" x="0"/>
          <a:chExt cy="0" cx="0"/>
        </a:xfrm>
      </p:grpSpPr>
      <p:sp>
        <p:nvSpPr>
          <p:cNvPr id="188" name="Shape 188"/>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Characteristics of WLD</a:t>
            </a:r>
          </a:p>
        </p:txBody>
      </p:sp>
      <p:sp>
        <p:nvSpPr>
          <p:cNvPr id="189" name="Shape 189"/>
          <p:cNvSpPr txBox="1"/>
          <p:nvPr>
            <p:ph idx="1" type="body"/>
          </p:nvPr>
        </p:nvSpPr>
        <p:spPr>
          <a:xfrm>
            <a:off y="1600200" x="457200"/>
            <a:ext cy="4967700" cx="8229600"/>
          </a:xfrm>
          <a:prstGeom prst="rect">
            <a:avLst/>
          </a:prstGeom>
        </p:spPr>
        <p:txBody>
          <a:bodyPr bIns="91425" rIns="91425" lIns="91425" tIns="91425" anchor="t" anchorCtr="0">
            <a:noAutofit/>
          </a:bodyPr>
          <a:lstStyle/>
          <a:p>
            <a:pPr lvl="0" indent="-419100" marL="457200">
              <a:buClr>
                <a:schemeClr val="lt1"/>
              </a:buClr>
              <a:buSzPct val="166666"/>
              <a:buFont typeface="Arial"/>
              <a:buChar char="•"/>
            </a:pPr>
            <a:r>
              <a:rPr lang="en"/>
              <a:t>Bottom row represents scaled [0 to 255] differential excitation of a WLD filtered image</a:t>
            </a:r>
          </a:p>
        </p:txBody>
      </p:sp>
      <p:sp>
        <p:nvSpPr>
          <p:cNvPr id="190" name="Shape 190"/>
          <p:cNvSpPr/>
          <p:nvPr/>
        </p:nvSpPr>
        <p:spPr>
          <a:xfrm>
            <a:off y="2981817" x="1633206"/>
            <a:ext cy="3357482" cx="6029988"/>
          </a:xfrm>
          <a:prstGeom prst="rect">
            <a:avLst/>
          </a:prstGeom>
          <a:blipFill>
            <a:blip r:embed="rId3"/>
            <a:stretch>
              <a:fillRect/>
            </a:stretch>
          </a:blipFill>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y="0" x="0"/>
          <a:ext cy="0" cx="0"/>
          <a:chOff y="0" x="0"/>
          <a:chExt cy="0" cx="0"/>
        </a:xfrm>
      </p:grpSpPr>
      <p:sp>
        <p:nvSpPr>
          <p:cNvPr id="195" name="Shape 195"/>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Characteristics of WLD</a:t>
            </a:r>
          </a:p>
        </p:txBody>
      </p:sp>
      <p:sp>
        <p:nvSpPr>
          <p:cNvPr id="196" name="Shape 19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a:t>Detects edges elegantly</a:t>
            </a:r>
          </a:p>
          <a:p>
            <a:pPr rtl="0" lvl="1" indent="-381000" marL="914400">
              <a:buClr>
                <a:schemeClr val="lt1"/>
              </a:buClr>
              <a:buSzPct val="80000"/>
              <a:buFont typeface="Courier New"/>
              <a:buChar char="o"/>
            </a:pPr>
            <a:r>
              <a:rPr lang="en"/>
              <a:t>Preserves differences between neighbors and center point</a:t>
            </a:r>
          </a:p>
          <a:p>
            <a:pPr rtl="0" lvl="1" indent="-381000" marL="914400">
              <a:buClr>
                <a:schemeClr val="lt1"/>
              </a:buClr>
              <a:buSzPct val="80000"/>
              <a:buFont typeface="Courier New"/>
              <a:buChar char="o"/>
            </a:pPr>
            <a:r>
              <a:rPr lang="en"/>
              <a:t>Ratio of these differences to center pixel serve to correctly identify significant information (v</a:t>
            </a:r>
            <a:r>
              <a:rPr baseline="30000" lang="en"/>
              <a:t>00</a:t>
            </a:r>
            <a:r>
              <a:rPr lang="en"/>
              <a:t> and v</a:t>
            </a:r>
            <a:r>
              <a:rPr baseline="30000" lang="en"/>
              <a:t>01</a:t>
            </a:r>
            <a:r>
              <a:rPr lang="en"/>
              <a:t>)</a:t>
            </a:r>
          </a:p>
          <a:p>
            <a:pPr rtl="0" lvl="0" indent="-419100" marL="457200">
              <a:buClr>
                <a:schemeClr val="lt1"/>
              </a:buClr>
              <a:buSzPct val="166666"/>
              <a:buFont typeface="Arial"/>
              <a:buChar char="•"/>
            </a:pPr>
            <a:r>
              <a:rPr lang="en"/>
              <a:t>Robust to noise and illumination change</a:t>
            </a:r>
          </a:p>
          <a:p>
            <a:pPr rtl="0" lvl="1" indent="-381000" marL="914400">
              <a:buClr>
                <a:schemeClr val="lt1"/>
              </a:buClr>
              <a:buSzPct val="80000"/>
              <a:buFont typeface="Courier New"/>
              <a:buChar char="o"/>
            </a:pPr>
            <a:r>
              <a:rPr lang="en"/>
              <a:t>Similar to smoothing in image processing</a:t>
            </a:r>
          </a:p>
          <a:p>
            <a:pPr rtl="0" lvl="1" indent="-381000" marL="914400">
              <a:buClr>
                <a:schemeClr val="lt1"/>
              </a:buClr>
              <a:buSzPct val="80000"/>
              <a:buFont typeface="Courier New"/>
              <a:buChar char="o"/>
            </a:pPr>
            <a:r>
              <a:rPr lang="en"/>
              <a:t>Constants added to pixel values will be cancelled in v</a:t>
            </a:r>
            <a:r>
              <a:rPr baseline="30000" lang="en"/>
              <a:t>00</a:t>
            </a:r>
          </a:p>
          <a:p>
            <a:pPr rtl="0" lvl="1" indent="-381000" marL="914400">
              <a:buClr>
                <a:schemeClr val="lt1"/>
              </a:buClr>
              <a:buSzPct val="80000"/>
              <a:buFont typeface="Courier New"/>
              <a:buChar char="o"/>
            </a:pPr>
            <a:r>
              <a:rPr lang="en"/>
              <a:t>Pixel values multiplied by a constant cancelled by v</a:t>
            </a:r>
            <a:r>
              <a:rPr baseline="30000" lang="en"/>
              <a:t>00</a:t>
            </a:r>
            <a:r>
              <a:rPr lang="en"/>
              <a:t>/v</a:t>
            </a:r>
            <a:r>
              <a:rPr baseline="30000" lang="en"/>
              <a:t>01</a:t>
            </a:r>
          </a:p>
          <a:p>
            <a:pPr lvl="0" indent="-419100" marL="457200">
              <a:buClr>
                <a:schemeClr val="lt1"/>
              </a:buClr>
              <a:buSzPct val="166666"/>
              <a:buFont typeface="Arial"/>
              <a:buChar char="•"/>
            </a:pPr>
            <a:r>
              <a:rPr lang="en"/>
              <a:t>Representation ability</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y="0" x="0"/>
          <a:ext cy="0" cx="0"/>
          <a:chOff y="0" x="0"/>
          <a:chExt cy="0" cx="0"/>
        </a:xfrm>
      </p:grpSpPr>
      <p:sp>
        <p:nvSpPr>
          <p:cNvPr id="201" name="Shape 201"/>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Multi-scale WLD</a:t>
            </a:r>
          </a:p>
        </p:txBody>
      </p:sp>
      <p:sp>
        <p:nvSpPr>
          <p:cNvPr id="202" name="Shape 202"/>
          <p:cNvSpPr txBox="1"/>
          <p:nvPr>
            <p:ph idx="1" type="body"/>
          </p:nvPr>
        </p:nvSpPr>
        <p:spPr>
          <a:xfrm>
            <a:off y="4332897" x="457200"/>
            <a:ext cy="2235000" cx="8229600"/>
          </a:xfrm>
          <a:prstGeom prst="rect">
            <a:avLst/>
          </a:prstGeom>
        </p:spPr>
        <p:txBody>
          <a:bodyPr bIns="91425" rIns="91425" lIns="91425" tIns="91425" anchor="t" anchorCtr="0">
            <a:noAutofit/>
          </a:bodyPr>
          <a:lstStyle/>
          <a:p>
            <a:pPr rtl="0" lvl="0" indent="-381000" marL="457200">
              <a:buClr>
                <a:schemeClr val="lt1"/>
              </a:buClr>
              <a:buSzPct val="166666"/>
              <a:buFont typeface="Arial"/>
              <a:buChar char="•"/>
            </a:pPr>
            <a:r>
              <a:rPr sz="2400" lang="en"/>
              <a:t>WLD</a:t>
            </a:r>
            <a:r>
              <a:rPr baseline="-25000" sz="2400" lang="en"/>
              <a:t>P,R</a:t>
            </a:r>
          </a:p>
          <a:p>
            <a:pPr rtl="0" lvl="0" indent="-381000" marL="457200">
              <a:buClr>
                <a:schemeClr val="lt1"/>
              </a:buClr>
              <a:buSzPct val="166666"/>
              <a:buFont typeface="Arial"/>
              <a:buChar char="•"/>
            </a:pPr>
            <a:r>
              <a:rPr sz="2400" lang="en" i="1"/>
              <a:t>P</a:t>
            </a:r>
            <a:r>
              <a:rPr sz="2400" lang="en"/>
              <a:t> members on a square with side length </a:t>
            </a:r>
            <a:r>
              <a:rPr sz="2400" lang="en" i="1"/>
              <a:t>2R+1</a:t>
            </a:r>
          </a:p>
          <a:p>
            <a:pPr rtl="0" lvl="0" indent="-381000" marL="457200">
              <a:buClr>
                <a:schemeClr val="lt1"/>
              </a:buClr>
              <a:buSzPct val="166666"/>
              <a:buFont typeface="Arial"/>
              <a:buChar char="•"/>
            </a:pPr>
            <a:r>
              <a:rPr sz="2400" lang="en"/>
              <a:t>Can be generalized to a circle</a:t>
            </a:r>
          </a:p>
          <a:p>
            <a:pPr lvl="0" indent="-381000" marL="457200">
              <a:buClr>
                <a:schemeClr val="lt1"/>
              </a:buClr>
              <a:buSzPct val="166666"/>
              <a:buFont typeface="Arial"/>
              <a:buChar char="•"/>
            </a:pPr>
            <a:r>
              <a:rPr sz="2400" lang="en"/>
              <a:t>Multi-scale analysis: concatenate histograms from multiple operators with different (</a:t>
            </a:r>
            <a:r>
              <a:rPr sz="2400" lang="en" i="1"/>
              <a:t>P,R</a:t>
            </a:r>
            <a:r>
              <a:rPr sz="2400" lang="en"/>
              <a:t>)</a:t>
            </a:r>
          </a:p>
        </p:txBody>
      </p:sp>
      <p:sp>
        <p:nvSpPr>
          <p:cNvPr id="203" name="Shape 203"/>
          <p:cNvSpPr/>
          <p:nvPr/>
        </p:nvSpPr>
        <p:spPr>
          <a:xfrm>
            <a:off y="1531875" x="981075"/>
            <a:ext cy="2619375" cx="7181850"/>
          </a:xfrm>
          <a:prstGeom prst="rect">
            <a:avLst/>
          </a:prstGeom>
          <a:blipFill>
            <a:blip r:embed="rId3"/>
            <a:stretch>
              <a:fillRect/>
            </a:stretch>
          </a:blipFill>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y="0" x="0"/>
          <a:ext cy="0" cx="0"/>
          <a:chOff y="0" x="0"/>
          <a:chExt cy="0" cx="0"/>
        </a:xfrm>
      </p:grpSpPr>
      <p:sp>
        <p:nvSpPr>
          <p:cNvPr id="208" name="Shape 208"/>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Comparison to other descriptors</a:t>
            </a:r>
          </a:p>
        </p:txBody>
      </p:sp>
      <p:sp>
        <p:nvSpPr>
          <p:cNvPr id="209" name="Shape 20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81000" marL="457200">
              <a:buClr>
                <a:schemeClr val="lt1"/>
              </a:buClr>
              <a:buSzPct val="166666"/>
              <a:buFont typeface="Arial"/>
              <a:buChar char="•"/>
            </a:pPr>
            <a:r>
              <a:rPr sz="2400" lang="en"/>
              <a:t>Filtering, Labeling, and Statistics (FLS) framework [C. He, T. Ahonen and M. Pietikäinen]</a:t>
            </a:r>
          </a:p>
          <a:p>
            <a:pPr rtl="0" lvl="1" indent="-381000" marL="914400">
              <a:buClr>
                <a:schemeClr val="lt1"/>
              </a:buClr>
              <a:buSzPct val="80000"/>
              <a:buFont typeface="Courier New"/>
              <a:buChar char="o"/>
            </a:pPr>
            <a:r>
              <a:rPr lang="en"/>
              <a:t>Filtering: inter-pixel relationship in local image region</a:t>
            </a:r>
          </a:p>
          <a:p>
            <a:pPr rtl="0" lvl="1" indent="-381000" marL="914400">
              <a:buClr>
                <a:schemeClr val="lt1"/>
              </a:buClr>
              <a:buSzPct val="80000"/>
              <a:buFont typeface="Courier New"/>
              <a:buChar char="o"/>
            </a:pPr>
            <a:r>
              <a:rPr lang="en"/>
              <a:t>Labeling: intensity variations that cause psychology redundancies</a:t>
            </a:r>
          </a:p>
          <a:p>
            <a:pPr lvl="1" indent="-381000" marL="914400">
              <a:buClr>
                <a:schemeClr val="lt1"/>
              </a:buClr>
              <a:buSzPct val="80000"/>
              <a:buFont typeface="Courier New"/>
              <a:buChar char="o"/>
            </a:pPr>
            <a:r>
              <a:rPr lang="en"/>
              <a:t>Statistics: capture the attribute which is not in adjacent regions</a:t>
            </a:r>
          </a:p>
        </p:txBody>
      </p:sp>
      <p:sp>
        <p:nvSpPr>
          <p:cNvPr id="210" name="Shape 210"/>
          <p:cNvSpPr/>
          <p:nvPr/>
        </p:nvSpPr>
        <p:spPr>
          <a:xfrm>
            <a:off y="4172006" x="2018000"/>
            <a:ext cy="2595084" cx="4854795"/>
          </a:xfrm>
          <a:prstGeom prst="rect">
            <a:avLst/>
          </a:prstGeom>
          <a:blipFill>
            <a:blip r:embed="rId3"/>
            <a:stretch>
              <a:fillRect/>
            </a:stretch>
          </a:blipFill>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y="0" x="0"/>
          <a:ext cy="0" cx="0"/>
          <a:chOff y="0" x="0"/>
          <a:chExt cy="0" cx="0"/>
        </a:xfrm>
      </p:grpSpPr>
      <p:sp>
        <p:nvSpPr>
          <p:cNvPr id="215" name="Shape 215"/>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Comparison to other descriptors</a:t>
            </a:r>
          </a:p>
        </p:txBody>
      </p:sp>
      <p:sp>
        <p:nvSpPr>
          <p:cNvPr id="216" name="Shape 216"/>
          <p:cNvSpPr txBox="1"/>
          <p:nvPr>
            <p:ph idx="1" type="body"/>
          </p:nvPr>
        </p:nvSpPr>
        <p:spPr>
          <a:xfrm>
            <a:off y="5186847" x="457200"/>
            <a:ext cy="1381199" cx="8229600"/>
          </a:xfrm>
          <a:prstGeom prst="rect">
            <a:avLst/>
          </a:prstGeom>
        </p:spPr>
        <p:txBody>
          <a:bodyPr bIns="91425" rIns="91425" lIns="91425" tIns="91425" anchor="t" anchorCtr="0">
            <a:noAutofit/>
          </a:bodyPr>
          <a:lstStyle/>
          <a:p>
            <a:pPr rtl="0" lvl="0" indent="-419100" marL="457200">
              <a:buClr>
                <a:schemeClr val="lt1"/>
              </a:buClr>
              <a:buSzPct val="208333"/>
              <a:buFont typeface="Arial"/>
              <a:buChar char="•"/>
            </a:pPr>
            <a:r>
              <a:rPr sz="2400" lang="en"/>
              <a:t>1.86GHz Intel Prentium 4 Processor with 1.5GB RAM</a:t>
            </a:r>
          </a:p>
          <a:p>
            <a:pPr lvl="0" indent="-419100" marL="457200">
              <a:buClr>
                <a:schemeClr val="lt1"/>
              </a:buClr>
              <a:buSzPct val="208333"/>
              <a:buFont typeface="Arial"/>
              <a:buChar char="•"/>
            </a:pPr>
            <a:r>
              <a:rPr sz="2400" lang="en"/>
              <a:t>C/C++ code</a:t>
            </a:r>
          </a:p>
        </p:txBody>
      </p:sp>
      <p:sp>
        <p:nvSpPr>
          <p:cNvPr id="217" name="Shape 217"/>
          <p:cNvSpPr/>
          <p:nvPr/>
        </p:nvSpPr>
        <p:spPr>
          <a:xfrm>
            <a:off y="1860350" x="3555125"/>
            <a:ext cy="352425" cx="1638300"/>
          </a:xfrm>
          <a:prstGeom prst="rect">
            <a:avLst/>
          </a:prstGeom>
          <a:blipFill>
            <a:blip r:embed="rId3"/>
            <a:stretch>
              <a:fillRect/>
            </a:stretch>
          </a:blipFill>
        </p:spPr>
      </p:sp>
      <p:sp>
        <p:nvSpPr>
          <p:cNvPr id="218" name="Shape 218"/>
          <p:cNvSpPr/>
          <p:nvPr/>
        </p:nvSpPr>
        <p:spPr>
          <a:xfrm>
            <a:off y="2446275" x="3569412"/>
            <a:ext cy="361950" cx="1609725"/>
          </a:xfrm>
          <a:prstGeom prst="rect">
            <a:avLst/>
          </a:prstGeom>
          <a:blipFill>
            <a:blip r:embed="rId4"/>
            <a:stretch>
              <a:fillRect/>
            </a:stretch>
          </a:blipFill>
        </p:spPr>
      </p:sp>
      <p:sp>
        <p:nvSpPr>
          <p:cNvPr id="219" name="Shape 219"/>
          <p:cNvSpPr/>
          <p:nvPr/>
        </p:nvSpPr>
        <p:spPr>
          <a:xfrm>
            <a:off y="2979675" x="1752600"/>
            <a:ext cy="342900" cx="5638800"/>
          </a:xfrm>
          <a:prstGeom prst="rect">
            <a:avLst/>
          </a:prstGeom>
          <a:blipFill>
            <a:blip r:embed="rId5"/>
            <a:stretch>
              <a:fillRect/>
            </a:stretch>
          </a:blipFill>
        </p:spPr>
      </p:sp>
      <p:sp>
        <p:nvSpPr>
          <p:cNvPr id="220" name="Shape 220"/>
          <p:cNvSpPr/>
          <p:nvPr/>
        </p:nvSpPr>
        <p:spPr>
          <a:xfrm>
            <a:off y="3513100" x="873837"/>
            <a:ext cy="1533525" cx="7000875"/>
          </a:xfrm>
          <a:prstGeom prst="rect">
            <a:avLst/>
          </a:prstGeom>
          <a:blipFill>
            <a:blip r:embed="rId6"/>
            <a:stretch>
              <a:fillRect/>
            </a:stretch>
          </a:blipFill>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y="0" x="0"/>
          <a:ext cy="0" cx="0"/>
          <a:chOff y="0" x="0"/>
          <a:chExt cy="0" cx="0"/>
        </a:xfrm>
      </p:grpSpPr>
      <p:sp>
        <p:nvSpPr>
          <p:cNvPr id="225" name="Shape 225"/>
          <p:cNvSpPr txBox="1"/>
          <p:nvPr>
            <p:ph type="ctrTitle"/>
          </p:nvPr>
        </p:nvSpPr>
        <p:spPr>
          <a:xfrm>
            <a:off y="2111123" x="685800"/>
            <a:ext cy="1546500" cx="7772400"/>
          </a:xfrm>
          <a:prstGeom prst="rect">
            <a:avLst/>
          </a:prstGeom>
        </p:spPr>
        <p:txBody>
          <a:bodyPr bIns="91425" rIns="91425" lIns="91425" tIns="91425" anchor="b" anchorCtr="0">
            <a:noAutofit/>
          </a:bodyPr>
          <a:lstStyle/>
          <a:p>
            <a:pPr>
              <a:buNone/>
            </a:pPr>
            <a:r>
              <a:rPr lang="en"/>
              <a:t>Applications</a:t>
            </a:r>
          </a:p>
        </p:txBody>
      </p:sp>
      <p:sp>
        <p:nvSpPr>
          <p:cNvPr id="226" name="Shape 226"/>
          <p:cNvSpPr txBox="1"/>
          <p:nvPr>
            <p:ph idx="1" type="subTitle"/>
          </p:nvPr>
        </p:nvSpPr>
        <p:spPr>
          <a:xfrm>
            <a:off y="3786737" x="685800"/>
            <a:ext cy="1046400" cx="7772400"/>
          </a:xfrm>
          <a:prstGeom prst="rect">
            <a:avLst/>
          </a:prstGeom>
        </p:spPr>
        <p:txBody>
          <a:bodyPr bIns="91425" rIns="91425" lIns="91425" tIns="91425" anchor="t" anchorCtr="0">
            <a:noAutofit/>
          </a:bodyPr>
          <a:lstStyle/>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y="0" x="0"/>
          <a:ext cy="0" cx="0"/>
          <a:chOff y="0" x="0"/>
          <a:chExt cy="0" cx="0"/>
        </a:xfrm>
      </p:grpSpPr>
      <p:sp>
        <p:nvSpPr>
          <p:cNvPr id="231" name="Shape 23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81000" marL="457200">
              <a:buClr>
                <a:schemeClr val="lt1"/>
              </a:buClr>
              <a:buSzPct val="166666"/>
              <a:buFont typeface="Arial"/>
              <a:buChar char="•"/>
            </a:pPr>
            <a:r>
              <a:rPr sz="2400" lang="en"/>
              <a:t>Important roles in robot vision, content-based access to image databases, and automatic tissue recognition in medical images</a:t>
            </a:r>
          </a:p>
          <a:p>
            <a:pPr rtl="0" lvl="0" indent="-381000" marL="457200">
              <a:buClr>
                <a:schemeClr val="lt1"/>
              </a:buClr>
              <a:buSzPct val="166666"/>
              <a:buFont typeface="Arial"/>
              <a:buChar char="•"/>
            </a:pPr>
            <a:r>
              <a:rPr sz="2400" lang="en"/>
              <a:t>Databases</a:t>
            </a:r>
          </a:p>
          <a:p>
            <a:pPr rtl="0" lvl="1" indent="-381000" marL="914400">
              <a:buClr>
                <a:schemeClr val="lt1"/>
              </a:buClr>
              <a:buSzPct val="80000"/>
              <a:buFont typeface="Courier New"/>
              <a:buChar char="o"/>
            </a:pPr>
            <a:r>
              <a:rPr lang="en"/>
              <a:t>Brodatz</a:t>
            </a:r>
          </a:p>
          <a:p>
            <a:pPr rtl="0" lvl="2" indent="-381000" marL="1371600">
              <a:buClr>
                <a:schemeClr val="lt1"/>
              </a:buClr>
              <a:buSzPct val="80000"/>
              <a:buFont typeface="Wingdings"/>
              <a:buChar char="§"/>
            </a:pPr>
            <a:r>
              <a:rPr lang="en"/>
              <a:t>2,048 samples; 64 samples in each of 32 texture categories</a:t>
            </a:r>
          </a:p>
          <a:p>
            <a:pPr rtl="0" lvl="2" indent="-381000" marL="1371600">
              <a:buClr>
                <a:schemeClr val="lt1"/>
              </a:buClr>
              <a:buSzPct val="80000"/>
              <a:buFont typeface="Wingdings"/>
              <a:buChar char="§"/>
            </a:pPr>
            <a:r>
              <a:rPr lang="en"/>
              <a:t>Additional samples generated to produce different rotations and scales</a:t>
            </a:r>
          </a:p>
          <a:p>
            <a:pPr rtl="0" lvl="1" indent="-381000" marL="914400">
              <a:buClr>
                <a:schemeClr val="lt1"/>
              </a:buClr>
              <a:buSzPct val="80000"/>
              <a:buFont typeface="Courier New"/>
              <a:buChar char="o"/>
            </a:pPr>
            <a:r>
              <a:rPr lang="en"/>
              <a:t>KTH-TIPS2-a [B. Caputo, E. Hayman and P. Mallikarjuna]</a:t>
            </a:r>
          </a:p>
          <a:p>
            <a:pPr rtl="0" lvl="2" indent="-381000" marL="1371600">
              <a:buClr>
                <a:schemeClr val="lt1"/>
              </a:buClr>
              <a:buSzPct val="80000"/>
              <a:buFont typeface="Wingdings"/>
              <a:buChar char="§"/>
            </a:pPr>
            <a:r>
              <a:rPr lang="en"/>
              <a:t>11 texture classes with 4,395 images</a:t>
            </a:r>
          </a:p>
          <a:p>
            <a:pPr lvl="2" indent="-381000" marL="1371600">
              <a:buClr>
                <a:schemeClr val="lt1"/>
              </a:buClr>
              <a:buSzPct val="80000"/>
              <a:buFont typeface="Wingdings"/>
              <a:buChar char="§"/>
            </a:pPr>
            <a:r>
              <a:rPr lang="en"/>
              <a:t>9 scales under four different illumination directions and 3 different poses</a:t>
            </a:r>
          </a:p>
        </p:txBody>
      </p:sp>
      <p:sp>
        <p:nvSpPr>
          <p:cNvPr id="232" name="Shape 232"/>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Texture Classification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y="0" x="0"/>
          <a:ext cy="0" cx="0"/>
          <a:chOff y="0" x="0"/>
          <a:chExt cy="0" cx="0"/>
        </a:xfrm>
      </p:grpSpPr>
      <p:sp>
        <p:nvSpPr>
          <p:cNvPr id="35" name="Shape 35"/>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Weber's Law</a:t>
            </a:r>
          </a:p>
        </p:txBody>
      </p:sp>
      <p:sp>
        <p:nvSpPr>
          <p:cNvPr id="36" name="Shape 3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a:t>Devised by Ernst Weber, 19th-century experimental psychologist</a:t>
            </a:r>
          </a:p>
          <a:p>
            <a:pPr rtl="0" lvl="0" indent="-419100" marL="457200">
              <a:buClr>
                <a:schemeClr val="lt1"/>
              </a:buClr>
              <a:buSzPct val="166666"/>
              <a:buFont typeface="Arial"/>
              <a:buChar char="•"/>
            </a:pPr>
            <a:r>
              <a:rPr lang="en"/>
              <a:t>Equation: </a:t>
            </a:r>
          </a:p>
          <a:p>
            <a:r>
              <a:t/>
            </a:r>
          </a:p>
          <a:p>
            <a:pPr rtl="0" lvl="0" indent="-419100" marL="457200">
              <a:buClr>
                <a:schemeClr val="lt1"/>
              </a:buClr>
              <a:buSzPct val="277777"/>
              <a:buFont typeface="Arial"/>
              <a:buChar char="•"/>
            </a:pPr>
            <a:r>
              <a:rPr sz="1800" lang="en" i="1"/>
              <a:t>delta(I)</a:t>
            </a:r>
            <a:r>
              <a:rPr sz="1800" lang="en"/>
              <a:t>: incremental threshold for noticeable discrimination</a:t>
            </a:r>
          </a:p>
          <a:p>
            <a:pPr rtl="0" lvl="0" indent="-419100" marL="457200">
              <a:buClr>
                <a:schemeClr val="lt1"/>
              </a:buClr>
              <a:buSzPct val="277777"/>
              <a:buFont typeface="Arial"/>
              <a:buChar char="•"/>
            </a:pPr>
            <a:r>
              <a:rPr sz="1800" lang="en" i="1"/>
              <a:t>I</a:t>
            </a:r>
            <a:r>
              <a:rPr sz="1800" lang="en"/>
              <a:t>: initial stimulus intensity</a:t>
            </a:r>
          </a:p>
          <a:p>
            <a:pPr rtl="0" lvl="0" indent="-419100" marL="457200">
              <a:buClr>
                <a:schemeClr val="lt1"/>
              </a:buClr>
              <a:buSzPct val="277777"/>
              <a:buFont typeface="Arial"/>
              <a:buChar char="•"/>
            </a:pPr>
            <a:r>
              <a:rPr sz="1800" lang="en" i="1"/>
              <a:t>k</a:t>
            </a:r>
            <a:r>
              <a:rPr sz="1800" lang="en"/>
              <a:t>: signifies proportion on left side remains constant despite changes in </a:t>
            </a:r>
            <a:r>
              <a:rPr sz="1800" lang="en" i="1"/>
              <a:t>I</a:t>
            </a:r>
            <a:r>
              <a:rPr sz="1800" lang="en"/>
              <a:t> term</a:t>
            </a:r>
          </a:p>
          <a:p>
            <a:pPr rtl="0" lvl="0" indent="-419100" marL="457200">
              <a:buClr>
                <a:schemeClr val="lt1"/>
              </a:buClr>
              <a:buSzPct val="166666"/>
              <a:buFont typeface="Arial"/>
              <a:buChar char="•"/>
            </a:pPr>
            <a:r>
              <a:rPr u="sng" lang="en"/>
              <a:t>Example</a:t>
            </a:r>
            <a:r>
              <a:rPr lang="en"/>
              <a:t>: One must shout in a noisy environment to be heard, yet a whisper works in a quiet room</a:t>
            </a:r>
          </a:p>
          <a:p>
            <a:r>
              <a:t/>
            </a:r>
          </a:p>
        </p:txBody>
      </p:sp>
      <p:sp>
        <p:nvSpPr>
          <p:cNvPr id="37" name="Shape 37"/>
          <p:cNvSpPr/>
          <p:nvPr/>
        </p:nvSpPr>
        <p:spPr>
          <a:xfrm>
            <a:off y="2690650" x="2795750"/>
            <a:ext cy="742950" cx="885825"/>
          </a:xfrm>
          <a:prstGeom prst="rect">
            <a:avLst/>
          </a:prstGeom>
          <a:blipFill>
            <a:blip r:embed="rId3"/>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y="0" x="0"/>
          <a:ext cy="0" cx="0"/>
          <a:chOff y="0" x="0"/>
          <a:chExt cy="0" cx="0"/>
        </a:xfrm>
      </p:grpSpPr>
      <p:sp>
        <p:nvSpPr>
          <p:cNvPr id="237" name="Shape 237"/>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Texture Classification</a:t>
            </a:r>
          </a:p>
        </p:txBody>
      </p:sp>
      <p:sp>
        <p:nvSpPr>
          <p:cNvPr id="238" name="Shape 238"/>
          <p:cNvSpPr txBox="1"/>
          <p:nvPr>
            <p:ph idx="1" type="body"/>
          </p:nvPr>
        </p:nvSpPr>
        <p:spPr>
          <a:xfrm>
            <a:off y="1600200" x="457200"/>
            <a:ext cy="4967700" cx="8229600"/>
          </a:xfrm>
          <a:prstGeom prst="rect">
            <a:avLst/>
          </a:prstGeom>
        </p:spPr>
        <p:txBody>
          <a:bodyPr bIns="91425" rIns="91425" lIns="91425" tIns="91425" anchor="t" anchorCtr="0">
            <a:noAutofit/>
          </a:bodyPr>
          <a:lstStyle/>
          <a:p>
            <a:pPr algn="ctr" rtl="0" lvl="0">
              <a:buNone/>
            </a:pPr>
            <a:r>
              <a:rPr lang="en"/>
              <a:t>Brodatz</a:t>
            </a:r>
          </a:p>
          <a:p>
            <a:r>
              <a:t/>
            </a:r>
          </a:p>
          <a:p>
            <a:r>
              <a:t/>
            </a:r>
          </a:p>
          <a:p>
            <a:r>
              <a:t/>
            </a:r>
          </a:p>
          <a:p>
            <a:r>
              <a:t/>
            </a:r>
          </a:p>
          <a:p>
            <a:pPr algn="ctr">
              <a:buNone/>
            </a:pPr>
            <a:r>
              <a:rPr sz="2400" lang="en"/>
              <a:t>KTH-TIPS2-a</a:t>
            </a:r>
          </a:p>
        </p:txBody>
      </p:sp>
      <p:sp>
        <p:nvSpPr>
          <p:cNvPr id="239" name="Shape 239"/>
          <p:cNvSpPr/>
          <p:nvPr/>
        </p:nvSpPr>
        <p:spPr>
          <a:xfrm>
            <a:off y="2278125" x="1081087"/>
            <a:ext cy="1266825" cx="6981825"/>
          </a:xfrm>
          <a:prstGeom prst="rect">
            <a:avLst/>
          </a:prstGeom>
          <a:blipFill>
            <a:blip r:embed="rId3"/>
            <a:stretch>
              <a:fillRect/>
            </a:stretch>
          </a:blipFill>
        </p:spPr>
      </p:sp>
      <p:sp>
        <p:nvSpPr>
          <p:cNvPr id="240" name="Shape 240"/>
          <p:cNvSpPr/>
          <p:nvPr/>
        </p:nvSpPr>
        <p:spPr>
          <a:xfrm>
            <a:off y="4574625" x="1119187"/>
            <a:ext cy="1190625" cx="6905625"/>
          </a:xfrm>
          <a:prstGeom prst="rect">
            <a:avLst/>
          </a:prstGeom>
          <a:blipFill>
            <a:blip r:embed="rId4"/>
            <a:stretch>
              <a:fillRect/>
            </a:stretch>
          </a:blipFill>
        </p:spPr>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y="0" x="0"/>
          <a:ext cy="0" cx="0"/>
          <a:chOff y="0" x="0"/>
          <a:chExt cy="0" cx="0"/>
        </a:xfrm>
      </p:grpSpPr>
      <p:sp>
        <p:nvSpPr>
          <p:cNvPr id="245" name="Shape 245"/>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Texture Classification</a:t>
            </a:r>
          </a:p>
        </p:txBody>
      </p:sp>
      <p:sp>
        <p:nvSpPr>
          <p:cNvPr id="246" name="Shape 24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a:t>WLD histogram feature used as representation</a:t>
            </a:r>
          </a:p>
          <a:p>
            <a:pPr rtl="0" lvl="0" indent="-419100" marL="457200">
              <a:buClr>
                <a:schemeClr val="lt1"/>
              </a:buClr>
              <a:buSzPct val="166666"/>
              <a:buFont typeface="Arial"/>
              <a:buChar char="•"/>
            </a:pPr>
            <a:r>
              <a:rPr lang="en"/>
              <a:t>M=6, T=8, S=20</a:t>
            </a:r>
          </a:p>
          <a:p>
            <a:pPr rtl="0" lvl="0" indent="-419100" marL="457200">
              <a:buClr>
                <a:schemeClr val="lt1"/>
              </a:buClr>
              <a:buSzPct val="166666"/>
              <a:buFont typeface="Arial"/>
              <a:buChar char="•"/>
            </a:pPr>
            <a:r>
              <a:rPr lang="en"/>
              <a:t>Histogram weights determined from Slide 24</a:t>
            </a:r>
          </a:p>
          <a:p>
            <a:pPr rtl="0" lvl="0" indent="-419100" marL="457200">
              <a:buClr>
                <a:schemeClr val="lt1"/>
              </a:buClr>
              <a:buSzPct val="166666"/>
              <a:buFont typeface="Arial"/>
              <a:buChar char="•"/>
            </a:pPr>
            <a:r>
              <a:rPr lang="en"/>
              <a:t>Classifier is K-nearest neighbor</a:t>
            </a:r>
          </a:p>
          <a:p>
            <a:pPr rtl="0" lvl="0" indent="-419100" marL="457200">
              <a:buClr>
                <a:schemeClr val="lt1"/>
              </a:buClr>
              <a:buSzPct val="166666"/>
              <a:buFont typeface="Arial"/>
              <a:buChar char="•"/>
            </a:pPr>
            <a:r>
              <a:rPr lang="en"/>
              <a:t>Intersection measurement between two histograms from texture images (L is # of bins in histogram):</a:t>
            </a:r>
          </a:p>
          <a:p>
            <a:r>
              <a:t/>
            </a:r>
          </a:p>
          <a:p>
            <a:pPr lvl="0" indent="-419100" marL="457200">
              <a:buClr>
                <a:schemeClr val="lt1"/>
              </a:buClr>
              <a:buSzPct val="166666"/>
              <a:buFont typeface="Arial"/>
              <a:buChar char="•"/>
            </a:pPr>
            <a:r>
              <a:rPr lang="en"/>
              <a:t>Accuracy=# correct classification/# total images</a:t>
            </a:r>
          </a:p>
        </p:txBody>
      </p:sp>
      <p:sp>
        <p:nvSpPr>
          <p:cNvPr id="247" name="Shape 247"/>
          <p:cNvSpPr/>
          <p:nvPr/>
        </p:nvSpPr>
        <p:spPr>
          <a:xfrm>
            <a:off y="4724400" x="3397450"/>
            <a:ext cy="733425" cx="3505200"/>
          </a:xfrm>
          <a:prstGeom prst="rect">
            <a:avLst/>
          </a:prstGeom>
          <a:blipFill>
            <a:blip r:embed="rId3"/>
            <a:stretch>
              <a:fillRect/>
            </a:stretch>
          </a:blipFill>
        </p:spPr>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y="0" x="0"/>
          <a:ext cy="0" cx="0"/>
          <a:chOff y="0" x="0"/>
          <a:chExt cy="0" cx="0"/>
        </a:xfrm>
      </p:grpSpPr>
      <p:sp>
        <p:nvSpPr>
          <p:cNvPr id="252" name="Shape 252"/>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Texture Classification Results</a:t>
            </a:r>
          </a:p>
        </p:txBody>
      </p:sp>
      <p:sp>
        <p:nvSpPr>
          <p:cNvPr id="253" name="Shape 253"/>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254" name="Shape 254"/>
          <p:cNvSpPr/>
          <p:nvPr/>
        </p:nvSpPr>
        <p:spPr>
          <a:xfrm>
            <a:off y="1774237" x="1324300"/>
            <a:ext cy="4619625" cx="6391275"/>
          </a:xfrm>
          <a:prstGeom prst="rect">
            <a:avLst/>
          </a:prstGeom>
          <a:blipFill>
            <a:blip r:embed="rId3"/>
            <a:stretch>
              <a:fillRect/>
            </a:stretch>
          </a:blipFill>
        </p:spPr>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y="0" x="0"/>
          <a:ext cy="0" cx="0"/>
          <a:chOff y="0" x="0"/>
          <a:chExt cy="0" cx="0"/>
        </a:xfrm>
      </p:grpSpPr>
      <p:sp>
        <p:nvSpPr>
          <p:cNvPr id="259" name="Shape 259"/>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Texture Classification Results</a:t>
            </a:r>
          </a:p>
        </p:txBody>
      </p:sp>
      <p:sp>
        <p:nvSpPr>
          <p:cNvPr id="260" name="Shape 260"/>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261" name="Shape 261"/>
          <p:cNvSpPr/>
          <p:nvPr/>
        </p:nvSpPr>
        <p:spPr>
          <a:xfrm>
            <a:off y="1698037" x="1513475"/>
            <a:ext cy="4772025" cx="6124575"/>
          </a:xfrm>
          <a:prstGeom prst="rect">
            <a:avLst/>
          </a:prstGeom>
          <a:blipFill>
            <a:blip r:embed="rId3"/>
            <a:stretch>
              <a:fillRect/>
            </a:stretch>
          </a:blipFill>
        </p:spPr>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y="0" x="0"/>
          <a:ext cy="0" cx="0"/>
          <a:chOff y="0" x="0"/>
          <a:chExt cy="0" cx="0"/>
        </a:xfrm>
      </p:grpSpPr>
      <p:sp>
        <p:nvSpPr>
          <p:cNvPr id="266" name="Shape 266"/>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Texture Classification Results Comments</a:t>
            </a:r>
          </a:p>
        </p:txBody>
      </p:sp>
      <p:sp>
        <p:nvSpPr>
          <p:cNvPr id="267" name="Shape 26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a:t>Poor SIFT performance in Brodatz due to small image size (64 x 64)</a:t>
            </a:r>
          </a:p>
          <a:p>
            <a:pPr rtl="0" lvl="0" indent="-419100" marL="457200">
              <a:buClr>
                <a:schemeClr val="lt1"/>
              </a:buClr>
              <a:buSzPct val="166666"/>
              <a:buFont typeface="Arial"/>
              <a:buChar char="•"/>
            </a:pPr>
            <a:r>
              <a:rPr lang="en"/>
              <a:t>Variations in KTH-TIPS2-a (i.e., pose, scale, and illumination) much more diverse</a:t>
            </a:r>
          </a:p>
          <a:p>
            <a:pPr lvl="0" indent="-419100" marL="457200">
              <a:buClr>
                <a:schemeClr val="lt1"/>
              </a:buClr>
              <a:buSzPct val="166666"/>
              <a:buFont typeface="Arial"/>
              <a:buChar char="•"/>
            </a:pPr>
            <a:r>
              <a:rPr lang="en"/>
              <a:t>Utilizing SVM-based classification may iprove performance significantly</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y="0" x="0"/>
          <a:ext cy="0" cx="0"/>
          <a:chOff y="0" x="0"/>
          <a:chExt cy="0" cx="0"/>
        </a:xfrm>
      </p:grpSpPr>
      <p:sp>
        <p:nvSpPr>
          <p:cNvPr id="272" name="Shape 272"/>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Face Detection</a:t>
            </a:r>
          </a:p>
        </p:txBody>
      </p:sp>
      <p:sp>
        <p:nvSpPr>
          <p:cNvPr id="273" name="Shape 27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a:t>Train one classifier to detect frontal, occluded, and profile faces</a:t>
            </a:r>
          </a:p>
          <a:p>
            <a:pPr rtl="0" lvl="0" indent="-419100" marL="457200">
              <a:buClr>
                <a:schemeClr val="lt1"/>
              </a:buClr>
              <a:buSzPct val="166666"/>
              <a:buFont typeface="Arial"/>
              <a:buChar char="•"/>
            </a:pPr>
            <a:r>
              <a:rPr lang="en"/>
              <a:t>Divide input sample into 9 overlapping regions and use a P=8, R=1 WLD operator</a:t>
            </a:r>
          </a:p>
          <a:p>
            <a:pPr rtl="0" lvl="0" indent="-419100" marL="457200">
              <a:buClr>
                <a:schemeClr val="lt1"/>
              </a:buClr>
              <a:buSzPct val="166666"/>
              <a:buFont typeface="Arial"/>
              <a:buChar char="•"/>
            </a:pPr>
            <a:r>
              <a:rPr lang="en"/>
              <a:t>M=6, T=4, S=3, Histogram weights same as slide 24</a:t>
            </a:r>
          </a:p>
          <a:p>
            <a:r>
              <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y="0" x="0"/>
          <a:ext cy="0" cx="0"/>
          <a:chOff y="0" x="0"/>
          <a:chExt cy="0" cx="0"/>
        </a:xfrm>
      </p:grpSpPr>
      <p:sp>
        <p:nvSpPr>
          <p:cNvPr id="278" name="Shape 278"/>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Face Detection</a:t>
            </a:r>
          </a:p>
        </p:txBody>
      </p:sp>
      <p:sp>
        <p:nvSpPr>
          <p:cNvPr id="279" name="Shape 27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a:t>Number of valid face blocks larger than threshold (Ξ), face exists</a:t>
            </a:r>
          </a:p>
          <a:p>
            <a:pPr rtl="0" lvl="0" indent="-419100" marL="457200">
              <a:buClr>
                <a:schemeClr val="lt1"/>
              </a:buClr>
              <a:buSzPct val="166666"/>
              <a:buFont typeface="Arial"/>
              <a:buChar char="•"/>
            </a:pPr>
            <a:r>
              <a:rPr lang="en"/>
              <a:t>Datasets</a:t>
            </a:r>
          </a:p>
          <a:p>
            <a:pPr rtl="0" lvl="1" indent="-381000" marL="914400">
              <a:buClr>
                <a:schemeClr val="lt1"/>
              </a:buClr>
              <a:buSzPct val="80000"/>
              <a:buFont typeface="Courier New"/>
              <a:buChar char="o"/>
            </a:pPr>
            <a:r>
              <a:rPr lang="en"/>
              <a:t>Training set of 50,000 frontal face samples with variation in pose, facial expression, and lighting</a:t>
            </a:r>
          </a:p>
          <a:p>
            <a:pPr rtl="0" lvl="2" indent="-381000" marL="1371600">
              <a:buClr>
                <a:schemeClr val="lt1"/>
              </a:buClr>
              <a:buSzPct val="80000"/>
              <a:buFont typeface="Wingdings"/>
              <a:buChar char="§"/>
            </a:pPr>
            <a:r>
              <a:rPr lang="en"/>
              <a:t>Samples rotated, translated, and scaled to get a total training sample of 100K face samples</a:t>
            </a:r>
          </a:p>
          <a:p>
            <a:pPr rtl="0" lvl="1" indent="-381000" marL="914400">
              <a:buClr>
                <a:schemeClr val="lt1"/>
              </a:buClr>
              <a:buSzPct val="80000"/>
              <a:buFont typeface="Courier New"/>
              <a:buChar char="o"/>
            </a:pPr>
            <a:r>
              <a:rPr lang="en"/>
              <a:t>Training set of 31,085 images containing no faces</a:t>
            </a:r>
          </a:p>
          <a:p>
            <a:pPr rtl="0" lvl="1" indent="-381000" marL="914400">
              <a:buClr>
                <a:schemeClr val="lt1"/>
              </a:buClr>
              <a:buSzPct val="80000"/>
              <a:buFont typeface="Courier New"/>
              <a:buChar char="o"/>
            </a:pPr>
            <a:r>
              <a:rPr lang="en"/>
              <a:t>Test sets</a:t>
            </a:r>
          </a:p>
          <a:p>
            <a:pPr rtl="0" lvl="2" indent="-381000" marL="1371600">
              <a:buClr>
                <a:schemeClr val="lt1"/>
              </a:buClr>
              <a:buSzPct val="80000"/>
              <a:buFont typeface="Wingdings"/>
              <a:buChar char="§"/>
            </a:pPr>
            <a:r>
              <a:rPr lang="en"/>
              <a:t>MIT+CMU frontal face test set</a:t>
            </a:r>
          </a:p>
          <a:p>
            <a:pPr rtl="0" lvl="2" indent="-381000" marL="1371600">
              <a:buClr>
                <a:schemeClr val="lt1"/>
              </a:buClr>
              <a:buSzPct val="80000"/>
              <a:buFont typeface="Wingdings"/>
              <a:buChar char="§"/>
            </a:pPr>
            <a:r>
              <a:rPr lang="en"/>
              <a:t>Aleix Martinez-Robert (AR) face database</a:t>
            </a:r>
          </a:p>
          <a:p>
            <a:pPr lvl="2" indent="-381000" marL="1371600">
              <a:buClr>
                <a:schemeClr val="lt1"/>
              </a:buClr>
              <a:buSzPct val="80000"/>
              <a:buFont typeface="Wingdings"/>
              <a:buChar char="§"/>
            </a:pPr>
            <a:r>
              <a:rPr lang="en"/>
              <a:t>CMU profile testing set</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y="0" x="0"/>
          <a:ext cy="0" cx="0"/>
          <a:chOff y="0" x="0"/>
          <a:chExt cy="0" cx="0"/>
        </a:xfrm>
      </p:grpSpPr>
      <p:sp>
        <p:nvSpPr>
          <p:cNvPr id="284" name="Shape 284"/>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Face Detection</a:t>
            </a:r>
          </a:p>
        </p:txBody>
      </p:sp>
      <p:sp>
        <p:nvSpPr>
          <p:cNvPr id="285" name="Shape 285"/>
          <p:cNvSpPr txBox="1"/>
          <p:nvPr>
            <p:ph idx="1" type="body"/>
          </p:nvPr>
        </p:nvSpPr>
        <p:spPr>
          <a:xfrm>
            <a:off y="1600200" x="457200"/>
            <a:ext cy="4967700" cx="8229600"/>
          </a:xfrm>
          <a:prstGeom prst="rect">
            <a:avLst/>
          </a:prstGeom>
        </p:spPr>
        <p:txBody>
          <a:bodyPr bIns="91425" rIns="91425" lIns="91425" tIns="91425" anchor="t" anchorCtr="0">
            <a:noAutofit/>
          </a:bodyPr>
          <a:lstStyle/>
          <a:p>
            <a:pPr algn="ctr">
              <a:buNone/>
            </a:pPr>
            <a:r>
              <a:rPr lang="en"/>
              <a:t>WLD feature for a face</a:t>
            </a:r>
          </a:p>
        </p:txBody>
      </p:sp>
      <p:sp>
        <p:nvSpPr>
          <p:cNvPr id="286" name="Shape 286"/>
          <p:cNvSpPr/>
          <p:nvPr/>
        </p:nvSpPr>
        <p:spPr>
          <a:xfrm>
            <a:off y="2530325" x="1104900"/>
            <a:ext cy="3371850" cx="6934200"/>
          </a:xfrm>
          <a:prstGeom prst="rect">
            <a:avLst/>
          </a:prstGeom>
          <a:blipFill>
            <a:blip r:embed="rId3"/>
            <a:stretch>
              <a:fillRect/>
            </a:stretch>
          </a:blipFill>
        </p:spPr>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y="0" x="0"/>
          <a:ext cy="0" cx="0"/>
          <a:chOff y="0" x="0"/>
          <a:chExt cy="0" cx="0"/>
        </a:xfrm>
      </p:grpSpPr>
      <p:sp>
        <p:nvSpPr>
          <p:cNvPr id="291" name="Shape 291"/>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Face Detection Results</a:t>
            </a:r>
          </a:p>
        </p:txBody>
      </p:sp>
      <p:sp>
        <p:nvSpPr>
          <p:cNvPr id="292" name="Shape 292"/>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293" name="Shape 293"/>
          <p:cNvSpPr/>
          <p:nvPr/>
        </p:nvSpPr>
        <p:spPr>
          <a:xfrm>
            <a:off y="1505586" x="1665655"/>
            <a:ext cy="5123813" cx="5735268"/>
          </a:xfrm>
          <a:prstGeom prst="rect">
            <a:avLst/>
          </a:prstGeom>
          <a:blipFill>
            <a:blip r:embed="rId3"/>
            <a:stretch>
              <a:fillRect/>
            </a:stretch>
          </a:blipFill>
        </p:spPr>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y="0" x="0"/>
          <a:ext cy="0" cx="0"/>
          <a:chOff y="0" x="0"/>
          <a:chExt cy="0" cx="0"/>
        </a:xfrm>
      </p:grpSpPr>
      <p:sp>
        <p:nvSpPr>
          <p:cNvPr id="298" name="Shape 298"/>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Face Detection Results</a:t>
            </a:r>
          </a:p>
        </p:txBody>
      </p:sp>
      <p:sp>
        <p:nvSpPr>
          <p:cNvPr id="299" name="Shape 299"/>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300" name="Shape 300"/>
          <p:cNvSpPr/>
          <p:nvPr/>
        </p:nvSpPr>
        <p:spPr>
          <a:xfrm>
            <a:off y="1524000" x="1124600"/>
            <a:ext cy="5114925" cx="7200900"/>
          </a:xfrm>
          <a:prstGeom prst="rect">
            <a:avLst/>
          </a:prstGeom>
          <a:blipFill>
            <a:blip r:embed="rId3"/>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y="0" x="0"/>
          <a:ext cy="0" cx="0"/>
          <a:chOff y="0" x="0"/>
          <a:chExt cy="0" cx="0"/>
        </a:xfrm>
      </p:grpSpPr>
      <p:sp>
        <p:nvSpPr>
          <p:cNvPr id="42" name="Shape 42"/>
          <p:cNvSpPr txBox="1"/>
          <p:nvPr>
            <p:ph idx="1" type="subTitle"/>
          </p:nvPr>
        </p:nvSpPr>
        <p:spPr>
          <a:xfrm>
            <a:off y="3786737" x="685800"/>
            <a:ext cy="1046400" cx="7772400"/>
          </a:xfrm>
          <a:prstGeom prst="rect">
            <a:avLst/>
          </a:prstGeom>
        </p:spPr>
        <p:txBody>
          <a:bodyPr bIns="91425" rIns="91425" lIns="91425" tIns="91425" anchor="t" anchorCtr="0">
            <a:noAutofit/>
          </a:bodyPr>
          <a:lstStyle/>
          <a:p>
            <a:pPr rtl="0" lvl="0">
              <a:buNone/>
            </a:pPr>
            <a:r>
              <a:rPr lang="en"/>
              <a:t>Differential Excitation (ξ), Orientation (ϴ), and the WLD Histogram</a:t>
            </a:r>
          </a:p>
        </p:txBody>
      </p:sp>
      <p:sp>
        <p:nvSpPr>
          <p:cNvPr id="43" name="Shape 43"/>
          <p:cNvSpPr txBox="1"/>
          <p:nvPr>
            <p:ph type="ctrTitle"/>
          </p:nvPr>
        </p:nvSpPr>
        <p:spPr>
          <a:xfrm>
            <a:off y="2111123" x="685800"/>
            <a:ext cy="1546500" cx="7772400"/>
          </a:xfrm>
          <a:prstGeom prst="rect">
            <a:avLst/>
          </a:prstGeom>
        </p:spPr>
        <p:txBody>
          <a:bodyPr bIns="91425" rIns="91425" lIns="91425" tIns="91425" anchor="b" anchorCtr="0">
            <a:noAutofit/>
          </a:bodyPr>
          <a:lstStyle/>
          <a:p>
            <a:pPr>
              <a:buNone/>
            </a:pPr>
            <a:r>
              <a:rPr lang="en"/>
              <a:t>Creation of the Descriptor</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y="0" x="0"/>
          <a:ext cy="0" cx="0"/>
          <a:chOff y="0" x="0"/>
          <a:chExt cy="0" cx="0"/>
        </a:xfrm>
      </p:grpSpPr>
      <p:sp>
        <p:nvSpPr>
          <p:cNvPr id="305" name="Shape 305"/>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Face Detection Results</a:t>
            </a:r>
          </a:p>
        </p:txBody>
      </p:sp>
      <p:sp>
        <p:nvSpPr>
          <p:cNvPr id="306" name="Shape 306"/>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307" name="Shape 307"/>
          <p:cNvSpPr/>
          <p:nvPr/>
        </p:nvSpPr>
        <p:spPr>
          <a:xfrm>
            <a:off y="2661750" x="1300162"/>
            <a:ext cy="2714625" cx="6543675"/>
          </a:xfrm>
          <a:prstGeom prst="rect">
            <a:avLst/>
          </a:prstGeom>
          <a:blipFill>
            <a:blip r:embed="rId3"/>
            <a:stretch>
              <a:fillRect/>
            </a:stretch>
          </a:blipFill>
        </p:spPr>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y="0" x="0"/>
          <a:ext cy="0" cx="0"/>
          <a:chOff y="0" x="0"/>
          <a:chExt cy="0" cx="0"/>
        </a:xfrm>
      </p:grpSpPr>
      <p:sp>
        <p:nvSpPr>
          <p:cNvPr id="312" name="Shape 312"/>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Face Detection Results</a:t>
            </a:r>
          </a:p>
        </p:txBody>
      </p:sp>
      <p:sp>
        <p:nvSpPr>
          <p:cNvPr id="313" name="Shape 313"/>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314" name="Shape 314"/>
          <p:cNvSpPr/>
          <p:nvPr/>
        </p:nvSpPr>
        <p:spPr>
          <a:xfrm>
            <a:off y="1578975" x="1111475"/>
            <a:ext cy="4705350" cx="7229475"/>
          </a:xfrm>
          <a:prstGeom prst="rect">
            <a:avLst/>
          </a:prstGeom>
          <a:blipFill>
            <a:blip r:embed="rId3"/>
            <a:stretch>
              <a:fillRect/>
            </a:stretch>
          </a:blipFill>
        </p:spPr>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y="0" x="0"/>
          <a:ext cy="0" cx="0"/>
          <a:chOff y="0" x="0"/>
          <a:chExt cy="0" cx="0"/>
        </a:xfrm>
      </p:grpSpPr>
      <p:sp>
        <p:nvSpPr>
          <p:cNvPr id="319" name="Shape 319"/>
          <p:cNvSpPr txBox="1"/>
          <p:nvPr>
            <p:ph idx="1" type="subTitle"/>
          </p:nvPr>
        </p:nvSpPr>
        <p:spPr>
          <a:xfrm>
            <a:off y="3786737" x="685800"/>
            <a:ext cy="1046400" cx="7772400"/>
          </a:xfrm>
          <a:prstGeom prst="rect">
            <a:avLst/>
          </a:prstGeom>
        </p:spPr>
        <p:txBody>
          <a:bodyPr bIns="91425" rIns="91425" lIns="91425" tIns="91425" anchor="t" anchorCtr="0">
            <a:noAutofit/>
          </a:bodyPr>
          <a:lstStyle/>
          <a:p/>
        </p:txBody>
      </p:sp>
      <p:sp>
        <p:nvSpPr>
          <p:cNvPr id="320" name="Shape 320"/>
          <p:cNvSpPr txBox="1"/>
          <p:nvPr>
            <p:ph type="ctrTitle"/>
          </p:nvPr>
        </p:nvSpPr>
        <p:spPr>
          <a:xfrm>
            <a:off y="2111123" x="685800"/>
            <a:ext cy="1546500" cx="7772400"/>
          </a:xfrm>
          <a:prstGeom prst="rect">
            <a:avLst/>
          </a:prstGeom>
        </p:spPr>
        <p:txBody>
          <a:bodyPr bIns="91425" rIns="91425" lIns="91425" tIns="91425" anchor="b" anchorCtr="0">
            <a:noAutofit/>
          </a:bodyPr>
          <a:lstStyle/>
          <a:p>
            <a:pPr>
              <a:buNone/>
            </a:pPr>
            <a:r>
              <a:rPr lang="en"/>
              <a:t>Experimental Validation and Discussion</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y="0" x="0"/>
          <a:ext cy="0" cx="0"/>
          <a:chOff y="0" x="0"/>
          <a:chExt cy="0" cx="0"/>
        </a:xfrm>
      </p:grpSpPr>
      <p:sp>
        <p:nvSpPr>
          <p:cNvPr id="325" name="Shape 325"/>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WLD and Weber's Law</a:t>
            </a:r>
          </a:p>
        </p:txBody>
      </p:sp>
      <p:sp>
        <p:nvSpPr>
          <p:cNvPr id="326" name="Shape 32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81000" marL="457200">
              <a:buClr>
                <a:schemeClr val="lt1"/>
              </a:buClr>
              <a:buSzPct val="166666"/>
              <a:buFont typeface="Arial"/>
              <a:buChar char="•"/>
            </a:pPr>
            <a:r>
              <a:rPr sz="2400" lang="en"/>
              <a:t>Logarithm operator more appropriately follows Weber's law where Im is the mean in a local neighborhood:</a:t>
            </a:r>
          </a:p>
          <a:p>
            <a:r>
              <a:t/>
            </a:r>
          </a:p>
          <a:p>
            <a:r>
              <a:t/>
            </a:r>
          </a:p>
          <a:p>
            <a:pPr lvl="0" indent="-419100" marL="457200">
              <a:buClr>
                <a:schemeClr val="lt1"/>
              </a:buClr>
              <a:buSzPct val="208333"/>
              <a:buFont typeface="Arial"/>
              <a:buChar char="•"/>
            </a:pPr>
            <a:r>
              <a:rPr sz="2400" lang="en"/>
              <a:t>Gradient computation in f</a:t>
            </a:r>
            <a:r>
              <a:rPr baseline="-25000" sz="2400" lang="en"/>
              <a:t>00</a:t>
            </a:r>
            <a:r>
              <a:rPr sz="2400" lang="en"/>
              <a:t> deal better with illumination variations rather than intensity:</a:t>
            </a:r>
          </a:p>
        </p:txBody>
      </p:sp>
      <p:sp>
        <p:nvSpPr>
          <p:cNvPr id="327" name="Shape 327"/>
          <p:cNvSpPr/>
          <p:nvPr/>
        </p:nvSpPr>
        <p:spPr>
          <a:xfrm>
            <a:off y="2457450" x="1952300"/>
            <a:ext cy="419100" cx="4381500"/>
          </a:xfrm>
          <a:prstGeom prst="rect">
            <a:avLst/>
          </a:prstGeom>
          <a:blipFill>
            <a:blip r:embed="rId3"/>
            <a:stretch>
              <a:fillRect/>
            </a:stretch>
          </a:blipFill>
        </p:spPr>
      </p:sp>
      <p:sp>
        <p:nvSpPr>
          <p:cNvPr id="328" name="Shape 328"/>
          <p:cNvSpPr/>
          <p:nvPr/>
        </p:nvSpPr>
        <p:spPr>
          <a:xfrm>
            <a:off y="4206775" x="1547812"/>
            <a:ext cy="2466975" cx="6048375"/>
          </a:xfrm>
          <a:prstGeom prst="rect">
            <a:avLst/>
          </a:prstGeom>
          <a:blipFill>
            <a:blip r:embed="rId4"/>
            <a:stretch>
              <a:fillRect/>
            </a:stretch>
          </a:blipFill>
        </p:spPr>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y="0" x="0"/>
          <a:ext cy="0" cx="0"/>
          <a:chOff y="0" x="0"/>
          <a:chExt cy="0" cx="0"/>
        </a:xfrm>
      </p:grpSpPr>
      <p:sp>
        <p:nvSpPr>
          <p:cNvPr id="333" name="Shape 333"/>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WLD and Weber's Law</a:t>
            </a:r>
          </a:p>
        </p:txBody>
      </p:sp>
      <p:sp>
        <p:nvSpPr>
          <p:cNvPr id="334" name="Shape 334"/>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335" name="Shape 335"/>
          <p:cNvSpPr/>
          <p:nvPr/>
        </p:nvSpPr>
        <p:spPr>
          <a:xfrm>
            <a:off y="1600200" x="2497379"/>
            <a:ext cy="2473204" cx="4149240"/>
          </a:xfrm>
          <a:prstGeom prst="rect">
            <a:avLst/>
          </a:prstGeom>
          <a:blipFill>
            <a:blip r:embed="rId3"/>
            <a:stretch>
              <a:fillRect/>
            </a:stretch>
          </a:blipFill>
        </p:spPr>
      </p:sp>
      <p:sp>
        <p:nvSpPr>
          <p:cNvPr id="336" name="Shape 336"/>
          <p:cNvSpPr/>
          <p:nvPr/>
        </p:nvSpPr>
        <p:spPr>
          <a:xfrm>
            <a:off y="4377550" x="2368272"/>
            <a:ext cy="2123003" cx="4407455"/>
          </a:xfrm>
          <a:prstGeom prst="rect">
            <a:avLst/>
          </a:prstGeom>
          <a:blipFill>
            <a:blip r:embed="rId4"/>
            <a:stretch>
              <a:fillRect/>
            </a:stretch>
          </a:blipFill>
        </p:spPr>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y="0" x="0"/>
          <a:ext cy="0" cx="0"/>
          <a:chOff y="0" x="0"/>
          <a:chExt cy="0" cx="0"/>
        </a:xfrm>
      </p:grpSpPr>
      <p:sp>
        <p:nvSpPr>
          <p:cNvPr id="341" name="Shape 341"/>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Effects of Parameters</a:t>
            </a:r>
          </a:p>
        </p:txBody>
      </p:sp>
      <p:sp>
        <p:nvSpPr>
          <p:cNvPr id="342" name="Shape 34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a:t>M, T, and S</a:t>
            </a:r>
          </a:p>
          <a:p>
            <a:pPr lvl="0" indent="-419100" marL="457200">
              <a:buClr>
                <a:schemeClr val="lt1"/>
              </a:buClr>
              <a:buSzPct val="166666"/>
              <a:buFont typeface="Arial"/>
              <a:buChar char="•"/>
            </a:pPr>
            <a:r>
              <a:rPr lang="en"/>
              <a:t>Tradeoff between discriminability and statistical reliability</a:t>
            </a:r>
          </a:p>
        </p:txBody>
      </p:sp>
      <p:sp>
        <p:nvSpPr>
          <p:cNvPr id="343" name="Shape 343"/>
          <p:cNvSpPr/>
          <p:nvPr/>
        </p:nvSpPr>
        <p:spPr>
          <a:xfrm>
            <a:off y="3620800" x="271462"/>
            <a:ext cy="2105025" cx="8601075"/>
          </a:xfrm>
          <a:prstGeom prst="rect">
            <a:avLst/>
          </a:prstGeom>
          <a:blipFill>
            <a:blip r:embed="rId3"/>
            <a:stretch>
              <a:fillRect/>
            </a:stretch>
          </a:blipFill>
        </p:spPr>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y="0" x="0"/>
          <a:ext cy="0" cx="0"/>
          <a:chOff y="0" x="0"/>
          <a:chExt cy="0" cx="0"/>
        </a:xfrm>
      </p:grpSpPr>
      <p:sp>
        <p:nvSpPr>
          <p:cNvPr id="348" name="Shape 348"/>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Performance of different filters</a:t>
            </a:r>
          </a:p>
        </p:txBody>
      </p:sp>
      <p:sp>
        <p:nvSpPr>
          <p:cNvPr id="349" name="Shape 349"/>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350" name="Shape 350"/>
          <p:cNvSpPr/>
          <p:nvPr/>
        </p:nvSpPr>
        <p:spPr>
          <a:xfrm>
            <a:off y="2385825" x="157650"/>
            <a:ext cy="2501557" cx="8835579"/>
          </a:xfrm>
          <a:prstGeom prst="rect">
            <a:avLst/>
          </a:prstGeom>
          <a:blipFill>
            <a:blip r:embed="rId3"/>
            <a:stretch>
              <a:fillRect/>
            </a:stretch>
          </a:blipFill>
        </p:spPr>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y="0" x="0"/>
          <a:ext cy="0" cx="0"/>
          <a:chOff y="0" x="0"/>
          <a:chExt cy="0" cx="0"/>
        </a:xfrm>
      </p:grpSpPr>
      <p:sp>
        <p:nvSpPr>
          <p:cNvPr id="355" name="Shape 355"/>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Performance comparison of components</a:t>
            </a:r>
          </a:p>
        </p:txBody>
      </p:sp>
      <p:sp>
        <p:nvSpPr>
          <p:cNvPr id="356" name="Shape 356"/>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357" name="Shape 357"/>
          <p:cNvSpPr/>
          <p:nvPr/>
        </p:nvSpPr>
        <p:spPr>
          <a:xfrm>
            <a:off y="1979025" x="1195387"/>
            <a:ext cy="4210050" cx="6753225"/>
          </a:xfrm>
          <a:prstGeom prst="rect">
            <a:avLst/>
          </a:prstGeom>
          <a:blipFill>
            <a:blip r:embed="rId3"/>
            <a:stretch>
              <a:fillRect/>
            </a:stretch>
          </a:blipFill>
        </p:spPr>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y="0" x="0"/>
          <a:ext cy="0" cx="0"/>
          <a:chOff y="0" x="0"/>
          <a:chExt cy="0" cx="0"/>
        </a:xfrm>
      </p:grpSpPr>
      <p:sp>
        <p:nvSpPr>
          <p:cNvPr id="362" name="Shape 362"/>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Robustness to noise</a:t>
            </a:r>
          </a:p>
        </p:txBody>
      </p:sp>
      <p:sp>
        <p:nvSpPr>
          <p:cNvPr id="363" name="Shape 363"/>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364" name="Shape 364"/>
          <p:cNvSpPr/>
          <p:nvPr/>
        </p:nvSpPr>
        <p:spPr>
          <a:xfrm>
            <a:off y="2472150" x="1379475"/>
            <a:ext cy="4080868" cx="6130826"/>
          </a:xfrm>
          <a:prstGeom prst="rect">
            <a:avLst/>
          </a:prstGeom>
          <a:blipFill>
            <a:blip r:embed="rId3"/>
            <a:stretch>
              <a:fillRect/>
            </a:stretch>
          </a:blipFill>
        </p:spPr>
      </p:sp>
      <p:sp>
        <p:nvSpPr>
          <p:cNvPr id="365" name="Shape 365"/>
          <p:cNvSpPr/>
          <p:nvPr/>
        </p:nvSpPr>
        <p:spPr>
          <a:xfrm>
            <a:off y="1074737" x="6584725"/>
            <a:ext cy="342900" cx="1885950"/>
          </a:xfrm>
          <a:prstGeom prst="rect">
            <a:avLst/>
          </a:prstGeom>
          <a:blipFill>
            <a:blip r:embed="rId4"/>
            <a:stretch>
              <a:fillRect/>
            </a:stretch>
          </a:blipFill>
        </p:spPr>
      </p:sp>
      <p:sp>
        <p:nvSpPr>
          <p:cNvPr id="366" name="Shape 366"/>
          <p:cNvSpPr/>
          <p:nvPr/>
        </p:nvSpPr>
        <p:spPr>
          <a:xfrm>
            <a:off y="1538700" x="3860575"/>
            <a:ext cy="781050" cx="4610100"/>
          </a:xfrm>
          <a:prstGeom prst="rect">
            <a:avLst/>
          </a:prstGeom>
          <a:blipFill>
            <a:blip r:embed="rId5"/>
            <a:stretch>
              <a:fillRect/>
            </a:stretch>
          </a:blipFill>
        </p:spPr>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y="0" x="0"/>
          <a:ext cy="0" cx="0"/>
          <a:chOff y="0" x="0"/>
          <a:chExt cy="0" cx="0"/>
        </a:xfrm>
      </p:grpSpPr>
      <p:sp>
        <p:nvSpPr>
          <p:cNvPr id="371" name="Shape 371"/>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Conclusions</a:t>
            </a:r>
          </a:p>
        </p:txBody>
      </p:sp>
      <p:sp>
        <p:nvSpPr>
          <p:cNvPr id="372" name="Shape 37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a:t>WLD inspired by Weber's Law, developed according to perception of human beings</a:t>
            </a:r>
          </a:p>
          <a:p>
            <a:pPr rtl="0" lvl="0" indent="-419100" marL="457200">
              <a:buClr>
                <a:schemeClr val="lt1"/>
              </a:buClr>
              <a:buSzPct val="166666"/>
              <a:buFont typeface="Arial"/>
              <a:buChar char="•"/>
            </a:pPr>
            <a:r>
              <a:rPr lang="en"/>
              <a:t>WLD features compute a histogram from:</a:t>
            </a:r>
          </a:p>
          <a:p>
            <a:pPr rtl="0" lvl="1" indent="-381000" marL="914400">
              <a:buClr>
                <a:schemeClr val="lt1"/>
              </a:buClr>
              <a:buSzPct val="80000"/>
              <a:buFont typeface="Courier New"/>
              <a:buChar char="o"/>
            </a:pPr>
            <a:r>
              <a:rPr lang="en"/>
              <a:t>differential excitement</a:t>
            </a:r>
          </a:p>
          <a:p>
            <a:pPr rtl="0" lvl="1" indent="-381000" marL="914400">
              <a:buClr>
                <a:schemeClr val="lt1"/>
              </a:buClr>
              <a:buSzPct val="80000"/>
              <a:buFont typeface="Courier New"/>
              <a:buChar char="o"/>
            </a:pPr>
            <a:r>
              <a:rPr lang="en"/>
              <a:t>orientation</a:t>
            </a:r>
          </a:p>
          <a:p>
            <a:pPr rtl="0" lvl="0" indent="-419100" marL="457200">
              <a:buClr>
                <a:schemeClr val="lt1"/>
              </a:buClr>
              <a:buSzPct val="166666"/>
              <a:buFont typeface="Arial"/>
              <a:buChar char="•"/>
            </a:pPr>
            <a:r>
              <a:rPr lang="en"/>
              <a:t>Computational cost of WLD is comparable to LBP and far exceeds SIFT</a:t>
            </a:r>
          </a:p>
          <a:p>
            <a:pPr rtl="0" lvl="0" indent="-419100" marL="457200">
              <a:buClr>
                <a:schemeClr val="lt1"/>
              </a:buClr>
              <a:buSzPct val="166666"/>
              <a:buFont typeface="Arial"/>
              <a:buChar char="•"/>
            </a:pPr>
            <a:r>
              <a:rPr lang="en"/>
              <a:t>Performance of WLD meets if not exceeds that of other state-of-the-art descriptors</a:t>
            </a:r>
          </a:p>
          <a:p>
            <a:r>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y="0" x="0"/>
          <a:ext cy="0" cx="0"/>
          <a:chOff y="0" x="0"/>
          <a:chExt cy="0" cx="0"/>
        </a:xfrm>
      </p:grpSpPr>
      <p:sp>
        <p:nvSpPr>
          <p:cNvPr id="48" name="Shape 48"/>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Differential Excitation</a:t>
            </a:r>
          </a:p>
        </p:txBody>
      </p:sp>
      <p:sp>
        <p:nvSpPr>
          <p:cNvPr id="49" name="Shape 4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a:t>Simulating pattern perception of humans</a:t>
            </a:r>
          </a:p>
          <a:p>
            <a:pPr rtl="0" lvl="0" indent="-419100" marL="457200">
              <a:buClr>
                <a:schemeClr val="lt1"/>
              </a:buClr>
              <a:buSzPct val="166666"/>
              <a:buFont typeface="Arial"/>
              <a:buChar char="•"/>
            </a:pPr>
            <a:r>
              <a:rPr lang="en"/>
              <a:t>Determine ξ(x</a:t>
            </a:r>
            <a:r>
              <a:rPr baseline="-25000" lang="en"/>
              <a:t>c</a:t>
            </a:r>
            <a:r>
              <a:rPr lang="en"/>
              <a:t>) using filter ƒ</a:t>
            </a:r>
            <a:r>
              <a:rPr baseline="-25000" lang="en"/>
              <a:t>00</a:t>
            </a:r>
            <a:r>
              <a:rPr lang="en"/>
              <a:t>:</a:t>
            </a:r>
          </a:p>
          <a:p>
            <a:r>
              <a:t/>
            </a:r>
          </a:p>
          <a:p>
            <a:r>
              <a:t/>
            </a:r>
          </a:p>
          <a:p>
            <a:pPr rtl="0" lvl="0" indent="-419100" marL="457200">
              <a:buClr>
                <a:schemeClr val="lt1"/>
              </a:buClr>
              <a:buSzPct val="166666"/>
              <a:buFont typeface="Arial"/>
              <a:buChar char="•"/>
            </a:pPr>
            <a:r>
              <a:rPr lang="en"/>
              <a:t>Employ Weber's law:</a:t>
            </a:r>
          </a:p>
          <a:p>
            <a:r>
              <a:t/>
            </a:r>
          </a:p>
          <a:p>
            <a:r>
              <a:t/>
            </a:r>
          </a:p>
          <a:p>
            <a:pPr lvl="0" indent="-419100" marL="457200">
              <a:buClr>
                <a:schemeClr val="lt1"/>
              </a:buClr>
              <a:buSzPct val="166666"/>
              <a:buFont typeface="Arial"/>
              <a:buChar char="•"/>
            </a:pPr>
            <a:r>
              <a:rPr lang="en"/>
              <a:t>Combining equations and scaling factor:</a:t>
            </a:r>
          </a:p>
        </p:txBody>
      </p:sp>
      <p:sp>
        <p:nvSpPr>
          <p:cNvPr id="50" name="Shape 50"/>
          <p:cNvSpPr/>
          <p:nvPr/>
        </p:nvSpPr>
        <p:spPr>
          <a:xfrm>
            <a:off y="2743225" x="1045775"/>
            <a:ext cy="781050" cx="3105150"/>
          </a:xfrm>
          <a:prstGeom prst="rect">
            <a:avLst/>
          </a:prstGeom>
          <a:blipFill>
            <a:blip r:embed="rId3"/>
            <a:stretch>
              <a:fillRect/>
            </a:stretch>
          </a:blipFill>
        </p:spPr>
      </p:sp>
      <p:sp>
        <p:nvSpPr>
          <p:cNvPr id="51" name="Shape 51"/>
          <p:cNvSpPr txBox="1"/>
          <p:nvPr/>
        </p:nvSpPr>
        <p:spPr>
          <a:xfrm>
            <a:off y="2758975" x="4361800"/>
            <a:ext cy="801300" cx="3231899"/>
          </a:xfrm>
          <a:prstGeom prst="rect">
            <a:avLst/>
          </a:prstGeom>
          <a:noFill/>
        </p:spPr>
        <p:txBody>
          <a:bodyPr bIns="91425" rIns="91425" lIns="91425" tIns="91425" anchor="t" anchorCtr="0">
            <a:noAutofit/>
          </a:bodyPr>
          <a:lstStyle/>
          <a:p>
            <a:pPr>
              <a:buNone/>
            </a:pPr>
            <a:r>
              <a:rPr lang="en">
                <a:solidFill>
                  <a:srgbClr val="FFFFFF"/>
                </a:solidFill>
              </a:rPr>
              <a:t>where x</a:t>
            </a:r>
            <a:r>
              <a:rPr baseline="-25000" lang="en">
                <a:solidFill>
                  <a:srgbClr val="FFFFFF"/>
                </a:solidFill>
              </a:rPr>
              <a:t>i</a:t>
            </a:r>
            <a:r>
              <a:rPr lang="en">
                <a:solidFill>
                  <a:srgbClr val="FFFFFF"/>
                </a:solidFill>
              </a:rPr>
              <a:t> (</a:t>
            </a:r>
            <a:r>
              <a:rPr lang="en" i="1">
                <a:solidFill>
                  <a:srgbClr val="FFFFFF"/>
                </a:solidFill>
              </a:rPr>
              <a:t>i</a:t>
            </a:r>
            <a:r>
              <a:rPr lang="en">
                <a:solidFill>
                  <a:srgbClr val="FFFFFF"/>
                </a:solidFill>
              </a:rPr>
              <a:t>=0,1,...</a:t>
            </a:r>
            <a:r>
              <a:rPr lang="en" i="1">
                <a:solidFill>
                  <a:srgbClr val="FFFFFF"/>
                </a:solidFill>
              </a:rPr>
              <a:t>p</a:t>
            </a:r>
            <a:r>
              <a:rPr lang="en">
                <a:solidFill>
                  <a:srgbClr val="FFFFFF"/>
                </a:solidFill>
              </a:rPr>
              <a:t>-1) is the </a:t>
            </a:r>
            <a:r>
              <a:rPr lang="en" i="1">
                <a:solidFill>
                  <a:srgbClr val="FFFFFF"/>
                </a:solidFill>
              </a:rPr>
              <a:t>i</a:t>
            </a:r>
            <a:r>
              <a:rPr lang="en">
                <a:solidFill>
                  <a:srgbClr val="FFFFFF"/>
                </a:solidFill>
              </a:rPr>
              <a:t>-th neighbor of x</a:t>
            </a:r>
            <a:r>
              <a:rPr baseline="-25000" lang="en">
                <a:solidFill>
                  <a:srgbClr val="FFFFFF"/>
                </a:solidFill>
              </a:rPr>
              <a:t>c</a:t>
            </a:r>
            <a:r>
              <a:rPr lang="en">
                <a:solidFill>
                  <a:srgbClr val="FFFFFF"/>
                </a:solidFill>
              </a:rPr>
              <a:t> and </a:t>
            </a:r>
            <a:r>
              <a:rPr lang="en" i="1">
                <a:solidFill>
                  <a:srgbClr val="FFFFFF"/>
                </a:solidFill>
              </a:rPr>
              <a:t>p</a:t>
            </a:r>
            <a:r>
              <a:rPr lang="en">
                <a:solidFill>
                  <a:srgbClr val="FFFFFF"/>
                </a:solidFill>
              </a:rPr>
              <a:t> is the number of neighbors</a:t>
            </a:r>
          </a:p>
        </p:txBody>
      </p:sp>
      <p:sp>
        <p:nvSpPr>
          <p:cNvPr id="52" name="Shape 52"/>
          <p:cNvSpPr/>
          <p:nvPr/>
        </p:nvSpPr>
        <p:spPr>
          <a:xfrm>
            <a:off y="2039000" x="8069325"/>
            <a:ext cy="1123950" cx="847725"/>
          </a:xfrm>
          <a:prstGeom prst="rect">
            <a:avLst/>
          </a:prstGeom>
          <a:blipFill>
            <a:blip r:embed="rId4"/>
            <a:stretch>
              <a:fillRect/>
            </a:stretch>
          </a:blipFill>
        </p:spPr>
      </p:sp>
      <p:sp>
        <p:nvSpPr>
          <p:cNvPr id="53" name="Shape 53"/>
          <p:cNvSpPr/>
          <p:nvPr/>
        </p:nvSpPr>
        <p:spPr>
          <a:xfrm>
            <a:off y="4293500" x="1045775"/>
            <a:ext cy="581025" cx="1866900"/>
          </a:xfrm>
          <a:prstGeom prst="rect">
            <a:avLst/>
          </a:prstGeom>
          <a:blipFill>
            <a:blip r:embed="rId5"/>
            <a:stretch>
              <a:fillRect/>
            </a:stretch>
          </a:blipFill>
        </p:spPr>
      </p:sp>
      <p:sp>
        <p:nvSpPr>
          <p:cNvPr id="54" name="Shape 54"/>
          <p:cNvSpPr/>
          <p:nvPr/>
        </p:nvSpPr>
        <p:spPr>
          <a:xfrm>
            <a:off y="3381700" x="8121712"/>
            <a:ext cy="1133475" cx="742950"/>
          </a:xfrm>
          <a:prstGeom prst="rect">
            <a:avLst/>
          </a:prstGeom>
          <a:blipFill>
            <a:blip r:embed="rId6"/>
            <a:stretch>
              <a:fillRect/>
            </a:stretch>
          </a:blipFill>
        </p:spPr>
      </p:sp>
      <p:sp>
        <p:nvSpPr>
          <p:cNvPr id="55" name="Shape 55"/>
          <p:cNvSpPr/>
          <p:nvPr/>
        </p:nvSpPr>
        <p:spPr>
          <a:xfrm>
            <a:off y="5806950" x="1045775"/>
            <a:ext cy="866775" cx="5029200"/>
          </a:xfrm>
          <a:prstGeom prst="rect">
            <a:avLst/>
          </a:prstGeom>
          <a:blipFill>
            <a:blip r:embed="rId7"/>
            <a:stretch>
              <a:fillRect/>
            </a:stretch>
          </a:blipFill>
        </p:spPr>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6" name="Shape 376"/>
        <p:cNvGrpSpPr/>
        <p:nvPr/>
      </p:nvGrpSpPr>
      <p:grpSpPr>
        <a:xfrm>
          <a:off y="0" x="0"/>
          <a:ext cy="0" cx="0"/>
          <a:chOff y="0" x="0"/>
          <a:chExt cy="0" cx="0"/>
        </a:xfrm>
      </p:grpSpPr>
      <p:sp>
        <p:nvSpPr>
          <p:cNvPr id="377" name="Shape 377"/>
          <p:cNvSpPr txBox="1"/>
          <p:nvPr>
            <p:ph idx="1" type="subTitle"/>
          </p:nvPr>
        </p:nvSpPr>
        <p:spPr>
          <a:xfrm>
            <a:off y="3786737" x="685800"/>
            <a:ext cy="1046400" cx="7772400"/>
          </a:xfrm>
          <a:prstGeom prst="rect">
            <a:avLst/>
          </a:prstGeom>
        </p:spPr>
        <p:txBody>
          <a:bodyPr bIns="91425" rIns="91425" lIns="91425" tIns="91425" anchor="t" anchorCtr="0">
            <a:noAutofit/>
          </a:bodyPr>
          <a:lstStyle/>
          <a:p/>
        </p:txBody>
      </p:sp>
      <p:sp>
        <p:nvSpPr>
          <p:cNvPr id="378" name="Shape 378"/>
          <p:cNvSpPr txBox="1"/>
          <p:nvPr>
            <p:ph type="ctrTitle"/>
          </p:nvPr>
        </p:nvSpPr>
        <p:spPr>
          <a:xfrm>
            <a:off y="2111123" x="685800"/>
            <a:ext cy="1546500" cx="7772400"/>
          </a:xfrm>
          <a:prstGeom prst="rect">
            <a:avLst/>
          </a:prstGeom>
        </p:spPr>
        <p:txBody>
          <a:bodyPr bIns="91425" rIns="91425" lIns="91425" tIns="91425" anchor="b" anchorCtr="0">
            <a:noAutofit/>
          </a:bodyPr>
          <a:lstStyle/>
          <a:p>
            <a:pPr>
              <a:buNone/>
            </a:pPr>
            <a:r>
              <a:rPr lang="en"/>
              <a:t>Questions?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y="0" x="0"/>
          <a:ext cy="0" cx="0"/>
          <a:chOff y="0" x="0"/>
          <a:chExt cy="0" cx="0"/>
        </a:xfrm>
      </p:grpSpPr>
      <p:sp>
        <p:nvSpPr>
          <p:cNvPr id="60" name="Shape 60"/>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Differential Excitation</a:t>
            </a:r>
          </a:p>
        </p:txBody>
      </p:sp>
      <p:sp>
        <p:nvSpPr>
          <p:cNvPr id="61" name="Shape 6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a:t>Generally:</a:t>
            </a:r>
          </a:p>
          <a:p>
            <a:pPr rtl="0" lvl="1" indent="-381000" marL="914400">
              <a:buClr>
                <a:schemeClr val="lt1"/>
              </a:buClr>
              <a:buSzPct val="80000"/>
              <a:buFont typeface="Courier New"/>
              <a:buChar char="o"/>
            </a:pPr>
            <a:r>
              <a:rPr lang="en"/>
              <a:t>ξ(x) &gt; 0		surrounding lighter than current pixel </a:t>
            </a:r>
          </a:p>
          <a:p>
            <a:pPr rtl="0" lvl="1" indent="-381000" marL="914400">
              <a:buClr>
                <a:schemeClr val="lt1"/>
              </a:buClr>
              <a:buSzPct val="80000"/>
              <a:buFont typeface="Courier New"/>
              <a:buChar char="o"/>
            </a:pPr>
            <a:r>
              <a:rPr lang="en"/>
              <a:t>ξ(x) &lt; 0		surrounding darker than current pixel</a:t>
            </a:r>
          </a:p>
          <a:p>
            <a:pPr rtl="0" lvl="0" indent="-419100" marL="457200">
              <a:buClr>
                <a:schemeClr val="lt1"/>
              </a:buClr>
              <a:buSzPct val="166666"/>
              <a:buFont typeface="Arial"/>
              <a:buChar char="•"/>
            </a:pPr>
            <a:r>
              <a:rPr lang="en"/>
              <a:t>Role of Arctan</a:t>
            </a:r>
          </a:p>
          <a:p>
            <a:pPr rtl="0" lvl="1" indent="-381000" marL="914400">
              <a:buClr>
                <a:schemeClr val="lt1"/>
              </a:buClr>
              <a:buSzPct val="80000"/>
              <a:buFont typeface="Courier New"/>
              <a:buChar char="o"/>
            </a:pPr>
            <a:r>
              <a:rPr lang="en"/>
              <a:t>Limit output increasing/decreasing too quickly when inputs become larger/smaller</a:t>
            </a:r>
          </a:p>
          <a:p>
            <a:pPr rtl="0" lvl="1" indent="-381000" marL="914400">
              <a:buClr>
                <a:schemeClr val="lt1"/>
              </a:buClr>
              <a:buSzPct val="80000"/>
              <a:buFont typeface="Courier New"/>
              <a:buChar char="o"/>
            </a:pPr>
            <a:r>
              <a:rPr lang="en"/>
              <a:t>Logarithm function matches human's perception, but outputs of Δ(</a:t>
            </a:r>
            <a:r>
              <a:rPr lang="en" i="1"/>
              <a:t>I</a:t>
            </a:r>
            <a:r>
              <a:rPr lang="en"/>
              <a:t>) could be negative</a:t>
            </a:r>
          </a:p>
          <a:p>
            <a:pPr lvl="1" indent="-381000" marL="914400">
              <a:buClr>
                <a:schemeClr val="lt1"/>
              </a:buClr>
              <a:buSzPct val="80000"/>
              <a:buFont typeface="Courier New"/>
              <a:buChar char="o"/>
            </a:pPr>
            <a:r>
              <a:rPr lang="en"/>
              <a:t>Sigmoid not used for simplicity</a:t>
            </a:r>
          </a:p>
        </p:txBody>
      </p:sp>
      <p:sp>
        <p:nvSpPr>
          <p:cNvPr id="62" name="Shape 62"/>
          <p:cNvSpPr/>
          <p:nvPr/>
        </p:nvSpPr>
        <p:spPr>
          <a:xfrm>
            <a:off y="2180900" x="2517225"/>
            <a:ext cy="262800" cx="617399"/>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63" name="Shape 63"/>
          <p:cNvSpPr/>
          <p:nvPr/>
        </p:nvSpPr>
        <p:spPr>
          <a:xfrm>
            <a:off y="2485700" x="2517225"/>
            <a:ext cy="262800" cx="617399"/>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y="0" x="0"/>
          <a:ext cy="0" cx="0"/>
          <a:chOff y="0" x="0"/>
          <a:chExt cy="0" cx="0"/>
        </a:xfrm>
      </p:grpSpPr>
      <p:sp>
        <p:nvSpPr>
          <p:cNvPr id="68" name="Shape 68"/>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Differential Excitation</a:t>
            </a:r>
          </a:p>
        </p:txBody>
      </p:sp>
      <p:sp>
        <p:nvSpPr>
          <p:cNvPr id="69" name="Shape 69"/>
          <p:cNvSpPr/>
          <p:nvPr/>
        </p:nvSpPr>
        <p:spPr>
          <a:xfrm>
            <a:off y="1623825" x="923925"/>
            <a:ext cy="4705350" cx="7296150"/>
          </a:xfrm>
          <a:prstGeom prst="rect">
            <a:avLst/>
          </a:prstGeom>
          <a:blipFill>
            <a:blip r:embed="rId3"/>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y="0" x="0"/>
          <a:ext cy="0" cx="0"/>
          <a:chOff y="0" x="0"/>
          <a:chExt cy="0" cx="0"/>
        </a:xfrm>
      </p:grpSpPr>
      <p:sp>
        <p:nvSpPr>
          <p:cNvPr id="74" name="Shape 74"/>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Differential Excitation</a:t>
            </a:r>
          </a:p>
        </p:txBody>
      </p:sp>
      <p:sp>
        <p:nvSpPr>
          <p:cNvPr id="75" name="Shape 7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a:t>Higher frequencies towards extents:</a:t>
            </a:r>
          </a:p>
          <a:p>
            <a:pPr rtl="0" lvl="1" indent="-381000" marL="914400">
              <a:buClr>
                <a:schemeClr val="lt1"/>
              </a:buClr>
              <a:buSzPct val="80000"/>
              <a:buFont typeface="Courier New"/>
              <a:buChar char="o"/>
            </a:pPr>
            <a:r>
              <a:rPr lang="en"/>
              <a:t>Delimitation action of arctan</a:t>
            </a:r>
          </a:p>
          <a:p>
            <a:pPr lvl="1" indent="-381000" marL="914400">
              <a:buClr>
                <a:schemeClr val="lt1"/>
              </a:buClr>
              <a:buSzPct val="80000"/>
              <a:buFont typeface="Courier New"/>
              <a:buChar char="o"/>
            </a:pPr>
            <a:r>
              <a:rPr lang="en"/>
              <a:t>Approach of differential excitation</a:t>
            </a:r>
          </a:p>
        </p:txBody>
      </p:sp>
      <p:sp>
        <p:nvSpPr>
          <p:cNvPr id="76" name="Shape 76"/>
          <p:cNvSpPr/>
          <p:nvPr/>
        </p:nvSpPr>
        <p:spPr>
          <a:xfrm>
            <a:off y="3186525" x="952500"/>
            <a:ext cy="3457575" cx="7239000"/>
          </a:xfrm>
          <a:prstGeom prst="rect">
            <a:avLst/>
          </a:prstGeom>
          <a:blipFill>
            <a:blip r:embed="rId3"/>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y="0" x="0"/>
          <a:ext cy="0" cx="0"/>
          <a:chOff y="0" x="0"/>
          <a:chExt cy="0" cx="0"/>
        </a:xfrm>
      </p:grpSpPr>
      <p:sp>
        <p:nvSpPr>
          <p:cNvPr id="81" name="Shape 81"/>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Orientation</a:t>
            </a:r>
          </a:p>
        </p:txBody>
      </p:sp>
      <p:sp>
        <p:nvSpPr>
          <p:cNvPr id="82" name="Shape 8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lt1"/>
              </a:buClr>
              <a:buSzPct val="166666"/>
              <a:buFont typeface="Arial"/>
              <a:buChar char="•"/>
            </a:pPr>
            <a:r>
              <a:rPr lang="en"/>
              <a:t>Gradient orientation similar to that of Lowe:</a:t>
            </a:r>
          </a:p>
          <a:p>
            <a:r>
              <a:t/>
            </a:r>
          </a:p>
          <a:p>
            <a:r>
              <a:t/>
            </a:r>
          </a:p>
          <a:p>
            <a:r>
              <a:t/>
            </a:r>
          </a:p>
          <a:p>
            <a:pPr rtl="0" lvl="0" indent="-419100" marL="457200">
              <a:buClr>
                <a:schemeClr val="lt1"/>
              </a:buClr>
              <a:buSzPct val="166666"/>
              <a:buFont typeface="Arial"/>
              <a:buChar char="•"/>
            </a:pPr>
            <a:r>
              <a:rPr lang="en"/>
              <a:t>v</a:t>
            </a:r>
            <a:r>
              <a:rPr baseline="30000" lang="en"/>
              <a:t>10</a:t>
            </a:r>
            <a:r>
              <a:rPr lang="en"/>
              <a:t> and v</a:t>
            </a:r>
            <a:r>
              <a:rPr baseline="30000" lang="en"/>
              <a:t>11</a:t>
            </a:r>
            <a:r>
              <a:rPr lang="en"/>
              <a:t> are outputs of filters ƒ</a:t>
            </a:r>
            <a:r>
              <a:rPr baseline="-25000" lang="en"/>
              <a:t>10 </a:t>
            </a:r>
            <a:r>
              <a:rPr lang="en"/>
              <a:t> and ƒ</a:t>
            </a:r>
            <a:r>
              <a:rPr baseline="-25000" lang="en"/>
              <a:t>11</a:t>
            </a:r>
            <a:r>
              <a:rPr lang="en"/>
              <a:t>:</a:t>
            </a:r>
          </a:p>
        </p:txBody>
      </p:sp>
      <p:sp>
        <p:nvSpPr>
          <p:cNvPr id="83" name="Shape 83"/>
          <p:cNvSpPr/>
          <p:nvPr/>
        </p:nvSpPr>
        <p:spPr>
          <a:xfrm>
            <a:off y="2372700" x="1177175"/>
            <a:ext cy="819150" cx="2762250"/>
          </a:xfrm>
          <a:prstGeom prst="rect">
            <a:avLst/>
          </a:prstGeom>
          <a:blipFill>
            <a:blip r:embed="rId3"/>
            <a:stretch>
              <a:fillRect/>
            </a:stretch>
          </a:blipFill>
        </p:spPr>
      </p:sp>
      <p:sp>
        <p:nvSpPr>
          <p:cNvPr id="84" name="Shape 84"/>
          <p:cNvSpPr/>
          <p:nvPr/>
        </p:nvSpPr>
        <p:spPr>
          <a:xfrm>
            <a:off y="4238300" x="1177175"/>
            <a:ext cy="476250" cx="3524250"/>
          </a:xfrm>
          <a:prstGeom prst="rect">
            <a:avLst/>
          </a:prstGeom>
          <a:blipFill>
            <a:blip r:embed="rId4"/>
            <a:stretch>
              <a:fillRect/>
            </a:stretch>
          </a:blipFill>
        </p:spPr>
      </p:sp>
      <p:sp>
        <p:nvSpPr>
          <p:cNvPr id="85" name="Shape 85"/>
          <p:cNvSpPr/>
          <p:nvPr/>
        </p:nvSpPr>
        <p:spPr>
          <a:xfrm>
            <a:off y="4238300" x="5998800"/>
            <a:ext cy="1133475" cx="781050"/>
          </a:xfrm>
          <a:prstGeom prst="rect">
            <a:avLst/>
          </a:prstGeom>
          <a:blipFill>
            <a:blip r:embed="rId5"/>
            <a:stretch>
              <a:fillRect/>
            </a:stretch>
          </a:blipFill>
        </p:spPr>
      </p:sp>
      <p:sp>
        <p:nvSpPr>
          <p:cNvPr id="86" name="Shape 86"/>
          <p:cNvSpPr/>
          <p:nvPr/>
        </p:nvSpPr>
        <p:spPr>
          <a:xfrm>
            <a:off y="4243062" x="7373000"/>
            <a:ext cy="1123950" cx="666750"/>
          </a:xfrm>
          <a:prstGeom prst="rect">
            <a:avLst/>
          </a:prstGeom>
          <a:blipFill>
            <a:blip r:embed="rId6"/>
            <a:stretch>
              <a:fillRect/>
            </a:stretch>
          </a:blipFill>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