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0" r:id="rId1"/>
  </p:sldMasterIdLst>
  <p:notesMasterIdLst>
    <p:notesMasterId r:id="rId57"/>
  </p:notesMasterIdLst>
  <p:handoutMasterIdLst>
    <p:handoutMasterId r:id="rId58"/>
  </p:handoutMasterIdLst>
  <p:sldIdLst>
    <p:sldId id="256" r:id="rId2"/>
    <p:sldId id="1580" r:id="rId3"/>
    <p:sldId id="1601" r:id="rId4"/>
    <p:sldId id="1667" r:id="rId5"/>
    <p:sldId id="1679" r:id="rId6"/>
    <p:sldId id="1410" r:id="rId7"/>
    <p:sldId id="1569" r:id="rId8"/>
    <p:sldId id="1570" r:id="rId9"/>
    <p:sldId id="1573" r:id="rId10"/>
    <p:sldId id="1577" r:id="rId11"/>
    <p:sldId id="1578" r:id="rId12"/>
    <p:sldId id="1796" r:id="rId13"/>
    <p:sldId id="1726" r:id="rId14"/>
    <p:sldId id="1745" r:id="rId15"/>
    <p:sldId id="1746" r:id="rId16"/>
    <p:sldId id="1795" r:id="rId17"/>
    <p:sldId id="1797" r:id="rId18"/>
    <p:sldId id="1723" r:id="rId19"/>
    <p:sldId id="1724" r:id="rId20"/>
    <p:sldId id="1735" r:id="rId21"/>
    <p:sldId id="1752" r:id="rId22"/>
    <p:sldId id="1781" r:id="rId23"/>
    <p:sldId id="1793" r:id="rId24"/>
    <p:sldId id="1539" r:id="rId25"/>
    <p:sldId id="1540" r:id="rId26"/>
    <p:sldId id="1717" r:id="rId27"/>
    <p:sldId id="1727" r:id="rId28"/>
    <p:sldId id="1729" r:id="rId29"/>
    <p:sldId id="1733" r:id="rId30"/>
    <p:sldId id="1738" r:id="rId31"/>
    <p:sldId id="1740" r:id="rId32"/>
    <p:sldId id="1743" r:id="rId33"/>
    <p:sldId id="1751" r:id="rId34"/>
    <p:sldId id="1753" r:id="rId35"/>
    <p:sldId id="1754" r:id="rId36"/>
    <p:sldId id="1755" r:id="rId37"/>
    <p:sldId id="1757" r:id="rId38"/>
    <p:sldId id="1762" r:id="rId39"/>
    <p:sldId id="1761" r:id="rId40"/>
    <p:sldId id="1763" r:id="rId41"/>
    <p:sldId id="1764" r:id="rId42"/>
    <p:sldId id="1765" r:id="rId43"/>
    <p:sldId id="1769" r:id="rId44"/>
    <p:sldId id="1530" r:id="rId45"/>
    <p:sldId id="1544" r:id="rId46"/>
    <p:sldId id="1553" r:id="rId47"/>
    <p:sldId id="1558" r:id="rId48"/>
    <p:sldId id="1799" r:id="rId49"/>
    <p:sldId id="1800" r:id="rId50"/>
    <p:sldId id="1798" r:id="rId51"/>
    <p:sldId id="1801" r:id="rId52"/>
    <p:sldId id="1802" r:id="rId53"/>
    <p:sldId id="1532" r:id="rId54"/>
    <p:sldId id="1533" r:id="rId55"/>
    <p:sldId id="1502" r:id="rId56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99"/>
    <a:srgbClr val="800000"/>
    <a:srgbClr val="DDDDDD"/>
    <a:srgbClr val="FFFFA3"/>
    <a:srgbClr val="000066"/>
    <a:srgbClr val="3333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99" autoAdjust="0"/>
  </p:normalViewPr>
  <p:slideViewPr>
    <p:cSldViewPr>
      <p:cViewPr varScale="1">
        <p:scale>
          <a:sx n="106" d="100"/>
          <a:sy n="106" d="100"/>
        </p:scale>
        <p:origin x="16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0275D6-EF58-41D2-8020-61B42EC69179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defTabSz="9142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23A3C7-DD28-4D1C-B480-A7EF41F628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defTabSz="9142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34D1A69-FB78-4656-8927-43DB3D68E0DA}" type="datetimeFigureOut">
              <a:rPr lang="en-US"/>
              <a:pPr>
                <a:defRPr/>
              </a:pPr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60627-CC43-4E0E-9C3F-330A04D856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 defTabSz="9142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BE34A3-027F-4958-9634-4810642727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/>
            </a:lvl1pPr>
          </a:lstStyle>
          <a:p>
            <a:pPr>
              <a:defRPr/>
            </a:pPr>
            <a:fld id="{9B65A619-F74E-497F-883F-8670EDE5D4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244A217-5191-46A0-80AE-D9A82B2745B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defTabSz="9142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602FE2A-3213-4DAE-B7F9-88E61A80790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defTabSz="9142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7628111-36D8-4708-A834-CEE3576ADCE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59F4374-9A55-4F4F-81B3-DCA28F1F1DF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98D698F2-FF88-48D6-B033-DBC83B6AD43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 defTabSz="9142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C7246816-09EE-47CA-B643-8328C30749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/>
            </a:lvl1pPr>
          </a:lstStyle>
          <a:p>
            <a:pPr>
              <a:defRPr/>
            </a:pPr>
            <a:fld id="{3A77E2BA-A5D7-4742-910C-858AAD138D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C795C47-6703-44A4-ACEC-0EAE230750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72933CDD-0DC2-487C-AEA7-8B18CB4DD8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Panoramic From Rood2-TDD">
            <a:extLst>
              <a:ext uri="{FF2B5EF4-FFF2-40B4-BE49-F238E27FC236}">
                <a16:creationId xmlns:a16="http://schemas.microsoft.com/office/drawing/2014/main" id="{E7731BD7-9CCE-412D-82E9-6CA7A9264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blue strip copy">
            <a:extLst>
              <a:ext uri="{FF2B5EF4-FFF2-40B4-BE49-F238E27FC236}">
                <a16:creationId xmlns:a16="http://schemas.microsoft.com/office/drawing/2014/main" id="{F3DFD06F-E964-4BCD-9A40-A8DA91911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blue strip copy">
            <a:extLst>
              <a:ext uri="{FF2B5EF4-FFF2-40B4-BE49-F238E27FC236}">
                <a16:creationId xmlns:a16="http://schemas.microsoft.com/office/drawing/2014/main" id="{53559749-60EF-4F86-ABFD-708B1631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" t="20168"/>
          <a:stretch>
            <a:fillRect/>
          </a:stretch>
        </p:blipFill>
        <p:spPr bwMode="auto">
          <a:xfrm>
            <a:off x="0" y="6556375"/>
            <a:ext cx="91440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Nevada_Master_stack_slogan_4c large">
            <a:extLst>
              <a:ext uri="{FF2B5EF4-FFF2-40B4-BE49-F238E27FC236}">
                <a16:creationId xmlns:a16="http://schemas.microsoft.com/office/drawing/2014/main" id="{BDBCA116-FA47-4129-8F7D-288B14F50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501650"/>
            <a:ext cx="22098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0" name="Rectangle 2">
            <a:extLst>
              <a:ext uri="{FF2B5EF4-FFF2-40B4-BE49-F238E27FC236}">
                <a16:creationId xmlns:a16="http://schemas.microsoft.com/office/drawing/2014/main" id="{EE36A46F-2B3C-4DA6-AA63-5C3AE9DF6619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152400" y="2362200"/>
            <a:ext cx="8763000" cy="914400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altLang="en-US"/>
              <a:t>CS 485/685 – Computer Vision</a:t>
            </a:r>
            <a:endParaRPr lang="en-US" altLang="en-US" noProof="0" dirty="0"/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E1C4ADF2-4AE5-4ACB-8890-41B3A121486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3352800"/>
            <a:ext cx="8991600" cy="533400"/>
          </a:xfrm>
        </p:spPr>
        <p:txBody>
          <a:bodyPr anchor="b"/>
          <a:lstStyle>
            <a:lvl1pPr marL="0" indent="0" algn="ctr">
              <a:buFont typeface="Wingdings" panose="05000000000000000000" pitchFamily="2" charset="2"/>
              <a:buNone/>
              <a:defRPr sz="24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DA170DF-AC6A-4A88-BFFD-0FB355991F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6375"/>
            <a:ext cx="2133600" cy="266700"/>
          </a:xfrm>
        </p:spPr>
        <p:txBody>
          <a:bodyPr/>
          <a:lstStyle>
            <a:lvl1pPr>
              <a:defRPr sz="140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33057BCE-E544-4106-83FF-75DBFCB9A9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6375"/>
            <a:ext cx="2895600" cy="266700"/>
          </a:xfrm>
        </p:spPr>
        <p:txBody>
          <a:bodyPr/>
          <a:lstStyle>
            <a:lvl1pPr algn="ctr">
              <a:defRPr sz="140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Alireza Tavakkoli, PhD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71C08BB-E55C-4F68-BA47-704088D3AC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56375"/>
            <a:ext cx="2133600" cy="266700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6C52C50-21FB-4E9B-A6EF-4AC796FB88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708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56F2-E6EB-4C6B-A220-5F2A67DA2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F4EBCF-AD2E-4CAE-8E6F-9AA7EAFAC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04800" y="1447800"/>
            <a:ext cx="8534400" cy="5029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5F5919-68E3-4B68-AA5D-B62BB3FD42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3C9DE0-EC4D-4772-8FF5-F4DD79D456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E6A196-FCFD-40EB-B0D8-9361799AB4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CFD03-5775-4C08-A471-19050BBC7A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54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CB7767-B80C-4BBD-9725-819A4E74C5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05600" y="381000"/>
            <a:ext cx="21336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36948F-500A-4AB1-8C45-3CB25FF23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04800" y="381000"/>
            <a:ext cx="6248400" cy="60960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74E7CA-22AA-45BA-A500-1CCBEDAC94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952EC5-5223-4AAE-A447-D45113943B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6BEB53-9ECE-4EB8-9F85-32DA079739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9E521-ABEE-49DD-9B80-EB43955599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077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11150" y="76200"/>
            <a:ext cx="8521700" cy="701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15913" y="1066800"/>
            <a:ext cx="41783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066800"/>
            <a:ext cx="4179887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15913" y="3771900"/>
            <a:ext cx="41783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613" y="3771900"/>
            <a:ext cx="4179887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85E2C-F308-463E-B909-8BC6B01B8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55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0" y="76200"/>
            <a:ext cx="8521700" cy="701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15913" y="1066800"/>
            <a:ext cx="8510587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5913" y="3771900"/>
            <a:ext cx="8510587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C2F1-7B83-47E3-812B-0770791BE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26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0" y="76200"/>
            <a:ext cx="8521700" cy="701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5913" y="1066800"/>
            <a:ext cx="41783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066800"/>
            <a:ext cx="4179887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771900"/>
            <a:ext cx="4179887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25059-D73A-4B54-85E4-CE8CBB9BB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9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D38D0-0D50-4481-8388-3A265178E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C7EAA-9986-4CA2-9F9F-5F835B54B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8E3468-AE69-40B4-88F8-B9ADAD5BB5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D64C9D-01FF-450D-B593-DE679635C0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402CE4-7C15-4692-AEF5-AF54A9F436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C0F47-3EF8-4047-B8BE-002F116160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007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8EB08-7ACB-42E3-AA10-E44AD8D5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AB73D-3611-41B8-804B-67A1F4513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F05B41-14D7-48D8-A52C-7666FB94D3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E4B152-6C0D-43CD-8F4F-18C4B6BEC4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7CCE96-245E-4881-A399-089F4F3E29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4794F-EEF6-40BF-8500-BA0050776A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170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4A3C5-66C4-4966-B4DD-E082B4C33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56E77-A191-4928-A3B6-E8D7E5846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447800"/>
            <a:ext cx="4191000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CA53BD-3603-4623-8A9B-12E0631BD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191000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C2C508-8E5E-49ED-A6C7-E49B1368AA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39F8D0-EB6A-4F69-B3CF-5CEF59EFB3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C2C8FA-CE9F-4C6C-B96A-E2002718A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7392C-97B0-46D1-82E0-65E31A77BA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815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8BD02-1DE7-4804-910C-3561D8447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08A63-61FE-44CA-A456-C7B876408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79E56-BA16-40C6-A652-89A2FD494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98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B119AB-E046-4A72-B414-92647AEF0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65B39-3460-4335-A23D-D54055007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98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9775A5-456C-4A12-99AC-A2A42EEA69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1B4B1AE-B22D-4107-B079-53DFEEBB4B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3C250EA-4AED-4051-B50F-9A36C3CCB9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C5CA1-6F2A-46A0-A57D-CD6DD96CF1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566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3F8A1-DCAE-48FA-9C1C-AA109E62A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0C28A6A-6911-4D98-A499-EAF0040EF7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25D6BDE-9644-426E-96C1-BA1EFC26E5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690D213-3510-48E7-9A62-44EAF66C3D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67F30-CCAF-4E4C-B078-E4F68A0730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844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876A0B1-9018-494B-AD57-BD9FD8078A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84ADECC-A8EC-48EC-A211-082377E8E8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821FC8E-C5A0-4A5A-B812-AA3197745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04C78-159D-4032-B9B9-21B560474C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128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D3019-9E55-4CCD-A254-18CD25F06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2014A-E2B8-472E-8286-C88164D04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54895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60881D-4CFD-4A99-9F97-B8C9610C8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399"/>
            <a:ext cx="2949575" cy="4293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DEEEFE-6571-4113-B97B-17143A956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621A9E-FE99-4610-B59E-C126322E33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9845E2-02BE-47DD-AEE0-872C46A776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486D-60FF-4915-941C-AB095557B8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991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3D53-953E-47AF-8C6D-25F8A535B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7BBE7C-B677-4548-A269-B25229E49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5489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B5FAE-AB55-43A2-8F1A-74FCEBC81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399"/>
            <a:ext cx="2949575" cy="4293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4B6363-5925-4F14-9640-8A22EDCA40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45D964-770E-407E-8638-8C52344709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4D7967-A4F7-4BB7-BDC2-6D89FC8EC3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6902F-B844-46A8-8757-E2D9FA6944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755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9902067-7529-4BB9-B509-147F3777A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81000"/>
            <a:ext cx="7391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B14519C-4998-4407-9342-00E1F45BA0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447800"/>
            <a:ext cx="8534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7" descr="blue strip copy">
            <a:extLst>
              <a:ext uri="{FF2B5EF4-FFF2-40B4-BE49-F238E27FC236}">
                <a16:creationId xmlns:a16="http://schemas.microsoft.com/office/drawing/2014/main" id="{531107D4-57B4-4B17-A075-9D20269FF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8" descr="blue strip copy">
            <a:extLst>
              <a:ext uri="{FF2B5EF4-FFF2-40B4-BE49-F238E27FC236}">
                <a16:creationId xmlns:a16="http://schemas.microsoft.com/office/drawing/2014/main" id="{A1B5E6AA-EF43-431A-AC21-25827C514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480175"/>
            <a:ext cx="9140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9" descr="Nevada_N">
            <a:extLst>
              <a:ext uri="{FF2B5EF4-FFF2-40B4-BE49-F238E27FC236}">
                <a16:creationId xmlns:a16="http://schemas.microsoft.com/office/drawing/2014/main" id="{C6E89A11-F354-46CD-B722-8F9896084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8425"/>
            <a:ext cx="11207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1746A08E-EDD5-4907-A0BD-BA12EBDF18F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ln/>
        </p:spPr>
        <p:txBody>
          <a:bodyPr/>
          <a:lstStyle>
            <a:lvl1pPr>
              <a:defRPr sz="120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576FAD80-442C-4236-AE1A-D92EBF677AF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r>
              <a:rPr lang="en-US" dirty="0"/>
              <a:t>Alireza Tavakkoli, PhD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3CBDE36-3BD3-4021-8E1C-CB0652D3107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ln/>
        </p:spPr>
        <p:txBody>
          <a:bodyPr/>
          <a:lstStyle>
            <a:lvl1pPr algn="r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910963-6D7B-43E5-BDC2-D2D96D1405F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6" r:id="rId12"/>
    <p:sldLayoutId id="2147483807" r:id="rId13"/>
    <p:sldLayoutId id="2147483808" r:id="rId14"/>
  </p:sldLayoutIdLst>
  <p:hf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31775" indent="-231775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5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analyticsvidhya.com/courses/natural-language-processing-nlp?utm_source=blog&amp;utm_medium=comprehensive-guide-attention-mechanism-deep-learning" TargetMode="External"/><Relationship Id="rId2" Type="http://schemas.openxmlformats.org/officeDocument/2006/relationships/hyperlink" Target="https://www.analyticsvidhya.com/blog/2019/01/neural-machine-translation-keras/?utm_source=blog&amp;utm_medium=comprehensive-guide-attention-mechanism-deep-learn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urses.analyticsvidhya.com/courses/computer-vision-using-deep-learning-version2?utm_source=blog&amp;utm_medium=comprehensive-guide-attention-mechanism-deep-learnin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web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789AA09-E974-4781-9762-8A2E5AD3FD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2800" dirty="0"/>
              <a:t>CS791 Topics: Mass Detection in Mammograms</a:t>
            </a:r>
            <a:br>
              <a:rPr lang="en-US" altLang="en-US" sz="2800" dirty="0"/>
            </a:br>
            <a:br>
              <a:rPr lang="en-US" altLang="en-US" sz="2800" dirty="0"/>
            </a:br>
            <a:r>
              <a:rPr lang="en-US" altLang="ko-KR" sz="2400" b="1" dirty="0">
                <a:ea typeface="굴림" pitchFamily="48" charset="-127"/>
              </a:rPr>
              <a:t>Drs. George Bebis &amp; Alireza Tavakkoli</a:t>
            </a:r>
            <a:endParaRPr lang="en-US" altLang="en-US" sz="2800" dirty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E43FFAE-8C3F-46DA-8936-F7FCB1EF6AF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z="2000" dirty="0"/>
              <a:t>Deep Learning Architectures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A7F4-262B-47E9-8B73-606C3879D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Training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DE812-DC55-42C9-81AA-07986660B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Loss Vs. Accuracy</a:t>
            </a:r>
          </a:p>
          <a:p>
            <a:pPr lvl="1"/>
            <a:r>
              <a:rPr lang="en-US" dirty="0"/>
              <a:t>Data Augmentation</a:t>
            </a:r>
          </a:p>
          <a:p>
            <a:pPr lvl="2"/>
            <a:endParaRPr lang="en-US" dirty="0"/>
          </a:p>
          <a:p>
            <a:pPr lvl="3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E99F4-2E01-4903-B92A-6E509F96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Alireza Tavakkoli, PhD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CE627-0232-4B6F-BA78-8638E4DC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815D09-8A7C-4C3B-8732-D933C5A30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31127"/>
            <a:ext cx="7239000" cy="2195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399B0-93F1-4B33-AF9E-8D326C3CA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45" y="5082611"/>
            <a:ext cx="1620982" cy="834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B3549B-6F2C-4D59-B956-D49637490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666" y="4953000"/>
            <a:ext cx="904407" cy="1343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EB4D11-37E3-4429-AEC0-9FE046952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413" y="5079935"/>
            <a:ext cx="1620982" cy="9132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EF6DA6-3715-4175-A58F-661B9F585F91}"/>
              </a:ext>
            </a:extLst>
          </p:cNvPr>
          <p:cNvSpPr txBox="1"/>
          <p:nvPr/>
        </p:nvSpPr>
        <p:spPr>
          <a:xfrm>
            <a:off x="6444673" y="4348370"/>
            <a:ext cx="2209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Perform random transformation on your input data to train: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Translation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Rotation 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Stretching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Shearing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Affine transforms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Gamma correction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Lens distortions,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….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D3C934A3-BE6C-4A16-AD3D-7FB8048105AD}"/>
              </a:ext>
            </a:extLst>
          </p:cNvPr>
          <p:cNvSpPr/>
          <p:nvPr/>
        </p:nvSpPr>
        <p:spPr>
          <a:xfrm rot="16200000" flipH="1" flipV="1">
            <a:off x="2899058" y="2092120"/>
            <a:ext cx="407169" cy="5549504"/>
          </a:xfrm>
          <a:prstGeom prst="leftBrace">
            <a:avLst>
              <a:gd name="adj1" fmla="val 102683"/>
              <a:gd name="adj2" fmla="val 48654"/>
            </a:avLst>
          </a:pr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75984037">
                  <a:custGeom>
                    <a:avLst/>
                    <a:gdLst>
                      <a:gd name="connsiteX0" fmla="*/ 407169 w 407169"/>
                      <a:gd name="connsiteY0" fmla="*/ 5715002 h 5715002"/>
                      <a:gd name="connsiteX1" fmla="*/ 203584 w 407169"/>
                      <a:gd name="connsiteY1" fmla="*/ 5296909 h 5715002"/>
                      <a:gd name="connsiteX2" fmla="*/ 203585 w 407169"/>
                      <a:gd name="connsiteY2" fmla="*/ 3303312 h 5715002"/>
                      <a:gd name="connsiteX3" fmla="*/ 0 w 407169"/>
                      <a:gd name="connsiteY3" fmla="*/ 2885219 h 5715002"/>
                      <a:gd name="connsiteX4" fmla="*/ 203585 w 407169"/>
                      <a:gd name="connsiteY4" fmla="*/ 2467126 h 5715002"/>
                      <a:gd name="connsiteX5" fmla="*/ 203585 w 407169"/>
                      <a:gd name="connsiteY5" fmla="*/ 418093 h 5715002"/>
                      <a:gd name="connsiteX6" fmla="*/ 407170 w 407169"/>
                      <a:gd name="connsiteY6" fmla="*/ 0 h 5715002"/>
                      <a:gd name="connsiteX7" fmla="*/ 407169 w 407169"/>
                      <a:gd name="connsiteY7" fmla="*/ 5715002 h 5715002"/>
                      <a:gd name="connsiteX0" fmla="*/ 407169 w 407169"/>
                      <a:gd name="connsiteY0" fmla="*/ 5715002 h 5715002"/>
                      <a:gd name="connsiteX1" fmla="*/ 203584 w 407169"/>
                      <a:gd name="connsiteY1" fmla="*/ 5296909 h 5715002"/>
                      <a:gd name="connsiteX2" fmla="*/ 203585 w 407169"/>
                      <a:gd name="connsiteY2" fmla="*/ 3303312 h 5715002"/>
                      <a:gd name="connsiteX3" fmla="*/ 0 w 407169"/>
                      <a:gd name="connsiteY3" fmla="*/ 2885219 h 5715002"/>
                      <a:gd name="connsiteX4" fmla="*/ 203585 w 407169"/>
                      <a:gd name="connsiteY4" fmla="*/ 2467126 h 5715002"/>
                      <a:gd name="connsiteX5" fmla="*/ 203585 w 407169"/>
                      <a:gd name="connsiteY5" fmla="*/ 418093 h 5715002"/>
                      <a:gd name="connsiteX6" fmla="*/ 407170 w 407169"/>
                      <a:gd name="connsiteY6" fmla="*/ 0 h 5715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7169" h="5715002" stroke="0" extrusionOk="0">
                        <a:moveTo>
                          <a:pt x="407169" y="5715002"/>
                        </a:moveTo>
                        <a:cubicBezTo>
                          <a:pt x="304497" y="5695606"/>
                          <a:pt x="207273" y="5522005"/>
                          <a:pt x="203584" y="5296909"/>
                        </a:cubicBezTo>
                        <a:cubicBezTo>
                          <a:pt x="213329" y="4614247"/>
                          <a:pt x="195715" y="3918054"/>
                          <a:pt x="203585" y="3303312"/>
                        </a:cubicBezTo>
                        <a:cubicBezTo>
                          <a:pt x="190029" y="3081094"/>
                          <a:pt x="113101" y="2871971"/>
                          <a:pt x="0" y="2885219"/>
                        </a:cubicBezTo>
                        <a:cubicBezTo>
                          <a:pt x="112566" y="2882616"/>
                          <a:pt x="166668" y="2680730"/>
                          <a:pt x="203585" y="2467126"/>
                        </a:cubicBezTo>
                        <a:cubicBezTo>
                          <a:pt x="155040" y="1700713"/>
                          <a:pt x="335930" y="1206872"/>
                          <a:pt x="203585" y="418093"/>
                        </a:cubicBezTo>
                        <a:cubicBezTo>
                          <a:pt x="195192" y="168032"/>
                          <a:pt x="307509" y="-6342"/>
                          <a:pt x="407170" y="0"/>
                        </a:cubicBezTo>
                        <a:cubicBezTo>
                          <a:pt x="137366" y="2094209"/>
                          <a:pt x="407966" y="3453749"/>
                          <a:pt x="407169" y="5715002"/>
                        </a:cubicBezTo>
                        <a:close/>
                      </a:path>
                      <a:path w="407169" h="5715002" fill="none" extrusionOk="0">
                        <a:moveTo>
                          <a:pt x="407169" y="5715002"/>
                        </a:moveTo>
                        <a:cubicBezTo>
                          <a:pt x="300794" y="5702665"/>
                          <a:pt x="177389" y="5536819"/>
                          <a:pt x="203584" y="5296909"/>
                        </a:cubicBezTo>
                        <a:cubicBezTo>
                          <a:pt x="187296" y="4592531"/>
                          <a:pt x="223554" y="3882283"/>
                          <a:pt x="203585" y="3303312"/>
                        </a:cubicBezTo>
                        <a:cubicBezTo>
                          <a:pt x="214510" y="3077679"/>
                          <a:pt x="115042" y="2885002"/>
                          <a:pt x="0" y="2885219"/>
                        </a:cubicBezTo>
                        <a:cubicBezTo>
                          <a:pt x="102409" y="2895670"/>
                          <a:pt x="206054" y="2699259"/>
                          <a:pt x="203585" y="2467126"/>
                        </a:cubicBezTo>
                        <a:cubicBezTo>
                          <a:pt x="332264" y="1964773"/>
                          <a:pt x="69847" y="1293183"/>
                          <a:pt x="203585" y="418093"/>
                        </a:cubicBezTo>
                        <a:cubicBezTo>
                          <a:pt x="189978" y="171449"/>
                          <a:pt x="293793" y="1804"/>
                          <a:pt x="407170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66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A7F4-262B-47E9-8B73-606C3879D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Training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DE812-DC55-42C9-81AA-07986660B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Transfer Learning</a:t>
            </a:r>
          </a:p>
          <a:p>
            <a:pPr lvl="1"/>
            <a:r>
              <a:rPr lang="en-US" dirty="0"/>
              <a:t>You need a lot of data to train and use deep networks</a:t>
            </a:r>
          </a:p>
          <a:p>
            <a:pPr lvl="2"/>
            <a:r>
              <a:rPr lang="en-US" dirty="0"/>
              <a:t>Train your network on a large and annotated data</a:t>
            </a:r>
          </a:p>
          <a:p>
            <a:pPr lvl="3"/>
            <a:r>
              <a:rPr lang="en-US" dirty="0"/>
              <a:t>ImageNet</a:t>
            </a:r>
          </a:p>
          <a:p>
            <a:pPr lvl="2"/>
            <a:r>
              <a:rPr lang="en-US" dirty="0"/>
              <a:t>Freeze some (majority of) your early layers</a:t>
            </a:r>
          </a:p>
          <a:p>
            <a:pPr lvl="3"/>
            <a:r>
              <a:rPr lang="en-US" dirty="0"/>
              <a:t>Reinitialize the remaining network</a:t>
            </a:r>
          </a:p>
          <a:p>
            <a:pPr lvl="4"/>
            <a:r>
              <a:rPr lang="en-US" dirty="0"/>
              <a:t>Mostly the linear classifier portion of your network</a:t>
            </a:r>
          </a:p>
          <a:p>
            <a:pPr lvl="3"/>
            <a:r>
              <a:rPr lang="en-US" dirty="0"/>
              <a:t>Retrain the network </a:t>
            </a:r>
          </a:p>
          <a:p>
            <a:pPr lvl="4"/>
            <a:r>
              <a:rPr lang="en-US" dirty="0"/>
              <a:t>(only the unfrozen weights update)</a:t>
            </a:r>
          </a:p>
          <a:p>
            <a:pPr lvl="2"/>
            <a:r>
              <a:rPr lang="en-US" dirty="0"/>
              <a:t>Fine tune your performance on the overall network</a:t>
            </a:r>
          </a:p>
          <a:p>
            <a:pPr lvl="3"/>
            <a:r>
              <a:rPr lang="en-US" dirty="0"/>
              <a:t>Especially if you have a medium sized dataset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E99F4-2E01-4903-B92A-6E509F96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Alireza Tavakkoli, PhD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CE627-0232-4B6F-BA78-8638E4DC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077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A7F4-262B-47E9-8B73-606C3879D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Training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DE812-DC55-42C9-81AA-07986660B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Transfer Learning Strategies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E99F4-2E01-4903-B92A-6E509F96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Alireza Tavakkoli, PhD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CE627-0232-4B6F-BA78-8638E4DC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D12F9-37AA-4344-A66C-986D6D320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7" y="1809750"/>
            <a:ext cx="3381375" cy="4667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88C87A-6CC3-4409-B5F2-BAC86CBC0D54}"/>
              </a:ext>
            </a:extLst>
          </p:cNvPr>
          <p:cNvSpPr/>
          <p:nvPr/>
        </p:nvSpPr>
        <p:spPr>
          <a:xfrm>
            <a:off x="5336309" y="2438400"/>
            <a:ext cx="1676400" cy="838200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Similar Dataset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8ED352-2988-473A-AA33-A874EE56C322}"/>
              </a:ext>
            </a:extLst>
          </p:cNvPr>
          <p:cNvSpPr/>
          <p:nvPr/>
        </p:nvSpPr>
        <p:spPr>
          <a:xfrm>
            <a:off x="7012709" y="2438400"/>
            <a:ext cx="1676400" cy="838200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Different Dataset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85FF51-242D-42CC-8F81-0D8E5CFC325E}"/>
              </a:ext>
            </a:extLst>
          </p:cNvPr>
          <p:cNvSpPr/>
          <p:nvPr/>
        </p:nvSpPr>
        <p:spPr>
          <a:xfrm>
            <a:off x="5336309" y="3276600"/>
            <a:ext cx="1676400" cy="1295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Change linear classifier on top and retrain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91FF41-87A7-41C6-AC06-C91FBEBFEC17}"/>
              </a:ext>
            </a:extLst>
          </p:cNvPr>
          <p:cNvSpPr/>
          <p:nvPr/>
        </p:nvSpPr>
        <p:spPr>
          <a:xfrm>
            <a:off x="7012709" y="3276600"/>
            <a:ext cx="1676400" cy="1295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Try changing different linear classifiers from different stages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67BCB1-72FB-4387-B703-7883FE104520}"/>
              </a:ext>
            </a:extLst>
          </p:cNvPr>
          <p:cNvSpPr/>
          <p:nvPr/>
        </p:nvSpPr>
        <p:spPr>
          <a:xfrm>
            <a:off x="5336309" y="4572000"/>
            <a:ext cx="1676400" cy="1295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Fine tune a few layers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4F5F4C-EA6E-45AA-97DB-34DAACF59A40}"/>
              </a:ext>
            </a:extLst>
          </p:cNvPr>
          <p:cNvSpPr/>
          <p:nvPr/>
        </p:nvSpPr>
        <p:spPr>
          <a:xfrm>
            <a:off x="7012709" y="4572000"/>
            <a:ext cx="1676400" cy="129540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Fine tune a large number of layers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921A45-8FCA-4AB1-B123-2EB5E7C2DB31}"/>
              </a:ext>
            </a:extLst>
          </p:cNvPr>
          <p:cNvSpPr/>
          <p:nvPr/>
        </p:nvSpPr>
        <p:spPr>
          <a:xfrm>
            <a:off x="3993283" y="2438400"/>
            <a:ext cx="1336531" cy="838200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05DCAE-AB72-4DDA-A8E2-9067275F09C8}"/>
              </a:ext>
            </a:extLst>
          </p:cNvPr>
          <p:cNvSpPr/>
          <p:nvPr/>
        </p:nvSpPr>
        <p:spPr>
          <a:xfrm>
            <a:off x="3993283" y="3276600"/>
            <a:ext cx="1336531" cy="1295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Very Little Data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796EC7-4D14-4460-813D-776D920F20A3}"/>
              </a:ext>
            </a:extLst>
          </p:cNvPr>
          <p:cNvSpPr/>
          <p:nvPr/>
        </p:nvSpPr>
        <p:spPr>
          <a:xfrm>
            <a:off x="3993283" y="4572000"/>
            <a:ext cx="1336531" cy="1295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Lots of Data</a:t>
            </a:r>
          </a:p>
        </p:txBody>
      </p:sp>
    </p:spTree>
    <p:extLst>
      <p:ext uri="{BB962C8B-B14F-4D97-AF65-F5344CB8AC3E}">
        <p14:creationId xmlns:p14="http://schemas.microsoft.com/office/powerpoint/2010/main" val="3122735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0E1B1-FA84-4A48-AED8-26496D8FA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Normalization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07597-26C7-4E9A-B1EA-8F20E9711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that we have weights and activation function</a:t>
            </a:r>
          </a:p>
          <a:p>
            <a:pPr lvl="1"/>
            <a:r>
              <a:rPr lang="en-US" dirty="0"/>
              <a:t>Normalize your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BD87B1-F9E6-4C62-B8CA-6AFEBEACF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85F30-EAE5-4403-99A4-7ED7BCB6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3F35FB-2CEB-420C-80C9-3F234AC3C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03" y="3200400"/>
            <a:ext cx="7106194" cy="27484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78EDB0-51AA-4959-B238-2CDAA9962A9B}"/>
              </a:ext>
            </a:extLst>
          </p:cNvPr>
          <p:cNvSpPr txBox="1"/>
          <p:nvPr/>
        </p:nvSpPr>
        <p:spPr>
          <a:xfrm>
            <a:off x="4038599" y="5936363"/>
            <a:ext cx="313726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Avoid imbalance in + or –  to prevent suboptimal gradient optimization </a:t>
            </a:r>
          </a:p>
        </p:txBody>
      </p:sp>
    </p:spTree>
    <p:extLst>
      <p:ext uri="{BB962C8B-B14F-4D97-AF65-F5344CB8AC3E}">
        <p14:creationId xmlns:p14="http://schemas.microsoft.com/office/powerpoint/2010/main" val="356949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82F33-D902-4711-9A50-43926399B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759CA-3F6C-439F-A68F-26D45FC8C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Keep the activations to be unit Gaussians</a:t>
            </a:r>
          </a:p>
          <a:p>
            <a:pPr lvl="1"/>
            <a:r>
              <a:rPr lang="en-US" dirty="0"/>
              <a:t>Batch Normalization</a:t>
            </a:r>
          </a:p>
          <a:p>
            <a:pPr lvl="2"/>
            <a:r>
              <a:rPr lang="en-US" dirty="0"/>
              <a:t>Make your activations to be unit Gaussians</a:t>
            </a:r>
          </a:p>
          <a:p>
            <a:pPr lvl="3"/>
            <a:r>
              <a:rPr lang="en-US" dirty="0"/>
              <a:t>Note: this is a good differentiable function</a:t>
            </a:r>
          </a:p>
          <a:p>
            <a:pPr lvl="4"/>
            <a:r>
              <a:rPr lang="en-US" dirty="0"/>
              <a:t>Take the mean and variance of each batch </a:t>
            </a:r>
            <a:br>
              <a:rPr lang="en-US" dirty="0"/>
            </a:br>
            <a:r>
              <a:rPr lang="en-US" dirty="0"/>
              <a:t>and normalized by them.</a:t>
            </a:r>
          </a:p>
          <a:p>
            <a:pPr lvl="4"/>
            <a:r>
              <a:rPr lang="en-US" dirty="0"/>
              <a:t>Do it on every forward pass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110E80-417B-494C-9643-39F2A7E14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A96B1-08C1-4771-B0D7-60E7E7FF4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C03538-BFE5-48DF-A624-B43463642B89}"/>
              </a:ext>
            </a:extLst>
          </p:cNvPr>
          <p:cNvSpPr txBox="1"/>
          <p:nvPr/>
        </p:nvSpPr>
        <p:spPr>
          <a:xfrm>
            <a:off x="7049655" y="1198418"/>
            <a:ext cx="1835727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Loffe</a:t>
            </a:r>
            <a:r>
              <a:rPr lang="en-US" sz="1200" dirty="0"/>
              <a:t> &amp; </a:t>
            </a:r>
            <a:r>
              <a:rPr lang="en-US" sz="1200" dirty="0" err="1"/>
              <a:t>Szegedy</a:t>
            </a:r>
            <a:r>
              <a:rPr lang="en-US" sz="1200" dirty="0"/>
              <a:t>, 2015]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97BCAA-2B18-4616-B618-35902AD0B761}"/>
                  </a:ext>
                </a:extLst>
              </p:cNvPr>
              <p:cNvSpPr txBox="1"/>
              <p:nvPr/>
            </p:nvSpPr>
            <p:spPr>
              <a:xfrm>
                <a:off x="6938818" y="3123089"/>
                <a:ext cx="2057399" cy="8531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sup>
                        </m:s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</a:rPr>
                              <m:t>Var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dirty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0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dirty="0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rad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97BCAA-2B18-4616-B618-35902AD0B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8818" y="3123089"/>
                <a:ext cx="2057399" cy="8531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5848CF0-774C-4F21-A70F-4AC003F54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18" y="4114800"/>
            <a:ext cx="2298923" cy="22491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AD4B13-BF45-4CA4-A0B5-16BD7CD63775}"/>
              </a:ext>
            </a:extLst>
          </p:cNvPr>
          <p:cNvSpPr txBox="1"/>
          <p:nvPr/>
        </p:nvSpPr>
        <p:spPr>
          <a:xfrm>
            <a:off x="2912767" y="4114800"/>
            <a:ext cx="33184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/>
              <a:t>Compute the mean and variance independently for each dimension</a:t>
            </a:r>
          </a:p>
          <a:p>
            <a:pPr marL="342900" indent="-342900">
              <a:buAutoNum type="arabicPeriod"/>
            </a:pPr>
            <a:endParaRPr lang="en-US" sz="1400" dirty="0"/>
          </a:p>
          <a:p>
            <a:pPr marL="342900" indent="-342900">
              <a:buFontTx/>
              <a:buAutoNum type="arabicPeriod"/>
            </a:pPr>
            <a:r>
              <a:rPr lang="en-US" sz="1400" dirty="0"/>
              <a:t>Normalize</a:t>
            </a:r>
          </a:p>
          <a:p>
            <a:pPr marL="342900" indent="-342900">
              <a:buAutoNum type="arabicPeriod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3549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82F33-D902-4711-9A50-43926399B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759CA-3F6C-439F-A68F-26D45FC8C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Keep the activations to be unit Gaussians</a:t>
            </a:r>
          </a:p>
          <a:p>
            <a:pPr lvl="1"/>
            <a:r>
              <a:rPr lang="en-US" dirty="0"/>
              <a:t>Batch Normalization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110E80-417B-494C-9643-39F2A7E14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A96B1-08C1-4771-B0D7-60E7E7FF4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C03538-BFE5-48DF-A624-B43463642B89}"/>
              </a:ext>
            </a:extLst>
          </p:cNvPr>
          <p:cNvSpPr txBox="1"/>
          <p:nvPr/>
        </p:nvSpPr>
        <p:spPr>
          <a:xfrm>
            <a:off x="7049655" y="1198418"/>
            <a:ext cx="1835727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Loffe</a:t>
            </a:r>
            <a:r>
              <a:rPr lang="en-US" sz="1200" dirty="0"/>
              <a:t> &amp; </a:t>
            </a:r>
            <a:r>
              <a:rPr lang="en-US" sz="1200" dirty="0" err="1"/>
              <a:t>Szegedy</a:t>
            </a:r>
            <a:r>
              <a:rPr lang="en-US" sz="1200" dirty="0"/>
              <a:t>, 2015]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97BCAA-2B18-4616-B618-35902AD0B761}"/>
                  </a:ext>
                </a:extLst>
              </p:cNvPr>
              <p:cNvSpPr txBox="1"/>
              <p:nvPr/>
            </p:nvSpPr>
            <p:spPr>
              <a:xfrm>
                <a:off x="6938818" y="3123089"/>
                <a:ext cx="2057399" cy="8531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sup>
                        </m:s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</a:rPr>
                              <m:t>Var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dirty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0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dirty="0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rad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97BCAA-2B18-4616-B618-35902AD0B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8818" y="3123089"/>
                <a:ext cx="2057399" cy="8531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51058A3-73C0-42E7-BC14-31D3A839C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38400"/>
            <a:ext cx="2614996" cy="40755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4B23C8-F349-4BC7-A990-89F64EC22DFE}"/>
              </a:ext>
            </a:extLst>
          </p:cNvPr>
          <p:cNvSpPr txBox="1"/>
          <p:nvPr/>
        </p:nvSpPr>
        <p:spPr>
          <a:xfrm>
            <a:off x="3037560" y="2819400"/>
            <a:ext cx="3200400" cy="923330"/>
          </a:xfrm>
          <a:prstGeom prst="rect">
            <a:avLst/>
          </a:prstGeom>
          <a:noFill/>
          <a:ln>
            <a:solidFill>
              <a:srgbClr val="23A4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Usually inserted after Fully Connected or Convolutional layers but before nonlinearity</a:t>
            </a:r>
          </a:p>
        </p:txBody>
      </p:sp>
    </p:spTree>
    <p:extLst>
      <p:ext uri="{BB962C8B-B14F-4D97-AF65-F5344CB8AC3E}">
        <p14:creationId xmlns:p14="http://schemas.microsoft.com/office/powerpoint/2010/main" val="4101396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82F33-D902-4711-9A50-43926399B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Normalization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4759CA-3F6C-439F-A68F-26D45FC8CD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ln>
                <a:noFill/>
              </a:ln>
            </p:spPr>
            <p:txBody>
              <a:bodyPr/>
              <a:lstStyle/>
              <a:p>
                <a:r>
                  <a:rPr lang="en-US" dirty="0"/>
                  <a:t>Idea: Keep the activations to be unit Gaussians</a:t>
                </a:r>
              </a:p>
              <a:p>
                <a:pPr lvl="1"/>
                <a:r>
                  <a:rPr lang="en-US" dirty="0"/>
                  <a:t>Batch Normalization</a:t>
                </a:r>
              </a:p>
              <a:p>
                <a:pPr lvl="2"/>
                <a:r>
                  <a:rPr lang="en-US" dirty="0"/>
                  <a:t>Input: values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over a mini batch: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∈ {1,⋯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}}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4759CA-3F6C-439F-A68F-26D45FC8CD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0" t="-9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110E80-417B-494C-9643-39F2A7E14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A96B1-08C1-4771-B0D7-60E7E7FF4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C03538-BFE5-48DF-A624-B43463642B89}"/>
              </a:ext>
            </a:extLst>
          </p:cNvPr>
          <p:cNvSpPr txBox="1"/>
          <p:nvPr/>
        </p:nvSpPr>
        <p:spPr>
          <a:xfrm>
            <a:off x="7049655" y="1198418"/>
            <a:ext cx="1835727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Loffe</a:t>
            </a:r>
            <a:r>
              <a:rPr lang="en-US" sz="1200" dirty="0"/>
              <a:t> &amp; </a:t>
            </a:r>
            <a:r>
              <a:rPr lang="en-US" sz="1200" dirty="0" err="1"/>
              <a:t>Szegedy</a:t>
            </a:r>
            <a:r>
              <a:rPr lang="en-US" sz="1200" dirty="0"/>
              <a:t>, 2015]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78102D-F588-437D-8F4B-E4336C712EF2}"/>
                  </a:ext>
                </a:extLst>
              </p:cNvPr>
              <p:cNvSpPr txBox="1"/>
              <p:nvPr/>
            </p:nvSpPr>
            <p:spPr>
              <a:xfrm>
                <a:off x="685800" y="2819400"/>
                <a:ext cx="3505201" cy="347358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←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←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/>
              </a:p>
              <a:p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←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ra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𝛾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/>
                  <a:t>        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learned</a:t>
                </a:r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78102D-F588-437D-8F4B-E4336C712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819400"/>
                <a:ext cx="3505201" cy="3473580"/>
              </a:xfrm>
              <a:prstGeom prst="rect">
                <a:avLst/>
              </a:prstGeom>
              <a:blipFill>
                <a:blip r:embed="rId3"/>
                <a:stretch>
                  <a:fillRect b="-87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7BFD703-DCBA-451D-B3A4-85D1F8A4B2AD}"/>
              </a:ext>
            </a:extLst>
          </p:cNvPr>
          <p:cNvSpPr txBox="1"/>
          <p:nvPr/>
        </p:nvSpPr>
        <p:spPr>
          <a:xfrm>
            <a:off x="4569690" y="2895600"/>
            <a:ext cx="4269509" cy="26161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0" dirty="0"/>
              <a:t>Benefits:</a:t>
            </a:r>
          </a:p>
          <a:p>
            <a:pPr marL="800100" lvl="1" indent="-342900">
              <a:buFontTx/>
              <a:buChar char="-"/>
            </a:pPr>
            <a:r>
              <a:rPr lang="en-US" sz="1600" b="0" dirty="0">
                <a:solidFill>
                  <a:srgbClr val="008000"/>
                </a:solidFill>
              </a:rPr>
              <a:t>Improves gradient flow through the network</a:t>
            </a:r>
          </a:p>
          <a:p>
            <a:pPr marL="800100" lvl="1" indent="-342900">
              <a:buFontTx/>
              <a:buChar char="-"/>
            </a:pPr>
            <a:r>
              <a:rPr lang="en-US" sz="1600" dirty="0">
                <a:solidFill>
                  <a:srgbClr val="008000"/>
                </a:solidFill>
              </a:rPr>
              <a:t>Allows higher learning rates</a:t>
            </a:r>
          </a:p>
          <a:p>
            <a:pPr marL="800100" lvl="1" indent="-342900">
              <a:buFontTx/>
              <a:buChar char="-"/>
            </a:pPr>
            <a:r>
              <a:rPr lang="en-US" sz="1600" dirty="0">
                <a:solidFill>
                  <a:srgbClr val="008000"/>
                </a:solidFill>
              </a:rPr>
              <a:t>Reduces dependence on initialization</a:t>
            </a:r>
          </a:p>
          <a:p>
            <a:pPr marL="800100" lvl="1" indent="-342900">
              <a:buFontTx/>
              <a:buChar char="-"/>
            </a:pPr>
            <a:r>
              <a:rPr lang="en-US" sz="1600" dirty="0">
                <a:solidFill>
                  <a:srgbClr val="008000"/>
                </a:solidFill>
              </a:rPr>
              <a:t>Acts as a form of regularization</a:t>
            </a:r>
          </a:p>
          <a:p>
            <a:pPr marL="1257300" lvl="2" indent="-342900">
              <a:buFontTx/>
              <a:buChar char="-"/>
            </a:pPr>
            <a:r>
              <a:rPr lang="en-US" sz="1400" dirty="0">
                <a:solidFill>
                  <a:srgbClr val="008000"/>
                </a:solidFill>
              </a:rPr>
              <a:t>Since it takes other inputs into account becomes less deterministic.</a:t>
            </a:r>
          </a:p>
        </p:txBody>
      </p:sp>
    </p:spTree>
    <p:extLst>
      <p:ext uri="{BB962C8B-B14F-4D97-AF65-F5344CB8AC3E}">
        <p14:creationId xmlns:p14="http://schemas.microsoft.com/office/powerpoint/2010/main" val="3805137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82F33-D902-4711-9A50-43926399B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Mechanism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759CA-3F6C-439F-A68F-26D45FC8CDC8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Idea</a:t>
            </a:r>
          </a:p>
          <a:p>
            <a:pPr lvl="1"/>
            <a:r>
              <a:rPr lang="en-US" b="0" dirty="0">
                <a:effectLst/>
              </a:rPr>
              <a:t>In psychology:</a:t>
            </a:r>
          </a:p>
          <a:p>
            <a:pPr lvl="2"/>
            <a:r>
              <a:rPr lang="en-US" b="0" dirty="0">
                <a:effectLst/>
              </a:rPr>
              <a:t>attention is the cognitive process of selectively concentrating on one or a few things while ignoring others.</a:t>
            </a:r>
          </a:p>
          <a:p>
            <a:pPr lvl="1"/>
            <a:r>
              <a:rPr lang="en-US" dirty="0"/>
              <a:t>In deep learning:</a:t>
            </a:r>
          </a:p>
          <a:p>
            <a:pPr lvl="2"/>
            <a:r>
              <a:rPr lang="en-US" b="0" dirty="0">
                <a:effectLst/>
              </a:rPr>
              <a:t>attention mechanism emerged as an improvement over the encoder decoder-based </a:t>
            </a:r>
            <a:r>
              <a:rPr lang="en-US" b="0" dirty="0">
                <a:effectLst/>
                <a:hlinkClick r:id="rId2"/>
              </a:rPr>
              <a:t>neural machine translation system </a:t>
            </a:r>
            <a:r>
              <a:rPr lang="en-US" b="0" dirty="0">
                <a:effectLst/>
              </a:rPr>
              <a:t>in </a:t>
            </a:r>
            <a:r>
              <a:rPr lang="en-US" b="0" dirty="0">
                <a:effectLst/>
                <a:hlinkClick r:id="rId3"/>
              </a:rPr>
              <a:t>natural language processing (NLP)</a:t>
            </a:r>
            <a:r>
              <a:rPr lang="en-US" b="0" dirty="0">
                <a:effectLst/>
              </a:rPr>
              <a:t>. </a:t>
            </a:r>
          </a:p>
          <a:p>
            <a:pPr lvl="2"/>
            <a:r>
              <a:rPr lang="en-US" b="0" dirty="0">
                <a:effectLst/>
              </a:rPr>
              <a:t>Later, this mechanism, or its variants, was used in other applications, including </a:t>
            </a:r>
            <a:r>
              <a:rPr lang="en-US" b="0" dirty="0">
                <a:effectLst/>
                <a:hlinkClick r:id="rId4"/>
              </a:rPr>
              <a:t>computer vision</a:t>
            </a:r>
            <a:r>
              <a:rPr lang="en-US" b="0" dirty="0">
                <a:effectLst/>
              </a:rPr>
              <a:t>, speech processing, etc.</a:t>
            </a:r>
          </a:p>
          <a:p>
            <a:endParaRPr lang="en-US" b="0" dirty="0"/>
          </a:p>
          <a:p>
            <a:r>
              <a:rPr lang="en-US" dirty="0"/>
              <a:t>We will get back to this later. (first we need to see how RNNs work)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110E80-417B-494C-9643-39F2A7E14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A96B1-08C1-4771-B0D7-60E7E7FF4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E8ECA2-2944-51B6-C772-1BEDC629E427}"/>
              </a:ext>
            </a:extLst>
          </p:cNvPr>
          <p:cNvSpPr txBox="1"/>
          <p:nvPr/>
        </p:nvSpPr>
        <p:spPr>
          <a:xfrm>
            <a:off x="0" y="6322368"/>
            <a:ext cx="90843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https://www.analyticsvidhya.com/blog/2019/11/comprehensive-guide-attention-mechanism-deep-learning/#h2_8</a:t>
            </a:r>
          </a:p>
        </p:txBody>
      </p:sp>
    </p:spTree>
    <p:extLst>
      <p:ext uri="{BB962C8B-B14F-4D97-AF65-F5344CB8AC3E}">
        <p14:creationId xmlns:p14="http://schemas.microsoft.com/office/powerpoint/2010/main" val="275140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F984-2B57-4CE2-9093-0BAFA88DB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CB385-7E2A-4EF4-875D-5ADB1B3FF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Case studies for Classification</a:t>
            </a:r>
          </a:p>
          <a:p>
            <a:pPr lvl="1"/>
            <a:r>
              <a:rPr lang="en-US" dirty="0" err="1"/>
              <a:t>LeNet</a:t>
            </a:r>
            <a:endParaRPr lang="en-US" dirty="0"/>
          </a:p>
          <a:p>
            <a:pPr lvl="1"/>
            <a:r>
              <a:rPr lang="en-US" dirty="0" err="1"/>
              <a:t>AlexNet</a:t>
            </a:r>
            <a:endParaRPr lang="en-US" dirty="0"/>
          </a:p>
          <a:p>
            <a:pPr lvl="1"/>
            <a:r>
              <a:rPr lang="en-US" dirty="0" err="1"/>
              <a:t>VGGNet</a:t>
            </a:r>
            <a:endParaRPr lang="en-US" dirty="0"/>
          </a:p>
          <a:p>
            <a:pPr lvl="1"/>
            <a:r>
              <a:rPr lang="en-US" dirty="0" err="1"/>
              <a:t>GoogLeNet</a:t>
            </a:r>
            <a:endParaRPr lang="en-US" dirty="0"/>
          </a:p>
          <a:p>
            <a:pPr lvl="1"/>
            <a:r>
              <a:rPr lang="en-US" dirty="0" err="1"/>
              <a:t>ResNet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Additionally</a:t>
            </a:r>
          </a:p>
          <a:p>
            <a:pPr lvl="1"/>
            <a:r>
              <a:rPr lang="en-US" dirty="0" err="1"/>
              <a:t>NiN</a:t>
            </a:r>
            <a:endParaRPr lang="en-US" dirty="0"/>
          </a:p>
          <a:p>
            <a:pPr lvl="1"/>
            <a:r>
              <a:rPr lang="en-US" dirty="0" err="1"/>
              <a:t>WideResNet</a:t>
            </a:r>
            <a:r>
              <a:rPr lang="en-US" dirty="0"/>
              <a:t>, </a:t>
            </a:r>
            <a:r>
              <a:rPr lang="en-US" dirty="0" err="1"/>
              <a:t>DenseNet</a:t>
            </a:r>
            <a:r>
              <a:rPr lang="en-US" dirty="0"/>
              <a:t>, </a:t>
            </a:r>
            <a:r>
              <a:rPr lang="en-US" dirty="0" err="1"/>
              <a:t>FractalNet</a:t>
            </a:r>
            <a:r>
              <a:rPr lang="en-US" dirty="0"/>
              <a:t>, </a:t>
            </a:r>
            <a:r>
              <a:rPr lang="en-US" dirty="0" err="1"/>
              <a:t>SqueezeNet</a:t>
            </a:r>
            <a:r>
              <a:rPr lang="en-US" dirty="0"/>
              <a:t>, Stochastic Depth,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C7F66D-864E-49EA-AD98-13076FDC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25C6A-33A8-45C2-9E6E-36E4856A4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976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6DE5F-1FD7-4E6C-91B6-6BC6FD569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5A5AB-4412-442F-BF18-4BC12A20D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Review:</a:t>
            </a:r>
          </a:p>
          <a:p>
            <a:pPr lvl="1"/>
            <a:r>
              <a:rPr lang="en-US" dirty="0"/>
              <a:t>LeNet-5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2E473-9549-483B-9A03-EF248ECA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FCD7EE-C841-464F-B362-8E144ECBE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73276-994B-42F0-8D9C-BF726A665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757534"/>
            <a:ext cx="8382000" cy="371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23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1746139-6642-48FD-931F-14EB43067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2A1EEA0-2404-49DB-AD4B-F8C611EBC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6A48E-9310-411F-8ED9-3E37ACB9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C9269-6E14-4D36-AA11-0ED0A84BF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7392C-97B0-46D1-82E0-65E31A77BA59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B8E93F-7AC8-4AA1-B5CB-D360BA236108}"/>
              </a:ext>
            </a:extLst>
          </p:cNvPr>
          <p:cNvSpPr txBox="1"/>
          <p:nvPr/>
        </p:nvSpPr>
        <p:spPr>
          <a:xfrm>
            <a:off x="952271" y="2518646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Matrix multiply + linear bias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3D037F-8E91-435F-9B66-A9E18D7DF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964178"/>
            <a:ext cx="4952543" cy="1960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9BB952-CE76-411E-80FD-BD1DDADC2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4474981"/>
            <a:ext cx="4820414" cy="1730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258F54-6DEF-4D47-A671-089F8DD37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143000"/>
            <a:ext cx="4744214" cy="179026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3D98E19-4834-4FA5-ADF9-C94F23D3A7F8}"/>
              </a:ext>
            </a:extLst>
          </p:cNvPr>
          <p:cNvSpPr/>
          <p:nvPr/>
        </p:nvSpPr>
        <p:spPr>
          <a:xfrm>
            <a:off x="4772407" y="4114800"/>
            <a:ext cx="380543" cy="36018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159993-A7AB-46AF-9378-3446D5555818}"/>
              </a:ext>
            </a:extLst>
          </p:cNvPr>
          <p:cNvSpPr/>
          <p:nvPr/>
        </p:nvSpPr>
        <p:spPr>
          <a:xfrm>
            <a:off x="4191000" y="5702812"/>
            <a:ext cx="380543" cy="36018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FD6A76A-EC57-4A62-ACAB-D3592FAF1643}"/>
              </a:ext>
            </a:extLst>
          </p:cNvPr>
          <p:cNvSpPr/>
          <p:nvPr/>
        </p:nvSpPr>
        <p:spPr>
          <a:xfrm>
            <a:off x="4279904" y="2407254"/>
            <a:ext cx="380543" cy="36018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23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6DE5F-1FD7-4E6C-91B6-6BC6FD569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5A5AB-4412-442F-BF18-4BC12A20D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Case Study:</a:t>
            </a:r>
          </a:p>
          <a:p>
            <a:pPr lvl="1"/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2E473-9549-483B-9A03-EF248ECA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FCD7EE-C841-464F-B362-8E144ECBE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9940CF-5B9F-4C95-9233-E49C68950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743200"/>
            <a:ext cx="4916702" cy="3610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C9905F-D191-4F27-9819-87C4B58F5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56" y="1447800"/>
            <a:ext cx="5321244" cy="1752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5BACD6-7E2F-4EF4-83AD-739826411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596" y="3505200"/>
            <a:ext cx="3471604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29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A54EA-179B-43FC-AA85-A254ECD9D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5E549-D105-4BD2-A062-EE72906F5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Case study:</a:t>
            </a:r>
          </a:p>
          <a:p>
            <a:pPr lvl="1"/>
            <a:r>
              <a:rPr lang="en-US" dirty="0"/>
              <a:t>VGG-Net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818F6-74DD-4C97-A3AE-0623CB79D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D24CB-B0AC-4D14-947B-FE5F41654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B5043-9A00-4104-8440-3B4EAD98E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525" y="1066800"/>
            <a:ext cx="4638675" cy="5162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4C1556-A980-439F-8258-72F19CC6F435}"/>
              </a:ext>
            </a:extLst>
          </p:cNvPr>
          <p:cNvSpPr/>
          <p:nvPr/>
        </p:nvSpPr>
        <p:spPr>
          <a:xfrm>
            <a:off x="1257300" y="2286000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dirty="0" err="1"/>
              <a:t>Simonyan</a:t>
            </a:r>
            <a:r>
              <a:rPr lang="en-US" dirty="0"/>
              <a:t> and Zimmerman 2014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453C2F-D25C-4B8F-8BC0-4CF7C1638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3280827"/>
            <a:ext cx="3961150" cy="257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09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B3F74-5DAB-47E1-9635-32144BDFA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Architectures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F8B6EE-B1AB-41FF-ACDB-EE8972925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30735F-F864-4EC3-BB69-48ED9F1BE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E9B703C-9343-42FA-ABC2-B715F8908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Case Study: </a:t>
            </a:r>
            <a:r>
              <a:rPr lang="en-US" dirty="0" err="1"/>
              <a:t>GoogLeNet</a:t>
            </a:r>
            <a:endParaRPr lang="en-US" dirty="0"/>
          </a:p>
          <a:p>
            <a:pPr lvl="1"/>
            <a:r>
              <a:rPr lang="en-US" dirty="0" err="1"/>
              <a:t>Szegedy</a:t>
            </a:r>
            <a:r>
              <a:rPr lang="en-US" dirty="0"/>
              <a:t> et al. 2014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BE7774-E629-4457-B0C5-73B37AAF2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25" y="962025"/>
            <a:ext cx="1933575" cy="5514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4830FF-5B98-477E-A029-D46F33196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4562042"/>
            <a:ext cx="3438525" cy="1867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2680FB-61FB-47EF-86BB-3D5744FF6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514600"/>
            <a:ext cx="3505200" cy="5563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912ECD-9B03-44CC-BCAD-41B970F0E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259515"/>
            <a:ext cx="3428266" cy="21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73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B3F74-5DAB-47E1-9635-32144BDFA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Architectures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F8B6EE-B1AB-41FF-ACDB-EE8972925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30735F-F864-4EC3-BB69-48ED9F1BE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E9B703C-9343-42FA-ABC2-B715F8908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Case Study: </a:t>
            </a:r>
            <a:r>
              <a:rPr lang="en-US" dirty="0" err="1"/>
              <a:t>ResNet</a:t>
            </a:r>
            <a:endParaRPr lang="en-US" dirty="0"/>
          </a:p>
          <a:p>
            <a:pPr lvl="1"/>
            <a:r>
              <a:rPr lang="en-US" dirty="0"/>
              <a:t>He et al. 2015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99C38B-BB25-4E86-B81A-7E1FD46DC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666" y="762000"/>
            <a:ext cx="1495425" cy="5534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450BFB-8102-446A-8C67-166EEAF94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800" y="2224656"/>
            <a:ext cx="2984200" cy="3185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A3A10B-93DC-4392-BA89-6F3670D25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44" y="2526282"/>
            <a:ext cx="3292242" cy="3769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A54722-56EF-41F6-8295-55F7B7830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0" y="1737017"/>
            <a:ext cx="2362200" cy="48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3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86C9A-4D7E-4C7A-A14A-A8F856062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Data: ImageNet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660225-077D-41B1-BEE1-A5FD138FD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438" y="1447800"/>
            <a:ext cx="7205123" cy="5029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CFC11-DE21-4103-A1CA-FDB46170A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953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E20A9-0F99-4C56-AE05-1F2565FC0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ImageNet Large Scale Visual </a:t>
            </a:r>
            <a:r>
              <a:rPr lang="en-US"/>
              <a:t>Recognition Challenge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05897-88D1-449D-B9DF-55C3002CD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Classification Challenge</a:t>
            </a:r>
          </a:p>
          <a:p>
            <a:pPr lvl="1"/>
            <a:r>
              <a:rPr lang="en-US" dirty="0"/>
              <a:t>1,000 object classes</a:t>
            </a:r>
          </a:p>
          <a:p>
            <a:pPr lvl="1"/>
            <a:r>
              <a:rPr lang="en-US" dirty="0"/>
              <a:t>1,431,167 images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246C1-8503-4AAB-BB1C-33EEEDCA0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817C08-FDB4-4EAE-81A7-FEC8E4906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58" y="3048000"/>
            <a:ext cx="7461483" cy="33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13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C1EDD-47C5-4515-BC6D-014D0C8ED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BFA2D-7E18-4A79-9DFE-866627628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about other tasks?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7E6993-05B8-439A-8882-5AF4353DA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A3D9D-6213-4ED0-9EDC-030C27B4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9F6439-644F-40AC-ACC4-0DEC62FE9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2828925"/>
            <a:ext cx="8848725" cy="2457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DAB0BF-2770-4DDF-ACE1-BE63AEC4A31A}"/>
              </a:ext>
            </a:extLst>
          </p:cNvPr>
          <p:cNvSpPr txBox="1"/>
          <p:nvPr/>
        </p:nvSpPr>
        <p:spPr>
          <a:xfrm>
            <a:off x="457200" y="2253150"/>
            <a:ext cx="160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Semantic Segmentation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3561CB-DAC1-4C38-9656-6B1E9231CD7C}"/>
              </a:ext>
            </a:extLst>
          </p:cNvPr>
          <p:cNvSpPr txBox="1"/>
          <p:nvPr/>
        </p:nvSpPr>
        <p:spPr>
          <a:xfrm>
            <a:off x="2667000" y="2281041"/>
            <a:ext cx="160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Localization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178191-7285-4876-9948-C7279A59B76D}"/>
              </a:ext>
            </a:extLst>
          </p:cNvPr>
          <p:cNvSpPr txBox="1"/>
          <p:nvPr/>
        </p:nvSpPr>
        <p:spPr>
          <a:xfrm>
            <a:off x="4876800" y="2276413"/>
            <a:ext cx="160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Detection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7DBB1A-772F-4943-A430-779FE62EEC2A}"/>
              </a:ext>
            </a:extLst>
          </p:cNvPr>
          <p:cNvSpPr txBox="1"/>
          <p:nvPr/>
        </p:nvSpPr>
        <p:spPr>
          <a:xfrm>
            <a:off x="7244643" y="2286624"/>
            <a:ext cx="160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Instance Segmentation</a:t>
            </a:r>
          </a:p>
        </p:txBody>
      </p:sp>
    </p:spTree>
    <p:extLst>
      <p:ext uri="{BB962C8B-B14F-4D97-AF65-F5344CB8AC3E}">
        <p14:creationId xmlns:p14="http://schemas.microsoft.com/office/powerpoint/2010/main" val="3227231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88C27-D34B-46A5-8C41-747B5888C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A884A-F55A-4A40-B54F-A4A7CA838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the network with a sequence of convolutions to encode features</a:t>
            </a:r>
          </a:p>
          <a:p>
            <a:r>
              <a:rPr lang="en-US" dirty="0"/>
              <a:t>Then map back to the image plane.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8F359F-D076-4B7F-896A-F901B6BB9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259F4-9195-4945-9ABE-B444A6C7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B2B68F-6770-4D40-8CF8-1E0975F43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3970867"/>
            <a:ext cx="8896350" cy="2238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F6A964-8D62-4CB7-A7E3-14396DFF7D16}"/>
              </a:ext>
            </a:extLst>
          </p:cNvPr>
          <p:cNvSpPr txBox="1"/>
          <p:nvPr/>
        </p:nvSpPr>
        <p:spPr>
          <a:xfrm>
            <a:off x="99612" y="3102944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Down Sampling</a:t>
            </a:r>
          </a:p>
          <a:p>
            <a:endParaRPr lang="en-US" dirty="0"/>
          </a:p>
          <a:p>
            <a:r>
              <a:rPr lang="en-US" dirty="0"/>
              <a:t>Pooling,</a:t>
            </a:r>
          </a:p>
          <a:p>
            <a:r>
              <a:rPr lang="en-US" dirty="0" err="1"/>
              <a:t>Strided</a:t>
            </a:r>
            <a:r>
              <a:rPr lang="en-US" dirty="0"/>
              <a:t> Convolution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42F08B-32E5-4735-903E-4931F15EF11A}"/>
              </a:ext>
            </a:extLst>
          </p:cNvPr>
          <p:cNvSpPr txBox="1"/>
          <p:nvPr/>
        </p:nvSpPr>
        <p:spPr>
          <a:xfrm>
            <a:off x="7145867" y="2680227"/>
            <a:ext cx="1693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99"/>
                </a:solidFill>
              </a:rPr>
              <a:t>Up Sampling</a:t>
            </a:r>
          </a:p>
          <a:p>
            <a:endParaRPr lang="en-US" dirty="0">
              <a:solidFill>
                <a:srgbClr val="333399"/>
              </a:solidFill>
            </a:endParaRPr>
          </a:p>
          <a:p>
            <a:r>
              <a:rPr lang="en-US" dirty="0" err="1">
                <a:solidFill>
                  <a:srgbClr val="333399"/>
                </a:solidFill>
              </a:rPr>
              <a:t>Unpooling</a:t>
            </a:r>
            <a:r>
              <a:rPr lang="en-US" dirty="0">
                <a:solidFill>
                  <a:srgbClr val="333399"/>
                </a:solidFill>
              </a:rPr>
              <a:t> or Transpose Convolution</a:t>
            </a:r>
          </a:p>
        </p:txBody>
      </p:sp>
    </p:spTree>
    <p:extLst>
      <p:ext uri="{BB962C8B-B14F-4D97-AF65-F5344CB8AC3E}">
        <p14:creationId xmlns:p14="http://schemas.microsoft.com/office/powerpoint/2010/main" val="3483591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C1DD6-11C6-47FE-B2B1-64564DEFE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Localization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248EC-7BEA-4D8F-9A1C-BEACD0A0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Classification + Localization</a:t>
            </a:r>
          </a:p>
          <a:p>
            <a:pPr lvl="1"/>
            <a:r>
              <a:rPr lang="en-US" dirty="0"/>
              <a:t>Two pathways</a:t>
            </a:r>
          </a:p>
          <a:p>
            <a:pPr lvl="2"/>
            <a:r>
              <a:rPr lang="en-US" dirty="0"/>
              <a:t>Classification</a:t>
            </a:r>
          </a:p>
          <a:p>
            <a:pPr lvl="2"/>
            <a:r>
              <a:rPr lang="en-US" dirty="0"/>
              <a:t>Regression</a:t>
            </a:r>
          </a:p>
          <a:p>
            <a:pPr lvl="3"/>
            <a:r>
              <a:rPr lang="en-US" dirty="0"/>
              <a:t>We treat localization as regression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14EA9D-7A25-4844-B478-C4216056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D22135-DBE7-4DB2-813D-CD8E5A883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584071-DBBB-484A-8BD8-343B8F76C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3437467"/>
            <a:ext cx="7391400" cy="3124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6BD460-C9B5-4E23-9784-4DF4CF778F3B}"/>
              </a:ext>
            </a:extLst>
          </p:cNvPr>
          <p:cNvSpPr txBox="1"/>
          <p:nvPr/>
        </p:nvSpPr>
        <p:spPr>
          <a:xfrm>
            <a:off x="7239000" y="325280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Softmax</a:t>
            </a:r>
            <a:r>
              <a:rPr lang="en-US" dirty="0"/>
              <a:t> loss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037C9F-23BE-4646-9CB4-C1C9BB2DB914}"/>
              </a:ext>
            </a:extLst>
          </p:cNvPr>
          <p:cNvSpPr txBox="1"/>
          <p:nvPr/>
        </p:nvSpPr>
        <p:spPr>
          <a:xfrm>
            <a:off x="7372350" y="573193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L2 loss</a:t>
            </a:r>
          </a:p>
        </p:txBody>
      </p:sp>
    </p:spTree>
    <p:extLst>
      <p:ext uri="{BB962C8B-B14F-4D97-AF65-F5344CB8AC3E}">
        <p14:creationId xmlns:p14="http://schemas.microsoft.com/office/powerpoint/2010/main" val="3562477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0E42-2552-462B-8779-C3DA6E733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D6690-1E60-499D-90BF-6212349FE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Detection as Regression?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58612-F79A-49BE-A136-49D3F732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FB5A1-9B39-4F6A-A4F6-90D36B3A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263525"/>
          </a:xfrm>
        </p:spPr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115A63-D27B-4EA6-A0A8-B17435B24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707778"/>
            <a:ext cx="9144000" cy="38454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819738-C4BC-439E-881A-38A21CAA2886}"/>
              </a:ext>
            </a:extLst>
          </p:cNvPr>
          <p:cNvSpPr/>
          <p:nvPr/>
        </p:nvSpPr>
        <p:spPr>
          <a:xfrm>
            <a:off x="7543800" y="2895600"/>
            <a:ext cx="1295400" cy="4576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33399"/>
                </a:solidFill>
              </a:rPr>
              <a:t>4 Numbers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1AE42A-D6B1-47DA-8714-9E520B6C32C4}"/>
              </a:ext>
            </a:extLst>
          </p:cNvPr>
          <p:cNvSpPr/>
          <p:nvPr/>
        </p:nvSpPr>
        <p:spPr>
          <a:xfrm>
            <a:off x="7620000" y="4401640"/>
            <a:ext cx="1295400" cy="4576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33399"/>
                </a:solidFill>
              </a:rPr>
              <a:t>12 Numbers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8971BC-1345-44A3-BD69-A7C8CFABF5CC}"/>
              </a:ext>
            </a:extLst>
          </p:cNvPr>
          <p:cNvSpPr/>
          <p:nvPr/>
        </p:nvSpPr>
        <p:spPr>
          <a:xfrm>
            <a:off x="7696201" y="5641862"/>
            <a:ext cx="1295400" cy="477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33399"/>
                </a:solidFill>
              </a:rPr>
              <a:t>Many Numbers</a:t>
            </a:r>
          </a:p>
        </p:txBody>
      </p:sp>
    </p:spTree>
    <p:extLst>
      <p:ext uri="{BB962C8B-B14F-4D97-AF65-F5344CB8AC3E}">
        <p14:creationId xmlns:p14="http://schemas.microsoft.com/office/powerpoint/2010/main" val="1544962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91190-B534-404B-A129-CFC21D6C0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Shallow to Deep Networks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CF35B3-3052-437E-9A9C-011868D55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7FCD3D-BAAC-42B5-952B-61E88F9FB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FE681E-E3D2-41CC-B64E-0502EE7A9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50" y="1286162"/>
            <a:ext cx="7560100" cy="519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84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B3258-E6F2-4541-90CF-CFF397AEA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38947-4A13-41F1-B489-364A11426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 Detection as Classification</a:t>
            </a:r>
          </a:p>
          <a:p>
            <a:pPr lvl="1"/>
            <a:r>
              <a:rPr lang="en-US" dirty="0"/>
              <a:t>Determine a crop (size, location)</a:t>
            </a:r>
          </a:p>
          <a:p>
            <a:pPr lvl="2"/>
            <a:r>
              <a:rPr lang="en-US" dirty="0"/>
              <a:t>Region Proposals</a:t>
            </a:r>
          </a:p>
          <a:p>
            <a:pPr lvl="3"/>
            <a:r>
              <a:rPr lang="en-US" dirty="0"/>
              <a:t>Find blobby regions</a:t>
            </a:r>
          </a:p>
          <a:p>
            <a:pPr lvl="4"/>
            <a:r>
              <a:rPr lang="en-US" dirty="0"/>
              <a:t>Can run these really fast on CPU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9C73F-6B35-4AF6-A68A-014BA6CD2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E8025-D94D-4CFA-B44C-05086B39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FBCFD5-098C-4350-894D-8813BC065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4267200"/>
            <a:ext cx="812482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56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D91AB-6427-42E7-B22E-20CDC822A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0E8F4-71B8-4DB6-87CB-B05503F1B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R-CNN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37A84-DC5F-4191-984D-0C522301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EC517-CFD6-4BB7-80FD-220239BB3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7D1A27-BC2C-4FAD-B559-1E8B03D36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2133601"/>
            <a:ext cx="6872727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41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ABFCC-4AA6-43E1-ACA7-D21ED0AFC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6E813-7BA2-465F-B095-AD6755934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Detection without Region Proposals (YOLO/SSD)</a:t>
            </a:r>
          </a:p>
          <a:p>
            <a:pPr lvl="1"/>
            <a:r>
              <a:rPr lang="en-US" dirty="0"/>
              <a:t>Split the image into 7x7 grids</a:t>
            </a:r>
          </a:p>
          <a:p>
            <a:pPr lvl="2"/>
            <a:r>
              <a:rPr lang="en-US" dirty="0"/>
              <a:t>Center a number of boxes (of different size/orientation) in each grid</a:t>
            </a:r>
          </a:p>
          <a:p>
            <a:pPr lvl="2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72C1F-7E2E-4450-938A-10E36074D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DDD6F-0463-4C27-AA5E-03376FC5D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6645CF-6DA3-44D7-88B9-1A4524620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3514725"/>
            <a:ext cx="87820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46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493D7-E707-4DC6-9D52-D517410A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0A808-F996-485F-9208-68C4F3DB5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Taxonomy of Generative Models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Most popular generative models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08DAE3-F60D-46AD-A212-BEB6C729A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14A8A-96B4-40C1-AC6E-4560A7966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558FFC-F45B-42BA-ACA8-F805B3A48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2454275"/>
            <a:ext cx="851535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64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7CA4C-739B-4A68-8E55-D5CAAD7D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919A0-E235-4687-AB6D-66E06C769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Pixel RNN</a:t>
            </a:r>
          </a:p>
          <a:p>
            <a:pPr lvl="1"/>
            <a:r>
              <a:rPr lang="en-US" dirty="0"/>
              <a:t>Start from top left pixel</a:t>
            </a:r>
          </a:p>
          <a:p>
            <a:pPr lvl="1"/>
            <a:r>
              <a:rPr lang="en-US" dirty="0"/>
              <a:t>Use RNN/LSTM to generate </a:t>
            </a:r>
            <a:br>
              <a:rPr lang="en-US" dirty="0"/>
            </a:br>
            <a:r>
              <a:rPr lang="en-US" dirty="0"/>
              <a:t>neighboring pixels</a:t>
            </a:r>
          </a:p>
          <a:p>
            <a:pPr lvl="1"/>
            <a:r>
              <a:rPr lang="en-US" dirty="0"/>
              <a:t>Continue till whole image </a:t>
            </a:r>
            <a:br>
              <a:rPr lang="en-US" dirty="0"/>
            </a:br>
            <a:r>
              <a:rPr lang="en-US" dirty="0"/>
              <a:t>generated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Drawback</a:t>
            </a:r>
          </a:p>
          <a:p>
            <a:pPr lvl="2"/>
            <a:r>
              <a:rPr lang="en-US" dirty="0"/>
              <a:t>Slow generation!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CCA131-232E-45C5-85F7-630FD21C6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3EC7F-DCC3-459E-9495-190AFE8FF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DB244-1791-4BC3-B528-D4EDEF8A9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0" y="3076575"/>
            <a:ext cx="2466975" cy="2333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0E5D51-141E-4197-B92C-B6655B00FFE0}"/>
              </a:ext>
            </a:extLst>
          </p:cNvPr>
          <p:cNvSpPr txBox="1"/>
          <p:nvPr/>
        </p:nvSpPr>
        <p:spPr>
          <a:xfrm>
            <a:off x="5486400" y="1160146"/>
            <a:ext cx="320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Tractable Density Functions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77E65-D101-4AF9-8D86-D84641F2B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962" y="1543063"/>
            <a:ext cx="3343275" cy="124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67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7CA4C-739B-4A68-8E55-D5CAAD7D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919A0-E235-4687-AB6D-66E06C769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Pixel CNN</a:t>
            </a:r>
          </a:p>
          <a:p>
            <a:pPr lvl="1"/>
            <a:r>
              <a:rPr lang="en-US" dirty="0"/>
              <a:t>Start from top left pixel</a:t>
            </a:r>
          </a:p>
          <a:p>
            <a:pPr lvl="1"/>
            <a:r>
              <a:rPr lang="en-US" dirty="0"/>
              <a:t>Use CNN over a neighborhood</a:t>
            </a:r>
            <a:br>
              <a:rPr lang="en-US" dirty="0"/>
            </a:br>
            <a:r>
              <a:rPr lang="en-US" dirty="0"/>
              <a:t>(context region) to generate </a:t>
            </a:r>
            <a:br>
              <a:rPr lang="en-US" dirty="0"/>
            </a:br>
            <a:r>
              <a:rPr lang="en-US" dirty="0"/>
              <a:t>pixels</a:t>
            </a:r>
          </a:p>
          <a:p>
            <a:pPr lvl="1"/>
            <a:r>
              <a:rPr lang="en-US" dirty="0"/>
              <a:t>Continue till whole image </a:t>
            </a:r>
            <a:br>
              <a:rPr lang="en-US" dirty="0"/>
            </a:br>
            <a:r>
              <a:rPr lang="en-US" dirty="0"/>
              <a:t>generated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Drawback</a:t>
            </a:r>
          </a:p>
          <a:p>
            <a:pPr lvl="2"/>
            <a:r>
              <a:rPr lang="en-US" dirty="0"/>
              <a:t>Slow generation!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CCA131-232E-45C5-85F7-630FD21C6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3EC7F-DCC3-459E-9495-190AFE8FF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F39787-663C-4368-A22C-F2623937D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7" y="3169137"/>
            <a:ext cx="3543300" cy="2924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090EC4-0510-4226-8858-9C831C717263}"/>
              </a:ext>
            </a:extLst>
          </p:cNvPr>
          <p:cNvSpPr txBox="1"/>
          <p:nvPr/>
        </p:nvSpPr>
        <p:spPr>
          <a:xfrm>
            <a:off x="5486400" y="1160146"/>
            <a:ext cx="320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Tractable Density Functions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E97C0-77EB-4978-8251-7375CFCEE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962" y="1543063"/>
            <a:ext cx="3343275" cy="124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78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73E08-5724-4C2F-8274-3F5E8FC2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 Encoders (VAE)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BF58D8-FF2D-4E14-B1C4-4E5A0A8F69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Tractable Density Functions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Approximate Distributions</a:t>
                </a:r>
              </a:p>
              <a:p>
                <a:pPr lvl="1"/>
                <a:r>
                  <a:rPr lang="en-US" dirty="0"/>
                  <a:t>Use a latent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to define an approximate (intractable) density function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BF58D8-FF2D-4E14-B1C4-4E5A0A8F69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0" t="-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6D9FAD-F42F-47E7-9DCC-C221196D5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AF7C4-E388-46BC-B8A2-46D7FE84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B2899-CFB4-40BE-904D-089635D16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2" y="2057400"/>
            <a:ext cx="3343275" cy="1242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757747-813A-4801-B91E-3C6679F65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762" y="5257800"/>
            <a:ext cx="3343275" cy="7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09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73E08-5724-4C2F-8274-3F5E8FC2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 Encoders (VAE)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BF58D8-FF2D-4E14-B1C4-4E5A0A8F69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Use a latent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to define an approximate (intractable) density function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BF58D8-FF2D-4E14-B1C4-4E5A0A8F69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0" t="-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6D9FAD-F42F-47E7-9DCC-C221196D5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AF7C4-E388-46BC-B8A2-46D7FE84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757747-813A-4801-B91E-3C6679F65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2" y="2286000"/>
            <a:ext cx="3343275" cy="701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100436-956C-4BC9-8698-7F532FB0F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038768"/>
            <a:ext cx="85725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421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9E3DAE-FE78-402F-86E9-415BEEBFB49B}"/>
              </a:ext>
            </a:extLst>
          </p:cNvPr>
          <p:cNvGrpSpPr/>
          <p:nvPr/>
        </p:nvGrpSpPr>
        <p:grpSpPr>
          <a:xfrm>
            <a:off x="304800" y="1752600"/>
            <a:ext cx="8829675" cy="4248150"/>
            <a:chOff x="266700" y="1676400"/>
            <a:chExt cx="8829675" cy="42481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3B0B09D-F609-45EC-B11C-D358A027A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700" y="1676400"/>
              <a:ext cx="8829675" cy="39052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FDA688-5BC0-4E9C-A3BE-FBDDA5B4A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4100" y="5562600"/>
              <a:ext cx="2021928" cy="36195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A73E08-5724-4C2F-8274-3F5E8FC2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 Encoders (VAE)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F58D8-FF2D-4E14-B1C4-4E5A0A8F6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VAE Training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each minibatch</a:t>
            </a:r>
            <a:br>
              <a:rPr lang="en-US"/>
            </a:br>
            <a:r>
              <a:rPr lang="en-US"/>
              <a:t>compute </a:t>
            </a:r>
            <a:r>
              <a:rPr lang="en-US" dirty="0"/>
              <a:t>forward, backprop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6D9FAD-F42F-47E7-9DCC-C221196D5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AF7C4-E388-46BC-B8A2-46D7FE84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242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73E08-5724-4C2F-8274-3F5E8FC2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 Encoders (VAE)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BF58D8-FF2D-4E14-B1C4-4E5A0A8F69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VAE Generation</a:t>
                </a:r>
              </a:p>
              <a:p>
                <a:pPr lvl="1"/>
                <a:r>
                  <a:rPr lang="en-US" dirty="0"/>
                  <a:t>We use the decoder network</a:t>
                </a:r>
              </a:p>
              <a:p>
                <a:pPr lvl="2"/>
                <a:r>
                  <a:rPr lang="en-US" dirty="0"/>
                  <a:t>Sample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from prior 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BF58D8-FF2D-4E14-B1C4-4E5A0A8F69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0" t="-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6D9FAD-F42F-47E7-9DCC-C221196D5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AF7C4-E388-46BC-B8A2-46D7FE84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45DB5-064C-4CA6-AD17-BFBC5BE4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" y="2819400"/>
            <a:ext cx="882967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67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0E44057-BBA1-4E94-930A-D1A3BC7F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Disadvantages of Deep Neural Networks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FA8355-289D-4E32-B1A9-C1CB021FC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neural nets are inefficient</a:t>
            </a:r>
          </a:p>
          <a:p>
            <a:pPr lvl="1"/>
            <a:r>
              <a:rPr lang="en-US" dirty="0"/>
              <a:t>scalability issues</a:t>
            </a:r>
          </a:p>
          <a:p>
            <a:pPr lvl="2"/>
            <a:r>
              <a:rPr lang="en-US" dirty="0"/>
              <a:t>dense connections</a:t>
            </a:r>
          </a:p>
          <a:p>
            <a:pPr lvl="2"/>
            <a:r>
              <a:rPr lang="en-US" dirty="0"/>
              <a:t>no repeat weights</a:t>
            </a:r>
          </a:p>
          <a:p>
            <a:pPr lvl="2"/>
            <a:r>
              <a:rPr lang="en-US" dirty="0"/>
              <a:t>no spatial information integration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C5695-E022-4BD4-9D4F-7A46F8665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7392C-97B0-46D1-82E0-65E31A77BA59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FF3EBF-90E9-4FFD-B8A0-09E90131A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047" y="3791286"/>
            <a:ext cx="6961905" cy="2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600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73E08-5724-4C2F-8274-3F5E8FC2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 Encoders (VAE)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F58D8-FF2D-4E14-B1C4-4E5A0A8F6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6D9FAD-F42F-47E7-9DCC-C221196D5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AF7C4-E388-46BC-B8A2-46D7FE84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694FA1-8509-4F8A-B70F-47E0F6836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33600"/>
            <a:ext cx="8839200" cy="35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78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C5823-1CD5-4C7C-82B0-2AFEB2533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Adversarial Networks (GAN)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B591E-9737-4D25-82F0-2BB1612B7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networks</a:t>
            </a:r>
          </a:p>
          <a:p>
            <a:pPr lvl="1"/>
            <a:r>
              <a:rPr lang="en-US" dirty="0"/>
              <a:t>Discriminator</a:t>
            </a:r>
          </a:p>
          <a:p>
            <a:pPr lvl="2"/>
            <a:r>
              <a:rPr lang="en-US" dirty="0"/>
              <a:t>Take an input image and returns fake/real</a:t>
            </a:r>
          </a:p>
          <a:p>
            <a:pPr lvl="2"/>
            <a:r>
              <a:rPr lang="en-US" dirty="0"/>
              <a:t>Convolutional encoder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Generator</a:t>
            </a:r>
          </a:p>
          <a:p>
            <a:pPr lvl="2"/>
            <a:r>
              <a:rPr lang="en-US" dirty="0"/>
              <a:t>Take a vector and generate an image</a:t>
            </a:r>
          </a:p>
          <a:p>
            <a:pPr lvl="2"/>
            <a:r>
              <a:rPr lang="en-US" dirty="0"/>
              <a:t>Transpose convolutional decoder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0F874-BE31-4F98-AE22-3FFB5024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3297F-9903-4720-8F09-04B9B386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96ED04-B97F-4816-9293-0F6BBCBC7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611268"/>
            <a:ext cx="8534400" cy="192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52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C5823-1CD5-4C7C-82B0-2AFEB2533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Adversarial Networks (GAN)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B591E-9737-4D25-82F0-2BB1612B7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Two Player Game</a:t>
            </a:r>
          </a:p>
          <a:p>
            <a:pPr lvl="1"/>
            <a:r>
              <a:rPr lang="en-US" dirty="0"/>
              <a:t>Generator</a:t>
            </a:r>
          </a:p>
          <a:p>
            <a:pPr lvl="2"/>
            <a:r>
              <a:rPr lang="en-US" dirty="0"/>
              <a:t>From a simple distribution generate images</a:t>
            </a:r>
          </a:p>
          <a:p>
            <a:pPr lvl="1"/>
            <a:r>
              <a:rPr lang="en-US" dirty="0"/>
              <a:t>Discriminator</a:t>
            </a:r>
          </a:p>
          <a:p>
            <a:pPr lvl="2"/>
            <a:r>
              <a:rPr lang="en-US" dirty="0"/>
              <a:t>Classify fake and real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0F874-BE31-4F98-AE22-3FFB5024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3297F-9903-4720-8F09-04B9B386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F57AA-D389-44BF-A596-6F046FE22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2" y="3657600"/>
            <a:ext cx="7191375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78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EAD798-0A67-4A2F-8F17-AF12B8042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0"/>
            <a:ext cx="8201025" cy="3228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C5823-1CD5-4C7C-82B0-2AFEB2533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Adversarial Networks (GAN)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B591E-9737-4D25-82F0-2BB1612B7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GANs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0F874-BE31-4F98-AE22-3FFB5024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3297F-9903-4720-8F09-04B9B386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92EA5C-E053-41DA-B4A6-E9A00847C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993" y="1448309"/>
            <a:ext cx="4734414" cy="17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560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31F39-ED37-4589-AF61-88EB893E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070CDC-B6A1-4E11-8659-B7A6E20A3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54DD4-BB85-4407-B589-A6715701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pic>
        <p:nvPicPr>
          <p:cNvPr id="14" name="Content Placeholder 13" descr="A picture containing clock&#10;&#10;Description automatically generated">
            <a:extLst>
              <a:ext uri="{FF2B5EF4-FFF2-40B4-BE49-F238E27FC236}">
                <a16:creationId xmlns:a16="http://schemas.microsoft.com/office/drawing/2014/main" id="{0F186B67-767B-4307-AD9B-2044CE3BD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" y="2609850"/>
            <a:ext cx="8582025" cy="16383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128E34-C161-4052-898F-8E7F8828E958}"/>
              </a:ext>
            </a:extLst>
          </p:cNvPr>
          <p:cNvSpPr txBox="1"/>
          <p:nvPr/>
        </p:nvSpPr>
        <p:spPr>
          <a:xfrm>
            <a:off x="62420" y="2209800"/>
            <a:ext cx="1109599" cy="307777"/>
          </a:xfrm>
          <a:prstGeom prst="rect">
            <a:avLst/>
          </a:prstGeom>
          <a:noFill/>
          <a:ln>
            <a:solidFill>
              <a:srgbClr val="333399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One to 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5CFDD-FC6A-41C7-AC18-690A5F698B94}"/>
              </a:ext>
            </a:extLst>
          </p:cNvPr>
          <p:cNvSpPr txBox="1"/>
          <p:nvPr/>
        </p:nvSpPr>
        <p:spPr>
          <a:xfrm>
            <a:off x="1417782" y="2209800"/>
            <a:ext cx="1208985" cy="307777"/>
          </a:xfrm>
          <a:prstGeom prst="rect">
            <a:avLst/>
          </a:prstGeom>
          <a:noFill/>
          <a:ln>
            <a:solidFill>
              <a:srgbClr val="333399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One to Many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FBECB-78D2-44C3-9415-76B0CD623BE2}"/>
              </a:ext>
            </a:extLst>
          </p:cNvPr>
          <p:cNvSpPr txBox="1"/>
          <p:nvPr/>
        </p:nvSpPr>
        <p:spPr>
          <a:xfrm>
            <a:off x="7083450" y="4353585"/>
            <a:ext cx="1745927" cy="523220"/>
          </a:xfrm>
          <a:prstGeom prst="rect">
            <a:avLst/>
          </a:prstGeom>
          <a:noFill/>
          <a:ln>
            <a:solidFill>
              <a:srgbClr val="333399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Frame-level</a:t>
            </a:r>
            <a:br>
              <a:rPr lang="en-US" sz="1400" dirty="0"/>
            </a:br>
            <a:r>
              <a:rPr lang="en-US" sz="1400" dirty="0"/>
              <a:t>Video Classification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BD6B2-0037-4044-AA0B-D419DAADA40D}"/>
              </a:ext>
            </a:extLst>
          </p:cNvPr>
          <p:cNvSpPr txBox="1"/>
          <p:nvPr/>
        </p:nvSpPr>
        <p:spPr>
          <a:xfrm>
            <a:off x="3353779" y="2209800"/>
            <a:ext cx="1208985" cy="307777"/>
          </a:xfrm>
          <a:prstGeom prst="rect">
            <a:avLst/>
          </a:prstGeom>
          <a:noFill/>
          <a:ln>
            <a:solidFill>
              <a:srgbClr val="333399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Many to One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BC655B-3D4E-4930-A523-87B466C0E4B9}"/>
              </a:ext>
            </a:extLst>
          </p:cNvPr>
          <p:cNvSpPr txBox="1"/>
          <p:nvPr/>
        </p:nvSpPr>
        <p:spPr>
          <a:xfrm>
            <a:off x="5248498" y="2209799"/>
            <a:ext cx="1308371" cy="307777"/>
          </a:xfrm>
          <a:prstGeom prst="rect">
            <a:avLst/>
          </a:prstGeom>
          <a:noFill/>
          <a:ln>
            <a:solidFill>
              <a:srgbClr val="333399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Many to Many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C57015-AB25-436A-A057-D19DC86CCC2A}"/>
              </a:ext>
            </a:extLst>
          </p:cNvPr>
          <p:cNvSpPr txBox="1"/>
          <p:nvPr/>
        </p:nvSpPr>
        <p:spPr>
          <a:xfrm>
            <a:off x="7302229" y="2196638"/>
            <a:ext cx="1308371" cy="307777"/>
          </a:xfrm>
          <a:prstGeom prst="rect">
            <a:avLst/>
          </a:prstGeom>
          <a:noFill/>
          <a:ln>
            <a:solidFill>
              <a:srgbClr val="333399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Many to Many</a:t>
            </a:r>
          </a:p>
        </p:txBody>
      </p:sp>
    </p:spTree>
    <p:extLst>
      <p:ext uri="{BB962C8B-B14F-4D97-AF65-F5344CB8AC3E}">
        <p14:creationId xmlns:p14="http://schemas.microsoft.com/office/powerpoint/2010/main" val="41353012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1593F-7D3E-4598-826B-F36F7F733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RNNs?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31F39-ED37-4589-AF61-88EB893E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070CDC-B6A1-4E11-8659-B7A6E20A3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Alireza Tavakkoli, PhD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54DD4-BB85-4407-B589-A6715701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pic>
        <p:nvPicPr>
          <p:cNvPr id="13" name="Picture 12" descr="A close up of a clock&#10;&#10;Description automatically generated">
            <a:extLst>
              <a:ext uri="{FF2B5EF4-FFF2-40B4-BE49-F238E27FC236}">
                <a16:creationId xmlns:a16="http://schemas.microsoft.com/office/drawing/2014/main" id="{28EFFAFA-C07E-4F9C-8E63-238ECC766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2762250"/>
            <a:ext cx="4514850" cy="37147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DDE893-5543-4ED5-8A0D-EF7E9EC0B6BF}"/>
              </a:ext>
            </a:extLst>
          </p:cNvPr>
          <p:cNvSpPr txBox="1"/>
          <p:nvPr/>
        </p:nvSpPr>
        <p:spPr>
          <a:xfrm>
            <a:off x="5230748" y="1905000"/>
            <a:ext cx="3075051" cy="461665"/>
          </a:xfrm>
          <a:prstGeom prst="rect">
            <a:avLst/>
          </a:prstGeom>
          <a:noFill/>
          <a:ln>
            <a:solidFill>
              <a:srgbClr val="33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Processing a sequence by applying a </a:t>
            </a:r>
            <a:r>
              <a:rPr lang="en-US" sz="1200" b="1" dirty="0">
                <a:solidFill>
                  <a:srgbClr val="800000"/>
                </a:solidFill>
              </a:rPr>
              <a:t>recurrence formula </a:t>
            </a:r>
            <a:r>
              <a:rPr lang="en-US" sz="1200" dirty="0"/>
              <a:t>at every time step: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68068A-8067-4A68-846A-301FBDB1E974}"/>
                  </a:ext>
                </a:extLst>
              </p:cNvPr>
              <p:cNvSpPr txBox="1"/>
              <p:nvPr/>
            </p:nvSpPr>
            <p:spPr>
              <a:xfrm>
                <a:off x="5230748" y="2671465"/>
                <a:ext cx="360845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𝐖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68068A-8067-4A68-846A-301FBDB1E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748" y="2671465"/>
                <a:ext cx="3608452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21659F-9E84-4D4B-93C3-A3DEA5F76D87}"/>
              </a:ext>
            </a:extLst>
          </p:cNvPr>
          <p:cNvSpPr/>
          <p:nvPr/>
        </p:nvSpPr>
        <p:spPr>
          <a:xfrm>
            <a:off x="5287605" y="2692247"/>
            <a:ext cx="457200" cy="604614"/>
          </a:xfrm>
          <a:prstGeom prst="roundRect">
            <a:avLst/>
          </a:prstGeom>
          <a:noFill/>
          <a:ln w="285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162E49-E1E6-425E-8653-55EE6D03E7E7}"/>
              </a:ext>
            </a:extLst>
          </p:cNvPr>
          <p:cNvSpPr/>
          <p:nvPr/>
        </p:nvSpPr>
        <p:spPr>
          <a:xfrm>
            <a:off x="6286330" y="2692247"/>
            <a:ext cx="576531" cy="604614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238E511-FF54-4E51-BA52-2A4B6063B0B8}"/>
              </a:ext>
            </a:extLst>
          </p:cNvPr>
          <p:cNvSpPr/>
          <p:nvPr/>
        </p:nvSpPr>
        <p:spPr>
          <a:xfrm>
            <a:off x="7034974" y="2692247"/>
            <a:ext cx="889826" cy="604614"/>
          </a:xfrm>
          <a:prstGeom prst="roundRect">
            <a:avLst/>
          </a:prstGeom>
          <a:noFill/>
          <a:ln w="28575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E0811EC-B57E-4C7B-A121-EC26E009B2DA}"/>
              </a:ext>
            </a:extLst>
          </p:cNvPr>
          <p:cNvSpPr/>
          <p:nvPr/>
        </p:nvSpPr>
        <p:spPr>
          <a:xfrm>
            <a:off x="8074152" y="2671465"/>
            <a:ext cx="457200" cy="62539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0EBE3E-6687-4173-961A-E120030F5D8B}"/>
              </a:ext>
            </a:extLst>
          </p:cNvPr>
          <p:cNvSpPr txBox="1"/>
          <p:nvPr/>
        </p:nvSpPr>
        <p:spPr>
          <a:xfrm>
            <a:off x="5287605" y="3594734"/>
            <a:ext cx="579795" cy="4616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New State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09802A-395D-43EC-9F99-19272ABA7E68}"/>
              </a:ext>
            </a:extLst>
          </p:cNvPr>
          <p:cNvCxnSpPr>
            <a:stCxn id="6" idx="2"/>
            <a:endCxn id="15" idx="0"/>
          </p:cNvCxnSpPr>
          <p:nvPr/>
        </p:nvCxnSpPr>
        <p:spPr>
          <a:xfrm>
            <a:off x="5516205" y="3296861"/>
            <a:ext cx="61298" cy="297873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E36AB21-D973-47D0-87A3-F005C1231ED7}"/>
                  </a:ext>
                </a:extLst>
              </p:cNvPr>
              <p:cNvSpPr txBox="1"/>
              <p:nvPr/>
            </p:nvSpPr>
            <p:spPr>
              <a:xfrm>
                <a:off x="5324550" y="4215925"/>
                <a:ext cx="1512557" cy="461665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Some function with parameters </a:t>
                </a:r>
                <a14:m>
                  <m:oMath xmlns:m="http://schemas.openxmlformats.org/officeDocument/2006/math">
                    <m:r>
                      <a:rPr lang="en-US" sz="1200" b="1" i="0" smtClean="0">
                        <a:latin typeface="Cambria Math" panose="02040503050406030204" pitchFamily="18" charset="0"/>
                      </a:rPr>
                      <m:t>𝐖</m:t>
                    </m:r>
                  </m:oMath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E36AB21-D973-47D0-87A3-F005C1231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550" y="4215925"/>
                <a:ext cx="1512557" cy="461665"/>
              </a:xfrm>
              <a:prstGeom prst="rect">
                <a:avLst/>
              </a:prstGeom>
              <a:blipFill>
                <a:blip r:embed="rId4"/>
                <a:stretch>
                  <a:fillRect t="-1299" b="-7792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BF10A68-10D4-4475-85F5-989D070B81D4}"/>
              </a:ext>
            </a:extLst>
          </p:cNvPr>
          <p:cNvCxnSpPr>
            <a:cxnSpLocks/>
            <a:stCxn id="10" idx="2"/>
            <a:endCxn id="16" idx="0"/>
          </p:cNvCxnSpPr>
          <p:nvPr/>
        </p:nvCxnSpPr>
        <p:spPr>
          <a:xfrm flipH="1">
            <a:off x="6080829" y="3296861"/>
            <a:ext cx="493767" cy="91906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A32FB6-4812-4E4D-AB83-3014C690CA1A}"/>
              </a:ext>
            </a:extLst>
          </p:cNvPr>
          <p:cNvSpPr txBox="1"/>
          <p:nvPr/>
        </p:nvSpPr>
        <p:spPr>
          <a:xfrm>
            <a:off x="6831964" y="3622596"/>
            <a:ext cx="571930" cy="461665"/>
          </a:xfrm>
          <a:prstGeom prst="rect">
            <a:avLst/>
          </a:prstGeom>
          <a:noFill/>
          <a:ln>
            <a:solidFill>
              <a:srgbClr val="33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Old state</a:t>
            </a:r>
            <a:endParaRPr lang="en-US" sz="1200" b="1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EBC37D-95D3-4F0F-A236-3C4EEB5DA546}"/>
              </a:ext>
            </a:extLst>
          </p:cNvPr>
          <p:cNvCxnSpPr>
            <a:cxnSpLocks/>
            <a:stCxn id="11" idx="2"/>
            <a:endCxn id="18" idx="0"/>
          </p:cNvCxnSpPr>
          <p:nvPr/>
        </p:nvCxnSpPr>
        <p:spPr>
          <a:xfrm flipH="1">
            <a:off x="7117929" y="3296861"/>
            <a:ext cx="361958" cy="325735"/>
          </a:xfrm>
          <a:prstGeom prst="straightConnector1">
            <a:avLst/>
          </a:prstGeom>
          <a:ln>
            <a:solidFill>
              <a:srgbClr val="33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E02FC3C-EA56-4AF6-A249-B453BD68C6AC}"/>
              </a:ext>
            </a:extLst>
          </p:cNvPr>
          <p:cNvSpPr txBox="1"/>
          <p:nvPr/>
        </p:nvSpPr>
        <p:spPr>
          <a:xfrm>
            <a:off x="7178361" y="4243572"/>
            <a:ext cx="158463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Input vector at some time step</a:t>
            </a:r>
            <a:endParaRPr lang="en-US" sz="1200" b="1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BBE8D98-80AB-4679-9BD1-59CE6357ED55}"/>
              </a:ext>
            </a:extLst>
          </p:cNvPr>
          <p:cNvCxnSpPr>
            <a:cxnSpLocks/>
            <a:stCxn id="14" idx="2"/>
            <a:endCxn id="21" idx="0"/>
          </p:cNvCxnSpPr>
          <p:nvPr/>
        </p:nvCxnSpPr>
        <p:spPr>
          <a:xfrm flipH="1">
            <a:off x="7970681" y="3296861"/>
            <a:ext cx="332071" cy="9467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3A5347C-5B14-484C-9D5C-3BD5BB442FE5}"/>
                  </a:ext>
                </a:extLst>
              </p:cNvPr>
              <p:cNvSpPr txBox="1"/>
              <p:nvPr/>
            </p:nvSpPr>
            <p:spPr>
              <a:xfrm>
                <a:off x="4325150" y="5886149"/>
                <a:ext cx="4514050" cy="584775"/>
              </a:xfrm>
              <a:prstGeom prst="rect">
                <a:avLst/>
              </a:prstGeom>
              <a:noFill/>
              <a:ln>
                <a:solidFill>
                  <a:srgbClr val="333399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Note</a:t>
                </a:r>
                <a:r>
                  <a:rPr lang="en-US" sz="1600" dirty="0"/>
                  <a:t>: The same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1" i="0" smtClean="0">
                            <a:latin typeface="Cambria Math" panose="02040503050406030204" pitchFamily="18" charset="0"/>
                          </a:rPr>
                          <m:t>𝐖</m:t>
                        </m:r>
                      </m:sub>
                    </m:sSub>
                  </m:oMath>
                </a14:m>
                <a:r>
                  <a:rPr lang="en-US" sz="1600" dirty="0"/>
                  <a:t> are used at every time step.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3A5347C-5B14-484C-9D5C-3BD5BB442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150" y="5886149"/>
                <a:ext cx="4514050" cy="584775"/>
              </a:xfrm>
              <a:prstGeom prst="rect">
                <a:avLst/>
              </a:prstGeom>
              <a:blipFill>
                <a:blip r:embed="rId5"/>
                <a:stretch>
                  <a:fillRect l="-674" t="-2041" b="-11224"/>
                </a:stretch>
              </a:blipFill>
              <a:ln>
                <a:solidFill>
                  <a:srgbClr val="3333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17293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2" descr="A picture containing clock, photo, sitting, looking&#10;&#10;Description automatically generated">
            <a:extLst>
              <a:ext uri="{FF2B5EF4-FFF2-40B4-BE49-F238E27FC236}">
                <a16:creationId xmlns:a16="http://schemas.microsoft.com/office/drawing/2014/main" id="{7E2938D8-F169-4653-A940-1E9A11C5E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2075688"/>
            <a:ext cx="87630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1593F-7D3E-4598-826B-F36F7F733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simple RNN:</a:t>
            </a:r>
          </a:p>
          <a:p>
            <a:pPr lvl="1"/>
            <a:r>
              <a:rPr lang="en-US" dirty="0"/>
              <a:t>Average the loss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31F39-ED37-4589-AF61-88EB893E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070CDC-B6A1-4E11-8659-B7A6E20A3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Alireza Tavakkoli, PhD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54DD4-BB85-4407-B589-A6715701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3591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1593F-7D3E-4598-826B-F36F7F733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Encoder-Decoder RNN:</a:t>
            </a:r>
          </a:p>
          <a:p>
            <a:pPr lvl="1"/>
            <a:r>
              <a:rPr lang="en-US" dirty="0"/>
              <a:t>How do we address the sequence to sequence translation?</a:t>
            </a:r>
          </a:p>
          <a:p>
            <a:pPr lvl="2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31F39-ED37-4589-AF61-88EB893E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070CDC-B6A1-4E11-8659-B7A6E20A3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Alireza Tavakkoli, PhD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54DD4-BB85-4407-B589-A6715701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pic>
        <p:nvPicPr>
          <p:cNvPr id="7" name="Content Placeholder 15" descr="A picture containing clock, photo, room, white&#10;&#10;Description automatically generated">
            <a:extLst>
              <a:ext uri="{FF2B5EF4-FFF2-40B4-BE49-F238E27FC236}">
                <a16:creationId xmlns:a16="http://schemas.microsoft.com/office/drawing/2014/main" id="{806DC69B-C54A-4A67-A200-A6D343CFA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599" y="3162855"/>
            <a:ext cx="4114800" cy="164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D9ABDE-E0CB-4779-92C2-A3D4D2DC0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163825"/>
            <a:ext cx="4114800" cy="164405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3F2FA18B-FBB3-4069-9526-37E9569B9E2B}"/>
              </a:ext>
            </a:extLst>
          </p:cNvPr>
          <p:cNvSpPr/>
          <p:nvPr/>
        </p:nvSpPr>
        <p:spPr>
          <a:xfrm>
            <a:off x="4419600" y="3771900"/>
            <a:ext cx="304800" cy="304800"/>
          </a:xfrm>
          <a:prstGeom prst="rightArrow">
            <a:avLst/>
          </a:prstGeom>
          <a:solidFill>
            <a:srgbClr val="92D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A8BCCC-36C6-4E91-A3C0-14A1615E7351}"/>
              </a:ext>
            </a:extLst>
          </p:cNvPr>
          <p:cNvSpPr txBox="1"/>
          <p:nvPr/>
        </p:nvSpPr>
        <p:spPr>
          <a:xfrm>
            <a:off x="609601" y="4955615"/>
            <a:ext cx="3352800" cy="923330"/>
          </a:xfrm>
          <a:prstGeom prst="rect">
            <a:avLst/>
          </a:prstGeom>
          <a:noFill/>
          <a:ln>
            <a:solidFill>
              <a:srgbClr val="333399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Encoder:</a:t>
            </a:r>
          </a:p>
          <a:p>
            <a:r>
              <a:rPr lang="en-US" dirty="0"/>
              <a:t>A many to one mapping of the sequence to a code.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7FEE29-0C90-4A00-BE45-D9C8DE915608}"/>
              </a:ext>
            </a:extLst>
          </p:cNvPr>
          <p:cNvSpPr txBox="1"/>
          <p:nvPr/>
        </p:nvSpPr>
        <p:spPr>
          <a:xfrm>
            <a:off x="5181600" y="4948535"/>
            <a:ext cx="3352800" cy="923330"/>
          </a:xfrm>
          <a:prstGeom prst="rect">
            <a:avLst/>
          </a:prstGeom>
          <a:noFill/>
          <a:ln>
            <a:solidFill>
              <a:srgbClr val="333399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Decoder:</a:t>
            </a:r>
          </a:p>
          <a:p>
            <a:r>
              <a:rPr lang="en-US" dirty="0"/>
              <a:t>A one to many mapping of the code to a sequence.</a:t>
            </a:r>
          </a:p>
        </p:txBody>
      </p:sp>
    </p:spTree>
    <p:extLst>
      <p:ext uri="{BB962C8B-B14F-4D97-AF65-F5344CB8AC3E}">
        <p14:creationId xmlns:p14="http://schemas.microsoft.com/office/powerpoint/2010/main" val="6226558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1593F-7D3E-4598-826B-F36F7F733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Encoder-Decoder RNN:</a:t>
            </a:r>
          </a:p>
          <a:p>
            <a:pPr lvl="1"/>
            <a:r>
              <a:rPr lang="en-US" b="0" dirty="0">
                <a:effectLst/>
              </a:rPr>
              <a:t>Drawback:</a:t>
            </a:r>
          </a:p>
          <a:p>
            <a:pPr lvl="2"/>
            <a:r>
              <a:rPr lang="en-US" b="0" dirty="0">
                <a:effectLst/>
              </a:rPr>
              <a:t>If the encoder makes a bad summary, the translation will also be bad. </a:t>
            </a:r>
          </a:p>
          <a:p>
            <a:pPr lvl="3"/>
            <a:r>
              <a:rPr lang="en-US" b="0" dirty="0">
                <a:effectLst/>
              </a:rPr>
              <a:t>It has been observed that the encoder creates a bad summary when it tries to understand longer sentences. It is called the </a:t>
            </a:r>
            <a:r>
              <a:rPr lang="en-US" b="1" dirty="0">
                <a:effectLst/>
              </a:rPr>
              <a:t>long-range dependency problem of RNN/LSTMs.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31F39-ED37-4589-AF61-88EB893E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070CDC-B6A1-4E11-8659-B7A6E20A3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Alireza Tavakkoli, PhD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54DD4-BB85-4407-B589-A6715701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pic>
        <p:nvPicPr>
          <p:cNvPr id="7" name="Content Placeholder 15" descr="A picture containing clock, photo, room, white&#10;&#10;Description automatically generated">
            <a:extLst>
              <a:ext uri="{FF2B5EF4-FFF2-40B4-BE49-F238E27FC236}">
                <a16:creationId xmlns:a16="http://schemas.microsoft.com/office/drawing/2014/main" id="{806DC69B-C54A-4A67-A200-A6D343CFA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599" y="4222377"/>
            <a:ext cx="4114800" cy="164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D9ABDE-E0CB-4779-92C2-A3D4D2DC0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223347"/>
            <a:ext cx="4114800" cy="164405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3F2FA18B-FBB3-4069-9526-37E9569B9E2B}"/>
              </a:ext>
            </a:extLst>
          </p:cNvPr>
          <p:cNvSpPr/>
          <p:nvPr/>
        </p:nvSpPr>
        <p:spPr>
          <a:xfrm>
            <a:off x="4419600" y="4831422"/>
            <a:ext cx="304800" cy="304800"/>
          </a:xfrm>
          <a:prstGeom prst="rightArrow">
            <a:avLst/>
          </a:prstGeom>
          <a:solidFill>
            <a:srgbClr val="92D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729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1593F-7D3E-4598-826B-F36F7F733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Attention Module:</a:t>
            </a:r>
          </a:p>
          <a:p>
            <a:pPr lvl="1"/>
            <a:r>
              <a:rPr lang="en-US" b="0" dirty="0">
                <a:effectLst/>
              </a:rPr>
              <a:t>How do we solve this issue?</a:t>
            </a:r>
          </a:p>
          <a:p>
            <a:pPr lvl="2"/>
            <a:r>
              <a:rPr lang="en-US" dirty="0"/>
              <a:t>Instead of using the last stage of the encoder as the context vector, combine all embeddings from the entire encoder</a:t>
            </a:r>
          </a:p>
          <a:p>
            <a:pPr lvl="3"/>
            <a:r>
              <a:rPr lang="en-US" dirty="0"/>
              <a:t>Basically, a weighted sum of the embeddings</a:t>
            </a:r>
          </a:p>
          <a:p>
            <a:pPr lvl="2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31F39-ED37-4589-AF61-88EB893E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070CDC-B6A1-4E11-8659-B7A6E20A3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Alireza Tavakkoli, PhD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54DD4-BB85-4407-B589-A6715701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pic>
        <p:nvPicPr>
          <p:cNvPr id="7" name="Content Placeholder 15" descr="A picture containing clock, photo, room, white&#10;&#10;Description automatically generated">
            <a:extLst>
              <a:ext uri="{FF2B5EF4-FFF2-40B4-BE49-F238E27FC236}">
                <a16:creationId xmlns:a16="http://schemas.microsoft.com/office/drawing/2014/main" id="{806DC69B-C54A-4A67-A200-A6D343CFA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7800" y="4547950"/>
            <a:ext cx="3276599" cy="13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D9ABDE-E0CB-4779-92C2-A3D4D2DC0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4" y="4548722"/>
            <a:ext cx="3276599" cy="1309153"/>
          </a:xfrm>
          <a:prstGeom prst="rect">
            <a:avLst/>
          </a:prstGeom>
        </p:spPr>
      </p:pic>
      <p:pic>
        <p:nvPicPr>
          <p:cNvPr id="9" name="Picture 8" descr="A picture containing watch&#10;&#10;Description automatically generated">
            <a:extLst>
              <a:ext uri="{FF2B5EF4-FFF2-40B4-BE49-F238E27FC236}">
                <a16:creationId xmlns:a16="http://schemas.microsoft.com/office/drawing/2014/main" id="{62A398F9-E73D-8DB9-C4D3-3A2B84EFC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381893"/>
            <a:ext cx="1690688" cy="76428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A48F49F-3CD3-3B10-4709-0995F7C03058}"/>
              </a:ext>
            </a:extLst>
          </p:cNvPr>
          <p:cNvSpPr/>
          <p:nvPr/>
        </p:nvSpPr>
        <p:spPr>
          <a:xfrm>
            <a:off x="4191000" y="5029200"/>
            <a:ext cx="457200" cy="457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2F1A678F-B752-AFA4-F100-7D52DA78E2B3}"/>
              </a:ext>
            </a:extLst>
          </p:cNvPr>
          <p:cNvCxnSpPr>
            <a:stCxn id="8" idx="3"/>
            <a:endCxn id="11" idx="0"/>
          </p:cNvCxnSpPr>
          <p:nvPr/>
        </p:nvCxnSpPr>
        <p:spPr>
          <a:xfrm flipV="1">
            <a:off x="3597243" y="5029200"/>
            <a:ext cx="822357" cy="174099"/>
          </a:xfrm>
          <a:prstGeom prst="bentConnector4">
            <a:avLst>
              <a:gd name="adj1" fmla="val 36101"/>
              <a:gd name="adj2" fmla="val 507284"/>
            </a:avLst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E05138FF-3A40-589F-1C72-60DBFCE12495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2331244" y="5038725"/>
            <a:ext cx="1859756" cy="219075"/>
          </a:xfrm>
          <a:prstGeom prst="bentConnector3">
            <a:avLst>
              <a:gd name="adj1" fmla="val 92894"/>
            </a:avLst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AEA4FA8A-BBFC-C3CE-88FB-23A79C5A3C7B}"/>
              </a:ext>
            </a:extLst>
          </p:cNvPr>
          <p:cNvCxnSpPr>
            <a:cxnSpLocks/>
            <a:endCxn id="11" idx="4"/>
          </p:cNvCxnSpPr>
          <p:nvPr/>
        </p:nvCxnSpPr>
        <p:spPr>
          <a:xfrm>
            <a:off x="1371600" y="5283200"/>
            <a:ext cx="3048000" cy="203200"/>
          </a:xfrm>
          <a:prstGeom prst="bentConnector4">
            <a:avLst>
              <a:gd name="adj1" fmla="val 0"/>
              <a:gd name="adj2" fmla="val 278125"/>
            </a:avLst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1510B526-8C05-0602-BF03-23AE863F7904}"/>
              </a:ext>
            </a:extLst>
          </p:cNvPr>
          <p:cNvCxnSpPr>
            <a:cxnSpLocks/>
            <a:stCxn id="11" idx="6"/>
            <a:endCxn id="7" idx="1"/>
          </p:cNvCxnSpPr>
          <p:nvPr/>
        </p:nvCxnSpPr>
        <p:spPr>
          <a:xfrm flipV="1">
            <a:off x="4648200" y="5202913"/>
            <a:ext cx="609600" cy="54887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142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09E04-CED3-4D13-B7B4-E7DA7709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 (CNNs)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DE497-4D71-41EF-8406-1072C61B4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Addressing the deep network problems</a:t>
            </a:r>
          </a:p>
          <a:p>
            <a:pPr lvl="1"/>
            <a:r>
              <a:rPr lang="en-US" dirty="0"/>
              <a:t>Instead of using matrix multiplication use convolution</a:t>
            </a:r>
          </a:p>
          <a:p>
            <a:pPr lvl="1"/>
            <a:r>
              <a:rPr lang="en-US" dirty="0"/>
              <a:t>This will result in Convolutional Neural Networks (CNN)</a:t>
            </a:r>
          </a:p>
          <a:p>
            <a:pPr lvl="2"/>
            <a:r>
              <a:rPr lang="en-US" dirty="0"/>
              <a:t>Almost synonymous with deep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AFF5A-32E8-4CEF-B9CC-EF75F479C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8BCAC3-CA17-4B23-811A-250B797B7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657600"/>
            <a:ext cx="8686800" cy="27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383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E60D-8617-8AA5-DA61-FC915A7A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E30E55-B545-4076-EC10-A8FA6FDAC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882737-BC36-BC7A-BAE2-0E5DB9758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B3A76F-1D7B-A3FC-F03C-50098E66F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1219200"/>
            <a:ext cx="3925454" cy="51816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77B3881-946F-EB7F-0E06-C73B1F6BF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each embedding keep </a:t>
            </a:r>
            <a:br>
              <a:rPr lang="en-US" dirty="0"/>
            </a:br>
            <a:r>
              <a:rPr lang="en-US" dirty="0"/>
              <a:t>three vectors</a:t>
            </a:r>
          </a:p>
          <a:p>
            <a:pPr lvl="1"/>
            <a:r>
              <a:rPr lang="en-US" b="1" dirty="0"/>
              <a:t>Key</a:t>
            </a:r>
            <a:r>
              <a:rPr lang="en-US" b="0" dirty="0">
                <a:effectLst/>
              </a:rPr>
              <a:t>, </a:t>
            </a:r>
            <a:r>
              <a:rPr lang="en-US" b="1" dirty="0"/>
              <a:t>Query, </a:t>
            </a:r>
            <a:r>
              <a:rPr lang="en-US" b="0" dirty="0">
                <a:effectLst/>
              </a:rPr>
              <a:t>and </a:t>
            </a:r>
            <a:r>
              <a:rPr lang="en-US" b="1" dirty="0"/>
              <a:t>Value</a:t>
            </a:r>
            <a:r>
              <a:rPr lang="en-US" b="0" dirty="0">
                <a:effectLst/>
              </a:rPr>
              <a:t>. </a:t>
            </a:r>
          </a:p>
          <a:p>
            <a:pPr lvl="2"/>
            <a:r>
              <a:rPr lang="en-US" dirty="0"/>
              <a:t>For each embedding use</a:t>
            </a:r>
          </a:p>
          <a:p>
            <a:pPr lvl="3"/>
            <a:r>
              <a:rPr lang="en-US" dirty="0"/>
              <a:t>The key and query to </a:t>
            </a:r>
            <a:br>
              <a:rPr lang="en-US" dirty="0"/>
            </a:br>
            <a:r>
              <a:rPr lang="en-US" dirty="0"/>
              <a:t>find weights on the values</a:t>
            </a:r>
          </a:p>
          <a:p>
            <a:pPr lvl="4"/>
            <a:r>
              <a:rPr lang="en-US" dirty="0"/>
              <a:t>This is the attention mechanism</a:t>
            </a:r>
          </a:p>
        </p:txBody>
      </p:sp>
      <p:pic>
        <p:nvPicPr>
          <p:cNvPr id="11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FAD9881B-B2D9-8885-CF9C-7484EC466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16" y="4267200"/>
            <a:ext cx="398844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88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31F39-ED37-4589-AF61-88EB893E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070CDC-B6A1-4E11-8659-B7A6E20A3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Alireza Tavakkoli, PhD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54DD4-BB85-4407-B589-A6715701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A028A90-3C35-6FB3-0D0C-B7FC6F9A1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0940"/>
            <a:ext cx="9126224" cy="490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805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31F39-ED37-4589-AF61-88EB893E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in Computer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9579B-FE35-8B4B-92D3-DAEB86B18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captioning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070CDC-B6A1-4E11-8659-B7A6E20A3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Alireza Tavakkoli, PhD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54DD4-BB85-4407-B589-A6715701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3C82F4-955A-9C1F-3014-890FBBA2E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409608"/>
            <a:ext cx="6925642" cy="31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126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1593F-7D3E-4598-826B-F36F7F733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Classifying videos</a:t>
            </a:r>
            <a:br>
              <a:rPr lang="en-US" dirty="0"/>
            </a:br>
            <a:r>
              <a:rPr lang="en-US" dirty="0"/>
              <a:t>by a series of</a:t>
            </a:r>
            <a:br>
              <a:rPr lang="en-US" dirty="0"/>
            </a:br>
            <a:r>
              <a:rPr lang="en-US" dirty="0"/>
              <a:t>“glimpses”.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31F39-ED37-4589-AF61-88EB893E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in Computer Vision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070CDC-B6A1-4E11-8659-B7A6E20A3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54DD4-BB85-4407-B589-A6715701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28E34-C161-4052-898F-8E7F8828E958}"/>
              </a:ext>
            </a:extLst>
          </p:cNvPr>
          <p:cNvSpPr txBox="1"/>
          <p:nvPr/>
        </p:nvSpPr>
        <p:spPr>
          <a:xfrm>
            <a:off x="76200" y="6138446"/>
            <a:ext cx="4140877" cy="338554"/>
          </a:xfrm>
          <a:prstGeom prst="rect">
            <a:avLst/>
          </a:prstGeom>
          <a:noFill/>
          <a:ln>
            <a:solidFill>
              <a:srgbClr val="333399"/>
            </a:solidFill>
          </a:ln>
        </p:spPr>
        <p:txBody>
          <a:bodyPr wrap="none" rtlCol="0">
            <a:spAutoFit/>
          </a:bodyPr>
          <a:lstStyle/>
          <a:p>
            <a:r>
              <a:rPr lang="en-US" sz="800" dirty="0" err="1"/>
              <a:t>Mnih</a:t>
            </a:r>
            <a:r>
              <a:rPr lang="en-US" sz="800" dirty="0"/>
              <a:t> &amp; </a:t>
            </a:r>
            <a:r>
              <a:rPr lang="en-US" sz="800" dirty="0" err="1"/>
              <a:t>Kavukcuoglu</a:t>
            </a:r>
            <a:r>
              <a:rPr lang="en-US" sz="800" dirty="0"/>
              <a:t>. (2015). “Multiple Object Recognition with Visual Attention”, ICLR.</a:t>
            </a:r>
          </a:p>
          <a:p>
            <a:r>
              <a:rPr lang="en-US" sz="800" dirty="0"/>
              <a:t>Gregor et al. (2015). “Draw: A Recurrent Neural Network for Image Generation”, ICML.</a:t>
            </a:r>
          </a:p>
        </p:txBody>
      </p:sp>
      <p:pic>
        <p:nvPicPr>
          <p:cNvPr id="6" name="GlimpseRNNDraw">
            <a:hlinkClick r:id="" action="ppaction://media"/>
            <a:extLst>
              <a:ext uri="{FF2B5EF4-FFF2-40B4-BE49-F238E27FC236}">
                <a16:creationId xmlns:a16="http://schemas.microsoft.com/office/drawing/2014/main" id="{B35763AC-E3C4-481E-82F2-ABFFB72E71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5300" y="1962150"/>
            <a:ext cx="44958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8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1593F-7D3E-4598-826B-F36F7F733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31F39-ED37-4589-AF61-88EB893E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in Computer Vision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070CDC-B6A1-4E11-8659-B7A6E20A3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Alireza Tavakkoli, PhD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54DD4-BB85-4407-B589-A6715701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28E34-C161-4052-898F-8E7F8828E958}"/>
              </a:ext>
            </a:extLst>
          </p:cNvPr>
          <p:cNvSpPr txBox="1"/>
          <p:nvPr/>
        </p:nvSpPr>
        <p:spPr>
          <a:xfrm>
            <a:off x="76200" y="6138446"/>
            <a:ext cx="4140877" cy="338554"/>
          </a:xfrm>
          <a:prstGeom prst="rect">
            <a:avLst/>
          </a:prstGeom>
          <a:noFill/>
          <a:ln>
            <a:solidFill>
              <a:srgbClr val="333399"/>
            </a:solidFill>
          </a:ln>
        </p:spPr>
        <p:txBody>
          <a:bodyPr wrap="none" rtlCol="0">
            <a:spAutoFit/>
          </a:bodyPr>
          <a:lstStyle/>
          <a:p>
            <a:r>
              <a:rPr lang="en-US" sz="800" dirty="0" err="1"/>
              <a:t>Mnih</a:t>
            </a:r>
            <a:r>
              <a:rPr lang="en-US" sz="800" dirty="0"/>
              <a:t> &amp; </a:t>
            </a:r>
            <a:r>
              <a:rPr lang="en-US" sz="800" dirty="0" err="1"/>
              <a:t>Kavukcuoglu</a:t>
            </a:r>
            <a:r>
              <a:rPr lang="en-US" sz="800" dirty="0"/>
              <a:t>. (2015). “Multiple Object Recognition with Visual Attention”, ICLR.</a:t>
            </a:r>
          </a:p>
          <a:p>
            <a:r>
              <a:rPr lang="en-US" sz="800" dirty="0"/>
              <a:t>Gregor et al. (2015). “Draw: A Recurrent Neural Network for Image Generation”, ICML.</a:t>
            </a:r>
          </a:p>
        </p:txBody>
      </p:sp>
      <p:pic>
        <p:nvPicPr>
          <p:cNvPr id="8" name="RNNGenerateNumbers">
            <a:hlinkClick r:id="" action="ppaction://media"/>
            <a:extLst>
              <a:ext uri="{FF2B5EF4-FFF2-40B4-BE49-F238E27FC236}">
                <a16:creationId xmlns:a16="http://schemas.microsoft.com/office/drawing/2014/main" id="{D81F8B30-2ECE-4909-AABE-E9FD345051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282" y="2057400"/>
            <a:ext cx="8067435" cy="377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3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CA56AEE-B72F-42CD-8A70-9CB147A8E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5B302D-EBC9-4EA4-B050-64F51FC3D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D7F8B0-F122-4AD6-9F65-1FE729F68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415423"/>
            <a:ext cx="7239000" cy="506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42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03135B12-C379-B124-A0F8-9CDA364D6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/>
              <a:t>Best practices </a:t>
            </a:r>
            <a:r>
              <a:rPr lang="en-US" altLang="en-US" dirty="0"/>
              <a:t>to improve CNN performance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2E4CBE-156C-E3F7-8F71-2CD0E914D5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sz="2900" b="0" dirty="0">
                <a:solidFill>
                  <a:schemeClr val="bg1">
                    <a:lumMod val="65000"/>
                  </a:schemeClr>
                </a:solidFill>
              </a:rPr>
              <a:t>Pre-processing mammograms</a:t>
            </a:r>
          </a:p>
          <a:p>
            <a:r>
              <a:rPr lang="en-US" altLang="en-US" sz="2900" b="0" dirty="0">
                <a:solidFill>
                  <a:schemeClr val="bg1">
                    <a:lumMod val="65000"/>
                  </a:schemeClr>
                </a:solidFill>
              </a:rPr>
              <a:t>Combination of learned and hand-crafted features</a:t>
            </a:r>
          </a:p>
          <a:p>
            <a:r>
              <a:rPr lang="en-US" altLang="en-US" sz="2900" dirty="0">
                <a:solidFill>
                  <a:srgbClr val="000000"/>
                </a:solidFill>
              </a:rPr>
              <a:t>Data augmentation</a:t>
            </a:r>
          </a:p>
          <a:p>
            <a:r>
              <a:rPr lang="en-US" altLang="en-US" sz="2900" dirty="0">
                <a:solidFill>
                  <a:srgbClr val="000000"/>
                </a:solidFill>
              </a:rPr>
              <a:t>Transfer learning </a:t>
            </a:r>
          </a:p>
          <a:p>
            <a:r>
              <a:rPr lang="en-US" altLang="en-US" sz="2900" dirty="0">
                <a:solidFill>
                  <a:srgbClr val="000000"/>
                </a:solidFill>
              </a:rPr>
              <a:t>Dropout</a:t>
            </a:r>
            <a:r>
              <a:rPr lang="en-US" altLang="en-US" sz="2900" b="0" dirty="0">
                <a:solidFill>
                  <a:srgbClr val="000000"/>
                </a:solidFill>
              </a:rPr>
              <a:t> </a:t>
            </a:r>
          </a:p>
          <a:p>
            <a:r>
              <a:rPr lang="en-US" altLang="en-US" sz="2900" dirty="0">
                <a:solidFill>
                  <a:srgbClr val="000000"/>
                </a:solidFill>
              </a:rPr>
              <a:t>Batch normalization</a:t>
            </a:r>
          </a:p>
          <a:p>
            <a:pPr lvl="1"/>
            <a:endParaRPr lang="en-US" altLang="en-US" sz="2800" dirty="0">
              <a:solidFill>
                <a:srgbClr val="000000"/>
              </a:solidFill>
            </a:endParaRPr>
          </a:p>
          <a:p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8A0CC-24F4-2D95-6A01-0429223C42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–"/>
              <a:defRPr/>
            </a:pPr>
            <a:r>
              <a:rPr lang="en-US" altLang="en-US" sz="2900" dirty="0">
                <a:latin typeface="+mn-lt"/>
              </a:rPr>
              <a:t>Attention-based</a:t>
            </a:r>
            <a:r>
              <a:rPr lang="en-US" altLang="en-US" sz="2900" dirty="0"/>
              <a:t> </a:t>
            </a:r>
            <a:r>
              <a:rPr lang="en-US" altLang="en-US" sz="2900" dirty="0">
                <a:latin typeface="+mn-lt"/>
              </a:rPr>
              <a:t>modules</a:t>
            </a:r>
            <a:endParaRPr lang="en-US" altLang="en-US" sz="2900" dirty="0"/>
          </a:p>
          <a:p>
            <a:pPr>
              <a:buFont typeface="Arial" panose="020B0604020202020204" pitchFamily="34" charset="0"/>
              <a:buChar char="–"/>
              <a:defRPr/>
            </a:pPr>
            <a:r>
              <a:rPr lang="en-US" altLang="en-US" sz="2900" b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Multi-view images </a:t>
            </a:r>
          </a:p>
          <a:p>
            <a:pPr>
              <a:buFont typeface="Arial" panose="020B0604020202020204" pitchFamily="34" charset="0"/>
              <a:buChar char="–"/>
              <a:defRPr/>
            </a:pPr>
            <a:r>
              <a:rPr lang="en-US" altLang="en-US" sz="2900" b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Balanced data distributions</a:t>
            </a:r>
          </a:p>
          <a:p>
            <a:pPr>
              <a:buFont typeface="Arial" panose="020B0604020202020204" pitchFamily="34" charset="0"/>
              <a:buChar char="–"/>
              <a:defRPr/>
            </a:pPr>
            <a:r>
              <a:rPr lang="en-US" altLang="en-US" sz="2900" b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Context and patient information</a:t>
            </a:r>
          </a:p>
          <a:p>
            <a:pPr>
              <a:buFont typeface="Arial" panose="020B0604020202020204" pitchFamily="34" charset="0"/>
              <a:buChar char="–"/>
              <a:defRPr/>
            </a:pPr>
            <a:r>
              <a:rPr lang="en-US" altLang="en-US" sz="2900" b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Multi-stage vs end-to-end (E2E) methods</a:t>
            </a:r>
          </a:p>
          <a:p>
            <a:endParaRPr lang="en-US" b="0" dirty="0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BB82F134-8CE5-EF5B-59C1-7F81EE4DA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E0078E-C9AF-4E80-BCF4-55DB3FEE71E9}" type="slidenum">
              <a:rPr lang="ko-KR" altLang="en-US" sz="120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ko-KR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A7F4-262B-47E9-8B73-606C3879D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Training 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DDE812-DC55-42C9-81AA-07986660BC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Loss Vs. Accuracy</a:t>
                </a:r>
              </a:p>
              <a:p>
                <a:pPr lvl="1"/>
                <a:r>
                  <a:rPr lang="en-US" dirty="0"/>
                  <a:t>Regularization</a:t>
                </a:r>
              </a:p>
              <a:p>
                <a:pPr lvl="2"/>
                <a:r>
                  <a:rPr lang="en-US" dirty="0"/>
                  <a:t>L2 Regularization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∑∑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L1 Regularization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∑∑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Elastic Regularization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 lvl="3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DDE812-DC55-42C9-81AA-07986660BC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0" t="-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E99F4-2E01-4903-B92A-6E509F96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Alireza Tavakkoli, PhD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CE627-0232-4B6F-BA78-8638E4DC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031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A7F4-262B-47E9-8B73-606C3879D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Training 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DDE812-DC55-42C9-81AA-07986660BC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Loss Vs. Accuracy</a:t>
                </a:r>
              </a:p>
              <a:p>
                <a:pPr lvl="1"/>
                <a:r>
                  <a:rPr lang="en-US" dirty="0"/>
                  <a:t>Regularization</a:t>
                </a:r>
              </a:p>
              <a:p>
                <a:pPr lvl="2"/>
                <a:r>
                  <a:rPr lang="en-US" dirty="0"/>
                  <a:t>Dropout Regularization</a:t>
                </a:r>
              </a:p>
              <a:p>
                <a:pPr lvl="3"/>
                <a:r>
                  <a:rPr lang="en-US" dirty="0"/>
                  <a:t>In each forward pass, randomly set some neurons to zero.</a:t>
                </a:r>
              </a:p>
              <a:p>
                <a:pPr lvl="4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𝑑𝑟𝑜𝑝</m:t>
                        </m:r>
                      </m:sub>
                    </m:sSub>
                  </m:oMath>
                </a14:m>
                <a:r>
                  <a:rPr lang="en-US" dirty="0"/>
                  <a:t> is a hyperparameter for meta learning </a:t>
                </a:r>
              </a:p>
              <a:p>
                <a:pPr lvl="3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DDE812-DC55-42C9-81AA-07986660BC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0" t="-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E99F4-2E01-4903-B92A-6E509F96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Alireza Tavakkoli, PhD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CE627-0232-4B6F-BA78-8638E4DC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04053F-F501-483B-B2BC-FD71B59F2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970" y="3549529"/>
            <a:ext cx="6616060" cy="266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0D0A31-17DB-49CA-A323-4C39F6F434BC}"/>
              </a:ext>
            </a:extLst>
          </p:cNvPr>
          <p:cNvSpPr txBox="1"/>
          <p:nvPr/>
        </p:nvSpPr>
        <p:spPr>
          <a:xfrm>
            <a:off x="0" y="6299656"/>
            <a:ext cx="4740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Srivastava et al. (2014). ”Dropout: A simple way to prevent neural networks from overfitting”. JMLR.</a:t>
            </a:r>
          </a:p>
        </p:txBody>
      </p:sp>
    </p:spTree>
    <p:extLst>
      <p:ext uri="{BB962C8B-B14F-4D97-AF65-F5344CB8AC3E}">
        <p14:creationId xmlns:p14="http://schemas.microsoft.com/office/powerpoint/2010/main" val="3819907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A7F4-262B-47E9-8B73-606C3879D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Training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DE812-DC55-42C9-81AA-07986660B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Loss Vs. Accuracy</a:t>
            </a:r>
          </a:p>
          <a:p>
            <a:pPr lvl="1"/>
            <a:r>
              <a:rPr lang="en-US" dirty="0"/>
              <a:t>Dropout Regularization</a:t>
            </a:r>
          </a:p>
          <a:p>
            <a:pPr lvl="2"/>
            <a:r>
              <a:rPr lang="en-US" dirty="0"/>
              <a:t>Q: How could dropout work?</a:t>
            </a:r>
          </a:p>
          <a:p>
            <a:pPr lvl="3"/>
            <a:r>
              <a:rPr lang="en-US" dirty="0"/>
              <a:t>A: This forces the network to have</a:t>
            </a:r>
            <a:br>
              <a:rPr lang="en-US" dirty="0"/>
            </a:br>
            <a:r>
              <a:rPr lang="en-US" dirty="0"/>
              <a:t>redundant representation</a:t>
            </a:r>
          </a:p>
          <a:p>
            <a:pPr lvl="4"/>
            <a:r>
              <a:rPr lang="en-US" dirty="0"/>
              <a:t>Prevents co-adaptation of features</a:t>
            </a:r>
          </a:p>
          <a:p>
            <a:pPr lvl="4"/>
            <a:r>
              <a:rPr lang="en-US" dirty="0"/>
              <a:t>Acts as a large ensemble each with </a:t>
            </a:r>
            <a:br>
              <a:rPr lang="en-US" dirty="0"/>
            </a:br>
            <a:r>
              <a:rPr lang="en-US" dirty="0"/>
              <a:t>a separate dropout mask</a:t>
            </a:r>
          </a:p>
          <a:p>
            <a:pPr lvl="3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E99F4-2E01-4903-B92A-6E509F96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Alireza Tavakkoli, PhD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CE627-0232-4B6F-BA78-8638E4DC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349AE0-020D-4700-AD06-51FD362D3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036" y="1452418"/>
            <a:ext cx="2428875" cy="2667000"/>
          </a:xfrm>
          <a:prstGeom prst="rect">
            <a:avLst/>
          </a:prstGeom>
        </p:spPr>
      </p:pic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DD39DCEA-AAD0-4336-B214-9D40D8463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270187"/>
            <a:ext cx="4114800" cy="227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47745"/>
      </p:ext>
    </p:extLst>
  </p:cSld>
  <p:clrMapOvr>
    <a:masterClrMapping/>
  </p:clrMapOvr>
</p:sld>
</file>

<file path=ppt/theme/theme1.xml><?xml version="1.0" encoding="utf-8"?>
<a:theme xmlns:a="http://schemas.openxmlformats.org/drawingml/2006/main" name="2_UNR-landscape">
  <a:themeElements>
    <a:clrScheme name="2_UNR-landscap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UNR-landscap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UNR-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R-landscap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R-landscap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R-landscap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R-landscap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R-landscap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R-landscap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R-landscap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R-landscap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R-landscap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R-landscap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R-landscap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mpVisTemplate-v2.potx" id="{E1CC7301-0447-4CDC-AD2D-64E4B38463C5}" vid="{4445406C-0E9F-4369-A559-CC0E2ED4EB6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CompVisTemplate-v2</Template>
  <TotalTime>14896</TotalTime>
  <Words>1792</Words>
  <Application>Microsoft Office PowerPoint</Application>
  <PresentationFormat>On-screen Show (4:3)</PresentationFormat>
  <Paragraphs>431</Paragraphs>
  <Slides>55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Cambria Math</vt:lpstr>
      <vt:lpstr>Times New Roman</vt:lpstr>
      <vt:lpstr>Wingdings</vt:lpstr>
      <vt:lpstr>2_UNR-landscape</vt:lpstr>
      <vt:lpstr>CS791 Topics: Mass Detection in Mammograms  Drs. George Bebis &amp; Alireza Tavakkoli</vt:lpstr>
      <vt:lpstr>Recall </vt:lpstr>
      <vt:lpstr>From Shallow to Deep Networks</vt:lpstr>
      <vt:lpstr>Disadvantages of Deep Neural Networks</vt:lpstr>
      <vt:lpstr>Convolutional Neural Networks (CNNs)</vt:lpstr>
      <vt:lpstr>Best practices to improve CNN performance</vt:lpstr>
      <vt:lpstr>Beyond Training Error</vt:lpstr>
      <vt:lpstr>Beyond Training Error</vt:lpstr>
      <vt:lpstr>Beyond Training Error</vt:lpstr>
      <vt:lpstr>Beyond Training Error</vt:lpstr>
      <vt:lpstr>Beyond Training Error</vt:lpstr>
      <vt:lpstr>Beyond Training Error</vt:lpstr>
      <vt:lpstr>Data Normalization</vt:lpstr>
      <vt:lpstr>Batch Normalization</vt:lpstr>
      <vt:lpstr>Batch Normalization</vt:lpstr>
      <vt:lpstr>Batch Normalization</vt:lpstr>
      <vt:lpstr>Attention Mechanism</vt:lpstr>
      <vt:lpstr>CNN Architectures</vt:lpstr>
      <vt:lpstr>CNN Architectures</vt:lpstr>
      <vt:lpstr>CNN Architectures</vt:lpstr>
      <vt:lpstr>CNN Architectures</vt:lpstr>
      <vt:lpstr>CNN Architectures</vt:lpstr>
      <vt:lpstr>CNN Architectures</vt:lpstr>
      <vt:lpstr>Data: ImageNet</vt:lpstr>
      <vt:lpstr>ImageNet Large Scale Visual Recognition Challenge</vt:lpstr>
      <vt:lpstr>Computer Vision Tasks</vt:lpstr>
      <vt:lpstr>Semantic Segmentation</vt:lpstr>
      <vt:lpstr>Object Localization</vt:lpstr>
      <vt:lpstr>Object Detection</vt:lpstr>
      <vt:lpstr>Object Detection</vt:lpstr>
      <vt:lpstr>Object Detection</vt:lpstr>
      <vt:lpstr>Object Detection</vt:lpstr>
      <vt:lpstr>Generative Models</vt:lpstr>
      <vt:lpstr>Generative Models</vt:lpstr>
      <vt:lpstr>Generative Models</vt:lpstr>
      <vt:lpstr>Variational Auto Encoders (VAE)</vt:lpstr>
      <vt:lpstr>Variational Auto Encoders (VAE)</vt:lpstr>
      <vt:lpstr>Variational Auto Encoders (VAE)</vt:lpstr>
      <vt:lpstr>Variational Auto Encoders (VAE)</vt:lpstr>
      <vt:lpstr>Variational Auto Encoders (VAE)</vt:lpstr>
      <vt:lpstr>Generative Adversarial Networks (GAN)</vt:lpstr>
      <vt:lpstr>Generative Adversarial Networks (GAN)</vt:lpstr>
      <vt:lpstr>Generative Adversarial Networks (GAN)</vt:lpstr>
      <vt:lpstr>Recurrent Neural Networks</vt:lpstr>
      <vt:lpstr>Recurrent Neural Networks (RNNs)</vt:lpstr>
      <vt:lpstr>Recurrent Neural Networks (RNNs)</vt:lpstr>
      <vt:lpstr>Recurrent Neural Networks (RNNs)</vt:lpstr>
      <vt:lpstr>Recurrent Neural Networks (RNNs)</vt:lpstr>
      <vt:lpstr>Recurrent Neural Networks (RNNs)</vt:lpstr>
      <vt:lpstr>Transformer</vt:lpstr>
      <vt:lpstr>Recurrent Neural Networks (RNNs)</vt:lpstr>
      <vt:lpstr>Attention in Computer Vision</vt:lpstr>
      <vt:lpstr>Attention in Computer Vision</vt:lpstr>
      <vt:lpstr>Attention in Computer Vision</vt:lpstr>
      <vt:lpstr>Questions</vt:lpstr>
    </vt:vector>
  </TitlesOfParts>
  <Company>University of Nevada, Reno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Alireza Tavakkoli</dc:creator>
  <cp:lastModifiedBy>Alireza Tavakkoli</cp:lastModifiedBy>
  <cp:revision>137</cp:revision>
  <dcterms:created xsi:type="dcterms:W3CDTF">2019-01-03T19:48:27Z</dcterms:created>
  <dcterms:modified xsi:type="dcterms:W3CDTF">2022-09-28T18:09:23Z</dcterms:modified>
</cp:coreProperties>
</file>