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i3H0ADTW559IxcZEkG+XTZGtVY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DC42A4-9FF3-4B59-BAC3-040095C1A4ED}">
  <a:tblStyle styleId="{ACDC42A4-9FF3-4B59-BAC3-040095C1A4E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a49619dee_0_63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4" name="Google Shape;214;g29a49619dee_0_63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9a49619dee_0_63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a49619dee_0_5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3" name="Google Shape;223;g29a49619dee_0_5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FF"/>
                </a:highlight>
              </a:rPr>
              <a:t>we have used a combination of several data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FF"/>
                </a:highlight>
              </a:rPr>
              <a:t>augmentation methods: horizontal flipping, contrast change, contrast lim-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FF"/>
                </a:highlight>
              </a:rPr>
              <a:t>ited adaptive histogram equalization (CLAHE), scaling, and rotation.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9a49619dee_0_54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a49619dee_0_26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2" name="Google Shape;232;g29a49619dee_0_26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29a49619dee_0_26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a49619dee_0_18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g29a49619dee_0_1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29a49619dee_0_18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9a49619dee_0_8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g29a49619dee_0_8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9a49619dee_0_81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77759537f_0_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0" name="Google Shape;260;g2a77759537f_0_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2a77759537f_0_0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77759537f_0_22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g2a77759537f_0_2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a77759537f_0_22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77759537f_0_3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" name="Google Shape;280;g2a77759537f_0_3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2a77759537f_0_31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7df3eae6f_0_8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9" name="Google Shape;289;g2a7df3eae6f_0_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2a7df3eae6f_0_8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77759537f_0_58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g2a77759537f_0_5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a77759537f_0_58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4d421c686_0_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g284d421c686_0_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point 1 and 3</a:t>
            </a:r>
            <a:endParaRPr/>
          </a:p>
        </p:txBody>
      </p:sp>
      <p:sp>
        <p:nvSpPr>
          <p:cNvPr id="124" name="Google Shape;124;g284d421c686_0_1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77759537f_0_66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g2a77759537f_0_66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2a77759537f_0_66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77759537f_0_7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4" name="Google Shape;314;g2a77759537f_0_7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a77759537f_0_74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a77759537f_0_117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3" name="Google Shape;323;g2a77759537f_0_11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a77759537f_0_117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a77759537f_0_82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2" name="Google Shape;332;g2a77759537f_0_8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2a77759537f_0_82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7df3eae6f_0_2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1" name="Google Shape;341;g2a7df3eae6f_0_2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2a7df3eae6f_0_20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a7df3eae6f_0_42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8" name="Google Shape;348;g2a7df3eae6f_0_4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2a7df3eae6f_0_42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a7df3eae6f_0_6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7" name="Google Shape;357;g2a7df3eae6f_0_6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2a7df3eae6f_0_61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9a49619dee_0_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6" name="Google Shape;366;g29a49619dee_0_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29a49619dee_0_0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a49619dee_0_4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6" name="Google Shape;376;g29a49619dee_0_4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29a49619dee_0_44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a77759537f_0_128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6" name="Google Shape;386;g2a77759537f_0_12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2a77759537f_0_128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7df3eae6f_1_7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g2a7df3eae6f_1_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a7df3eae6f_1_7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9a691ee21a_0_1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4" name="Google Shape;394;g29a691ee21a_0_1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29a691ee21a_0_10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ff06d59c1_0_8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2" name="Google Shape;402;g24ff06d59c1_0_8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24ff06d59c1_0_84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691ee21a_0_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29a691ee21a_0_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29a691ee21a_0_0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7df3eae6f_1_15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g2a7df3eae6f_1_1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a7df3eae6f_1_15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7df3eae6f_1_3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g2a7df3eae6f_1_3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a7df3eae6f_1_30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7df3eae6f_1_4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g2a7df3eae6f_1_4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2a7df3eae6f_1_41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7df3eae6f_1_52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g2a7df3eae6f_1_5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a7df3eae6f_1_52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a49619dee_0_1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g29a49619dee_0_1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artifacts - used opencv inpaint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Breast should be in the lower left quadrant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flipping - based on CC and MLO view</a:t>
            </a:r>
            <a:endParaRPr/>
          </a:p>
        </p:txBody>
      </p:sp>
      <p:sp>
        <p:nvSpPr>
          <p:cNvPr id="207" name="Google Shape;207;g29a49619dee_0_10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ic From Rood2-TD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-35" r="0" t="20168"/>
          <a:stretch/>
        </p:blipFill>
        <p:spPr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Master_stack_slogan_4c larg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subTitle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15913" y="10668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3" type="body"/>
          </p:nvPr>
        </p:nvSpPr>
        <p:spPr>
          <a:xfrm>
            <a:off x="315913" y="37719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4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15913" y="10668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2" type="body"/>
          </p:nvPr>
        </p:nvSpPr>
        <p:spPr>
          <a:xfrm>
            <a:off x="315913" y="37719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15913" y="1066800"/>
            <a:ext cx="4178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3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630238" y="2505075"/>
            <a:ext cx="386873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4" type="body"/>
          </p:nvPr>
        </p:nvSpPr>
        <p:spPr>
          <a:xfrm>
            <a:off x="4629150" y="2505075"/>
            <a:ext cx="3887788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/>
          <p:nvPr>
            <p:ph idx="2" type="pic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image" Target="../media/image6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lue strip copy"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N"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Relationship Id="rId5" Type="http://schemas.openxmlformats.org/officeDocument/2006/relationships/image" Target="../media/image22.gif"/><Relationship Id="rId6" Type="http://schemas.openxmlformats.org/officeDocument/2006/relationships/image" Target="../media/image39.png"/><Relationship Id="rId7" Type="http://schemas.openxmlformats.org/officeDocument/2006/relationships/image" Target="../media/image19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21.gif"/><Relationship Id="rId8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2.gif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38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ctrTitle"/>
          </p:nvPr>
        </p:nvSpPr>
        <p:spPr>
          <a:xfrm>
            <a:off x="51300" y="2164425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Evaluation of Loss Functions for Segmentation of Mammography Images</a:t>
            </a:r>
            <a:endParaRPr b="0" sz="2600" u="sng"/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307375" y="3162725"/>
            <a:ext cx="89916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1800">
                <a:solidFill>
                  <a:srgbClr val="999999"/>
                </a:solidFill>
              </a:rPr>
              <a:t>Christopher Collum</a:t>
            </a:r>
            <a:endParaRPr sz="1800">
              <a:solidFill>
                <a:srgbClr val="99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1800">
                <a:solidFill>
                  <a:srgbClr val="999999"/>
                </a:solidFill>
              </a:rPr>
              <a:t>Ayesh Meepaganithage</a:t>
            </a:r>
            <a:endParaRPr sz="1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a49619dee_0_6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Preprocessing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218" name="Google Shape;218;g29a49619dee_0_63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 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219" name="Google Shape;219;g29a49619dee_0_63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0" name="Google Shape;220;g29a49619dee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050" y="2019300"/>
            <a:ext cx="8229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a49619dee_0_54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Augmentation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227" name="Google Shape;227;g29a49619dee_0_54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chemeClr val="lt1"/>
                </a:highlight>
              </a:rPr>
              <a:t>Horizontal flipping followed by contrast change</a:t>
            </a:r>
            <a:endParaRPr b="0" sz="20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chemeClr val="lt1"/>
                </a:highlight>
              </a:rPr>
              <a:t>Contrast Limited Adaptive Histogram Equalization (CLAHE)</a:t>
            </a:r>
            <a:endParaRPr b="0" sz="20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chemeClr val="lt1"/>
                </a:highlight>
              </a:rPr>
              <a:t>Scaling followed by rotation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228" name="Google Shape;228;g29a49619dee_0_5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g29a49619dee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638" y="3543175"/>
            <a:ext cx="73247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a49619dee_0_26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Combining Masks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236" name="Google Shape;236;g29a49619dee_0_26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Some mammograms has several masks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Combined them to generate 1 mask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237" name="Google Shape;237;g29a49619dee_0_26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g29a49619dee_0_26"/>
          <p:cNvSpPr txBox="1"/>
          <p:nvPr/>
        </p:nvSpPr>
        <p:spPr>
          <a:xfrm>
            <a:off x="2983775" y="5444800"/>
            <a:ext cx="441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29a49619dee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700" y="3113550"/>
            <a:ext cx="687705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a49619dee_0_18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Evaluation Matrices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246" name="Google Shape;246;g29a49619dee_0_18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Accuracy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Precision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Recall / Sensitivity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Specificity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IoU Score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Dice Coefficient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247" name="Google Shape;247;g29a49619dee_0_1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a49619dee_0_8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254" name="Google Shape;254;g29a49619dee_0_8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1800"/>
              <a:t> </a:t>
            </a:r>
            <a:endParaRPr sz="1800"/>
          </a:p>
        </p:txBody>
      </p:sp>
      <p:sp>
        <p:nvSpPr>
          <p:cNvPr id="255" name="Google Shape;255;g29a49619dee_0_8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6" name="Google Shape;256;g29a49619dee_0_81"/>
          <p:cNvPicPr preferRelativeResize="0"/>
          <p:nvPr/>
        </p:nvPicPr>
        <p:blipFill rotWithShape="1">
          <a:blip r:embed="rId3">
            <a:alphaModFix/>
          </a:blip>
          <a:srcRect b="1300" l="1787" r="1086" t="1668"/>
          <a:stretch/>
        </p:blipFill>
        <p:spPr>
          <a:xfrm>
            <a:off x="468725" y="2040113"/>
            <a:ext cx="4021400" cy="30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9a49619dee_0_81"/>
          <p:cNvPicPr preferRelativeResize="0"/>
          <p:nvPr/>
        </p:nvPicPr>
        <p:blipFill rotWithShape="1">
          <a:blip r:embed="rId4">
            <a:alphaModFix/>
          </a:blip>
          <a:srcRect b="1816" l="1418" r="7613" t="1555"/>
          <a:stretch/>
        </p:blipFill>
        <p:spPr>
          <a:xfrm>
            <a:off x="4561625" y="1940650"/>
            <a:ext cx="4021400" cy="32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77759537f_0_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Evaluation</a:t>
            </a:r>
            <a:endParaRPr/>
          </a:p>
        </p:txBody>
      </p:sp>
      <p:sp>
        <p:nvSpPr>
          <p:cNvPr id="264" name="Google Shape;264;g2a77759537f_0_0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1800"/>
              <a:t> </a:t>
            </a:r>
            <a:endParaRPr sz="1800"/>
          </a:p>
        </p:txBody>
      </p:sp>
      <p:sp>
        <p:nvSpPr>
          <p:cNvPr id="265" name="Google Shape;265;g2a77759537f_0_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" name="Google Shape;266;g2a77759537f_0_0"/>
          <p:cNvPicPr preferRelativeResize="0"/>
          <p:nvPr/>
        </p:nvPicPr>
        <p:blipFill rotWithShape="1">
          <a:blip r:embed="rId3">
            <a:alphaModFix/>
          </a:blip>
          <a:srcRect b="0" l="0" r="1641" t="2789"/>
          <a:stretch/>
        </p:blipFill>
        <p:spPr>
          <a:xfrm>
            <a:off x="365350" y="2074125"/>
            <a:ext cx="4046950" cy="324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a77759537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6900" y="1973500"/>
            <a:ext cx="4253249" cy="34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a77759537f_0_2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Evaluation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4" name="Google Shape;274;g2a77759537f_0_22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1800"/>
              <a:t> </a:t>
            </a:r>
            <a:endParaRPr sz="1800"/>
          </a:p>
        </p:txBody>
      </p:sp>
      <p:sp>
        <p:nvSpPr>
          <p:cNvPr id="275" name="Google Shape;275;g2a77759537f_0_2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g2a77759537f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4731" y="2087675"/>
            <a:ext cx="4335669" cy="32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a77759537f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775" y="2087675"/>
            <a:ext cx="4016951" cy="32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77759537f_0_3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Evaluation</a:t>
            </a:r>
            <a:endParaRPr/>
          </a:p>
        </p:txBody>
      </p:sp>
      <p:sp>
        <p:nvSpPr>
          <p:cNvPr id="284" name="Google Shape;284;g2a77759537f_0_3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1800"/>
              <a:t> </a:t>
            </a:r>
            <a:endParaRPr sz="1800"/>
          </a:p>
        </p:txBody>
      </p:sp>
      <p:sp>
        <p:nvSpPr>
          <p:cNvPr id="285" name="Google Shape;285;g2a77759537f_0_3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6" name="Google Shape;286;g2a77759537f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000" y="2099200"/>
            <a:ext cx="4286200" cy="32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a7df3eae6f_0_8"/>
          <p:cNvSpPr txBox="1"/>
          <p:nvPr>
            <p:ph type="title"/>
          </p:nvPr>
        </p:nvSpPr>
        <p:spPr>
          <a:xfrm>
            <a:off x="1885450" y="2267625"/>
            <a:ext cx="59082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Results:</a:t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INbreast Dataset</a:t>
            </a:r>
            <a:endParaRPr sz="4800"/>
          </a:p>
        </p:txBody>
      </p:sp>
      <p:sp>
        <p:nvSpPr>
          <p:cNvPr id="293" name="Google Shape;293;g2a7df3eae6f_0_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a77759537f_0_58"/>
          <p:cNvSpPr txBox="1"/>
          <p:nvPr>
            <p:ph type="title"/>
          </p:nvPr>
        </p:nvSpPr>
        <p:spPr>
          <a:xfrm>
            <a:off x="1447800" y="381025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UNet Training 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00" name="Google Shape;300;g2a77759537f_0_58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INbreast Dataset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301" name="Google Shape;301;g2a77759537f_0_5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02" name="Google Shape;302;g2a77759537f_0_58"/>
          <p:cNvGraphicFramePr/>
          <p:nvPr/>
        </p:nvGraphicFramePr>
        <p:xfrm>
          <a:off x="485500" y="252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{ACDC42A4-9FF3-4B59-BAC3-040095C1A4ED}</a:tableStyleId>
              </a:tblPr>
              <a:tblGrid>
                <a:gridCol w="1818775"/>
                <a:gridCol w="1100975"/>
                <a:gridCol w="1083725"/>
                <a:gridCol w="1126875"/>
                <a:gridCol w="1136250"/>
                <a:gridCol w="875500"/>
                <a:gridCol w="8415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Dataset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Accuracy(%)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Precision(%)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Sensitivity(%)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Specificity(%)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IOU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99.52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84.98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84.84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0.8407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0.7796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99.14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67.14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97.85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99.14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0.7712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0.6612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 + Dice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83.40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94.95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0.8836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0.8146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Focal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95.56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87.38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70.19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99.84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0.7560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0.6771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Hausdorff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95.27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32.28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34.51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77.00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0.2158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0.1485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 + Dice + Hausdorff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96.52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39.75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72.05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96.95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0.4301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0.3170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4d421c686_0_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 - a reminder</a:t>
            </a:r>
            <a:endParaRPr/>
          </a:p>
        </p:txBody>
      </p:sp>
      <p:sp>
        <p:nvSpPr>
          <p:cNvPr id="127" name="Google Shape;127;g284d421c686_0_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We set out to evaluate loss functions according to different mammography image segmentation tasks.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We utilized some of the most commonly cited loss functions.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We tested INbreast dataset using both UNet and AUNet models.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We tested CBIS-DDSM dataset only on UNet 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Initial basic synthetic data generated to measure raw performance data of the loss the functions.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There is much future work still to be done with significant rooms for expansion.</a:t>
            </a:r>
            <a:endParaRPr b="0" sz="2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/>
          </a:p>
        </p:txBody>
      </p:sp>
      <p:sp>
        <p:nvSpPr>
          <p:cNvPr id="128" name="Google Shape;128;g284d421c686_0_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a77759537f_0_66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UNet Validation 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09" name="Google Shape;309;g2a77759537f_0_66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INbreast Dataset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310" name="Google Shape;310;g2a77759537f_0_66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1" name="Google Shape;311;g2a77759537f_0_66"/>
          <p:cNvGraphicFramePr/>
          <p:nvPr/>
        </p:nvGraphicFramePr>
        <p:xfrm>
          <a:off x="485500" y="252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{ACDC42A4-9FF3-4B59-BAC3-040095C1A4ED}</a:tableStyleId>
              </a:tblPr>
              <a:tblGrid>
                <a:gridCol w="1818775"/>
                <a:gridCol w="1100975"/>
                <a:gridCol w="1083725"/>
                <a:gridCol w="1126875"/>
                <a:gridCol w="1136250"/>
                <a:gridCol w="875500"/>
                <a:gridCol w="8415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Dataset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Accuracy(%)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Precision(%)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Sensitivity(%)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Specificity(%)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IOU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98.47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60.58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56.32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99.35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0.5449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0.4535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98.11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53.37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68.41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98.48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0.5406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0.4341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 + Dice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98.59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60.58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56.23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99.43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0.5397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0.4457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Focal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98.64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64.02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44.73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0.4873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0.4001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Hausdorff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95.91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12.40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12.31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58.74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0.4842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0.2958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 + Dice + Hausdorff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96.69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31.34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40.96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97.92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0.3003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0.2200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a77759537f_0_74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UNet Testing 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18" name="Google Shape;318;g2a77759537f_0_74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INbreast Dataset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</p:txBody>
      </p:sp>
      <p:sp>
        <p:nvSpPr>
          <p:cNvPr id="319" name="Google Shape;319;g2a77759537f_0_7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0" name="Google Shape;320;g2a77759537f_0_74"/>
          <p:cNvGraphicFramePr/>
          <p:nvPr/>
        </p:nvGraphicFramePr>
        <p:xfrm>
          <a:off x="485500" y="252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{ACDC42A4-9FF3-4B59-BAC3-040095C1A4ED}</a:tableStyleId>
              </a:tblPr>
              <a:tblGrid>
                <a:gridCol w="1818775"/>
                <a:gridCol w="1100975"/>
                <a:gridCol w="1083725"/>
                <a:gridCol w="1126875"/>
                <a:gridCol w="1136250"/>
                <a:gridCol w="875500"/>
                <a:gridCol w="8415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Dataset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Accuracy(%)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Precision(%)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Sensitivity(%)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Specificity(%)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IOU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98.87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48.69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48.61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0.4486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0.3820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98.31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39.79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56.57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98.91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0.4180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0.3316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 + Dice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98.92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50.31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54.50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0.4762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0.3921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Focal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98.93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59.38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42.93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99.86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0.4383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0.3566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Hausdorff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97.34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9.11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11.75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78.91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0.5830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0.3960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BCE + Dice + Hausdorff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97.16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15.82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22.51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98.32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0.1307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0.0929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77759537f_0_117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Learning Rate Comparison 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27" name="Google Shape;327;g2a77759537f_0_117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INbreast Dataset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UNet model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</p:txBody>
      </p:sp>
      <p:sp>
        <p:nvSpPr>
          <p:cNvPr id="328" name="Google Shape;328;g2a77759537f_0_117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9" name="Google Shape;329;g2a77759537f_0_117"/>
          <p:cNvGraphicFramePr/>
          <p:nvPr/>
        </p:nvGraphicFramePr>
        <p:xfrm>
          <a:off x="485500" y="252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{ACDC42A4-9FF3-4B59-BAC3-040095C1A4ED}</a:tableStyleId>
              </a:tblPr>
              <a:tblGrid>
                <a:gridCol w="1818775"/>
                <a:gridCol w="1100975"/>
                <a:gridCol w="1083725"/>
                <a:gridCol w="1126875"/>
                <a:gridCol w="1136250"/>
                <a:gridCol w="875500"/>
                <a:gridCol w="8415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Dataset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Accuracy(%)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Precision(%)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Sensitivity(%)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Specificity(%)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IOU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0.0001 fixed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98.90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54.11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54.15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99.56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0.4917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0.3953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0.00001 fixed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98.64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46.70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52.51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99.32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0.4480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0.3503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Dynamic method 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98.86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51.26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52.25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0.4748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0.3829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Dynamic method 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98.92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50.31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54.50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0.4762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0.3921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a77759537f_0_8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Models Comparison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36" name="Google Shape;336;g2a77759537f_0_82"/>
          <p:cNvSpPr txBox="1"/>
          <p:nvPr>
            <p:ph idx="1" type="body"/>
          </p:nvPr>
        </p:nvSpPr>
        <p:spPr>
          <a:xfrm>
            <a:off x="339400" y="13335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INbreast Dataset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</p:txBody>
      </p:sp>
      <p:sp>
        <p:nvSpPr>
          <p:cNvPr id="337" name="Google Shape;337;g2a77759537f_0_8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38" name="Google Shape;338;g2a77759537f_0_82"/>
          <p:cNvGraphicFramePr/>
          <p:nvPr/>
        </p:nvGraphicFramePr>
        <p:xfrm>
          <a:off x="485500" y="252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{ACDC42A4-9FF3-4B59-BAC3-040095C1A4ED}</a:tableStyleId>
              </a:tblPr>
              <a:tblGrid>
                <a:gridCol w="1057550"/>
                <a:gridCol w="1005625"/>
                <a:gridCol w="1086925"/>
                <a:gridCol w="1081600"/>
                <a:gridCol w="1134025"/>
                <a:gridCol w="1107000"/>
                <a:gridCol w="825500"/>
                <a:gridCol w="685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Evaluation type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Model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Accuracy(%)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Precision(%)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Sensitivity(%)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Specificity(%)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IOU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A4C2F4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Training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UNet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83.40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94.95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0.8836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0.8146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AUNet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99.32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74.01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84.21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99.47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0.7660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0.6846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Validation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UNet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98.59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60.58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56.23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99.43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0.5397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0.4457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AUNet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98.66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61.17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60.05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99.37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0.5735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0.4803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Testing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UNet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98.92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50.31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54.50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0.4762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0.3921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AUNet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98.79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46.43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52.03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99.47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0.4613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0.3788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a7df3eae6f_0_20"/>
          <p:cNvSpPr txBox="1"/>
          <p:nvPr>
            <p:ph type="title"/>
          </p:nvPr>
        </p:nvSpPr>
        <p:spPr>
          <a:xfrm>
            <a:off x="1548200" y="2328175"/>
            <a:ext cx="69471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Results:</a:t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CBIS - DDSM Dataset</a:t>
            </a:r>
            <a:endParaRPr sz="4800"/>
          </a:p>
        </p:txBody>
      </p:sp>
      <p:sp>
        <p:nvSpPr>
          <p:cNvPr id="345" name="Google Shape;345;g2a7df3eae6f_0_2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7df3eae6f_0_4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Mass Size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52" name="Google Shape;352;g2a7df3eae6f_0_42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CBIS Dataset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UNet model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BCE + Dice Loss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</p:txBody>
      </p:sp>
      <p:sp>
        <p:nvSpPr>
          <p:cNvPr id="353" name="Google Shape;353;g2a7df3eae6f_0_4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54" name="Google Shape;354;g2a7df3eae6f_0_42"/>
          <p:cNvGraphicFramePr/>
          <p:nvPr/>
        </p:nvGraphicFramePr>
        <p:xfrm>
          <a:off x="485500" y="252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{ACDC42A4-9FF3-4B59-BAC3-040095C1A4ED}</a:tableStyleId>
              </a:tblPr>
              <a:tblGrid>
                <a:gridCol w="1818775"/>
                <a:gridCol w="1100975"/>
                <a:gridCol w="1083725"/>
                <a:gridCol w="1126875"/>
                <a:gridCol w="1136250"/>
                <a:gridCol w="875500"/>
                <a:gridCol w="8415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Dataset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Accuracy(%)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Precision(%)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Sensitivity(%)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Specificity(%)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IOU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Large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99.17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58.04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44.12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99.87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0.4758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0.3914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Medium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40.95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45.35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99.81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0.4023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0.3303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Small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99.79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31.21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37.96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00.88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0.3045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0.2450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7df3eae6f_0_6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Dataset Comparison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61" name="Google Shape;361;g2a7df3eae6f_0_61"/>
          <p:cNvSpPr txBox="1"/>
          <p:nvPr>
            <p:ph idx="1" type="body"/>
          </p:nvPr>
        </p:nvSpPr>
        <p:spPr>
          <a:xfrm>
            <a:off x="339400" y="13335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chemeClr val="lt1"/>
                </a:highlight>
              </a:rPr>
              <a:t>INbreast Dataset</a:t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chemeClr val="lt1"/>
              </a:highlight>
            </a:endParaRPr>
          </a:p>
        </p:txBody>
      </p:sp>
      <p:sp>
        <p:nvSpPr>
          <p:cNvPr id="362" name="Google Shape;362;g2a7df3eae6f_0_6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63" name="Google Shape;363;g2a7df3eae6f_0_61"/>
          <p:cNvGraphicFramePr/>
          <p:nvPr/>
        </p:nvGraphicFramePr>
        <p:xfrm>
          <a:off x="485500" y="252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{ACDC42A4-9FF3-4B59-BAC3-040095C1A4ED}</a:tableStyleId>
              </a:tblPr>
              <a:tblGrid>
                <a:gridCol w="962300"/>
                <a:gridCol w="1100875"/>
                <a:gridCol w="1086925"/>
                <a:gridCol w="1081600"/>
                <a:gridCol w="1134025"/>
                <a:gridCol w="1107000"/>
                <a:gridCol w="825500"/>
                <a:gridCol w="9030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Evaluation type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Model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Accuracy(%)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Precision(%)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Sensitivity(%)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/>
                        <a:t>Specificity(%)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Dice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</a:rPr>
                        <a:t>IOU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Training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INbreat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83.40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94.95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99.76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0.8836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0.8146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CBIS-DDSM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99.93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73.31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73.66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99.98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0.7333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0.6854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Validation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INbreat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98.59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60.58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56.23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99.43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0.5397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0.4457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CBIS-DDSM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44.39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34.44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99.93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0.3590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0.2944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Testing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INbreat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98.92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50.31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54.50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0.4762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0.3921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CBIS-DDSM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99.67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38.63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41.40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99.86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0.3661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0.2980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a49619dee_0_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CBIS-DDSM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70" name="Google Shape;370;g29a49619dee_0_0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1800"/>
              <a:t> </a:t>
            </a:r>
            <a:endParaRPr sz="1800"/>
          </a:p>
        </p:txBody>
      </p:sp>
      <p:sp>
        <p:nvSpPr>
          <p:cNvPr id="371" name="Google Shape;371;g29a49619dee_0_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g29a49619dee_0_0"/>
          <p:cNvSpPr txBox="1"/>
          <p:nvPr/>
        </p:nvSpPr>
        <p:spPr>
          <a:xfrm>
            <a:off x="2983775" y="5444800"/>
            <a:ext cx="441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Samples with low and  high density categories.</a:t>
            </a:r>
            <a:endParaRPr b="0" i="0" sz="11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29a49619de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125" y="1087975"/>
            <a:ext cx="5105399" cy="546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a49619dee_0_44"/>
          <p:cNvSpPr txBox="1"/>
          <p:nvPr>
            <p:ph type="title"/>
          </p:nvPr>
        </p:nvSpPr>
        <p:spPr>
          <a:xfrm>
            <a:off x="1447800" y="372425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INbreast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380" name="Google Shape;380;g29a49619dee_0_44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 sz="1800"/>
              <a:t> </a:t>
            </a:r>
            <a:endParaRPr sz="1800"/>
          </a:p>
        </p:txBody>
      </p:sp>
      <p:sp>
        <p:nvSpPr>
          <p:cNvPr id="381" name="Google Shape;381;g29a49619dee_0_4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g29a49619dee_0_44"/>
          <p:cNvSpPr txBox="1"/>
          <p:nvPr/>
        </p:nvSpPr>
        <p:spPr>
          <a:xfrm>
            <a:off x="2983775" y="5444800"/>
            <a:ext cx="441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g29a49619dee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850" y="1143000"/>
            <a:ext cx="5312524" cy="54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a77759537f_0_128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Issues Faced</a:t>
            </a:r>
            <a:endParaRPr/>
          </a:p>
        </p:txBody>
      </p:sp>
      <p:sp>
        <p:nvSpPr>
          <p:cNvPr id="390" name="Google Shape;390;g2a77759537f_0_128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Masks not properly preprocessed in some cases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Models reporting lower than expected testing results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Super long training time</a:t>
            </a:r>
            <a:endParaRPr b="0" sz="2000"/>
          </a:p>
        </p:txBody>
      </p:sp>
      <p:sp>
        <p:nvSpPr>
          <p:cNvPr id="391" name="Google Shape;391;g2a77759537f_0_12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7df3eae6f_1_7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Mass sizes</a:t>
            </a:r>
            <a:endParaRPr/>
          </a:p>
        </p:txBody>
      </p:sp>
      <p:sp>
        <p:nvSpPr>
          <p:cNvPr id="135" name="Google Shape;135;g2a7df3eae6f_1_7"/>
          <p:cNvSpPr txBox="1"/>
          <p:nvPr>
            <p:ph idx="1" type="body"/>
          </p:nvPr>
        </p:nvSpPr>
        <p:spPr>
          <a:xfrm>
            <a:off x="304800" y="1447800"/>
            <a:ext cx="44823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All images are the same size so number of white pixels was counted to determine ratio of mass size to total image size.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Histogram indicates smaller masses are far more prevalent.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Trained with the whole dataset together.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Tested based on mass size</a:t>
            </a:r>
            <a:endParaRPr b="0" sz="2000"/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split was determined,</a:t>
            </a:r>
            <a:endParaRPr b="0" sz="2000"/>
          </a:p>
          <a:p>
            <a:pPr indent="-355600" lvl="1" marL="9144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b="0" lang="en-US" sz="2000"/>
              <a:t>less than 150 pixels -&gt; Small</a:t>
            </a:r>
            <a:endParaRPr b="0" sz="2000"/>
          </a:p>
          <a:p>
            <a:pPr indent="-355600" lvl="1" marL="9144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150-</a:t>
            </a:r>
            <a:r>
              <a:rPr b="0" lang="en-US" sz="2000"/>
              <a:t>500 pixels</a:t>
            </a:r>
            <a:r>
              <a:rPr lang="en-US" sz="2000"/>
              <a:t> -&gt; Medium</a:t>
            </a:r>
            <a:endParaRPr sz="2000"/>
          </a:p>
          <a:p>
            <a:pPr indent="-355600" lvl="1" marL="9144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more than 500 pixels -&gt; Large</a:t>
            </a:r>
            <a:endParaRPr sz="2000"/>
          </a:p>
        </p:txBody>
      </p:sp>
      <p:sp>
        <p:nvSpPr>
          <p:cNvPr id="136" name="Google Shape;136;g2a7df3eae6f_1_7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g2a7df3eae6f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9525" y="1748125"/>
            <a:ext cx="4482325" cy="33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a691ee21a_0_1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Potential Future Work</a:t>
            </a:r>
            <a:endParaRPr/>
          </a:p>
        </p:txBody>
      </p:sp>
      <p:sp>
        <p:nvSpPr>
          <p:cNvPr id="398" name="Google Shape;398;g29a691ee21a_0_10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Work to improve the testing and validation results for the models.  Attempt to get sensitivity above 85% and dice above 0.6</a:t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Implement more architectures and loss functions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Expand synthetic dataset to more shapes, sizes, and combinations to measure the loss functions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Combine Hausdorff with other loss functions to better utilize it’s boundary detection methods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Expand datasets to include VinDR</a:t>
            </a:r>
            <a:endParaRPr b="0" sz="2000"/>
          </a:p>
        </p:txBody>
      </p:sp>
      <p:sp>
        <p:nvSpPr>
          <p:cNvPr id="399" name="Google Shape;399;g29a691ee21a_0_1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ff06d59c1_0_84"/>
          <p:cNvSpPr txBox="1"/>
          <p:nvPr>
            <p:ph type="title"/>
          </p:nvPr>
        </p:nvSpPr>
        <p:spPr>
          <a:xfrm>
            <a:off x="1868150" y="2734625"/>
            <a:ext cx="55395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06" name="Google Shape;406;g24ff06d59c1_0_8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a691ee21a_0_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Synthetic Data</a:t>
            </a:r>
            <a:endParaRPr/>
          </a:p>
        </p:txBody>
      </p:sp>
      <p:sp>
        <p:nvSpPr>
          <p:cNvPr id="144" name="Google Shape;144;g29a691ee21a_0_0"/>
          <p:cNvSpPr txBox="1"/>
          <p:nvPr>
            <p:ph idx="1" type="body"/>
          </p:nvPr>
        </p:nvSpPr>
        <p:spPr>
          <a:xfrm>
            <a:off x="304800" y="3608775"/>
            <a:ext cx="85344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Synthetic data is used to measure pure loss function metrics on fully user controlled data.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Initial data is measuring how the loss functions generate results based on things such as distance from ground truth, size compared to ground truth, and a combination of the two.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▪"/>
            </a:pPr>
            <a:r>
              <a:rPr b="0" lang="en-US" sz="2000"/>
              <a:t>Three “truth” masks were generated corresponding to three different mass sizes that show up in CBIS-DDSM</a:t>
            </a:r>
            <a:endParaRPr b="0" sz="2000"/>
          </a:p>
        </p:txBody>
      </p:sp>
      <p:sp>
        <p:nvSpPr>
          <p:cNvPr id="145" name="Google Shape;145;g29a691ee21a_0_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g29a691ee2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050" y="1295400"/>
            <a:ext cx="2160975" cy="21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9a691ee2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425" y="1295400"/>
            <a:ext cx="2160975" cy="21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9a691ee21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4799" y="1295400"/>
            <a:ext cx="2160975" cy="21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7df3eae6f_1_1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Synthetic Data - Results (size)</a:t>
            </a:r>
            <a:endParaRPr/>
          </a:p>
        </p:txBody>
      </p:sp>
      <p:sp>
        <p:nvSpPr>
          <p:cNvPr id="155" name="Google Shape;155;g2a7df3eae6f_1_1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g2a7df3eae6f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61913"/>
            <a:ext cx="1831800" cy="18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a7df3eae6f_1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0025" y="3895128"/>
            <a:ext cx="2806475" cy="21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a7df3eae6f_1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5750" y="1325400"/>
            <a:ext cx="2806475" cy="210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a7df3eae6f_1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0025" y="1325398"/>
            <a:ext cx="2806467" cy="2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a7df3eae6f_1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05750" y="3895123"/>
            <a:ext cx="2806475" cy="210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7df3eae6f_1_3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Synthetic Data - Results (dist)</a:t>
            </a:r>
            <a:endParaRPr/>
          </a:p>
        </p:txBody>
      </p:sp>
      <p:sp>
        <p:nvSpPr>
          <p:cNvPr id="167" name="Google Shape;167;g2a7df3eae6f_1_3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2a7df3eae6f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025" y="3895128"/>
            <a:ext cx="2806475" cy="21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a7df3eae6f_1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750" y="3895123"/>
            <a:ext cx="2806475" cy="210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a7df3eae6f_1_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325" y="1461950"/>
            <a:ext cx="1831800" cy="18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a7df3eae6f_1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5749" y="3890500"/>
            <a:ext cx="2806475" cy="2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a7df3eae6f_1_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0025" y="3895124"/>
            <a:ext cx="2806475" cy="210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a7df3eae6f_1_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05750" y="1325401"/>
            <a:ext cx="2806475" cy="210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a7df3eae6f_1_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60025" y="1325399"/>
            <a:ext cx="2806475" cy="210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7df3eae6f_1_4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Synthetic Data - Results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(dist+size / big to small)</a:t>
            </a:r>
            <a:endParaRPr/>
          </a:p>
        </p:txBody>
      </p:sp>
      <p:sp>
        <p:nvSpPr>
          <p:cNvPr id="181" name="Google Shape;181;g2a7df3eae6f_1_4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g2a7df3eae6f_1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025" y="3895128"/>
            <a:ext cx="2806475" cy="21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a7df3eae6f_1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750" y="1325400"/>
            <a:ext cx="2806475" cy="210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a7df3eae6f_1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0025" y="1325398"/>
            <a:ext cx="2806467" cy="2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a7df3eae6f_1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5750" y="3895123"/>
            <a:ext cx="2806475" cy="210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a7df3eae6f_1_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7325" y="1461925"/>
            <a:ext cx="1831800" cy="18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a7df3eae6f_1_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8000" y="1323925"/>
            <a:ext cx="2806475" cy="210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a7df3eae6f_1_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23100" y="3895125"/>
            <a:ext cx="2806475" cy="210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a7df3eae6f_1_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66499" y="1325399"/>
            <a:ext cx="2806475" cy="210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a7df3eae6f_1_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58001" y="3895151"/>
            <a:ext cx="2806475" cy="210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7df3eae6f_1_5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Synthetic Data - Results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(dist+size / small to big)</a:t>
            </a:r>
            <a:endParaRPr/>
          </a:p>
        </p:txBody>
      </p:sp>
      <p:sp>
        <p:nvSpPr>
          <p:cNvPr id="197" name="Google Shape;197;g2a7df3eae6f_1_5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g2a7df3eae6f_1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025" y="1325398"/>
            <a:ext cx="2806467" cy="2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a7df3eae6f_1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75" y="1461925"/>
            <a:ext cx="1831800" cy="18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a7df3eae6f_1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4725" y="1353413"/>
            <a:ext cx="2731774" cy="204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a7df3eae6f_1_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1800" y="3847775"/>
            <a:ext cx="2853050" cy="21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a7df3eae6f_1_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0025" y="3865223"/>
            <a:ext cx="2806475" cy="210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a7df3eae6f_1_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9150" y="1320400"/>
            <a:ext cx="2853050" cy="213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a49619dee_0_1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Preprocessing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210" name="Google Shape;210;g29a49619dee_0_10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Initial crop around image boundaries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Removed the artifacts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Horizontal flipping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Padding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chemeClr val="lt1"/>
                </a:highlight>
              </a:rPr>
              <a:t>Normalized the images 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Rescaled the images to 256*256 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▪"/>
            </a:pPr>
            <a:r>
              <a:rPr b="0" lang="en-US" sz="2000">
                <a:solidFill>
                  <a:srgbClr val="1F1F1F"/>
                </a:solidFill>
                <a:highlight>
                  <a:srgbClr val="FFFFFF"/>
                </a:highlight>
              </a:rPr>
              <a:t>Saved preprocessed images as numpy tensors</a:t>
            </a:r>
            <a:endParaRPr b="0"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211" name="Google Shape;211;g29a49619dee_0_1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2019-01-03T19:48:27Z</dcterms:created>
  <dc:creator>Alireza Tavakkoli</dc:creator>
</cp:coreProperties>
</file>