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2ea11fe97_6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92ea11fe97_6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1f5a84133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1f5a8413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d1a228575_0_1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d1a22857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1f5a84133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1f5a8413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1f5a84133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61f5a8413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1f5a84133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1f5a841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d1a228575_0_1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d1a22857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1f5a84133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61f5a8413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5d1a228575_0_1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5d1a22857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61f5a84133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61f5a8413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1f5a84133_0_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61f5a8413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2ea11fe97_6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92ea11fe97_6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61f5a84133_0_9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61f5a8413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61f5a84133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61f5a8413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1f5a84133_0_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61f5a8413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1f5a84133_0_9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61f5a8413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1f5a84133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61f5a8413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1f5a84133_0_1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61f5a8413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1f5a84133_0_1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61f5a8413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1f5a84133_0_1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61f5a8413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Experts are 0 because they </a:t>
            </a:r>
            <a:r>
              <a:rPr lang="en"/>
              <a:t>originally</a:t>
            </a:r>
            <a:r>
              <a:rPr lang="en"/>
              <a:t> </a:t>
            </a:r>
            <a:r>
              <a:rPr lang="en"/>
              <a:t>classified</a:t>
            </a:r>
            <a:r>
              <a:rPr lang="en"/>
              <a:t> the mammogram as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predictions are due to the model not being trained on Prior as they had no </a:t>
            </a:r>
            <a:r>
              <a:rPr lang="en"/>
              <a:t>annotations</a:t>
            </a:r>
            <a:r>
              <a:rPr lang="en"/>
              <a:t> and were classed as normal.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1f5a84133_0_1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1f5a8413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Experts are 0 because they originally classified the mammogram as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predictions are due to the model not being trained on Prior as they had no annotations and were classed as normal.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1f5a84133_0_1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61f5a8413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Experts are 0 because they originally classified the mammogram as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predictions are due to the model not being trained on Prior as they had no annotations and were classed as normal.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2ea11fcf2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92ea11fcf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1f5a84133_0_1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61f5a8413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Experts are 0 because they originally classified the mammogram as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predictions are due to the model not being trained on Prior as they had no annotations and were classed as normal.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1f5a84133_0_1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1f5a8413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Experts are 0 because they originally classified the mammogram as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predictions are due to the model not being trained on Prior as they had no annotations and were classed as normal.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61f5a84133_0_17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61f5a8413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Experts are 0 because they originally classified the mammogram as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predictions are due to the model not being trained on Prior as they had no annotations and were classed as normal.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61f5a84133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61f5a8413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5d1a228575_0_1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5d1a228575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2ea11fcf2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92ea11fcf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2ea11fcf2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2ea11fcf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e2bba730b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9e2bba73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1f5a84133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1f5a8413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d1a228575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5d1a2285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d1a228575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5d1a22857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9" name="Shape 59"/>
        <p:cNvGrpSpPr/>
        <p:nvPr/>
      </p:nvGrpSpPr>
      <p:grpSpPr>
        <a:xfrm>
          <a:off x="0" y="0"/>
          <a:ext cx="0" cy="0"/>
          <a:chOff x="0" y="0"/>
          <a:chExt cx="0" cy="0"/>
        </a:xfrm>
      </p:grpSpPr>
      <p:pic>
        <p:nvPicPr>
          <p:cNvPr descr="Panoramic From Rood2-TDD" id="60" name="Google Shape;60;p14"/>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61" name="Google Shape;61;p14"/>
          <p:cNvPicPr preferRelativeResize="0"/>
          <p:nvPr/>
        </p:nvPicPr>
        <p:blipFill rotWithShape="1">
          <a:blip r:embed="rId3">
            <a:alphaModFix/>
          </a:blip>
          <a:srcRect b="0" l="0" r="0" t="0"/>
          <a:stretch/>
        </p:blipFill>
        <p:spPr>
          <a:xfrm>
            <a:off x="1" y="0"/>
            <a:ext cx="9140825" cy="377825"/>
          </a:xfrm>
          <a:prstGeom prst="rect">
            <a:avLst/>
          </a:prstGeom>
          <a:noFill/>
          <a:ln>
            <a:noFill/>
          </a:ln>
        </p:spPr>
      </p:pic>
      <p:pic>
        <p:nvPicPr>
          <p:cNvPr descr="blue strip copy" id="62" name="Google Shape;62;p14"/>
          <p:cNvPicPr preferRelativeResize="0"/>
          <p:nvPr/>
        </p:nvPicPr>
        <p:blipFill rotWithShape="1">
          <a:blip r:embed="rId4">
            <a:alphaModFix/>
          </a:blip>
          <a:srcRect b="0" l="-35" r="0" t="20168"/>
          <a:stretch/>
        </p:blipFill>
        <p:spPr>
          <a:xfrm>
            <a:off x="0" y="6556376"/>
            <a:ext cx="9144000" cy="301625"/>
          </a:xfrm>
          <a:prstGeom prst="rect">
            <a:avLst/>
          </a:prstGeom>
          <a:noFill/>
          <a:ln>
            <a:noFill/>
          </a:ln>
        </p:spPr>
      </p:pic>
      <p:pic>
        <p:nvPicPr>
          <p:cNvPr descr="Nevada_Master_stack_slogan_4c large" id="63" name="Google Shape;63;p14"/>
          <p:cNvPicPr preferRelativeResize="0"/>
          <p:nvPr/>
        </p:nvPicPr>
        <p:blipFill rotWithShape="1">
          <a:blip r:embed="rId5">
            <a:alphaModFix/>
          </a:blip>
          <a:srcRect b="0" l="0" r="0" t="0"/>
          <a:stretch/>
        </p:blipFill>
        <p:spPr>
          <a:xfrm>
            <a:off x="3463925" y="501649"/>
            <a:ext cx="2209800" cy="1631950"/>
          </a:xfrm>
          <a:prstGeom prst="rect">
            <a:avLst/>
          </a:prstGeom>
          <a:noFill/>
          <a:ln>
            <a:noFill/>
          </a:ln>
        </p:spPr>
      </p:pic>
      <p:sp>
        <p:nvSpPr>
          <p:cNvPr id="64" name="Google Shape;64;p14"/>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27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5" name="Google Shape;65;p14"/>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360"/>
              </a:spcBef>
              <a:spcAft>
                <a:spcPts val="0"/>
              </a:spcAft>
              <a:buClr>
                <a:schemeClr val="dk1"/>
              </a:buClr>
              <a:buSzPts val="2400"/>
              <a:buFont typeface="Noto Sans Symbols"/>
              <a:buNone/>
              <a:defRPr sz="1800"/>
            </a:lvl1pPr>
            <a:lvl2pPr lvl="1" algn="l">
              <a:lnSpc>
                <a:spcPct val="100000"/>
              </a:lnSpc>
              <a:spcBef>
                <a:spcPts val="270"/>
              </a:spcBef>
              <a:spcAft>
                <a:spcPts val="0"/>
              </a:spcAft>
              <a:buClr>
                <a:schemeClr val="dk1"/>
              </a:buClr>
              <a:buSzPts val="1800"/>
              <a:buChar char="–"/>
              <a:defRPr/>
            </a:lvl2pPr>
            <a:lvl3pPr lvl="2" algn="l">
              <a:lnSpc>
                <a:spcPct val="100000"/>
              </a:lnSpc>
              <a:spcBef>
                <a:spcPts val="270"/>
              </a:spcBef>
              <a:spcAft>
                <a:spcPts val="0"/>
              </a:spcAft>
              <a:buClr>
                <a:schemeClr val="dk1"/>
              </a:buClr>
              <a:buSzPts val="1800"/>
              <a:buChar char="•"/>
              <a:defRPr/>
            </a:lvl3pPr>
            <a:lvl4pPr lvl="3" algn="l">
              <a:lnSpc>
                <a:spcPct val="100000"/>
              </a:lnSpc>
              <a:spcBef>
                <a:spcPts val="270"/>
              </a:spcBef>
              <a:spcAft>
                <a:spcPts val="0"/>
              </a:spcAft>
              <a:buClr>
                <a:schemeClr val="dk1"/>
              </a:buClr>
              <a:buSzPts val="1800"/>
              <a:buChar char="–"/>
              <a:defRPr/>
            </a:lvl4pPr>
            <a:lvl5pPr lvl="4" algn="l">
              <a:lnSpc>
                <a:spcPct val="100000"/>
              </a:lnSpc>
              <a:spcBef>
                <a:spcPts val="270"/>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p:txBody>
      </p:sp>
      <p:sp>
        <p:nvSpPr>
          <p:cNvPr id="66" name="Google Shape;66;p14"/>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0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SzPts val="2800"/>
              <a:buNone/>
              <a:defRPr/>
            </a:lvl1pPr>
            <a:lvl2pPr lvl="1" algn="ctr">
              <a:lnSpc>
                <a:spcPct val="90000"/>
              </a:lnSpc>
              <a:spcBef>
                <a:spcPts val="0"/>
              </a:spcBef>
              <a:spcAft>
                <a:spcPts val="0"/>
              </a:spcAft>
              <a:buSzPts val="2800"/>
              <a:buNone/>
              <a:defRPr/>
            </a:lvl2pPr>
            <a:lvl3pPr lvl="2" algn="ctr">
              <a:lnSpc>
                <a:spcPct val="90000"/>
              </a:lnSpc>
              <a:spcBef>
                <a:spcPts val="0"/>
              </a:spcBef>
              <a:spcAft>
                <a:spcPts val="0"/>
              </a:spcAft>
              <a:buSzPts val="2800"/>
              <a:buNone/>
              <a:defRPr/>
            </a:lvl3pPr>
            <a:lvl4pPr lvl="3" algn="ctr">
              <a:lnSpc>
                <a:spcPct val="90000"/>
              </a:lnSpc>
              <a:spcBef>
                <a:spcPts val="0"/>
              </a:spcBef>
              <a:spcAft>
                <a:spcPts val="0"/>
              </a:spcAft>
              <a:buSzPts val="2800"/>
              <a:buNone/>
              <a:defRPr/>
            </a:lvl4pPr>
            <a:lvl5pPr lvl="4" algn="ctr">
              <a:lnSpc>
                <a:spcPct val="90000"/>
              </a:lnSpc>
              <a:spcBef>
                <a:spcPts val="0"/>
              </a:spcBef>
              <a:spcAft>
                <a:spcPts val="0"/>
              </a:spcAft>
              <a:buSzPts val="2800"/>
              <a:buNone/>
              <a:defRPr/>
            </a:lvl5pPr>
            <a:lvl6pPr lvl="5" algn="ctr">
              <a:lnSpc>
                <a:spcPct val="90000"/>
              </a:lnSpc>
              <a:spcBef>
                <a:spcPts val="0"/>
              </a:spcBef>
              <a:spcAft>
                <a:spcPts val="0"/>
              </a:spcAft>
              <a:buSzPts val="2800"/>
              <a:buNone/>
              <a:defRPr/>
            </a:lvl6pPr>
            <a:lvl7pPr lvl="6" algn="ctr">
              <a:lnSpc>
                <a:spcPct val="90000"/>
              </a:lnSpc>
              <a:spcBef>
                <a:spcPts val="0"/>
              </a:spcBef>
              <a:spcAft>
                <a:spcPts val="0"/>
              </a:spcAft>
              <a:buSzPts val="2800"/>
              <a:buNone/>
              <a:defRPr/>
            </a:lvl7pPr>
            <a:lvl8pPr lvl="7" algn="ctr">
              <a:lnSpc>
                <a:spcPct val="90000"/>
              </a:lnSpc>
              <a:spcBef>
                <a:spcPts val="0"/>
              </a:spcBef>
              <a:spcAft>
                <a:spcPts val="0"/>
              </a:spcAft>
              <a:buSzPts val="2800"/>
              <a:buNone/>
              <a:defRPr/>
            </a:lvl8pPr>
            <a:lvl9pPr lvl="8" algn="ctr">
              <a:lnSpc>
                <a:spcPct val="90000"/>
              </a:lnSpc>
              <a:spcBef>
                <a:spcPts val="0"/>
              </a:spcBef>
              <a:spcAft>
                <a:spcPts val="0"/>
              </a:spcAft>
              <a:buSzPts val="2800"/>
              <a:buNone/>
              <a:defRPr/>
            </a:lvl9pPr>
          </a:lstStyle>
          <a:p/>
        </p:txBody>
      </p:sp>
      <p:sp>
        <p:nvSpPr>
          <p:cNvPr id="71" name="Google Shape;71;p1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72" name="Google Shape;72;p1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SzPts val="3600"/>
              <a:buNone/>
              <a:defRPr sz="3600"/>
            </a:lvl1pPr>
            <a:lvl2pPr lvl="1" algn="ctr">
              <a:lnSpc>
                <a:spcPct val="90000"/>
              </a:lnSpc>
              <a:spcBef>
                <a:spcPts val="0"/>
              </a:spcBef>
              <a:spcAft>
                <a:spcPts val="0"/>
              </a:spcAft>
              <a:buSzPts val="3600"/>
              <a:buNone/>
              <a:defRPr sz="3600"/>
            </a:lvl2pPr>
            <a:lvl3pPr lvl="2" algn="ctr">
              <a:lnSpc>
                <a:spcPct val="90000"/>
              </a:lnSpc>
              <a:spcBef>
                <a:spcPts val="0"/>
              </a:spcBef>
              <a:spcAft>
                <a:spcPts val="0"/>
              </a:spcAft>
              <a:buSzPts val="3600"/>
              <a:buNone/>
              <a:defRPr sz="3600"/>
            </a:lvl3pPr>
            <a:lvl4pPr lvl="3" algn="ctr">
              <a:lnSpc>
                <a:spcPct val="90000"/>
              </a:lnSpc>
              <a:spcBef>
                <a:spcPts val="0"/>
              </a:spcBef>
              <a:spcAft>
                <a:spcPts val="0"/>
              </a:spcAft>
              <a:buSzPts val="3600"/>
              <a:buNone/>
              <a:defRPr sz="3600"/>
            </a:lvl4pPr>
            <a:lvl5pPr lvl="4" algn="ctr">
              <a:lnSpc>
                <a:spcPct val="90000"/>
              </a:lnSpc>
              <a:spcBef>
                <a:spcPts val="0"/>
              </a:spcBef>
              <a:spcAft>
                <a:spcPts val="0"/>
              </a:spcAft>
              <a:buSzPts val="3600"/>
              <a:buNone/>
              <a:defRPr sz="3600"/>
            </a:lvl5pPr>
            <a:lvl6pPr lvl="5" algn="ctr">
              <a:lnSpc>
                <a:spcPct val="90000"/>
              </a:lnSpc>
              <a:spcBef>
                <a:spcPts val="0"/>
              </a:spcBef>
              <a:spcAft>
                <a:spcPts val="0"/>
              </a:spcAft>
              <a:buSzPts val="3600"/>
              <a:buNone/>
              <a:defRPr sz="3600"/>
            </a:lvl6pPr>
            <a:lvl7pPr lvl="6" algn="ctr">
              <a:lnSpc>
                <a:spcPct val="90000"/>
              </a:lnSpc>
              <a:spcBef>
                <a:spcPts val="0"/>
              </a:spcBef>
              <a:spcAft>
                <a:spcPts val="0"/>
              </a:spcAft>
              <a:buSzPts val="3600"/>
              <a:buNone/>
              <a:defRPr sz="3600"/>
            </a:lvl7pPr>
            <a:lvl8pPr lvl="7" algn="ctr">
              <a:lnSpc>
                <a:spcPct val="90000"/>
              </a:lnSpc>
              <a:spcBef>
                <a:spcPts val="0"/>
              </a:spcBef>
              <a:spcAft>
                <a:spcPts val="0"/>
              </a:spcAft>
              <a:buSzPts val="3600"/>
              <a:buNone/>
              <a:defRPr sz="3600"/>
            </a:lvl8pPr>
            <a:lvl9pPr lvl="8" algn="ctr">
              <a:lnSpc>
                <a:spcPct val="90000"/>
              </a:lnSpc>
              <a:spcBef>
                <a:spcPts val="0"/>
              </a:spcBef>
              <a:spcAft>
                <a:spcPts val="0"/>
              </a:spcAft>
              <a:buSzPts val="3600"/>
              <a:buNone/>
              <a:defRPr sz="3600"/>
            </a:lvl9pPr>
          </a:lstStyle>
          <a:p/>
        </p:txBody>
      </p:sp>
      <p:sp>
        <p:nvSpPr>
          <p:cNvPr id="75" name="Google Shape;75;p1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6" name="Shape 76"/>
        <p:cNvGrpSpPr/>
        <p:nvPr/>
      </p:nvGrpSpPr>
      <p:grpSpPr>
        <a:xfrm>
          <a:off x="0" y="0"/>
          <a:ext cx="0" cy="0"/>
          <a:chOff x="0" y="0"/>
          <a:chExt cx="0" cy="0"/>
        </a:xfrm>
      </p:grpSpPr>
      <p:sp>
        <p:nvSpPr>
          <p:cNvPr id="77" name="Google Shape;77;p17"/>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8" name="Google Shape;78;p17"/>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sz="1800"/>
            </a:lvl1pPr>
            <a:lvl2pPr indent="-228600" lvl="1" marL="914400" algn="l">
              <a:lnSpc>
                <a:spcPct val="100000"/>
              </a:lnSpc>
              <a:spcBef>
                <a:spcPts val="300"/>
              </a:spcBef>
              <a:spcAft>
                <a:spcPts val="0"/>
              </a:spcAft>
              <a:buClr>
                <a:schemeClr val="dk1"/>
              </a:buClr>
              <a:buSzPts val="2000"/>
              <a:buFont typeface="Arial"/>
              <a:buNone/>
              <a:defRPr sz="1500"/>
            </a:lvl2pPr>
            <a:lvl3pPr indent="-228600" lvl="2" marL="1371600" algn="l">
              <a:lnSpc>
                <a:spcPct val="100000"/>
              </a:lnSpc>
              <a:spcBef>
                <a:spcPts val="270"/>
              </a:spcBef>
              <a:spcAft>
                <a:spcPts val="0"/>
              </a:spcAft>
              <a:buClr>
                <a:schemeClr val="dk1"/>
              </a:buClr>
              <a:buSzPts val="1800"/>
              <a:buFont typeface="Arial"/>
              <a:buNone/>
              <a:defRPr sz="1350"/>
            </a:lvl3pPr>
            <a:lvl4pPr indent="-228600" lvl="3" marL="1828800" algn="l">
              <a:lnSpc>
                <a:spcPct val="100000"/>
              </a:lnSpc>
              <a:spcBef>
                <a:spcPts val="240"/>
              </a:spcBef>
              <a:spcAft>
                <a:spcPts val="0"/>
              </a:spcAft>
              <a:buClr>
                <a:schemeClr val="dk1"/>
              </a:buClr>
              <a:buSzPts val="1600"/>
              <a:buFont typeface="Arial"/>
              <a:buNone/>
              <a:defRPr sz="1200"/>
            </a:lvl4pPr>
            <a:lvl5pPr indent="-228600" lvl="4" marL="2286000" algn="l">
              <a:lnSpc>
                <a:spcPct val="100000"/>
              </a:lnSpc>
              <a:spcBef>
                <a:spcPts val="240"/>
              </a:spcBef>
              <a:spcAft>
                <a:spcPts val="0"/>
              </a:spcAft>
              <a:buClr>
                <a:schemeClr val="dk1"/>
              </a:buClr>
              <a:buSzPts val="1600"/>
              <a:buFont typeface="Arial"/>
              <a:buNone/>
              <a:defRPr sz="1200"/>
            </a:lvl5pPr>
            <a:lvl6pPr indent="-228600" lvl="5" marL="2743200" algn="l">
              <a:lnSpc>
                <a:spcPct val="90000"/>
              </a:lnSpc>
              <a:spcBef>
                <a:spcPts val="375"/>
              </a:spcBef>
              <a:spcAft>
                <a:spcPts val="0"/>
              </a:spcAft>
              <a:buClr>
                <a:schemeClr val="dk1"/>
              </a:buClr>
              <a:buSzPts val="1600"/>
              <a:buNone/>
              <a:defRPr sz="1200"/>
            </a:lvl6pPr>
            <a:lvl7pPr indent="-228600" lvl="6" marL="3200400" algn="l">
              <a:lnSpc>
                <a:spcPct val="90000"/>
              </a:lnSpc>
              <a:spcBef>
                <a:spcPts val="375"/>
              </a:spcBef>
              <a:spcAft>
                <a:spcPts val="0"/>
              </a:spcAft>
              <a:buClr>
                <a:schemeClr val="dk1"/>
              </a:buClr>
              <a:buSzPts val="1600"/>
              <a:buNone/>
              <a:defRPr sz="1200"/>
            </a:lvl7pPr>
            <a:lvl8pPr indent="-228600" lvl="7" marL="3657600" algn="l">
              <a:lnSpc>
                <a:spcPct val="90000"/>
              </a:lnSpc>
              <a:spcBef>
                <a:spcPts val="375"/>
              </a:spcBef>
              <a:spcAft>
                <a:spcPts val="0"/>
              </a:spcAft>
              <a:buClr>
                <a:schemeClr val="dk1"/>
              </a:buClr>
              <a:buSzPts val="1600"/>
              <a:buNone/>
              <a:defRPr sz="1200"/>
            </a:lvl8pPr>
            <a:lvl9pPr indent="-228600" lvl="8" marL="4114800" algn="l">
              <a:lnSpc>
                <a:spcPct val="90000"/>
              </a:lnSpc>
              <a:spcBef>
                <a:spcPts val="375"/>
              </a:spcBef>
              <a:spcAft>
                <a:spcPts val="0"/>
              </a:spcAft>
              <a:buClr>
                <a:schemeClr val="dk1"/>
              </a:buClr>
              <a:buSzPts val="1600"/>
              <a:buNone/>
              <a:defRPr sz="1200"/>
            </a:lvl9pPr>
          </a:lstStyle>
          <a:p/>
        </p:txBody>
      </p:sp>
      <p:sp>
        <p:nvSpPr>
          <p:cNvPr id="79" name="Google Shape;79;p17"/>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8"/>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4" name="Google Shape;84;p18"/>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18"/>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18"/>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19"/>
          <p:cNvSpPr txBox="1"/>
          <p:nvPr>
            <p:ph type="title"/>
          </p:nvPr>
        </p:nvSpPr>
        <p:spPr>
          <a:xfrm>
            <a:off x="630238" y="365125"/>
            <a:ext cx="78867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1" name="Google Shape;91;p19"/>
          <p:cNvSpPr txBox="1"/>
          <p:nvPr>
            <p:ph idx="1" type="body"/>
          </p:nvPr>
        </p:nvSpPr>
        <p:spPr>
          <a:xfrm>
            <a:off x="630239" y="1681163"/>
            <a:ext cx="3868800" cy="823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Font typeface="Arial"/>
              <a:buNone/>
              <a:defRPr b="1" sz="1500"/>
            </a:lvl2pPr>
            <a:lvl3pPr indent="-228600" lvl="2" marL="1371600" algn="l">
              <a:lnSpc>
                <a:spcPct val="100000"/>
              </a:lnSpc>
              <a:spcBef>
                <a:spcPts val="270"/>
              </a:spcBef>
              <a:spcAft>
                <a:spcPts val="0"/>
              </a:spcAft>
              <a:buClr>
                <a:schemeClr val="dk1"/>
              </a:buClr>
              <a:buSzPts val="1800"/>
              <a:buFont typeface="Arial"/>
              <a:buNone/>
              <a:defRPr b="1" sz="1350"/>
            </a:lvl3pPr>
            <a:lvl4pPr indent="-228600" lvl="3" marL="1828800" algn="l">
              <a:lnSpc>
                <a:spcPct val="100000"/>
              </a:lnSpc>
              <a:spcBef>
                <a:spcPts val="240"/>
              </a:spcBef>
              <a:spcAft>
                <a:spcPts val="0"/>
              </a:spcAft>
              <a:buClr>
                <a:schemeClr val="dk1"/>
              </a:buClr>
              <a:buSzPts val="1600"/>
              <a:buFont typeface="Arial"/>
              <a:buNone/>
              <a:defRPr b="1" sz="1200"/>
            </a:lvl4pPr>
            <a:lvl5pPr indent="-228600" lvl="4" marL="2286000" algn="l">
              <a:lnSpc>
                <a:spcPct val="100000"/>
              </a:lnSpc>
              <a:spcBef>
                <a:spcPts val="240"/>
              </a:spcBef>
              <a:spcAft>
                <a:spcPts val="0"/>
              </a:spcAft>
              <a:buClr>
                <a:schemeClr val="dk1"/>
              </a:buClr>
              <a:buSzPts val="1600"/>
              <a:buFont typeface="Arial"/>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92" name="Google Shape;92;p19"/>
          <p:cNvSpPr txBox="1"/>
          <p:nvPr>
            <p:ph idx="2" type="body"/>
          </p:nvPr>
        </p:nvSpPr>
        <p:spPr>
          <a:xfrm>
            <a:off x="630239" y="2505075"/>
            <a:ext cx="3868800" cy="3987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19"/>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Font typeface="Arial"/>
              <a:buNone/>
              <a:defRPr b="1" sz="1500"/>
            </a:lvl2pPr>
            <a:lvl3pPr indent="-228600" lvl="2" marL="1371600" algn="l">
              <a:lnSpc>
                <a:spcPct val="100000"/>
              </a:lnSpc>
              <a:spcBef>
                <a:spcPts val="270"/>
              </a:spcBef>
              <a:spcAft>
                <a:spcPts val="0"/>
              </a:spcAft>
              <a:buClr>
                <a:schemeClr val="dk1"/>
              </a:buClr>
              <a:buSzPts val="1800"/>
              <a:buFont typeface="Arial"/>
              <a:buNone/>
              <a:defRPr b="1" sz="1350"/>
            </a:lvl3pPr>
            <a:lvl4pPr indent="-228600" lvl="3" marL="1828800" algn="l">
              <a:lnSpc>
                <a:spcPct val="100000"/>
              </a:lnSpc>
              <a:spcBef>
                <a:spcPts val="240"/>
              </a:spcBef>
              <a:spcAft>
                <a:spcPts val="0"/>
              </a:spcAft>
              <a:buClr>
                <a:schemeClr val="dk1"/>
              </a:buClr>
              <a:buSzPts val="1600"/>
              <a:buFont typeface="Arial"/>
              <a:buNone/>
              <a:defRPr b="1" sz="1200"/>
            </a:lvl4pPr>
            <a:lvl5pPr indent="-228600" lvl="4" marL="2286000" algn="l">
              <a:lnSpc>
                <a:spcPct val="100000"/>
              </a:lnSpc>
              <a:spcBef>
                <a:spcPts val="240"/>
              </a:spcBef>
              <a:spcAft>
                <a:spcPts val="0"/>
              </a:spcAft>
              <a:buClr>
                <a:schemeClr val="dk1"/>
              </a:buClr>
              <a:buSzPts val="1600"/>
              <a:buFont typeface="Arial"/>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94" name="Google Shape;94;p19"/>
          <p:cNvSpPr txBox="1"/>
          <p:nvPr>
            <p:ph idx="4" type="body"/>
          </p:nvPr>
        </p:nvSpPr>
        <p:spPr>
          <a:xfrm>
            <a:off x="4629150" y="2505075"/>
            <a:ext cx="3887700" cy="3987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19"/>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9"/>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0" name="Google Shape;100;p20"/>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1"/>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30239" y="457200"/>
            <a:ext cx="2949600"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9" name="Google Shape;109;p22"/>
          <p:cNvSpPr txBox="1"/>
          <p:nvPr>
            <p:ph idx="1" type="body"/>
          </p:nvPr>
        </p:nvSpPr>
        <p:spPr>
          <a:xfrm>
            <a:off x="3887788" y="987425"/>
            <a:ext cx="4629300" cy="54897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480"/>
              </a:spcBef>
              <a:spcAft>
                <a:spcPts val="0"/>
              </a:spcAft>
              <a:buClr>
                <a:schemeClr val="dk1"/>
              </a:buClr>
              <a:buSzPts val="3200"/>
              <a:buChar char="▪"/>
              <a:defRPr sz="2400"/>
            </a:lvl1pPr>
            <a:lvl2pPr indent="-406400" lvl="1" marL="914400" algn="l">
              <a:lnSpc>
                <a:spcPct val="100000"/>
              </a:lnSpc>
              <a:spcBef>
                <a:spcPts val="420"/>
              </a:spcBef>
              <a:spcAft>
                <a:spcPts val="0"/>
              </a:spcAft>
              <a:buClr>
                <a:schemeClr val="dk1"/>
              </a:buClr>
              <a:buSzPts val="2800"/>
              <a:buFont typeface="Arial"/>
              <a:buChar char="–"/>
              <a:defRPr sz="2100"/>
            </a:lvl2pPr>
            <a:lvl3pPr indent="-381000" lvl="2" marL="1371600" algn="l">
              <a:lnSpc>
                <a:spcPct val="100000"/>
              </a:lnSpc>
              <a:spcBef>
                <a:spcPts val="360"/>
              </a:spcBef>
              <a:spcAft>
                <a:spcPts val="0"/>
              </a:spcAft>
              <a:buClr>
                <a:schemeClr val="dk1"/>
              </a:buClr>
              <a:buSzPts val="2400"/>
              <a:buFont typeface="Arial"/>
              <a:buChar char="•"/>
              <a:defRPr sz="1800"/>
            </a:lvl3pPr>
            <a:lvl4pPr indent="-355600" lvl="3" marL="1828800" algn="l">
              <a:lnSpc>
                <a:spcPct val="100000"/>
              </a:lnSpc>
              <a:spcBef>
                <a:spcPts val="300"/>
              </a:spcBef>
              <a:spcAft>
                <a:spcPts val="0"/>
              </a:spcAft>
              <a:buClr>
                <a:schemeClr val="dk1"/>
              </a:buClr>
              <a:buSzPts val="2000"/>
              <a:buFont typeface="Arial"/>
              <a:buChar char="–"/>
              <a:defRPr sz="1500"/>
            </a:lvl4pPr>
            <a:lvl5pPr indent="-355600" lvl="4" marL="2286000" algn="l">
              <a:lnSpc>
                <a:spcPct val="100000"/>
              </a:lnSpc>
              <a:spcBef>
                <a:spcPts val="300"/>
              </a:spcBef>
              <a:spcAft>
                <a:spcPts val="0"/>
              </a:spcAft>
              <a:buClr>
                <a:schemeClr val="dk1"/>
              </a:buClr>
              <a:buSzPts val="2000"/>
              <a:buFont typeface="Arial"/>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110" name="Google Shape;110;p22"/>
          <p:cNvSpPr txBox="1"/>
          <p:nvPr>
            <p:ph idx="2" type="body"/>
          </p:nvPr>
        </p:nvSpPr>
        <p:spPr>
          <a:xfrm>
            <a:off x="630239" y="2057399"/>
            <a:ext cx="2949600" cy="4293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600"/>
              <a:buNone/>
              <a:defRPr sz="1200"/>
            </a:lvl1pPr>
            <a:lvl2pPr indent="-228600" lvl="1" marL="914400" algn="l">
              <a:lnSpc>
                <a:spcPct val="100000"/>
              </a:lnSpc>
              <a:spcBef>
                <a:spcPts val="210"/>
              </a:spcBef>
              <a:spcAft>
                <a:spcPts val="0"/>
              </a:spcAft>
              <a:buClr>
                <a:schemeClr val="dk1"/>
              </a:buClr>
              <a:buSzPts val="1400"/>
              <a:buFont typeface="Arial"/>
              <a:buNone/>
              <a:defRPr sz="1050"/>
            </a:lvl2pPr>
            <a:lvl3pPr indent="-228600" lvl="2" marL="1371600" algn="l">
              <a:lnSpc>
                <a:spcPct val="100000"/>
              </a:lnSpc>
              <a:spcBef>
                <a:spcPts val="180"/>
              </a:spcBef>
              <a:spcAft>
                <a:spcPts val="0"/>
              </a:spcAft>
              <a:buClr>
                <a:schemeClr val="dk1"/>
              </a:buClr>
              <a:buSzPts val="1200"/>
              <a:buFont typeface="Arial"/>
              <a:buNone/>
              <a:defRPr sz="900"/>
            </a:lvl3pPr>
            <a:lvl4pPr indent="-228600" lvl="3" marL="1828800" algn="l">
              <a:lnSpc>
                <a:spcPct val="100000"/>
              </a:lnSpc>
              <a:spcBef>
                <a:spcPts val="150"/>
              </a:spcBef>
              <a:spcAft>
                <a:spcPts val="0"/>
              </a:spcAft>
              <a:buClr>
                <a:schemeClr val="dk1"/>
              </a:buClr>
              <a:buSzPts val="1000"/>
              <a:buFont typeface="Arial"/>
              <a:buNone/>
              <a:defRPr sz="750"/>
            </a:lvl4pPr>
            <a:lvl5pPr indent="-228600" lvl="4" marL="2286000" algn="l">
              <a:lnSpc>
                <a:spcPct val="100000"/>
              </a:lnSpc>
              <a:spcBef>
                <a:spcPts val="150"/>
              </a:spcBef>
              <a:spcAft>
                <a:spcPts val="0"/>
              </a:spcAft>
              <a:buClr>
                <a:schemeClr val="dk1"/>
              </a:buClr>
              <a:buSzPts val="1000"/>
              <a:buFont typeface="Arial"/>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11" name="Google Shape;111;p22"/>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2"/>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2"/>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30239" y="457200"/>
            <a:ext cx="2949600"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16" name="Google Shape;116;p23"/>
          <p:cNvSpPr/>
          <p:nvPr>
            <p:ph idx="2" type="pic"/>
          </p:nvPr>
        </p:nvSpPr>
        <p:spPr>
          <a:xfrm>
            <a:off x="3887788" y="987425"/>
            <a:ext cx="4629300" cy="5489700"/>
          </a:xfrm>
          <a:prstGeom prst="rect">
            <a:avLst/>
          </a:prstGeom>
          <a:noFill/>
          <a:ln>
            <a:noFill/>
          </a:ln>
        </p:spPr>
      </p:sp>
      <p:sp>
        <p:nvSpPr>
          <p:cNvPr id="117" name="Google Shape;117;p23"/>
          <p:cNvSpPr txBox="1"/>
          <p:nvPr>
            <p:ph idx="1" type="body"/>
          </p:nvPr>
        </p:nvSpPr>
        <p:spPr>
          <a:xfrm>
            <a:off x="630239" y="2057399"/>
            <a:ext cx="2949600" cy="4293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600"/>
              <a:buNone/>
              <a:defRPr sz="1200"/>
            </a:lvl1pPr>
            <a:lvl2pPr indent="-228600" lvl="1" marL="914400" algn="l">
              <a:lnSpc>
                <a:spcPct val="100000"/>
              </a:lnSpc>
              <a:spcBef>
                <a:spcPts val="210"/>
              </a:spcBef>
              <a:spcAft>
                <a:spcPts val="0"/>
              </a:spcAft>
              <a:buClr>
                <a:schemeClr val="dk1"/>
              </a:buClr>
              <a:buSzPts val="1400"/>
              <a:buFont typeface="Arial"/>
              <a:buNone/>
              <a:defRPr sz="1050"/>
            </a:lvl2pPr>
            <a:lvl3pPr indent="-228600" lvl="2" marL="1371600" algn="l">
              <a:lnSpc>
                <a:spcPct val="100000"/>
              </a:lnSpc>
              <a:spcBef>
                <a:spcPts val="180"/>
              </a:spcBef>
              <a:spcAft>
                <a:spcPts val="0"/>
              </a:spcAft>
              <a:buClr>
                <a:schemeClr val="dk1"/>
              </a:buClr>
              <a:buSzPts val="1200"/>
              <a:buFont typeface="Arial"/>
              <a:buNone/>
              <a:defRPr sz="900"/>
            </a:lvl3pPr>
            <a:lvl4pPr indent="-228600" lvl="3" marL="1828800" algn="l">
              <a:lnSpc>
                <a:spcPct val="100000"/>
              </a:lnSpc>
              <a:spcBef>
                <a:spcPts val="150"/>
              </a:spcBef>
              <a:spcAft>
                <a:spcPts val="0"/>
              </a:spcAft>
              <a:buClr>
                <a:schemeClr val="dk1"/>
              </a:buClr>
              <a:buSzPts val="1000"/>
              <a:buFont typeface="Arial"/>
              <a:buNone/>
              <a:defRPr sz="750"/>
            </a:lvl4pPr>
            <a:lvl5pPr indent="-228600" lvl="4" marL="2286000" algn="l">
              <a:lnSpc>
                <a:spcPct val="100000"/>
              </a:lnSpc>
              <a:spcBef>
                <a:spcPts val="150"/>
              </a:spcBef>
              <a:spcAft>
                <a:spcPts val="0"/>
              </a:spcAft>
              <a:buClr>
                <a:schemeClr val="dk1"/>
              </a:buClr>
              <a:buSzPts val="1000"/>
              <a:buFont typeface="Arial"/>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118" name="Google Shape;118;p23"/>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3" name="Google Shape;123;p24"/>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24"/>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29" name="Google Shape;129;p25"/>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25"/>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5"/>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5"/>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33" name="Shape 133"/>
        <p:cNvGrpSpPr/>
        <p:nvPr/>
      </p:nvGrpSpPr>
      <p:grpSpPr>
        <a:xfrm>
          <a:off x="0" y="0"/>
          <a:ext cx="0" cy="0"/>
          <a:chOff x="0" y="0"/>
          <a:chExt cx="0" cy="0"/>
        </a:xfrm>
      </p:grpSpPr>
      <p:sp>
        <p:nvSpPr>
          <p:cNvPr id="134" name="Google Shape;134;p26"/>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35" name="Google Shape;135;p26"/>
          <p:cNvSpPr txBox="1"/>
          <p:nvPr>
            <p:ph idx="1" type="body"/>
          </p:nvPr>
        </p:nvSpPr>
        <p:spPr>
          <a:xfrm>
            <a:off x="315913" y="1066800"/>
            <a:ext cx="41784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26"/>
          <p:cNvSpPr txBox="1"/>
          <p:nvPr>
            <p:ph idx="2" type="body"/>
          </p:nvPr>
        </p:nvSpPr>
        <p:spPr>
          <a:xfrm>
            <a:off x="4646614" y="10668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 name="Google Shape;137;p26"/>
          <p:cNvSpPr txBox="1"/>
          <p:nvPr>
            <p:ph idx="3" type="body"/>
          </p:nvPr>
        </p:nvSpPr>
        <p:spPr>
          <a:xfrm>
            <a:off x="315913" y="3771900"/>
            <a:ext cx="41784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p26"/>
          <p:cNvSpPr txBox="1"/>
          <p:nvPr>
            <p:ph idx="4" type="body"/>
          </p:nvPr>
        </p:nvSpPr>
        <p:spPr>
          <a:xfrm>
            <a:off x="4646614" y="37719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26"/>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6"/>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42" name="Shape 142"/>
        <p:cNvGrpSpPr/>
        <p:nvPr/>
      </p:nvGrpSpPr>
      <p:grpSpPr>
        <a:xfrm>
          <a:off x="0" y="0"/>
          <a:ext cx="0" cy="0"/>
          <a:chOff x="0" y="0"/>
          <a:chExt cx="0" cy="0"/>
        </a:xfrm>
      </p:grpSpPr>
      <p:sp>
        <p:nvSpPr>
          <p:cNvPr id="143" name="Google Shape;143;p27"/>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44" name="Google Shape;144;p27"/>
          <p:cNvSpPr txBox="1"/>
          <p:nvPr>
            <p:ph idx="1" type="body"/>
          </p:nvPr>
        </p:nvSpPr>
        <p:spPr>
          <a:xfrm>
            <a:off x="315914" y="1066800"/>
            <a:ext cx="85107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27"/>
          <p:cNvSpPr txBox="1"/>
          <p:nvPr>
            <p:ph idx="2" type="body"/>
          </p:nvPr>
        </p:nvSpPr>
        <p:spPr>
          <a:xfrm>
            <a:off x="315914" y="3771900"/>
            <a:ext cx="85107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27"/>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7"/>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9" name="Shape 149"/>
        <p:cNvGrpSpPr/>
        <p:nvPr/>
      </p:nvGrpSpPr>
      <p:grpSpPr>
        <a:xfrm>
          <a:off x="0" y="0"/>
          <a:ext cx="0" cy="0"/>
          <a:chOff x="0" y="0"/>
          <a:chExt cx="0" cy="0"/>
        </a:xfrm>
      </p:grpSpPr>
      <p:sp>
        <p:nvSpPr>
          <p:cNvPr id="150" name="Google Shape;150;p28"/>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1" name="Google Shape;151;p28"/>
          <p:cNvSpPr txBox="1"/>
          <p:nvPr>
            <p:ph idx="1" type="body"/>
          </p:nvPr>
        </p:nvSpPr>
        <p:spPr>
          <a:xfrm>
            <a:off x="315913" y="1066800"/>
            <a:ext cx="41784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 name="Google Shape;152;p28"/>
          <p:cNvSpPr txBox="1"/>
          <p:nvPr>
            <p:ph idx="2" type="body"/>
          </p:nvPr>
        </p:nvSpPr>
        <p:spPr>
          <a:xfrm>
            <a:off x="4646614" y="10668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3" name="Google Shape;153;p28"/>
          <p:cNvSpPr txBox="1"/>
          <p:nvPr>
            <p:ph idx="3" type="body"/>
          </p:nvPr>
        </p:nvSpPr>
        <p:spPr>
          <a:xfrm>
            <a:off x="4646614" y="37719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28"/>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8"/>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11.jpg"/><Relationship Id="rId3"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theme" Target="../theme/theme2.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52" name="Google Shape;52;p13"/>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53" name="Google Shape;53;p13"/>
          <p:cNvPicPr preferRelativeResize="0"/>
          <p:nvPr/>
        </p:nvPicPr>
        <p:blipFill rotWithShape="1">
          <a:blip r:embed="rId1">
            <a:alphaModFix/>
          </a:blip>
          <a:srcRect b="0" l="0" r="0" t="0"/>
          <a:stretch/>
        </p:blipFill>
        <p:spPr>
          <a:xfrm>
            <a:off x="1" y="0"/>
            <a:ext cx="9140825" cy="377825"/>
          </a:xfrm>
          <a:prstGeom prst="rect">
            <a:avLst/>
          </a:prstGeom>
          <a:noFill/>
          <a:ln>
            <a:noFill/>
          </a:ln>
        </p:spPr>
      </p:pic>
      <p:pic>
        <p:nvPicPr>
          <p:cNvPr descr="blue strip copy" id="54" name="Google Shape;54;p13"/>
          <p:cNvPicPr preferRelativeResize="0"/>
          <p:nvPr/>
        </p:nvPicPr>
        <p:blipFill rotWithShape="1">
          <a:blip r:embed="rId2">
            <a:alphaModFix/>
          </a:blip>
          <a:srcRect b="0" l="0" r="0" t="0"/>
          <a:stretch/>
        </p:blipFill>
        <p:spPr>
          <a:xfrm>
            <a:off x="3176" y="6480176"/>
            <a:ext cx="9140825" cy="377825"/>
          </a:xfrm>
          <a:prstGeom prst="rect">
            <a:avLst/>
          </a:prstGeom>
          <a:noFill/>
          <a:ln>
            <a:noFill/>
          </a:ln>
        </p:spPr>
      </p:pic>
      <p:pic>
        <p:nvPicPr>
          <p:cNvPr descr="Nevada_N" id="55" name="Google Shape;55;p13"/>
          <p:cNvPicPr preferRelativeResize="0"/>
          <p:nvPr/>
        </p:nvPicPr>
        <p:blipFill rotWithShape="1">
          <a:blip r:embed="rId3">
            <a:alphaModFix/>
          </a:blip>
          <a:srcRect b="0" l="0" r="0" t="0"/>
          <a:stretch/>
        </p:blipFill>
        <p:spPr>
          <a:xfrm>
            <a:off x="152401" y="98425"/>
            <a:ext cx="1120775" cy="1120775"/>
          </a:xfrm>
          <a:prstGeom prst="rect">
            <a:avLst/>
          </a:prstGeom>
          <a:noFill/>
          <a:ln>
            <a:noFill/>
          </a:ln>
        </p:spPr>
      </p:pic>
      <p:sp>
        <p:nvSpPr>
          <p:cNvPr id="56" name="Google Shape;56;p13"/>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57" name="Google Shape;57;p13"/>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58" name="Google Shape;58;p1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keras.io/examples/generative/cycleg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190500" y="2150175"/>
            <a:ext cx="8763000" cy="12789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SzPct val="88111"/>
              <a:buNone/>
            </a:pPr>
            <a:r>
              <a:rPr lang="en"/>
              <a:t>Early detection and classification of abnormality in prior mammograms using image-to-image translation and YOLO techniques</a:t>
            </a:r>
            <a:endParaRPr sz="1588"/>
          </a:p>
        </p:txBody>
      </p:sp>
      <p:sp>
        <p:nvSpPr>
          <p:cNvPr id="162" name="Google Shape;162;p29"/>
          <p:cNvSpPr txBox="1"/>
          <p:nvPr>
            <p:ph idx="1" type="subTitle"/>
          </p:nvPr>
        </p:nvSpPr>
        <p:spPr>
          <a:xfrm>
            <a:off x="152400" y="3458825"/>
            <a:ext cx="8991600" cy="533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00000"/>
              </a:lnSpc>
              <a:spcBef>
                <a:spcPts val="0"/>
              </a:spcBef>
              <a:spcAft>
                <a:spcPts val="0"/>
              </a:spcAft>
              <a:buSzPct val="333333"/>
              <a:buNone/>
            </a:pPr>
            <a:r>
              <a:rPr lang="en"/>
              <a:t>Presented by Kelly Chinander &amp; Ronald Du</a:t>
            </a:r>
            <a:endParaRPr/>
          </a:p>
          <a:p>
            <a:pPr indent="0" lvl="0" marL="0" rtl="0" algn="ctr">
              <a:lnSpc>
                <a:spcPct val="100000"/>
              </a:lnSpc>
              <a:spcBef>
                <a:spcPts val="0"/>
              </a:spcBef>
              <a:spcAft>
                <a:spcPts val="0"/>
              </a:spcAft>
              <a:buSzPct val="333333"/>
              <a:buNone/>
            </a:pPr>
            <a:r>
              <a:rPr lang="en"/>
              <a:t>November 22nd,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YOLO-based fusion model: overview</a:t>
            </a:r>
            <a:endParaRPr/>
          </a:p>
        </p:txBody>
      </p:sp>
      <p:pic>
        <p:nvPicPr>
          <p:cNvPr id="215" name="Google Shape;215;p38"/>
          <p:cNvPicPr preferRelativeResize="0"/>
          <p:nvPr/>
        </p:nvPicPr>
        <p:blipFill>
          <a:blip r:embed="rId3">
            <a:alphaModFix/>
          </a:blip>
          <a:stretch>
            <a:fillRect/>
          </a:stretch>
        </p:blipFill>
        <p:spPr>
          <a:xfrm>
            <a:off x="356400" y="1811325"/>
            <a:ext cx="8431224" cy="3235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Image-to-image translation technique</a:t>
            </a:r>
            <a:endParaRPr/>
          </a:p>
        </p:txBody>
      </p:sp>
      <p:sp>
        <p:nvSpPr>
          <p:cNvPr id="221" name="Google Shape;221;p3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0" lang="en" sz="2400"/>
              <a:t>GANs have performed well for image generation, including for medical imaging. Further work has developed GANs that can generate images from mappings of earlier learned images. </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 sz="2400"/>
              <a:t>In these GANs, a pair of generators are trained on the mappings of images, and a pair of </a:t>
            </a:r>
            <a:r>
              <a:rPr b="0" lang="en" sz="2400"/>
              <a:t>discriminators</a:t>
            </a:r>
            <a:r>
              <a:rPr b="0" lang="en" sz="2400"/>
              <a:t> is trained on the two different types of images.</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 sz="2400"/>
              <a:t>Two common GANs that apply this image to image translation technique are Pix2Pix and CycleGAN.</a:t>
            </a:r>
            <a:endParaRPr b="0"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Image-to-image translation technique</a:t>
            </a:r>
            <a:endParaRPr/>
          </a:p>
        </p:txBody>
      </p:sp>
      <p:sp>
        <p:nvSpPr>
          <p:cNvPr id="227" name="Google Shape;227;p4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0" lang="en" sz="2400"/>
              <a:t>PIx2Pix works on paired datasets but </a:t>
            </a:r>
            <a:r>
              <a:rPr b="0" lang="en" sz="2400"/>
              <a:t>only</a:t>
            </a:r>
            <a:r>
              <a:rPr b="0" lang="en" sz="2400"/>
              <a:t> accepts one image from the source domain. It then updates its training using the corresponding image from the target domain.</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 sz="2400"/>
              <a:t>In </a:t>
            </a:r>
            <a:r>
              <a:rPr b="0" lang="en" sz="2400"/>
              <a:t>comparison</a:t>
            </a:r>
            <a:r>
              <a:rPr b="0" lang="en" sz="2400"/>
              <a:t>, CycleGAN works on unpaired datasets, where the GAN accepts two images, and performs a </a:t>
            </a:r>
            <a:r>
              <a:rPr b="0" lang="en" sz="2400"/>
              <a:t>cyclic</a:t>
            </a:r>
            <a:r>
              <a:rPr b="0" lang="en" sz="2400"/>
              <a:t> translation between the domains to return new </a:t>
            </a:r>
            <a:r>
              <a:rPr b="0" lang="en" sz="2400"/>
              <a:t>synthetic</a:t>
            </a:r>
            <a:r>
              <a:rPr b="0" lang="en" sz="2400"/>
              <a:t> images. </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t/>
            </a:r>
            <a:endParaRPr b="0" sz="2400"/>
          </a:p>
        </p:txBody>
      </p:sp>
      <p:pic>
        <p:nvPicPr>
          <p:cNvPr id="228" name="Google Shape;228;p40"/>
          <p:cNvPicPr preferRelativeResize="0"/>
          <p:nvPr/>
        </p:nvPicPr>
        <p:blipFill>
          <a:blip r:embed="rId3">
            <a:alphaModFix/>
          </a:blip>
          <a:stretch>
            <a:fillRect/>
          </a:stretch>
        </p:blipFill>
        <p:spPr>
          <a:xfrm>
            <a:off x="6355199" y="4726700"/>
            <a:ext cx="2788801" cy="174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Image-to-image translation technique</a:t>
            </a:r>
            <a:endParaRPr/>
          </a:p>
        </p:txBody>
      </p:sp>
      <p:sp>
        <p:nvSpPr>
          <p:cNvPr id="234" name="Google Shape;234;p4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0" lang="en" sz="2400"/>
              <a:t>Pix2Pix is based on a conditional GAN architecture, where the network tries to transfer special </a:t>
            </a:r>
            <a:r>
              <a:rPr b="0" lang="en" sz="2400"/>
              <a:t>characteristics</a:t>
            </a:r>
            <a:r>
              <a:rPr b="0" lang="en" sz="2400"/>
              <a:t> of the input image to get an output image. It compares the images to the actual corresponding image from the dataset to update the learning.</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 sz="2400"/>
              <a:t>CycleGAN is built on top of Pix2Pix and works on unpaired data by </a:t>
            </a:r>
            <a:r>
              <a:rPr b="0" lang="en" sz="2400"/>
              <a:t>employing</a:t>
            </a:r>
            <a:r>
              <a:rPr b="0" lang="en" sz="2400"/>
              <a:t> two generators and two discriminators, and employs a new cycle consistency loss to prevent mismatch when generating images. </a:t>
            </a:r>
            <a:endParaRPr b="0" sz="2400"/>
          </a:p>
        </p:txBody>
      </p:sp>
      <p:pic>
        <p:nvPicPr>
          <p:cNvPr id="235" name="Google Shape;235;p41"/>
          <p:cNvPicPr preferRelativeResize="0"/>
          <p:nvPr/>
        </p:nvPicPr>
        <p:blipFill>
          <a:blip r:embed="rId3">
            <a:alphaModFix/>
          </a:blip>
          <a:stretch>
            <a:fillRect/>
          </a:stretch>
        </p:blipFill>
        <p:spPr>
          <a:xfrm>
            <a:off x="7359800" y="5373625"/>
            <a:ext cx="1784200" cy="1119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Image-to-image translation technique</a:t>
            </a:r>
            <a:endParaRPr/>
          </a:p>
        </p:txBody>
      </p:sp>
      <p:pic>
        <p:nvPicPr>
          <p:cNvPr id="241" name="Google Shape;241;p42"/>
          <p:cNvPicPr preferRelativeResize="0"/>
          <p:nvPr/>
        </p:nvPicPr>
        <p:blipFill>
          <a:blip r:embed="rId3">
            <a:alphaModFix/>
          </a:blip>
          <a:stretch>
            <a:fillRect/>
          </a:stretch>
        </p:blipFill>
        <p:spPr>
          <a:xfrm>
            <a:off x="788975" y="1356874"/>
            <a:ext cx="7566025" cy="474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Early detection and classification framework</a:t>
            </a:r>
            <a:endParaRPr/>
          </a:p>
        </p:txBody>
      </p:sp>
      <p:sp>
        <p:nvSpPr>
          <p:cNvPr id="247" name="Google Shape;247;p4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en" sz="2400"/>
              <a:t>The authors begin by evaluating mammograms with their YOLO fusion model. Then, a new </a:t>
            </a:r>
            <a:r>
              <a:rPr b="0" lang="en" sz="2400"/>
              <a:t>synthetic prior mammogram is generated from the current image and the prior image using the GANs to avoid misalignment issues. </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Finally, the fusion YOLO model </a:t>
            </a:r>
            <a:endParaRPr b="0" sz="2400"/>
          </a:p>
          <a:p>
            <a:pPr indent="0" lvl="0" marL="0" rtl="0" algn="l">
              <a:lnSpc>
                <a:spcPct val="115000"/>
              </a:lnSpc>
              <a:spcBef>
                <a:spcPts val="0"/>
              </a:spcBef>
              <a:spcAft>
                <a:spcPts val="0"/>
              </a:spcAft>
              <a:buNone/>
            </a:pPr>
            <a:r>
              <a:rPr b="0" lang="en" sz="2400"/>
              <a:t>is used to evaluate the generated </a:t>
            </a:r>
            <a:endParaRPr b="0" sz="2400"/>
          </a:p>
          <a:p>
            <a:pPr indent="0" lvl="0" marL="0" rtl="0" algn="l">
              <a:lnSpc>
                <a:spcPct val="115000"/>
              </a:lnSpc>
              <a:spcBef>
                <a:spcPts val="0"/>
              </a:spcBef>
              <a:spcAft>
                <a:spcPts val="0"/>
              </a:spcAft>
              <a:buNone/>
            </a:pPr>
            <a:r>
              <a:rPr b="0" lang="en" sz="2400"/>
              <a:t>prior mammograms to see if the </a:t>
            </a:r>
            <a:endParaRPr b="0" sz="2400"/>
          </a:p>
          <a:p>
            <a:pPr indent="0" lvl="0" marL="0" rtl="0" algn="l">
              <a:lnSpc>
                <a:spcPct val="115000"/>
              </a:lnSpc>
              <a:spcBef>
                <a:spcPts val="0"/>
              </a:spcBef>
              <a:spcAft>
                <a:spcPts val="0"/>
              </a:spcAft>
              <a:buNone/>
            </a:pPr>
            <a:r>
              <a:rPr b="0" lang="en" sz="2400"/>
              <a:t>ROI was detected.</a:t>
            </a:r>
            <a:endParaRPr b="0" sz="2400"/>
          </a:p>
        </p:txBody>
      </p:sp>
      <p:pic>
        <p:nvPicPr>
          <p:cNvPr id="248" name="Google Shape;248;p43"/>
          <p:cNvPicPr preferRelativeResize="0"/>
          <p:nvPr/>
        </p:nvPicPr>
        <p:blipFill>
          <a:blip r:embed="rId3">
            <a:alphaModFix/>
          </a:blip>
          <a:stretch>
            <a:fillRect/>
          </a:stretch>
        </p:blipFill>
        <p:spPr>
          <a:xfrm>
            <a:off x="5018475" y="3895975"/>
            <a:ext cx="3813824" cy="2195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Early detection and classification framework</a:t>
            </a:r>
            <a:endParaRPr/>
          </a:p>
        </p:txBody>
      </p:sp>
      <p:pic>
        <p:nvPicPr>
          <p:cNvPr id="254" name="Google Shape;254;p44"/>
          <p:cNvPicPr preferRelativeResize="0"/>
          <p:nvPr/>
        </p:nvPicPr>
        <p:blipFill>
          <a:blip r:embed="rId3">
            <a:alphaModFix/>
          </a:blip>
          <a:stretch>
            <a:fillRect/>
          </a:stretch>
        </p:blipFill>
        <p:spPr>
          <a:xfrm>
            <a:off x="152400" y="1258650"/>
            <a:ext cx="8839200" cy="52139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Results and Analysis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Datasets</a:t>
            </a:r>
            <a:endParaRPr/>
          </a:p>
        </p:txBody>
      </p:sp>
      <p:sp>
        <p:nvSpPr>
          <p:cNvPr id="265" name="Google Shape;265;p4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en" sz="2400"/>
              <a:t>Authors used a private dataset from the </a:t>
            </a:r>
            <a:r>
              <a:rPr b="0" lang="en" sz="2400"/>
              <a:t>University</a:t>
            </a:r>
            <a:r>
              <a:rPr b="0" lang="en" sz="2400"/>
              <a:t> of Connecticut - UCHC DigiMammo.</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Contains both CC and MLO mammograms of 230 patients, where each </a:t>
            </a:r>
            <a:r>
              <a:rPr b="0" lang="en" sz="2400"/>
              <a:t>patient</a:t>
            </a:r>
            <a:r>
              <a:rPr b="0" lang="en" sz="2400"/>
              <a:t> has an initial mammogram called </a:t>
            </a:r>
            <a:r>
              <a:rPr lang="en" sz="2400"/>
              <a:t>prior</a:t>
            </a:r>
            <a:r>
              <a:rPr b="0" lang="en" sz="2400"/>
              <a:t>, and a </a:t>
            </a:r>
            <a:r>
              <a:rPr b="0" lang="en" sz="2400"/>
              <a:t>follow up</a:t>
            </a:r>
            <a:r>
              <a:rPr b="0" lang="en" sz="2400"/>
              <a:t> mammogram 1 to 6 years after the prior.</a:t>
            </a:r>
            <a:endParaRPr b="0" sz="2400"/>
          </a:p>
          <a:p>
            <a:pPr indent="0" lvl="0" marL="0" rtl="0" algn="l">
              <a:lnSpc>
                <a:spcPct val="115000"/>
              </a:lnSpc>
              <a:spcBef>
                <a:spcPts val="0"/>
              </a:spcBef>
              <a:spcAft>
                <a:spcPts val="0"/>
              </a:spcAft>
              <a:buNone/>
            </a:pPr>
            <a:r>
              <a:t/>
            </a:r>
            <a:endParaRPr b="0" sz="2400"/>
          </a:p>
        </p:txBody>
      </p:sp>
      <p:pic>
        <p:nvPicPr>
          <p:cNvPr id="266" name="Google Shape;266;p46"/>
          <p:cNvPicPr preferRelativeResize="0"/>
          <p:nvPr/>
        </p:nvPicPr>
        <p:blipFill>
          <a:blip r:embed="rId3">
            <a:alphaModFix/>
          </a:blip>
          <a:stretch>
            <a:fillRect/>
          </a:stretch>
        </p:blipFill>
        <p:spPr>
          <a:xfrm>
            <a:off x="311700" y="4682025"/>
            <a:ext cx="3657675" cy="1409800"/>
          </a:xfrm>
          <a:prstGeom prst="rect">
            <a:avLst/>
          </a:prstGeom>
          <a:noFill/>
          <a:ln>
            <a:noFill/>
          </a:ln>
        </p:spPr>
      </p:pic>
      <p:pic>
        <p:nvPicPr>
          <p:cNvPr id="267" name="Google Shape;267;p46"/>
          <p:cNvPicPr preferRelativeResize="0"/>
          <p:nvPr/>
        </p:nvPicPr>
        <p:blipFill>
          <a:blip r:embed="rId4">
            <a:alphaModFix/>
          </a:blip>
          <a:stretch>
            <a:fillRect/>
          </a:stretch>
        </p:blipFill>
        <p:spPr>
          <a:xfrm>
            <a:off x="3969375" y="4756522"/>
            <a:ext cx="4862925" cy="13353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Data Preparation</a:t>
            </a:r>
            <a:endParaRPr/>
          </a:p>
        </p:txBody>
      </p:sp>
      <p:sp>
        <p:nvSpPr>
          <p:cNvPr id="273" name="Google Shape;273;p4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en" sz="2400"/>
              <a:t>Authors applied denoising and histogram equalization to all mammogram images.</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All mammograms were also downsampled using </a:t>
            </a:r>
            <a:endParaRPr b="0" sz="2400"/>
          </a:p>
          <a:p>
            <a:pPr indent="0" lvl="0" marL="0" rtl="0" algn="l">
              <a:lnSpc>
                <a:spcPct val="115000"/>
              </a:lnSpc>
              <a:spcBef>
                <a:spcPts val="0"/>
              </a:spcBef>
              <a:spcAft>
                <a:spcPts val="0"/>
              </a:spcAft>
              <a:buNone/>
            </a:pPr>
            <a:r>
              <a:rPr b="0" lang="en" sz="2400"/>
              <a:t>bicubic interpolation </a:t>
            </a:r>
            <a:endParaRPr b="0" sz="2400"/>
          </a:p>
          <a:p>
            <a:pPr indent="0" lvl="0" marL="0" rtl="0" algn="l">
              <a:lnSpc>
                <a:spcPct val="115000"/>
              </a:lnSpc>
              <a:spcBef>
                <a:spcPts val="0"/>
              </a:spcBef>
              <a:spcAft>
                <a:spcPts val="0"/>
              </a:spcAft>
              <a:buNone/>
            </a:pPr>
            <a:r>
              <a:rPr b="0" lang="en" sz="2400"/>
              <a:t>to 448x448 pixels.</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Finally, images were rotated </a:t>
            </a:r>
            <a:endParaRPr b="0" sz="2400"/>
          </a:p>
          <a:p>
            <a:pPr indent="0" lvl="0" marL="0" rtl="0" algn="l">
              <a:lnSpc>
                <a:spcPct val="115000"/>
              </a:lnSpc>
              <a:spcBef>
                <a:spcPts val="0"/>
              </a:spcBef>
              <a:spcAft>
                <a:spcPts val="0"/>
              </a:spcAft>
              <a:buNone/>
            </a:pPr>
            <a:r>
              <a:rPr b="0" lang="en" sz="2400"/>
              <a:t>0, 90, 180, and 270 degrees </a:t>
            </a:r>
            <a:endParaRPr b="0" sz="2400"/>
          </a:p>
          <a:p>
            <a:pPr indent="0" lvl="0" marL="0" rtl="0" algn="l">
              <a:lnSpc>
                <a:spcPct val="115000"/>
              </a:lnSpc>
              <a:spcBef>
                <a:spcPts val="0"/>
              </a:spcBef>
              <a:spcAft>
                <a:spcPts val="0"/>
              </a:spcAft>
              <a:buNone/>
            </a:pPr>
            <a:r>
              <a:rPr b="0" lang="en" sz="2400"/>
              <a:t>and added to the dataset.</a:t>
            </a:r>
            <a:endParaRPr b="0" sz="2400"/>
          </a:p>
        </p:txBody>
      </p:sp>
      <p:pic>
        <p:nvPicPr>
          <p:cNvPr id="274" name="Google Shape;274;p47"/>
          <p:cNvPicPr preferRelativeResize="0"/>
          <p:nvPr/>
        </p:nvPicPr>
        <p:blipFill>
          <a:blip r:embed="rId3">
            <a:alphaModFix/>
          </a:blip>
          <a:stretch>
            <a:fillRect/>
          </a:stretch>
        </p:blipFill>
        <p:spPr>
          <a:xfrm>
            <a:off x="4404000" y="3599475"/>
            <a:ext cx="4428299" cy="2492350"/>
          </a:xfrm>
          <a:prstGeom prst="rect">
            <a:avLst/>
          </a:prstGeom>
          <a:noFill/>
          <a:ln>
            <a:noFill/>
          </a:ln>
        </p:spPr>
      </p:pic>
      <p:sp>
        <p:nvSpPr>
          <p:cNvPr id="275" name="Google Shape;275;p47"/>
          <p:cNvSpPr txBox="1"/>
          <p:nvPr/>
        </p:nvSpPr>
        <p:spPr>
          <a:xfrm>
            <a:off x="4310550" y="6091825"/>
            <a:ext cx="46152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(a) Prior exam with Normal mammogram (i.e. No diagnosis). (b) Current exam with Mass present.</a:t>
            </a:r>
            <a:endParaRPr sz="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Slides</a:t>
            </a:r>
            <a:endParaRPr/>
          </a:p>
        </p:txBody>
      </p:sp>
      <p:sp>
        <p:nvSpPr>
          <p:cNvPr id="168" name="Google Shape;168;p3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328612" lvl="0" marL="457200" rtl="0" algn="l">
              <a:lnSpc>
                <a:spcPct val="80000"/>
              </a:lnSpc>
              <a:spcBef>
                <a:spcPts val="0"/>
              </a:spcBef>
              <a:spcAft>
                <a:spcPts val="0"/>
              </a:spcAft>
              <a:buSzPts val="1575"/>
              <a:buAutoNum type="arabicPeriod"/>
            </a:pPr>
            <a:r>
              <a:rPr lang="en" sz="1575"/>
              <a:t>Overview</a:t>
            </a:r>
            <a:endParaRPr sz="1575"/>
          </a:p>
          <a:p>
            <a:pPr indent="-325119" lvl="1" marL="914400" rtl="0" algn="l">
              <a:lnSpc>
                <a:spcPct val="80000"/>
              </a:lnSpc>
              <a:spcBef>
                <a:spcPts val="0"/>
              </a:spcBef>
              <a:spcAft>
                <a:spcPts val="0"/>
              </a:spcAft>
              <a:buSzPts val="1520"/>
              <a:buAutoNum type="alphaLcPeriod"/>
            </a:pPr>
            <a:r>
              <a:rPr lang="en" sz="1520"/>
              <a:t>Introduction</a:t>
            </a:r>
            <a:endParaRPr sz="1520"/>
          </a:p>
          <a:p>
            <a:pPr indent="-325119" lvl="1" marL="914400" rtl="0" algn="l">
              <a:lnSpc>
                <a:spcPct val="80000"/>
              </a:lnSpc>
              <a:spcBef>
                <a:spcPts val="0"/>
              </a:spcBef>
              <a:spcAft>
                <a:spcPts val="0"/>
              </a:spcAft>
              <a:buSzPts val="1520"/>
              <a:buAutoNum type="alphaLcPeriod"/>
            </a:pPr>
            <a:r>
              <a:rPr lang="en" sz="1520"/>
              <a:t>Background</a:t>
            </a:r>
            <a:endParaRPr sz="1520"/>
          </a:p>
          <a:p>
            <a:pPr indent="-325119" lvl="1" marL="914400" rtl="0" algn="l">
              <a:lnSpc>
                <a:spcPct val="80000"/>
              </a:lnSpc>
              <a:spcBef>
                <a:spcPts val="0"/>
              </a:spcBef>
              <a:spcAft>
                <a:spcPts val="0"/>
              </a:spcAft>
              <a:buSzPts val="1520"/>
              <a:buAutoNum type="alphaLcPeriod"/>
            </a:pPr>
            <a:r>
              <a:rPr lang="en" sz="1520"/>
              <a:t>Key terms</a:t>
            </a:r>
            <a:endParaRPr sz="1520"/>
          </a:p>
          <a:p>
            <a:pPr indent="-325119" lvl="1" marL="914400" rtl="0" algn="l">
              <a:lnSpc>
                <a:spcPct val="80000"/>
              </a:lnSpc>
              <a:spcBef>
                <a:spcPts val="0"/>
              </a:spcBef>
              <a:spcAft>
                <a:spcPts val="0"/>
              </a:spcAft>
              <a:buSzPts val="1520"/>
              <a:buAutoNum type="alphaLcPeriod"/>
            </a:pPr>
            <a:r>
              <a:rPr lang="en" sz="1520"/>
              <a:t>Objectives</a:t>
            </a:r>
            <a:endParaRPr sz="1520"/>
          </a:p>
          <a:p>
            <a:pPr indent="-328612" lvl="0" marL="457200" rtl="0" algn="l">
              <a:lnSpc>
                <a:spcPct val="80000"/>
              </a:lnSpc>
              <a:spcBef>
                <a:spcPts val="0"/>
              </a:spcBef>
              <a:spcAft>
                <a:spcPts val="0"/>
              </a:spcAft>
              <a:buSzPts val="1575"/>
              <a:buAutoNum type="arabicPeriod"/>
            </a:pPr>
            <a:r>
              <a:rPr lang="en" sz="1575"/>
              <a:t>Methods and Materials</a:t>
            </a:r>
            <a:endParaRPr sz="1575"/>
          </a:p>
          <a:p>
            <a:pPr indent="-325119" lvl="1" marL="914400" rtl="0" algn="l">
              <a:lnSpc>
                <a:spcPct val="80000"/>
              </a:lnSpc>
              <a:spcBef>
                <a:spcPts val="0"/>
              </a:spcBef>
              <a:spcAft>
                <a:spcPts val="0"/>
              </a:spcAft>
              <a:buSzPts val="1520"/>
              <a:buAutoNum type="alphaLcPeriod"/>
            </a:pPr>
            <a:r>
              <a:rPr lang="en" sz="1520"/>
              <a:t>YOLO-based fusion model: overview</a:t>
            </a:r>
            <a:endParaRPr sz="1520"/>
          </a:p>
          <a:p>
            <a:pPr indent="-325119" lvl="1" marL="914400" rtl="0" algn="l">
              <a:lnSpc>
                <a:spcPct val="80000"/>
              </a:lnSpc>
              <a:spcBef>
                <a:spcPts val="0"/>
              </a:spcBef>
              <a:spcAft>
                <a:spcPts val="0"/>
              </a:spcAft>
              <a:buSzPts val="1520"/>
              <a:buAutoNum type="alphaLcPeriod"/>
            </a:pPr>
            <a:r>
              <a:rPr lang="en" sz="1520"/>
              <a:t>Image-to-image translation technique</a:t>
            </a:r>
            <a:endParaRPr sz="1520"/>
          </a:p>
          <a:p>
            <a:pPr indent="-325119" lvl="1" marL="914400" rtl="0" algn="l">
              <a:lnSpc>
                <a:spcPct val="80000"/>
              </a:lnSpc>
              <a:spcBef>
                <a:spcPts val="0"/>
              </a:spcBef>
              <a:spcAft>
                <a:spcPts val="0"/>
              </a:spcAft>
              <a:buSzPts val="1520"/>
              <a:buAutoNum type="alphaLcPeriod"/>
            </a:pPr>
            <a:r>
              <a:rPr lang="en" sz="1520"/>
              <a:t>Early detection and classification framework</a:t>
            </a:r>
            <a:endParaRPr sz="1520"/>
          </a:p>
          <a:p>
            <a:pPr indent="-328612" lvl="0" marL="457200" rtl="0" algn="l">
              <a:lnSpc>
                <a:spcPct val="80000"/>
              </a:lnSpc>
              <a:spcBef>
                <a:spcPts val="0"/>
              </a:spcBef>
              <a:spcAft>
                <a:spcPts val="0"/>
              </a:spcAft>
              <a:buSzPts val="1575"/>
              <a:buAutoNum type="arabicPeriod"/>
            </a:pPr>
            <a:r>
              <a:rPr lang="en" sz="1575"/>
              <a:t>Results and Analysis</a:t>
            </a:r>
            <a:endParaRPr sz="1575"/>
          </a:p>
          <a:p>
            <a:pPr indent="-325119" lvl="1" marL="914400" rtl="0" algn="l">
              <a:lnSpc>
                <a:spcPct val="80000"/>
              </a:lnSpc>
              <a:spcBef>
                <a:spcPts val="0"/>
              </a:spcBef>
              <a:spcAft>
                <a:spcPts val="0"/>
              </a:spcAft>
              <a:buSzPts val="1520"/>
              <a:buAutoNum type="alphaLcPeriod"/>
            </a:pPr>
            <a:r>
              <a:rPr lang="en" sz="1520"/>
              <a:t>Dataset</a:t>
            </a:r>
            <a:endParaRPr sz="1520"/>
          </a:p>
          <a:p>
            <a:pPr indent="-325119" lvl="1" marL="914400" rtl="0" algn="l">
              <a:lnSpc>
                <a:spcPct val="80000"/>
              </a:lnSpc>
              <a:spcBef>
                <a:spcPts val="0"/>
              </a:spcBef>
              <a:spcAft>
                <a:spcPts val="0"/>
              </a:spcAft>
              <a:buSzPts val="1520"/>
              <a:buAutoNum type="alphaLcPeriod"/>
            </a:pPr>
            <a:r>
              <a:rPr lang="en" sz="1520"/>
              <a:t>Data Preparation</a:t>
            </a:r>
            <a:endParaRPr sz="1520"/>
          </a:p>
          <a:p>
            <a:pPr indent="-325119" lvl="1" marL="914400" rtl="0" algn="l">
              <a:lnSpc>
                <a:spcPct val="80000"/>
              </a:lnSpc>
              <a:spcBef>
                <a:spcPts val="0"/>
              </a:spcBef>
              <a:spcAft>
                <a:spcPts val="0"/>
              </a:spcAft>
              <a:buSzPts val="1520"/>
              <a:buAutoNum type="alphaLcPeriod"/>
            </a:pPr>
            <a:r>
              <a:rPr lang="en" sz="1520"/>
              <a:t>Evaluation metrics and experiments settings</a:t>
            </a:r>
            <a:endParaRPr sz="1520"/>
          </a:p>
          <a:p>
            <a:pPr indent="-325119" lvl="1" marL="914400" rtl="0" algn="l">
              <a:lnSpc>
                <a:spcPct val="80000"/>
              </a:lnSpc>
              <a:spcBef>
                <a:spcPts val="0"/>
              </a:spcBef>
              <a:spcAft>
                <a:spcPts val="0"/>
              </a:spcAft>
              <a:buSzPts val="1520"/>
              <a:buAutoNum type="alphaLcPeriod"/>
            </a:pPr>
            <a:r>
              <a:rPr lang="en" sz="1520"/>
              <a:t>Evaluation of YOLO-based model on current mammograms</a:t>
            </a:r>
            <a:endParaRPr sz="1520"/>
          </a:p>
          <a:p>
            <a:pPr indent="-325119" lvl="1" marL="914400" rtl="0" algn="l">
              <a:lnSpc>
                <a:spcPct val="80000"/>
              </a:lnSpc>
              <a:spcBef>
                <a:spcPts val="0"/>
              </a:spcBef>
              <a:spcAft>
                <a:spcPts val="0"/>
              </a:spcAft>
              <a:buSzPts val="1520"/>
              <a:buAutoNum type="alphaLcPeriod"/>
            </a:pPr>
            <a:r>
              <a:rPr lang="en" sz="1520"/>
              <a:t>Evaluation of YOLO-based model on prior mammograms</a:t>
            </a:r>
            <a:endParaRPr sz="1520"/>
          </a:p>
          <a:p>
            <a:pPr indent="-325119" lvl="1" marL="914400" rtl="0" algn="l">
              <a:lnSpc>
                <a:spcPct val="80000"/>
              </a:lnSpc>
              <a:spcBef>
                <a:spcPts val="0"/>
              </a:spcBef>
              <a:spcAft>
                <a:spcPts val="0"/>
              </a:spcAft>
              <a:buSzPts val="1520"/>
              <a:buAutoNum type="alphaLcPeriod"/>
            </a:pPr>
            <a:r>
              <a:rPr lang="en" sz="1520"/>
              <a:t>Retrospective analysis for the early detection and classification</a:t>
            </a:r>
            <a:endParaRPr sz="1520"/>
          </a:p>
          <a:p>
            <a:pPr indent="-328612" lvl="0" marL="457200" rtl="0" algn="l">
              <a:lnSpc>
                <a:spcPct val="80000"/>
              </a:lnSpc>
              <a:spcBef>
                <a:spcPts val="0"/>
              </a:spcBef>
              <a:spcAft>
                <a:spcPts val="0"/>
              </a:spcAft>
              <a:buSzPts val="1575"/>
              <a:buAutoNum type="arabicPeriod"/>
            </a:pPr>
            <a:r>
              <a:rPr lang="en" sz="1575"/>
              <a:t>Discussion and Conclusion</a:t>
            </a:r>
            <a:endParaRPr sz="1575"/>
          </a:p>
          <a:p>
            <a:pPr indent="-328612" lvl="0" marL="457200" rtl="0" algn="l">
              <a:lnSpc>
                <a:spcPct val="80000"/>
              </a:lnSpc>
              <a:spcBef>
                <a:spcPts val="0"/>
              </a:spcBef>
              <a:spcAft>
                <a:spcPts val="0"/>
              </a:spcAft>
              <a:buSzPts val="1575"/>
              <a:buAutoNum type="arabicPeriod"/>
            </a:pPr>
            <a:r>
              <a:rPr lang="en" sz="1575"/>
              <a:t>Questions?</a:t>
            </a:r>
            <a:endParaRPr sz="1575"/>
          </a:p>
          <a:p>
            <a:pPr indent="-328612" lvl="0" marL="457200" rtl="0" algn="l">
              <a:lnSpc>
                <a:spcPct val="80000"/>
              </a:lnSpc>
              <a:spcBef>
                <a:spcPts val="0"/>
              </a:spcBef>
              <a:spcAft>
                <a:spcPts val="0"/>
              </a:spcAft>
              <a:buSzPts val="1575"/>
              <a:buAutoNum type="arabicPeriod"/>
            </a:pPr>
            <a:r>
              <a:rPr lang="en" sz="1575"/>
              <a:t>References</a:t>
            </a:r>
            <a:endParaRPr sz="157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Data Preparation</a:t>
            </a:r>
            <a:endParaRPr/>
          </a:p>
        </p:txBody>
      </p:sp>
      <p:pic>
        <p:nvPicPr>
          <p:cNvPr id="281" name="Google Shape;281;p48"/>
          <p:cNvPicPr preferRelativeResize="0"/>
          <p:nvPr/>
        </p:nvPicPr>
        <p:blipFill>
          <a:blip r:embed="rId3">
            <a:alphaModFix/>
          </a:blip>
          <a:stretch>
            <a:fillRect/>
          </a:stretch>
        </p:blipFill>
        <p:spPr>
          <a:xfrm>
            <a:off x="1490250" y="1106249"/>
            <a:ext cx="6621715" cy="52529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Evaluation metrics and experiments settings</a:t>
            </a:r>
            <a:endParaRPr/>
          </a:p>
        </p:txBody>
      </p:sp>
      <p:sp>
        <p:nvSpPr>
          <p:cNvPr id="287" name="Google Shape;287;p49"/>
          <p:cNvSpPr txBox="1"/>
          <p:nvPr>
            <p:ph idx="1" type="body"/>
          </p:nvPr>
        </p:nvSpPr>
        <p:spPr>
          <a:xfrm>
            <a:off x="311700" y="1536625"/>
            <a:ext cx="8380800" cy="45552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b="0" lang="en" sz="2400"/>
              <a:t>IoU score was used to </a:t>
            </a:r>
            <a:r>
              <a:rPr b="0" lang="en" sz="2400"/>
              <a:t>determine</a:t>
            </a:r>
            <a:r>
              <a:rPr b="0" lang="en" sz="2400"/>
              <a:t> the accuracy of the lesion location. </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Detection accuracy was also used, defined as the true detected cases </a:t>
            </a:r>
            <a:r>
              <a:rPr b="0" lang="en" sz="2400"/>
              <a:t>divided</a:t>
            </a:r>
            <a:r>
              <a:rPr b="0" lang="en" sz="2400"/>
              <a:t> by the total number of cases. If the IoU score for the image was below .35, then it was not considered a true detected case even if it was classified correctly. </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AUC score was also used to </a:t>
            </a:r>
            <a:endParaRPr b="0" sz="2400"/>
          </a:p>
          <a:p>
            <a:pPr indent="0" lvl="0" marL="0" rtl="0" algn="l">
              <a:lnSpc>
                <a:spcPct val="115000"/>
              </a:lnSpc>
              <a:spcBef>
                <a:spcPts val="0"/>
              </a:spcBef>
              <a:spcAft>
                <a:spcPts val="0"/>
              </a:spcAft>
              <a:buNone/>
            </a:pPr>
            <a:r>
              <a:rPr b="0" lang="en" sz="2400"/>
              <a:t>determine TPR vs FPR.</a:t>
            </a:r>
            <a:endParaRPr b="0" sz="2400"/>
          </a:p>
          <a:p>
            <a:pPr indent="0" lvl="0" marL="0" rtl="0" algn="l">
              <a:lnSpc>
                <a:spcPct val="115000"/>
              </a:lnSpc>
              <a:spcBef>
                <a:spcPts val="0"/>
              </a:spcBef>
              <a:spcAft>
                <a:spcPts val="0"/>
              </a:spcAft>
              <a:buNone/>
            </a:pPr>
            <a:r>
              <a:t/>
            </a:r>
            <a:endParaRPr b="0" sz="2400"/>
          </a:p>
        </p:txBody>
      </p:sp>
      <p:pic>
        <p:nvPicPr>
          <p:cNvPr id="288" name="Google Shape;288;p49"/>
          <p:cNvPicPr preferRelativeResize="0"/>
          <p:nvPr/>
        </p:nvPicPr>
        <p:blipFill>
          <a:blip r:embed="rId3">
            <a:alphaModFix/>
          </a:blip>
          <a:stretch>
            <a:fillRect/>
          </a:stretch>
        </p:blipFill>
        <p:spPr>
          <a:xfrm>
            <a:off x="4819487" y="4313975"/>
            <a:ext cx="3873024" cy="17778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0"/>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Evaluation metrics and experiments settings</a:t>
            </a:r>
            <a:endParaRPr/>
          </a:p>
        </p:txBody>
      </p:sp>
      <p:sp>
        <p:nvSpPr>
          <p:cNvPr id="294" name="Google Shape;294;p5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b="0" lang="en" sz="2400"/>
              <a:t>The CycleGAN model was </a:t>
            </a:r>
            <a:r>
              <a:rPr b="0" lang="en" sz="2400"/>
              <a:t>based</a:t>
            </a:r>
            <a:r>
              <a:rPr b="0" lang="en" sz="2400"/>
              <a:t> off the tutorial on Keras at </a:t>
            </a:r>
            <a:r>
              <a:rPr b="0" lang="en" sz="2400" u="sng">
                <a:solidFill>
                  <a:schemeClr val="hlink"/>
                </a:solidFill>
                <a:hlinkClick r:id="rId3"/>
              </a:rPr>
              <a:t>https://keras.io/examples/generative/cyclegan</a:t>
            </a:r>
            <a:r>
              <a:rPr b="0" lang="en" sz="2400"/>
              <a:t>. It is composed of two generators and two discriminators.</a:t>
            </a:r>
            <a:endParaRPr b="0" sz="2400"/>
          </a:p>
          <a:p>
            <a:pPr indent="0" lvl="0" marL="0" rtl="0" algn="l">
              <a:lnSpc>
                <a:spcPct val="115000"/>
              </a:lnSpc>
              <a:spcBef>
                <a:spcPts val="0"/>
              </a:spcBef>
              <a:spcAft>
                <a:spcPts val="0"/>
              </a:spcAft>
              <a:buNone/>
            </a:pPr>
            <a:r>
              <a:rPr b="0" lang="en" sz="2400"/>
              <a:t> </a:t>
            </a:r>
            <a:endParaRPr b="0" sz="2400"/>
          </a:p>
          <a:p>
            <a:pPr indent="0" lvl="0" marL="0" rtl="0" algn="l">
              <a:lnSpc>
                <a:spcPct val="115000"/>
              </a:lnSpc>
              <a:spcBef>
                <a:spcPts val="0"/>
              </a:spcBef>
              <a:spcAft>
                <a:spcPts val="0"/>
              </a:spcAft>
              <a:buNone/>
            </a:pPr>
            <a:r>
              <a:rPr b="0" lang="en" sz="2400"/>
              <a:t>The generator network consists of two down-sampling blocks with filter sizes [128, 256], nine residual blocks with filter size 256, and two up-sampling blocks with filter sizes [128, 64].</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The discriminator network is based on four down-sampling blocks with filter sizes [64, 128, 256, 512].</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For Pix2Pix, the Keras tutorial was also used, with the corresponding filter sizes and blocks from the tutorial.</a:t>
            </a:r>
            <a:endParaRPr b="0"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Evaluation metrics and experiments settings</a:t>
            </a:r>
            <a:endParaRPr/>
          </a:p>
        </p:txBody>
      </p:sp>
      <p:sp>
        <p:nvSpPr>
          <p:cNvPr id="300" name="Google Shape;300;p51"/>
          <p:cNvSpPr txBox="1"/>
          <p:nvPr>
            <p:ph idx="1" type="body"/>
          </p:nvPr>
        </p:nvSpPr>
        <p:spPr>
          <a:xfrm>
            <a:off x="311700" y="1468150"/>
            <a:ext cx="5711400" cy="4623600"/>
          </a:xfrm>
          <a:prstGeom prst="rect">
            <a:avLst/>
          </a:prstGeom>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b="0" lang="en" sz="2400"/>
              <a:t>100 epochs, learning rate of 0.00002, and beta of 0.5 for GAN</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5 fold cross </a:t>
            </a:r>
            <a:r>
              <a:rPr b="0" lang="en" sz="2400"/>
              <a:t>validation</a:t>
            </a:r>
            <a:r>
              <a:rPr b="0" lang="en" sz="2400"/>
              <a:t> with 80% and 20% split with respect to </a:t>
            </a:r>
            <a:r>
              <a:rPr b="0" lang="en" sz="2400"/>
              <a:t>imbalance</a:t>
            </a:r>
            <a:r>
              <a:rPr b="0" lang="en" sz="2400"/>
              <a:t> classes was used.</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For YOLO fusion, the loss function was the combination of bounding box regression loss, class label loss, and confidence loss. Loss values were calculated using cross entropy loss.</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YOLO fusion was </a:t>
            </a:r>
            <a:r>
              <a:rPr b="0" lang="en" sz="2400"/>
              <a:t>initially</a:t>
            </a:r>
            <a:r>
              <a:rPr b="0" lang="en" sz="2400"/>
              <a:t> set with COCO weights, and then re-trained and fine-tuned.</a:t>
            </a:r>
            <a:endParaRPr b="0" sz="2400"/>
          </a:p>
        </p:txBody>
      </p:sp>
      <p:pic>
        <p:nvPicPr>
          <p:cNvPr id="301" name="Google Shape;301;p51"/>
          <p:cNvPicPr preferRelativeResize="0"/>
          <p:nvPr/>
        </p:nvPicPr>
        <p:blipFill>
          <a:blip r:embed="rId3">
            <a:alphaModFix/>
          </a:blip>
          <a:stretch>
            <a:fillRect/>
          </a:stretch>
        </p:blipFill>
        <p:spPr>
          <a:xfrm>
            <a:off x="5694500" y="2021375"/>
            <a:ext cx="3282400" cy="3451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2"/>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Evaluation of YOLO-based model on current mammograms</a:t>
            </a:r>
            <a:endParaRPr/>
          </a:p>
        </p:txBody>
      </p:sp>
      <p:sp>
        <p:nvSpPr>
          <p:cNvPr id="307" name="Google Shape;307;p52"/>
          <p:cNvSpPr txBox="1"/>
          <p:nvPr>
            <p:ph idx="1" type="body"/>
          </p:nvPr>
        </p:nvSpPr>
        <p:spPr>
          <a:xfrm>
            <a:off x="311700" y="1468150"/>
            <a:ext cx="8351400" cy="4623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en" sz="2400"/>
              <a:t>The Fusion model had the highest score of .95 for architectural distortion, 93% for mass lesions, 88% for calcifications, and 92% overall. Normal mammograms were classified with an accuracy of 94%.</a:t>
            </a:r>
            <a:endParaRPr b="0" sz="2400"/>
          </a:p>
        </p:txBody>
      </p:sp>
      <p:pic>
        <p:nvPicPr>
          <p:cNvPr id="308" name="Google Shape;308;p52"/>
          <p:cNvPicPr preferRelativeResize="0"/>
          <p:nvPr/>
        </p:nvPicPr>
        <p:blipFill>
          <a:blip r:embed="rId3">
            <a:alphaModFix/>
          </a:blip>
          <a:stretch>
            <a:fillRect/>
          </a:stretch>
        </p:blipFill>
        <p:spPr>
          <a:xfrm>
            <a:off x="0" y="3429000"/>
            <a:ext cx="9144000" cy="220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3"/>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Evaluation of YOLO-based model on current mammograms</a:t>
            </a:r>
            <a:endParaRPr/>
          </a:p>
        </p:txBody>
      </p:sp>
      <p:sp>
        <p:nvSpPr>
          <p:cNvPr id="314" name="Google Shape;314;p53"/>
          <p:cNvSpPr txBox="1"/>
          <p:nvPr>
            <p:ph idx="1" type="body"/>
          </p:nvPr>
        </p:nvSpPr>
        <p:spPr>
          <a:xfrm>
            <a:off x="311700" y="1468150"/>
            <a:ext cx="2753400" cy="4623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en" sz="2400"/>
              <a:t>FROC curves and AUC show that the fusion model performs best, where Model1 is the individual class model and Model2 is the multi class model.</a:t>
            </a:r>
            <a:endParaRPr b="0" sz="2400"/>
          </a:p>
        </p:txBody>
      </p:sp>
      <p:pic>
        <p:nvPicPr>
          <p:cNvPr id="315" name="Google Shape;315;p53"/>
          <p:cNvPicPr preferRelativeResize="0"/>
          <p:nvPr/>
        </p:nvPicPr>
        <p:blipFill>
          <a:blip r:embed="rId3">
            <a:alphaModFix/>
          </a:blip>
          <a:stretch>
            <a:fillRect/>
          </a:stretch>
        </p:blipFill>
        <p:spPr>
          <a:xfrm>
            <a:off x="3065100" y="1468150"/>
            <a:ext cx="6004749" cy="3007876"/>
          </a:xfrm>
          <a:prstGeom prst="rect">
            <a:avLst/>
          </a:prstGeom>
          <a:noFill/>
          <a:ln>
            <a:noFill/>
          </a:ln>
        </p:spPr>
      </p:pic>
      <p:pic>
        <p:nvPicPr>
          <p:cNvPr id="316" name="Google Shape;316;p53"/>
          <p:cNvPicPr preferRelativeResize="0"/>
          <p:nvPr/>
        </p:nvPicPr>
        <p:blipFill>
          <a:blip r:embed="rId4">
            <a:alphaModFix/>
          </a:blip>
          <a:stretch>
            <a:fillRect/>
          </a:stretch>
        </p:blipFill>
        <p:spPr>
          <a:xfrm>
            <a:off x="3245299" y="4614324"/>
            <a:ext cx="5644350" cy="1706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4"/>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 Evaluation of YOLO-based model on prior mammograms</a:t>
            </a:r>
            <a:endParaRPr/>
          </a:p>
        </p:txBody>
      </p:sp>
      <p:sp>
        <p:nvSpPr>
          <p:cNvPr id="322" name="Google Shape;322;p54"/>
          <p:cNvSpPr txBox="1"/>
          <p:nvPr>
            <p:ph idx="1" type="body"/>
          </p:nvPr>
        </p:nvSpPr>
        <p:spPr>
          <a:xfrm>
            <a:off x="311700" y="1468150"/>
            <a:ext cx="8385000" cy="46236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b="0" lang="en" sz="2400"/>
              <a:t>Authors compare running the fusion model on prior mammograms compared to running it on synthesized prior mammograms.</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Synthesized prior </a:t>
            </a:r>
            <a:r>
              <a:rPr b="0" lang="en" sz="2400"/>
              <a:t>mammograms</a:t>
            </a:r>
            <a:r>
              <a:rPr b="0" lang="en" sz="2400"/>
              <a:t> were generated by using a Pix2Pix and CycleGAN model that was trained on the prior and current mammograms images.</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The synthesized prior images should </a:t>
            </a:r>
            <a:r>
              <a:rPr lang="en" sz="2400"/>
              <a:t>“resemble the Current mammograms and preserve the general texture of the Prior mammograms”.</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 Evaluation of YOLO-based model on prior mammograms</a:t>
            </a:r>
            <a:endParaRPr/>
          </a:p>
        </p:txBody>
      </p:sp>
      <p:sp>
        <p:nvSpPr>
          <p:cNvPr id="328" name="Google Shape;328;p55"/>
          <p:cNvSpPr txBox="1"/>
          <p:nvPr>
            <p:ph idx="1" type="body"/>
          </p:nvPr>
        </p:nvSpPr>
        <p:spPr>
          <a:xfrm>
            <a:off x="311700" y="1468150"/>
            <a:ext cx="2151900" cy="4623600"/>
          </a:xfrm>
          <a:prstGeom prst="rect">
            <a:avLst/>
          </a:prstGeom>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b="0" lang="en" sz="2400"/>
              <a:t>Pix2Pix GAN performed the best, with 36% accuracy on masses, 14% on calcification, and 50% on architectural distortion.</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Calcification </a:t>
            </a:r>
            <a:r>
              <a:rPr b="0" lang="en" sz="2400"/>
              <a:t>performance was</a:t>
            </a:r>
            <a:r>
              <a:rPr b="0" lang="en" sz="2400"/>
              <a:t> best on the original prior image.</a:t>
            </a:r>
            <a:endParaRPr b="0" sz="2400"/>
          </a:p>
        </p:txBody>
      </p:sp>
      <p:pic>
        <p:nvPicPr>
          <p:cNvPr id="329" name="Google Shape;329;p55"/>
          <p:cNvPicPr preferRelativeResize="0"/>
          <p:nvPr/>
        </p:nvPicPr>
        <p:blipFill>
          <a:blip r:embed="rId3">
            <a:alphaModFix/>
          </a:blip>
          <a:stretch>
            <a:fillRect/>
          </a:stretch>
        </p:blipFill>
        <p:spPr>
          <a:xfrm>
            <a:off x="2530800" y="1618548"/>
            <a:ext cx="6529649" cy="4087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6"/>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 Evaluation of YOLO-based model on prior mammograms</a:t>
            </a:r>
            <a:endParaRPr/>
          </a:p>
        </p:txBody>
      </p:sp>
      <p:sp>
        <p:nvSpPr>
          <p:cNvPr id="335" name="Google Shape;335;p56"/>
          <p:cNvSpPr txBox="1"/>
          <p:nvPr>
            <p:ph idx="1" type="body"/>
          </p:nvPr>
        </p:nvSpPr>
        <p:spPr>
          <a:xfrm>
            <a:off x="311700" y="1468150"/>
            <a:ext cx="8376900" cy="1360500"/>
          </a:xfrm>
          <a:prstGeom prst="rect">
            <a:avLst/>
          </a:prstGeom>
        </p:spPr>
        <p:txBody>
          <a:bodyPr anchorCtr="0" anchor="t" bIns="91425" lIns="91425" spcFirstLastPara="1" rIns="91425" wrap="square" tIns="91425">
            <a:normAutofit fontScale="62500"/>
          </a:bodyPr>
          <a:lstStyle/>
          <a:p>
            <a:pPr indent="0" lvl="0" marL="0" rtl="0" algn="l">
              <a:lnSpc>
                <a:spcPct val="115000"/>
              </a:lnSpc>
              <a:spcBef>
                <a:spcPts val="0"/>
              </a:spcBef>
              <a:spcAft>
                <a:spcPts val="0"/>
              </a:spcAft>
              <a:buNone/>
            </a:pPr>
            <a:r>
              <a:rPr b="0" lang="en" sz="2400"/>
              <a:t>Pix2Pix performed the best, with 36% accuracy on masses, 14% on calcification, and 50% on architectural distortion.</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Calcification performed best in the original prior image, due to its general inconsistency.</a:t>
            </a:r>
            <a:endParaRPr b="0" sz="2400"/>
          </a:p>
        </p:txBody>
      </p:sp>
      <p:pic>
        <p:nvPicPr>
          <p:cNvPr id="336" name="Google Shape;336;p56"/>
          <p:cNvPicPr preferRelativeResize="0"/>
          <p:nvPr/>
        </p:nvPicPr>
        <p:blipFill>
          <a:blip r:embed="rId3">
            <a:alphaModFix/>
          </a:blip>
          <a:stretch>
            <a:fillRect/>
          </a:stretch>
        </p:blipFill>
        <p:spPr>
          <a:xfrm>
            <a:off x="3096304" y="2635125"/>
            <a:ext cx="5592372" cy="3501125"/>
          </a:xfrm>
          <a:prstGeom prst="rect">
            <a:avLst/>
          </a:prstGeom>
          <a:noFill/>
          <a:ln>
            <a:noFill/>
          </a:ln>
        </p:spPr>
      </p:pic>
      <p:pic>
        <p:nvPicPr>
          <p:cNvPr id="337" name="Google Shape;337;p56"/>
          <p:cNvPicPr preferRelativeResize="0"/>
          <p:nvPr/>
        </p:nvPicPr>
        <p:blipFill>
          <a:blip r:embed="rId4">
            <a:alphaModFix/>
          </a:blip>
          <a:stretch>
            <a:fillRect/>
          </a:stretch>
        </p:blipFill>
        <p:spPr>
          <a:xfrm>
            <a:off x="311700" y="3509040"/>
            <a:ext cx="2520350" cy="17533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7"/>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Retrospective analysis for the early detection and classification</a:t>
            </a:r>
            <a:endParaRPr/>
          </a:p>
        </p:txBody>
      </p:sp>
      <p:sp>
        <p:nvSpPr>
          <p:cNvPr id="343" name="Google Shape;343;p57"/>
          <p:cNvSpPr txBox="1"/>
          <p:nvPr>
            <p:ph idx="1" type="body"/>
          </p:nvPr>
        </p:nvSpPr>
        <p:spPr>
          <a:xfrm>
            <a:off x="311700" y="1468150"/>
            <a:ext cx="8097600" cy="46236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b="0" lang="en" sz="2400"/>
              <a:t>Standouts - Pix2Pix </a:t>
            </a:r>
            <a:r>
              <a:rPr b="0" lang="en" sz="2400"/>
              <a:t>performed</a:t>
            </a:r>
            <a:r>
              <a:rPr b="0" lang="en" sz="2400"/>
              <a:t> the best, most likely due to being trained between paired images where as CycleGAN was unpaired.</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The YOLO models detected calcifications better on the o</a:t>
            </a:r>
            <a:r>
              <a:rPr b="0" lang="en" sz="2400"/>
              <a:t>riginal prior images</a:t>
            </a:r>
            <a:r>
              <a:rPr b="0" lang="en" sz="2400"/>
              <a:t>, likely due to their irregular size and location, making it difficult for the GAN to identify a mapping.</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One year </a:t>
            </a:r>
            <a:r>
              <a:rPr b="0" lang="en" sz="2400"/>
              <a:t>prior from</a:t>
            </a:r>
            <a:r>
              <a:rPr b="0" lang="en" sz="2400"/>
              <a:t> </a:t>
            </a:r>
            <a:r>
              <a:rPr b="0" lang="en" sz="2400"/>
              <a:t>follow up</a:t>
            </a:r>
            <a:r>
              <a:rPr b="0" lang="en" sz="2400"/>
              <a:t> images performed the best.</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Some masses were detected in the prior mammogram but not with the current - likely caused by mammogram quality differences and the type of lesion.</a:t>
            </a:r>
            <a:endParaRPr b="0"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8"/>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Retrospective analysis for the early detection and classification</a:t>
            </a:r>
            <a:endParaRPr/>
          </a:p>
        </p:txBody>
      </p:sp>
      <p:pic>
        <p:nvPicPr>
          <p:cNvPr id="349" name="Google Shape;349;p58"/>
          <p:cNvPicPr preferRelativeResize="0"/>
          <p:nvPr/>
        </p:nvPicPr>
        <p:blipFill>
          <a:blip r:embed="rId3">
            <a:alphaModFix/>
          </a:blip>
          <a:stretch>
            <a:fillRect/>
          </a:stretch>
        </p:blipFill>
        <p:spPr>
          <a:xfrm>
            <a:off x="-3" y="1352788"/>
            <a:ext cx="4616115" cy="5006725"/>
          </a:xfrm>
          <a:prstGeom prst="rect">
            <a:avLst/>
          </a:prstGeom>
          <a:noFill/>
          <a:ln>
            <a:noFill/>
          </a:ln>
        </p:spPr>
      </p:pic>
      <p:pic>
        <p:nvPicPr>
          <p:cNvPr id="350" name="Google Shape;350;p58"/>
          <p:cNvPicPr preferRelativeResize="0"/>
          <p:nvPr/>
        </p:nvPicPr>
        <p:blipFill>
          <a:blip r:embed="rId4">
            <a:alphaModFix/>
          </a:blip>
          <a:stretch>
            <a:fillRect/>
          </a:stretch>
        </p:blipFill>
        <p:spPr>
          <a:xfrm>
            <a:off x="4571999" y="2687400"/>
            <a:ext cx="4572001" cy="257173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9"/>
          <p:cNvSpPr txBox="1"/>
          <p:nvPr>
            <p:ph type="title"/>
          </p:nvPr>
        </p:nvSpPr>
        <p:spPr>
          <a:xfrm>
            <a:off x="1221300" y="532350"/>
            <a:ext cx="7922700" cy="573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Retrospective analysis for the early detection and classification (YOLO fusion only)</a:t>
            </a:r>
            <a:endParaRPr/>
          </a:p>
        </p:txBody>
      </p:sp>
      <p:pic>
        <p:nvPicPr>
          <p:cNvPr id="356" name="Google Shape;356;p59"/>
          <p:cNvPicPr preferRelativeResize="0"/>
          <p:nvPr/>
        </p:nvPicPr>
        <p:blipFill>
          <a:blip r:embed="rId3">
            <a:alphaModFix/>
          </a:blip>
          <a:stretch>
            <a:fillRect/>
          </a:stretch>
        </p:blipFill>
        <p:spPr>
          <a:xfrm>
            <a:off x="2275127" y="1427100"/>
            <a:ext cx="6642899" cy="4630801"/>
          </a:xfrm>
          <a:prstGeom prst="rect">
            <a:avLst/>
          </a:prstGeom>
          <a:noFill/>
          <a:ln>
            <a:noFill/>
          </a:ln>
        </p:spPr>
      </p:pic>
      <p:sp>
        <p:nvSpPr>
          <p:cNvPr id="357" name="Google Shape;357;p59"/>
          <p:cNvSpPr txBox="1"/>
          <p:nvPr>
            <p:ph idx="1" type="body"/>
          </p:nvPr>
        </p:nvSpPr>
        <p:spPr>
          <a:xfrm>
            <a:off x="311700" y="1468150"/>
            <a:ext cx="1849200" cy="4623600"/>
          </a:xfrm>
          <a:prstGeom prst="rect">
            <a:avLst/>
          </a:prstGeom>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0" lang="en" sz="2400"/>
              <a:t>Authors say they </a:t>
            </a:r>
            <a:r>
              <a:rPr b="0" lang="en" sz="2400"/>
              <a:t>achieved</a:t>
            </a:r>
            <a:r>
              <a:rPr b="0" lang="en" sz="2400"/>
              <a:t> good accuracy of 98.1% on CBIS</a:t>
            </a:r>
            <a:r>
              <a:rPr b="0" lang="en" sz="2400"/>
              <a:t>-DDSM and have good performance at 0.62 seconds per image.</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Authors noted that it is difficult to compare due to different data preprocessing and private datasets.</a:t>
            </a:r>
            <a:endParaRPr b="0"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0"/>
          <p:cNvSpPr txBox="1"/>
          <p:nvPr>
            <p:ph type="title"/>
          </p:nvPr>
        </p:nvSpPr>
        <p:spPr>
          <a:xfrm>
            <a:off x="1221300" y="532350"/>
            <a:ext cx="7922700" cy="57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Discussion and conclusion</a:t>
            </a:r>
            <a:endParaRPr/>
          </a:p>
        </p:txBody>
      </p:sp>
      <p:sp>
        <p:nvSpPr>
          <p:cNvPr id="363" name="Google Shape;363;p60"/>
          <p:cNvSpPr txBox="1"/>
          <p:nvPr>
            <p:ph idx="1" type="body"/>
          </p:nvPr>
        </p:nvSpPr>
        <p:spPr>
          <a:xfrm>
            <a:off x="311700" y="1468150"/>
            <a:ext cx="8402400" cy="4623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en" sz="2400"/>
              <a:t>The authors have tested Pix2Pix and CycleGAN to create image translations between original prior and prior generated images to try to detect abnormalities earlier, and evaluated their YOLO fusion model for abnormality detection. </a:t>
            </a:r>
            <a:endParaRPr b="0" sz="2400"/>
          </a:p>
          <a:p>
            <a:pPr indent="0" lvl="0" marL="0" rtl="0" algn="l">
              <a:lnSpc>
                <a:spcPct val="115000"/>
              </a:lnSpc>
              <a:spcBef>
                <a:spcPts val="0"/>
              </a:spcBef>
              <a:spcAft>
                <a:spcPts val="0"/>
              </a:spcAft>
              <a:buNone/>
            </a:pPr>
            <a:r>
              <a:t/>
            </a:r>
            <a:endParaRPr b="0" sz="2400"/>
          </a:p>
          <a:p>
            <a:pPr indent="0" lvl="0" marL="0" rtl="0" algn="l">
              <a:lnSpc>
                <a:spcPct val="115000"/>
              </a:lnSpc>
              <a:spcBef>
                <a:spcPts val="0"/>
              </a:spcBef>
              <a:spcAft>
                <a:spcPts val="0"/>
              </a:spcAft>
              <a:buNone/>
            </a:pPr>
            <a:r>
              <a:rPr b="0" lang="en" sz="2400"/>
              <a:t>Limitations include a long training time for both the GANs and the YOLO fusion network. The accuracy rates on prior generated </a:t>
            </a:r>
            <a:r>
              <a:rPr b="0" lang="en" sz="2400"/>
              <a:t>mammograms are also too low to be clinically useful but may be useful as an early warning sign of breast cancer.</a:t>
            </a:r>
            <a:endParaRPr b="0"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1"/>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References</a:t>
            </a:r>
            <a:endParaRPr/>
          </a:p>
        </p:txBody>
      </p:sp>
      <p:sp>
        <p:nvSpPr>
          <p:cNvPr id="374" name="Google Shape;374;p6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b="0" lang="en" sz="1200">
                <a:solidFill>
                  <a:srgbClr val="212121"/>
                </a:solidFill>
                <a:highlight>
                  <a:srgbClr val="FFFFFF"/>
                </a:highlight>
                <a:latin typeface="Roboto"/>
                <a:ea typeface="Roboto"/>
                <a:cs typeface="Roboto"/>
                <a:sym typeface="Roboto"/>
              </a:rPr>
              <a:t>Baccouche A, Garcia-Zapirain B, Zheng Y, Elmaghraby AS. Early detection and classification of abnormality in prior mammograms using image-to-image translation and YOLO techniques. Comput Methods Programs Biomed. 2022 Jun;221:106884. doi: 10.1016/j.cmpb.2022.106884. Epub 2022 May 13. PMID: 35594582.</a:t>
            </a:r>
            <a:endParaRPr b="0"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solidFill>
                  <a:schemeClr val="dk1"/>
                </a:solidFill>
              </a:rPr>
              <a:t>Introduction</a:t>
            </a:r>
            <a:endParaRPr/>
          </a:p>
        </p:txBody>
      </p:sp>
      <p:sp>
        <p:nvSpPr>
          <p:cNvPr id="179" name="Google Shape;179;p3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2400"/>
              <a:t>The research paper titled "</a:t>
            </a:r>
            <a:r>
              <a:rPr b="0" i="1" lang="en" sz="2400"/>
              <a:t>Early detection and classification of abnormality in prior mammograms using image-to-image translation and YOLO techniques</a:t>
            </a:r>
            <a:r>
              <a:rPr b="0" lang="en" sz="2400"/>
              <a:t>" by Baccouchea et al. (2022) examines the usage of a YOLO (You-Only-Look-Once) fusion model to detect and classify abnormalities. </a:t>
            </a:r>
            <a:endParaRPr b="0" sz="2400"/>
          </a:p>
          <a:p>
            <a:pPr indent="0" lvl="0" marL="0" rtl="0" algn="l">
              <a:spcBef>
                <a:spcPts val="0"/>
              </a:spcBef>
              <a:spcAft>
                <a:spcPts val="0"/>
              </a:spcAft>
              <a:buClr>
                <a:schemeClr val="dk1"/>
              </a:buClr>
              <a:buSzPts val="1100"/>
              <a:buFont typeface="Arial"/>
              <a:buNone/>
            </a:pPr>
            <a:r>
              <a:t/>
            </a:r>
            <a:endParaRPr b="0" sz="2400"/>
          </a:p>
          <a:p>
            <a:pPr indent="0" lvl="0" marL="0" rtl="0" algn="l">
              <a:spcBef>
                <a:spcPts val="0"/>
              </a:spcBef>
              <a:spcAft>
                <a:spcPts val="0"/>
              </a:spcAft>
              <a:buClr>
                <a:schemeClr val="dk1"/>
              </a:buClr>
              <a:buSzPts val="1100"/>
              <a:buFont typeface="Arial"/>
              <a:buNone/>
            </a:pPr>
            <a:r>
              <a:rPr b="0" lang="en" sz="2400"/>
              <a:t>Then, the authors use image translation with Pix2Pix and CycleGAN to obtain a synthetic prior mammogram. Finally, they run their YOLO fusion model on the prior mammogram again to </a:t>
            </a:r>
            <a:r>
              <a:rPr b="0" lang="en" sz="2400"/>
              <a:t>obtain a region of interest for the prior image.</a:t>
            </a:r>
            <a:endParaRPr b="0"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Background</a:t>
            </a:r>
            <a:endParaRPr/>
          </a:p>
        </p:txBody>
      </p:sp>
      <p:sp>
        <p:nvSpPr>
          <p:cNvPr id="185" name="Google Shape;185;p3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Clr>
                <a:schemeClr val="dk1"/>
              </a:buClr>
              <a:buSzPts val="1100"/>
              <a:buFont typeface="Arial"/>
              <a:buNone/>
            </a:pPr>
            <a:r>
              <a:rPr b="0" lang="en" sz="2400"/>
              <a:t>Using CAD based systems to screen </a:t>
            </a:r>
            <a:r>
              <a:rPr b="0" lang="en" sz="2400"/>
              <a:t>mammograms</a:t>
            </a:r>
            <a:r>
              <a:rPr b="0" lang="en" sz="2400"/>
              <a:t> could improve early detection and diagnosis of breast cancer. Many cancer signs also appear in a mammogram before the cancer is formally detected in a later mammogram, but are missed by </a:t>
            </a:r>
            <a:r>
              <a:rPr b="0" lang="en" sz="2400"/>
              <a:t>radiologists</a:t>
            </a:r>
            <a:r>
              <a:rPr b="0" lang="en" sz="2400"/>
              <a:t>. </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 sz="2400"/>
              <a:t>A CAD system that could detect early signs of cancer in the breast could </a:t>
            </a:r>
            <a:r>
              <a:rPr b="0" lang="en" sz="2400"/>
              <a:t>provide early detection and further </a:t>
            </a:r>
            <a:r>
              <a:rPr b="0" lang="en" sz="2400"/>
              <a:t>improve survival rates. However, it has been difficult to train a model using prior and current mammograms due to issues with keeping the breast aligned between the mammograms.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Key terms</a:t>
            </a:r>
            <a:endParaRPr/>
          </a:p>
        </p:txBody>
      </p:sp>
      <p:sp>
        <p:nvSpPr>
          <p:cNvPr id="191" name="Google Shape;191;p3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Current image - </a:t>
            </a:r>
            <a:r>
              <a:rPr b="0" lang="en"/>
              <a:t>the most recent mammogram, with a detected abnormality confirmed by expert radiologists and/or biopsy. Used as the ground truth.</a:t>
            </a:r>
            <a:endParaRPr b="0"/>
          </a:p>
          <a:p>
            <a:pPr indent="0" lvl="0" marL="0" rtl="0" algn="l">
              <a:spcBef>
                <a:spcPts val="0"/>
              </a:spcBef>
              <a:spcAft>
                <a:spcPts val="0"/>
              </a:spcAft>
              <a:buNone/>
            </a:pPr>
            <a:r>
              <a:t/>
            </a:r>
            <a:endParaRPr b="0"/>
          </a:p>
          <a:p>
            <a:pPr indent="0" lvl="0" marL="0" rtl="0" algn="l">
              <a:spcBef>
                <a:spcPts val="0"/>
              </a:spcBef>
              <a:spcAft>
                <a:spcPts val="0"/>
              </a:spcAft>
              <a:buNone/>
            </a:pPr>
            <a:r>
              <a:rPr lang="en"/>
              <a:t>Prior image -</a:t>
            </a:r>
            <a:r>
              <a:rPr b="0" lang="en"/>
              <a:t> a previous mammogram from the same patient that did not appear abnormal and was not flagged by radiologists.</a:t>
            </a:r>
            <a:endParaRPr b="0"/>
          </a:p>
          <a:p>
            <a:pPr indent="0" lvl="0" marL="0" rtl="0" algn="l">
              <a:spcBef>
                <a:spcPts val="0"/>
              </a:spcBef>
              <a:spcAft>
                <a:spcPts val="0"/>
              </a:spcAft>
              <a:buNone/>
            </a:pPr>
            <a:r>
              <a:t/>
            </a:r>
            <a:endParaRPr b="0"/>
          </a:p>
          <a:p>
            <a:pPr indent="0" lvl="0" marL="0" rtl="0" algn="l">
              <a:spcBef>
                <a:spcPts val="0"/>
              </a:spcBef>
              <a:spcAft>
                <a:spcPts val="0"/>
              </a:spcAft>
              <a:buNone/>
            </a:pPr>
            <a:r>
              <a:rPr lang="en"/>
              <a:t>Synthetic prior image -</a:t>
            </a:r>
            <a:r>
              <a:rPr b="0" lang="en"/>
              <a:t> a mammogram image generated by one of the two GANs from the </a:t>
            </a:r>
            <a:r>
              <a:rPr lang="en"/>
              <a:t>prior image</a:t>
            </a:r>
            <a:r>
              <a:rPr b="0" lang="en"/>
              <a:t> and the </a:t>
            </a:r>
            <a:r>
              <a:rPr lang="en"/>
              <a:t>current image. </a:t>
            </a:r>
            <a:r>
              <a:rPr b="0" lang="en"/>
              <a:t>Sometimes referred to as a </a:t>
            </a:r>
            <a:r>
              <a:rPr lang="en"/>
              <a:t>generated prior image.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Objectives</a:t>
            </a:r>
            <a:endParaRPr/>
          </a:p>
        </p:txBody>
      </p:sp>
      <p:sp>
        <p:nvSpPr>
          <p:cNvPr id="197" name="Google Shape;197;p35"/>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Clr>
                <a:schemeClr val="dk1"/>
              </a:buClr>
              <a:buSzPts val="1100"/>
              <a:buFont typeface="Arial"/>
              <a:buNone/>
            </a:pPr>
            <a:r>
              <a:rPr b="0" lang="en" sz="2400"/>
              <a:t>The objective of this paper was to first develop a YOLO fusion model to </a:t>
            </a:r>
            <a:r>
              <a:rPr b="0" lang="en" sz="2400"/>
              <a:t>classify</a:t>
            </a:r>
            <a:r>
              <a:rPr b="0" lang="en" sz="2400"/>
              <a:t> and detect breast abnormalities, specifically masses, architectural distortions, and calcifications.</a:t>
            </a:r>
            <a:endParaRPr b="0" sz="2400"/>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 sz="2400"/>
              <a:t>The next objective was to obtain a </a:t>
            </a:r>
            <a:r>
              <a:rPr b="0" lang="en" sz="2400"/>
              <a:t>synthetic </a:t>
            </a:r>
            <a:r>
              <a:rPr b="0" lang="en" sz="2400"/>
              <a:t>prior mammogram image from a combination of the current image and the original prior image. This was achieved using GANs and then evaluated by the YOLO fusion model for identification and compared to the ground truth of the current mammogram image.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Methods and Materials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YOLO-based fusion model: overview</a:t>
            </a:r>
            <a:endParaRPr/>
          </a:p>
        </p:txBody>
      </p:sp>
      <p:sp>
        <p:nvSpPr>
          <p:cNvPr id="208" name="Google Shape;208;p37"/>
          <p:cNvSpPr txBox="1"/>
          <p:nvPr>
            <p:ph idx="1" type="body"/>
          </p:nvPr>
        </p:nvSpPr>
        <p:spPr>
          <a:xfrm>
            <a:off x="311700" y="135688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
              <a:t>The </a:t>
            </a:r>
            <a:r>
              <a:rPr b="0" lang="en"/>
              <a:t>authors used a fusion YOLO model, which combined a YOLOv3 model trained on each class with a YOLOv3 model that was trained on all the classes. </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
              <a:t>The final </a:t>
            </a:r>
            <a:r>
              <a:rPr b="0" lang="en"/>
              <a:t>prediction</a:t>
            </a:r>
            <a:r>
              <a:rPr b="0" lang="en"/>
              <a:t> was based on the combined outputs of the </a:t>
            </a:r>
            <a:r>
              <a:rPr b="0" lang="en"/>
              <a:t>models</a:t>
            </a:r>
            <a:r>
              <a:rPr b="0" lang="en"/>
              <a:t> trained on only one class label and the model trained with all class labels.</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p:txBody>
      </p:sp>
      <p:pic>
        <p:nvPicPr>
          <p:cNvPr id="209" name="Google Shape;209;p37"/>
          <p:cNvPicPr preferRelativeResize="0"/>
          <p:nvPr/>
        </p:nvPicPr>
        <p:blipFill>
          <a:blip r:embed="rId3">
            <a:alphaModFix/>
          </a:blip>
          <a:stretch>
            <a:fillRect/>
          </a:stretch>
        </p:blipFill>
        <p:spPr>
          <a:xfrm>
            <a:off x="1714589" y="4236225"/>
            <a:ext cx="5714824" cy="2002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