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0" r:id="rId1"/>
  </p:sldMasterIdLst>
  <p:notesMasterIdLst>
    <p:notesMasterId r:id="rId64"/>
  </p:notesMasterIdLst>
  <p:handoutMasterIdLst>
    <p:handoutMasterId r:id="rId65"/>
  </p:handoutMasterIdLst>
  <p:sldIdLst>
    <p:sldId id="256" r:id="rId2"/>
    <p:sldId id="259" r:id="rId3"/>
    <p:sldId id="261" r:id="rId4"/>
    <p:sldId id="262" r:id="rId5"/>
    <p:sldId id="263" r:id="rId6"/>
    <p:sldId id="350" r:id="rId7"/>
    <p:sldId id="351" r:id="rId8"/>
    <p:sldId id="352" r:id="rId9"/>
    <p:sldId id="369" r:id="rId10"/>
    <p:sldId id="308" r:id="rId11"/>
    <p:sldId id="265" r:id="rId12"/>
    <p:sldId id="266" r:id="rId13"/>
    <p:sldId id="309" r:id="rId14"/>
    <p:sldId id="311" r:id="rId15"/>
    <p:sldId id="267" r:id="rId16"/>
    <p:sldId id="268" r:id="rId17"/>
    <p:sldId id="337" r:id="rId18"/>
    <p:sldId id="333" r:id="rId19"/>
    <p:sldId id="269" r:id="rId20"/>
    <p:sldId id="338" r:id="rId21"/>
    <p:sldId id="312" r:id="rId22"/>
    <p:sldId id="313" r:id="rId23"/>
    <p:sldId id="273" r:id="rId24"/>
    <p:sldId id="274" r:id="rId25"/>
    <p:sldId id="316" r:id="rId26"/>
    <p:sldId id="334" r:id="rId27"/>
    <p:sldId id="314" r:id="rId28"/>
    <p:sldId id="278" r:id="rId29"/>
    <p:sldId id="279" r:id="rId30"/>
    <p:sldId id="280" r:id="rId31"/>
    <p:sldId id="281" r:id="rId32"/>
    <p:sldId id="365" r:id="rId33"/>
    <p:sldId id="282" r:id="rId34"/>
    <p:sldId id="322" r:id="rId35"/>
    <p:sldId id="358" r:id="rId36"/>
    <p:sldId id="367" r:id="rId37"/>
    <p:sldId id="366" r:id="rId38"/>
    <p:sldId id="354" r:id="rId39"/>
    <p:sldId id="359" r:id="rId40"/>
    <p:sldId id="360" r:id="rId41"/>
    <p:sldId id="318" r:id="rId42"/>
    <p:sldId id="345" r:id="rId43"/>
    <p:sldId id="283" r:id="rId44"/>
    <p:sldId id="347" r:id="rId45"/>
    <p:sldId id="370" r:id="rId46"/>
    <p:sldId id="349" r:id="rId47"/>
    <p:sldId id="323" r:id="rId48"/>
    <p:sldId id="361" r:id="rId49"/>
    <p:sldId id="368" r:id="rId50"/>
    <p:sldId id="355" r:id="rId51"/>
    <p:sldId id="362" r:id="rId52"/>
    <p:sldId id="317" r:id="rId53"/>
    <p:sldId id="319" r:id="rId54"/>
    <p:sldId id="331" r:id="rId55"/>
    <p:sldId id="326" r:id="rId56"/>
    <p:sldId id="327" r:id="rId57"/>
    <p:sldId id="328" r:id="rId58"/>
    <p:sldId id="357" r:id="rId59"/>
    <p:sldId id="329" r:id="rId60"/>
    <p:sldId id="341" r:id="rId61"/>
    <p:sldId id="330" r:id="rId62"/>
    <p:sldId id="364" r:id="rId6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umimoji="1" sz="28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8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8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8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8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umimoji="1" sz="28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umimoji="1" sz="28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umimoji="1" sz="28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umimoji="1" sz="28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5" autoAdjust="0"/>
    <p:restoredTop sz="94709" autoAdjust="0"/>
  </p:normalViewPr>
  <p:slideViewPr>
    <p:cSldViewPr>
      <p:cViewPr varScale="1">
        <p:scale>
          <a:sx n="135" d="100"/>
          <a:sy n="135" d="100"/>
        </p:scale>
        <p:origin x="2082" y="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384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200"/>
            </a:lvl1pPr>
          </a:lstStyle>
          <a:p>
            <a:pPr>
              <a:defRPr/>
            </a:pPr>
            <a:r>
              <a:rPr lang="en-US"/>
              <a:t>CS308 Data Structures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200"/>
            </a:lvl1pPr>
          </a:lstStyle>
          <a:p>
            <a:pPr>
              <a:defRPr/>
            </a:pPr>
            <a:r>
              <a:rPr lang="en-US"/>
              <a:t>Image Processing Fundamentals</a:t>
            </a:r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/>
            </a:lvl1pPr>
          </a:lstStyle>
          <a:p>
            <a:pPr>
              <a:defRPr/>
            </a:pPr>
            <a:fld id="{2800EE26-5B8A-4E13-933C-AA279F6330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4357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5" name="Rectangle 3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2" name="Rectangle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/>
            </a:lvl1pPr>
          </a:lstStyle>
          <a:p>
            <a:pPr>
              <a:defRPr/>
            </a:pPr>
            <a:fld id="{D87F1BAE-8E0F-4BFF-BA2D-D1424198AE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0130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8295BD0-F2FA-4DA5-8F4D-797C606F4D6F}" type="slidenum">
              <a:rPr kumimoji="0" lang="en-US" sz="1200" smtClean="0"/>
              <a:pPr/>
              <a:t>1</a:t>
            </a:fld>
            <a:endParaRPr kumimoji="0" lang="en-US" sz="120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3734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044A1F7-C398-4BD8-8853-3B061EAA02DD}" type="slidenum">
              <a:rPr kumimoji="0" lang="en-US" sz="1200" smtClean="0"/>
              <a:pPr/>
              <a:t>10</a:t>
            </a:fld>
            <a:endParaRPr kumimoji="0" lang="en-US" sz="120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910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AB0C0A2-3729-4ED0-9D2A-DB22E5D3171A}" type="slidenum">
              <a:rPr kumimoji="0" lang="en-US" sz="1200" smtClean="0"/>
              <a:pPr/>
              <a:t>11</a:t>
            </a:fld>
            <a:endParaRPr kumimoji="0" lang="en-US" sz="120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2929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DC967A8-E574-4F6E-8AF6-4367AE604FD4}" type="slidenum">
              <a:rPr kumimoji="0" lang="en-US" sz="1200" smtClean="0"/>
              <a:pPr/>
              <a:t>12</a:t>
            </a:fld>
            <a:endParaRPr kumimoji="0" lang="en-US" sz="120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9912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8731EF8-1524-4BAD-B824-656AF7BF43F5}" type="slidenum">
              <a:rPr kumimoji="0" lang="en-US" sz="1200" smtClean="0"/>
              <a:pPr/>
              <a:t>13</a:t>
            </a:fld>
            <a:endParaRPr kumimoji="0" lang="en-US" sz="120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6532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257F6EC-77FB-4E21-A18B-581228976B70}" type="slidenum">
              <a:rPr kumimoji="0" lang="en-US" sz="1200" smtClean="0"/>
              <a:pPr/>
              <a:t>14</a:t>
            </a:fld>
            <a:endParaRPr kumimoji="0" lang="en-US" sz="120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6497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8BE2207-D486-4671-A7EC-68C23130754F}" type="slidenum">
              <a:rPr kumimoji="0" lang="en-US" sz="1200" smtClean="0"/>
              <a:pPr/>
              <a:t>15</a:t>
            </a:fld>
            <a:endParaRPr kumimoji="0" lang="en-US" sz="120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0597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86C6AD4-69E1-47AB-883D-F46F7A97AEB2}" type="slidenum">
              <a:rPr kumimoji="0" lang="en-US" sz="1200" smtClean="0"/>
              <a:pPr/>
              <a:t>16</a:t>
            </a:fld>
            <a:endParaRPr kumimoji="0" lang="en-US" sz="120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556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4C0952A-7A90-41FB-8F02-5FE5CA1D93C9}" type="slidenum">
              <a:rPr kumimoji="0" lang="en-US" sz="1200" smtClean="0"/>
              <a:pPr/>
              <a:t>18</a:t>
            </a:fld>
            <a:endParaRPr kumimoji="0" lang="en-US" sz="120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3386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66DBD48-FF73-4B95-8538-A645FAB00FC0}" type="slidenum">
              <a:rPr kumimoji="0" lang="en-US" sz="1200" smtClean="0"/>
              <a:pPr/>
              <a:t>19</a:t>
            </a:fld>
            <a:endParaRPr kumimoji="0" lang="en-US" sz="120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4913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509BE7B-F3C3-49C2-AE2A-92377801EB6A}" type="slidenum">
              <a:rPr kumimoji="0" lang="en-US" sz="1200" smtClean="0"/>
              <a:pPr/>
              <a:t>21</a:t>
            </a:fld>
            <a:endParaRPr kumimoji="0" lang="en-US" sz="120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529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E68FF83-3C74-4008-9EC7-879EC0EEA96B}" type="slidenum">
              <a:rPr kumimoji="0" lang="en-US" sz="1200" smtClean="0"/>
              <a:pPr/>
              <a:t>2</a:t>
            </a:fld>
            <a:endParaRPr kumimoji="0" lang="en-US" sz="120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5308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B6E95FD-1561-4D6F-A3D0-5FBBE6F292E1}" type="slidenum">
              <a:rPr kumimoji="0" lang="en-US" sz="1200" smtClean="0"/>
              <a:pPr/>
              <a:t>22</a:t>
            </a:fld>
            <a:endParaRPr kumimoji="0" lang="en-US" sz="120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264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C7FAEE6-3874-41BB-B142-086D550A61AF}" type="slidenum">
              <a:rPr kumimoji="0" lang="en-US" sz="1200" smtClean="0"/>
              <a:pPr/>
              <a:t>23</a:t>
            </a:fld>
            <a:endParaRPr kumimoji="0" lang="en-US" sz="120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9731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6147334-FB51-4A86-9689-88679DE36B75}" type="slidenum">
              <a:rPr kumimoji="0" lang="en-US" sz="1200" smtClean="0"/>
              <a:pPr/>
              <a:t>24</a:t>
            </a:fld>
            <a:endParaRPr kumimoji="0" lang="en-US" sz="120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7403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C38A9B8-E4EE-40A6-8436-1DC76B0F9540}" type="slidenum">
              <a:rPr kumimoji="0" lang="en-US" sz="1200" smtClean="0"/>
              <a:pPr/>
              <a:t>25</a:t>
            </a:fld>
            <a:endParaRPr kumimoji="0" lang="en-US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015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9D61C5A-EC80-4B0A-B728-3D7A3A00FB1D}" type="slidenum">
              <a:rPr kumimoji="0" lang="en-US" sz="1200" smtClean="0"/>
              <a:pPr/>
              <a:t>26</a:t>
            </a:fld>
            <a:endParaRPr kumimoji="0" lang="en-US" sz="120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9383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2D678AA-B2B7-4566-B7AF-9D74585C0A36}" type="slidenum">
              <a:rPr kumimoji="0" lang="en-US" sz="1200" smtClean="0"/>
              <a:pPr/>
              <a:t>27</a:t>
            </a:fld>
            <a:endParaRPr kumimoji="0" lang="en-US" sz="120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5423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3399C18-AE6A-4B88-B4DE-49BFB4A123B5}" type="slidenum">
              <a:rPr kumimoji="0" lang="en-US" sz="1200" smtClean="0"/>
              <a:pPr/>
              <a:t>28</a:t>
            </a:fld>
            <a:endParaRPr kumimoji="0" lang="en-US" sz="120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2338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78A0BA42-6A08-4D88-B3B4-4103479277CF}" type="slidenum">
              <a:rPr kumimoji="0" lang="en-US" sz="1200" smtClean="0"/>
              <a:pPr/>
              <a:t>29</a:t>
            </a:fld>
            <a:endParaRPr kumimoji="0" lang="en-US" sz="120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6709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2689279-604A-4DA0-9058-62B5648CAC3F}" type="slidenum">
              <a:rPr kumimoji="0" lang="en-US" sz="1200" smtClean="0"/>
              <a:pPr/>
              <a:t>30</a:t>
            </a:fld>
            <a:endParaRPr kumimoji="0" lang="en-US" sz="120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7295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76C9286-4D3A-4134-80CF-74F8F25E08FA}" type="slidenum">
              <a:rPr kumimoji="0" lang="en-US" sz="1200" smtClean="0"/>
              <a:pPr/>
              <a:t>31</a:t>
            </a:fld>
            <a:endParaRPr kumimoji="0" lang="en-US" sz="120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3607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675FF73-E278-41D4-997E-39A608C3551F}" type="slidenum">
              <a:rPr kumimoji="0" lang="en-US" sz="1200" smtClean="0"/>
              <a:pPr/>
              <a:t>3</a:t>
            </a:fld>
            <a:endParaRPr kumimoji="0" lang="en-US" sz="120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44129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76C9286-4D3A-4134-80CF-74F8F25E08FA}" type="slidenum">
              <a:rPr kumimoji="0" lang="en-US" sz="1200" smtClean="0"/>
              <a:pPr/>
              <a:t>32</a:t>
            </a:fld>
            <a:endParaRPr kumimoji="0" lang="en-US" sz="120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94727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09C46A1-6AFA-48E9-B44B-6E2A4AB6F89C}" type="slidenum">
              <a:rPr kumimoji="0" lang="en-US" sz="1200" smtClean="0"/>
              <a:pPr/>
              <a:t>33</a:t>
            </a:fld>
            <a:endParaRPr kumimoji="0" lang="en-US" sz="120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0668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D0BD034-0766-4B8B-A1B2-FEB704AEC2A5}" type="slidenum">
              <a:rPr kumimoji="0" lang="en-US" sz="1200" smtClean="0"/>
              <a:pPr/>
              <a:t>34</a:t>
            </a:fld>
            <a:endParaRPr kumimoji="0" lang="en-US" sz="120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5314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D0BD034-0766-4B8B-A1B2-FEB704AEC2A5}" type="slidenum">
              <a:rPr kumimoji="0" lang="en-US" sz="1200" smtClean="0"/>
              <a:pPr/>
              <a:t>37</a:t>
            </a:fld>
            <a:endParaRPr kumimoji="0" lang="en-US" sz="120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18751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885F820-1563-4356-951A-3B8930388171}" type="slidenum">
              <a:rPr kumimoji="0" lang="en-US" sz="1200" smtClean="0"/>
              <a:pPr/>
              <a:t>41</a:t>
            </a:fld>
            <a:endParaRPr kumimoji="0" lang="en-US" sz="120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81144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DF02ED7-AE80-4FF7-A699-9339640412EF}" type="slidenum">
              <a:rPr kumimoji="0" lang="en-US" sz="1200" smtClean="0"/>
              <a:pPr/>
              <a:t>42</a:t>
            </a:fld>
            <a:endParaRPr kumimoji="0" lang="en-US" sz="120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83566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DF02ED7-AE80-4FF7-A699-9339640412EF}" type="slidenum">
              <a:rPr kumimoji="0" lang="en-US" sz="1200" smtClean="0"/>
              <a:pPr/>
              <a:t>43</a:t>
            </a:fld>
            <a:endParaRPr kumimoji="0" lang="en-US" sz="120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31702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DF02ED7-AE80-4FF7-A699-9339640412EF}" type="slidenum">
              <a:rPr kumimoji="0" lang="en-US" sz="1200" smtClean="0"/>
              <a:pPr/>
              <a:t>44</a:t>
            </a:fld>
            <a:endParaRPr kumimoji="0" lang="en-US" sz="120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80482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DF02ED7-AE80-4FF7-A699-9339640412EF}" type="slidenum">
              <a:rPr kumimoji="0" lang="en-US" sz="1200" smtClean="0"/>
              <a:pPr/>
              <a:t>45</a:t>
            </a:fld>
            <a:endParaRPr kumimoji="0" lang="en-US" sz="120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28481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DF02ED7-AE80-4FF7-A699-9339640412EF}" type="slidenum">
              <a:rPr kumimoji="0" lang="en-US" sz="1200" smtClean="0"/>
              <a:pPr/>
              <a:t>46</a:t>
            </a:fld>
            <a:endParaRPr kumimoji="0" lang="en-US" sz="120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8383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744F004E-525E-4118-962F-4F845FB1940E}" type="slidenum">
              <a:rPr kumimoji="0" lang="en-US" sz="1200" smtClean="0"/>
              <a:pPr/>
              <a:t>4</a:t>
            </a:fld>
            <a:endParaRPr kumimoji="0" lang="en-US" sz="120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62306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B4983E1-AC4D-490E-B0B8-48C4C4509FF2}" type="slidenum">
              <a:rPr kumimoji="0" lang="en-US" sz="1200" smtClean="0"/>
              <a:pPr/>
              <a:t>47</a:t>
            </a:fld>
            <a:endParaRPr kumimoji="0" lang="en-US" sz="120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04126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B4983E1-AC4D-490E-B0B8-48C4C4509FF2}" type="slidenum">
              <a:rPr kumimoji="0" lang="en-US" sz="1200" smtClean="0"/>
              <a:pPr/>
              <a:t>49</a:t>
            </a:fld>
            <a:endParaRPr kumimoji="0" lang="en-US" sz="120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68265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E1549DC-8522-4D9E-AEF2-111087C5FA52}" type="slidenum">
              <a:rPr kumimoji="0" lang="en-US" sz="1200" smtClean="0"/>
              <a:pPr/>
              <a:t>52</a:t>
            </a:fld>
            <a:endParaRPr kumimoji="0" lang="en-US" sz="120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78230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06CD2AC-478B-49A9-BE4E-D07CE0C4ADF7}" type="slidenum">
              <a:rPr kumimoji="0" lang="en-US" sz="1200" smtClean="0"/>
              <a:pPr/>
              <a:t>53</a:t>
            </a:fld>
            <a:endParaRPr kumimoji="0" lang="en-US" sz="120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24076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A47F427-8C5C-4DA9-BFA7-85B693A0048B}" type="slidenum">
              <a:rPr kumimoji="0" lang="en-US" sz="1200" smtClean="0"/>
              <a:pPr/>
              <a:t>54</a:t>
            </a:fld>
            <a:endParaRPr kumimoji="0" lang="en-US" sz="120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60300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CB5462D-9828-44E0-8F3C-1EC00495309F}" type="slidenum">
              <a:rPr kumimoji="0" lang="en-US" sz="1200" smtClean="0"/>
              <a:pPr/>
              <a:t>55</a:t>
            </a:fld>
            <a:endParaRPr kumimoji="0" lang="en-US" sz="120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47369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7870D945-445F-4E97-AD7D-FBF772DA8986}" type="slidenum">
              <a:rPr kumimoji="0" lang="en-US" sz="1200" smtClean="0"/>
              <a:pPr/>
              <a:t>56</a:t>
            </a:fld>
            <a:endParaRPr kumimoji="0" lang="en-US" sz="120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2071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635EC7B-C8AA-4415-893A-5D4F15E385B0}" type="slidenum">
              <a:rPr kumimoji="0" lang="en-US" sz="1200" smtClean="0"/>
              <a:pPr/>
              <a:t>57</a:t>
            </a:fld>
            <a:endParaRPr kumimoji="0" lang="en-US" sz="120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85697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69865B8-85BD-4B53-8BB3-D0BE4C4ED5AE}" type="slidenum">
              <a:rPr kumimoji="0" lang="en-US" sz="1200" smtClean="0"/>
              <a:pPr/>
              <a:t>59</a:t>
            </a:fld>
            <a:endParaRPr kumimoji="0" lang="en-US" sz="120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372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B8560A3-3E63-467F-B4DA-977ADA33BA89}" type="slidenum">
              <a:rPr kumimoji="0" lang="en-US" sz="1200" smtClean="0"/>
              <a:pPr/>
              <a:t>61</a:t>
            </a:fld>
            <a:endParaRPr kumimoji="0" lang="en-US" sz="120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4973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D02D2EA-3732-4533-893F-C5CDCDE4EF99}" type="slidenum">
              <a:rPr kumimoji="0" lang="en-US" sz="1200" smtClean="0"/>
              <a:pPr/>
              <a:t>5</a:t>
            </a:fld>
            <a:endParaRPr kumimoji="0" lang="en-US" sz="120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375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F34803A-5A9C-4259-95CB-9EC039EE2839}" type="slidenum">
              <a:rPr kumimoji="0" lang="en-US" sz="1200" smtClean="0"/>
              <a:pPr/>
              <a:t>6</a:t>
            </a:fld>
            <a:endParaRPr kumimoji="0" lang="en-US" sz="120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1643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83CB68-E498-4E29-940A-DD0ABA8E309D}" type="slidenum">
              <a:rPr lang="en-US"/>
              <a:pPr/>
              <a:t>7</a:t>
            </a:fld>
            <a:endParaRPr lang="en-US"/>
          </a:p>
        </p:txBody>
      </p:sp>
      <p:sp>
        <p:nvSpPr>
          <p:cNvPr id="566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6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9807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83CB68-E498-4E29-940A-DD0ABA8E309D}" type="slidenum">
              <a:rPr lang="en-US"/>
              <a:pPr/>
              <a:t>8</a:t>
            </a:fld>
            <a:endParaRPr lang="en-US"/>
          </a:p>
        </p:txBody>
      </p:sp>
      <p:sp>
        <p:nvSpPr>
          <p:cNvPr id="566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6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9969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83CB68-E498-4E29-940A-DD0ABA8E309D}" type="slidenum">
              <a:rPr lang="en-US"/>
              <a:pPr/>
              <a:t>9</a:t>
            </a:fld>
            <a:endParaRPr lang="en-US"/>
          </a:p>
        </p:txBody>
      </p:sp>
      <p:sp>
        <p:nvSpPr>
          <p:cNvPr id="566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6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992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117475"/>
            <a:ext cx="9142413" cy="6738938"/>
            <a:chOff x="0" y="74"/>
            <a:chExt cx="5759" cy="4245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invGray">
            <a:xfrm>
              <a:off x="432" y="4113"/>
              <a:ext cx="2208" cy="206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invGray">
            <a:xfrm>
              <a:off x="432" y="1536"/>
              <a:ext cx="5327" cy="480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Oval 5"/>
            <p:cNvSpPr>
              <a:spLocks noChangeArrowheads="1"/>
            </p:cNvSpPr>
            <p:nvPr/>
          </p:nvSpPr>
          <p:spPr bwMode="invGray">
            <a:xfrm>
              <a:off x="555" y="74"/>
              <a:ext cx="42" cy="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Oval 6"/>
            <p:cNvSpPr>
              <a:spLocks noChangeArrowheads="1"/>
            </p:cNvSpPr>
            <p:nvPr/>
          </p:nvSpPr>
          <p:spPr bwMode="invGray">
            <a:xfrm>
              <a:off x="555" y="219"/>
              <a:ext cx="42" cy="4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invGray">
            <a:xfrm>
              <a:off x="555" y="362"/>
              <a:ext cx="42" cy="4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invGray">
            <a:xfrm>
              <a:off x="555" y="651"/>
              <a:ext cx="42" cy="4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invGray">
            <a:xfrm>
              <a:off x="555" y="794"/>
              <a:ext cx="42" cy="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Oval 10"/>
            <p:cNvSpPr>
              <a:spLocks noChangeArrowheads="1"/>
            </p:cNvSpPr>
            <p:nvPr/>
          </p:nvSpPr>
          <p:spPr bwMode="invGray">
            <a:xfrm>
              <a:off x="555" y="939"/>
              <a:ext cx="42" cy="4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Oval 11"/>
            <p:cNvSpPr>
              <a:spLocks noChangeArrowheads="1"/>
            </p:cNvSpPr>
            <p:nvPr/>
          </p:nvSpPr>
          <p:spPr bwMode="invGray">
            <a:xfrm>
              <a:off x="555" y="1082"/>
              <a:ext cx="42" cy="4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Oval 12"/>
            <p:cNvSpPr>
              <a:spLocks noChangeArrowheads="1"/>
            </p:cNvSpPr>
            <p:nvPr/>
          </p:nvSpPr>
          <p:spPr bwMode="invGray">
            <a:xfrm>
              <a:off x="555" y="1227"/>
              <a:ext cx="42" cy="4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Oval 13"/>
            <p:cNvSpPr>
              <a:spLocks noChangeArrowheads="1"/>
            </p:cNvSpPr>
            <p:nvPr/>
          </p:nvSpPr>
          <p:spPr bwMode="invGray">
            <a:xfrm>
              <a:off x="555" y="1371"/>
              <a:ext cx="42" cy="4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6" name="Group 14"/>
            <p:cNvGrpSpPr>
              <a:grpSpLocks/>
            </p:cNvGrpSpPr>
            <p:nvPr/>
          </p:nvGrpSpPr>
          <p:grpSpPr bwMode="auto">
            <a:xfrm>
              <a:off x="2859" y="4202"/>
              <a:ext cx="2729" cy="41"/>
              <a:chOff x="2859" y="4202"/>
              <a:chExt cx="2729" cy="41"/>
            </a:xfrm>
          </p:grpSpPr>
          <p:sp>
            <p:nvSpPr>
              <p:cNvPr id="22" name="Oval 15"/>
              <p:cNvSpPr>
                <a:spLocks noChangeArrowheads="1"/>
              </p:cNvSpPr>
              <p:nvPr/>
            </p:nvSpPr>
            <p:spPr bwMode="invGray">
              <a:xfrm>
                <a:off x="2859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Oval 16"/>
              <p:cNvSpPr>
                <a:spLocks noChangeArrowheads="1"/>
              </p:cNvSpPr>
              <p:nvPr/>
            </p:nvSpPr>
            <p:spPr bwMode="invGray">
              <a:xfrm>
                <a:off x="3243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Oval 17"/>
              <p:cNvSpPr>
                <a:spLocks noChangeArrowheads="1"/>
              </p:cNvSpPr>
              <p:nvPr/>
            </p:nvSpPr>
            <p:spPr bwMode="invGray">
              <a:xfrm>
                <a:off x="3627" y="4202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Oval 18"/>
              <p:cNvSpPr>
                <a:spLocks noChangeArrowheads="1"/>
              </p:cNvSpPr>
              <p:nvPr/>
            </p:nvSpPr>
            <p:spPr bwMode="invGray">
              <a:xfrm>
                <a:off x="4011" y="4202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Oval 19"/>
              <p:cNvSpPr>
                <a:spLocks noChangeArrowheads="1"/>
              </p:cNvSpPr>
              <p:nvPr/>
            </p:nvSpPr>
            <p:spPr bwMode="invGray">
              <a:xfrm>
                <a:off x="4395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Oval 20"/>
              <p:cNvSpPr>
                <a:spLocks noChangeArrowheads="1"/>
              </p:cNvSpPr>
              <p:nvPr/>
            </p:nvSpPr>
            <p:spPr bwMode="invGray">
              <a:xfrm>
                <a:off x="4779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Oval 21"/>
              <p:cNvSpPr>
                <a:spLocks noChangeArrowheads="1"/>
              </p:cNvSpPr>
              <p:nvPr/>
            </p:nvSpPr>
            <p:spPr bwMode="invGray">
              <a:xfrm>
                <a:off x="5163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Oval 22"/>
              <p:cNvSpPr>
                <a:spLocks noChangeArrowheads="1"/>
              </p:cNvSpPr>
              <p:nvPr/>
            </p:nvSpPr>
            <p:spPr bwMode="invGray">
              <a:xfrm>
                <a:off x="5547" y="4202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7" name="Oval 23"/>
            <p:cNvSpPr>
              <a:spLocks noChangeArrowheads="1"/>
            </p:cNvSpPr>
            <p:nvPr/>
          </p:nvSpPr>
          <p:spPr bwMode="invGray">
            <a:xfrm>
              <a:off x="555" y="507"/>
              <a:ext cx="42" cy="4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8" name="Group 24"/>
            <p:cNvGrpSpPr>
              <a:grpSpLocks/>
            </p:cNvGrpSpPr>
            <p:nvPr/>
          </p:nvGrpSpPr>
          <p:grpSpPr bwMode="auto">
            <a:xfrm>
              <a:off x="0" y="2327"/>
              <a:ext cx="1203" cy="1203"/>
              <a:chOff x="0" y="2327"/>
              <a:chExt cx="1203" cy="1203"/>
            </a:xfrm>
          </p:grpSpPr>
          <p:sp>
            <p:nvSpPr>
              <p:cNvPr id="19" name="Freeform 25"/>
              <p:cNvSpPr>
                <a:spLocks/>
              </p:cNvSpPr>
              <p:nvPr/>
            </p:nvSpPr>
            <p:spPr bwMode="invGray">
              <a:xfrm>
                <a:off x="0" y="2394"/>
                <a:ext cx="443" cy="1033"/>
              </a:xfrm>
              <a:custGeom>
                <a:avLst/>
                <a:gdLst>
                  <a:gd name="T0" fmla="*/ 290 w 443"/>
                  <a:gd name="T1" fmla="*/ 1016 h 1033"/>
                  <a:gd name="T2" fmla="*/ 316 w 443"/>
                  <a:gd name="T3" fmla="*/ 974 h 1033"/>
                  <a:gd name="T4" fmla="*/ 354 w 443"/>
                  <a:gd name="T5" fmla="*/ 920 h 1033"/>
                  <a:gd name="T6" fmla="*/ 384 w 443"/>
                  <a:gd name="T7" fmla="*/ 884 h 1033"/>
                  <a:gd name="T8" fmla="*/ 381 w 443"/>
                  <a:gd name="T9" fmla="*/ 832 h 1033"/>
                  <a:gd name="T10" fmla="*/ 370 w 443"/>
                  <a:gd name="T11" fmla="*/ 794 h 1033"/>
                  <a:gd name="T12" fmla="*/ 361 w 443"/>
                  <a:gd name="T13" fmla="*/ 760 h 1033"/>
                  <a:gd name="T14" fmla="*/ 361 w 443"/>
                  <a:gd name="T15" fmla="*/ 734 h 1033"/>
                  <a:gd name="T16" fmla="*/ 359 w 443"/>
                  <a:gd name="T17" fmla="*/ 707 h 1033"/>
                  <a:gd name="T18" fmla="*/ 373 w 443"/>
                  <a:gd name="T19" fmla="*/ 691 h 1033"/>
                  <a:gd name="T20" fmla="*/ 391 w 443"/>
                  <a:gd name="T21" fmla="*/ 686 h 1033"/>
                  <a:gd name="T22" fmla="*/ 395 w 443"/>
                  <a:gd name="T23" fmla="*/ 680 h 1033"/>
                  <a:gd name="T24" fmla="*/ 390 w 443"/>
                  <a:gd name="T25" fmla="*/ 671 h 1033"/>
                  <a:gd name="T26" fmla="*/ 386 w 443"/>
                  <a:gd name="T27" fmla="*/ 660 h 1033"/>
                  <a:gd name="T28" fmla="*/ 437 w 443"/>
                  <a:gd name="T29" fmla="*/ 635 h 1033"/>
                  <a:gd name="T30" fmla="*/ 442 w 443"/>
                  <a:gd name="T31" fmla="*/ 619 h 1033"/>
                  <a:gd name="T32" fmla="*/ 438 w 443"/>
                  <a:gd name="T33" fmla="*/ 604 h 1033"/>
                  <a:gd name="T34" fmla="*/ 400 w 443"/>
                  <a:gd name="T35" fmla="*/ 543 h 1033"/>
                  <a:gd name="T36" fmla="*/ 384 w 443"/>
                  <a:gd name="T37" fmla="*/ 474 h 1033"/>
                  <a:gd name="T38" fmla="*/ 354 w 443"/>
                  <a:gd name="T39" fmla="*/ 455 h 1033"/>
                  <a:gd name="T40" fmla="*/ 326 w 443"/>
                  <a:gd name="T41" fmla="*/ 433 h 1033"/>
                  <a:gd name="T42" fmla="*/ 312 w 443"/>
                  <a:gd name="T43" fmla="*/ 411 h 1033"/>
                  <a:gd name="T44" fmla="*/ 307 w 443"/>
                  <a:gd name="T45" fmla="*/ 391 h 1033"/>
                  <a:gd name="T46" fmla="*/ 290 w 443"/>
                  <a:gd name="T47" fmla="*/ 339 h 1033"/>
                  <a:gd name="T48" fmla="*/ 308 w 443"/>
                  <a:gd name="T49" fmla="*/ 289 h 1033"/>
                  <a:gd name="T50" fmla="*/ 298 w 443"/>
                  <a:gd name="T51" fmla="*/ 278 h 1033"/>
                  <a:gd name="T52" fmla="*/ 280 w 443"/>
                  <a:gd name="T53" fmla="*/ 307 h 1033"/>
                  <a:gd name="T54" fmla="*/ 269 w 443"/>
                  <a:gd name="T55" fmla="*/ 283 h 1033"/>
                  <a:gd name="T56" fmla="*/ 272 w 443"/>
                  <a:gd name="T57" fmla="*/ 224 h 1033"/>
                  <a:gd name="T58" fmla="*/ 280 w 443"/>
                  <a:gd name="T59" fmla="*/ 177 h 1033"/>
                  <a:gd name="T60" fmla="*/ 280 w 443"/>
                  <a:gd name="T61" fmla="*/ 146 h 1033"/>
                  <a:gd name="T62" fmla="*/ 281 w 443"/>
                  <a:gd name="T63" fmla="*/ 123 h 1033"/>
                  <a:gd name="T64" fmla="*/ 290 w 443"/>
                  <a:gd name="T65" fmla="*/ 104 h 1033"/>
                  <a:gd name="T66" fmla="*/ 296 w 443"/>
                  <a:gd name="T67" fmla="*/ 97 h 1033"/>
                  <a:gd name="T68" fmla="*/ 298 w 443"/>
                  <a:gd name="T69" fmla="*/ 94 h 1033"/>
                  <a:gd name="T70" fmla="*/ 301 w 443"/>
                  <a:gd name="T71" fmla="*/ 92 h 1033"/>
                  <a:gd name="T72" fmla="*/ 307 w 443"/>
                  <a:gd name="T73" fmla="*/ 83 h 1033"/>
                  <a:gd name="T74" fmla="*/ 317 w 443"/>
                  <a:gd name="T75" fmla="*/ 79 h 1033"/>
                  <a:gd name="T76" fmla="*/ 328 w 443"/>
                  <a:gd name="T77" fmla="*/ 77 h 1033"/>
                  <a:gd name="T78" fmla="*/ 337 w 443"/>
                  <a:gd name="T79" fmla="*/ 74 h 1033"/>
                  <a:gd name="T80" fmla="*/ 345 w 443"/>
                  <a:gd name="T81" fmla="*/ 67 h 1033"/>
                  <a:gd name="T82" fmla="*/ 337 w 443"/>
                  <a:gd name="T83" fmla="*/ 50 h 1033"/>
                  <a:gd name="T84" fmla="*/ 337 w 443"/>
                  <a:gd name="T85" fmla="*/ 47 h 1033"/>
                  <a:gd name="T86" fmla="*/ 337 w 443"/>
                  <a:gd name="T87" fmla="*/ 43 h 1033"/>
                  <a:gd name="T88" fmla="*/ 337 w 443"/>
                  <a:gd name="T89" fmla="*/ 41 h 1033"/>
                  <a:gd name="T90" fmla="*/ 334 w 443"/>
                  <a:gd name="T91" fmla="*/ 38 h 1033"/>
                  <a:gd name="T92" fmla="*/ 321 w 443"/>
                  <a:gd name="T93" fmla="*/ 21 h 1033"/>
                  <a:gd name="T94" fmla="*/ 316 w 443"/>
                  <a:gd name="T95" fmla="*/ 0 h 1033"/>
                  <a:gd name="T96" fmla="*/ 188 w 443"/>
                  <a:gd name="T97" fmla="*/ 94 h 1033"/>
                  <a:gd name="T98" fmla="*/ 88 w 443"/>
                  <a:gd name="T99" fmla="*/ 218 h 1033"/>
                  <a:gd name="T100" fmla="*/ 21 w 443"/>
                  <a:gd name="T101" fmla="*/ 366 h 1033"/>
                  <a:gd name="T102" fmla="*/ 0 w 443"/>
                  <a:gd name="T103" fmla="*/ 530 h 1033"/>
                  <a:gd name="T104" fmla="*/ 20 w 443"/>
                  <a:gd name="T105" fmla="*/ 680 h 1033"/>
                  <a:gd name="T106" fmla="*/ 74 w 443"/>
                  <a:gd name="T107" fmla="*/ 819 h 1033"/>
                  <a:gd name="T108" fmla="*/ 160 w 443"/>
                  <a:gd name="T109" fmla="*/ 938 h 1033"/>
                  <a:gd name="T110" fmla="*/ 272 w 443"/>
                  <a:gd name="T111" fmla="*/ 1032 h 1033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443" h="1033">
                    <a:moveTo>
                      <a:pt x="272" y="1032"/>
                    </a:moveTo>
                    <a:lnTo>
                      <a:pt x="290" y="1016"/>
                    </a:lnTo>
                    <a:lnTo>
                      <a:pt x="301" y="992"/>
                    </a:lnTo>
                    <a:lnTo>
                      <a:pt x="316" y="974"/>
                    </a:lnTo>
                    <a:lnTo>
                      <a:pt x="328" y="955"/>
                    </a:lnTo>
                    <a:lnTo>
                      <a:pt x="354" y="920"/>
                    </a:lnTo>
                    <a:lnTo>
                      <a:pt x="373" y="904"/>
                    </a:lnTo>
                    <a:lnTo>
                      <a:pt x="384" y="884"/>
                    </a:lnTo>
                    <a:lnTo>
                      <a:pt x="390" y="848"/>
                    </a:lnTo>
                    <a:lnTo>
                      <a:pt x="381" y="832"/>
                    </a:lnTo>
                    <a:lnTo>
                      <a:pt x="375" y="812"/>
                    </a:lnTo>
                    <a:lnTo>
                      <a:pt x="370" y="794"/>
                    </a:lnTo>
                    <a:lnTo>
                      <a:pt x="361" y="774"/>
                    </a:lnTo>
                    <a:lnTo>
                      <a:pt x="361" y="760"/>
                    </a:lnTo>
                    <a:lnTo>
                      <a:pt x="361" y="747"/>
                    </a:lnTo>
                    <a:lnTo>
                      <a:pt x="361" y="734"/>
                    </a:lnTo>
                    <a:lnTo>
                      <a:pt x="359" y="722"/>
                    </a:lnTo>
                    <a:lnTo>
                      <a:pt x="359" y="707"/>
                    </a:lnTo>
                    <a:lnTo>
                      <a:pt x="364" y="698"/>
                    </a:lnTo>
                    <a:lnTo>
                      <a:pt x="373" y="691"/>
                    </a:lnTo>
                    <a:lnTo>
                      <a:pt x="390" y="686"/>
                    </a:lnTo>
                    <a:lnTo>
                      <a:pt x="391" y="686"/>
                    </a:lnTo>
                    <a:lnTo>
                      <a:pt x="395" y="682"/>
                    </a:lnTo>
                    <a:lnTo>
                      <a:pt x="395" y="680"/>
                    </a:lnTo>
                    <a:lnTo>
                      <a:pt x="395" y="677"/>
                    </a:lnTo>
                    <a:lnTo>
                      <a:pt x="390" y="671"/>
                    </a:lnTo>
                    <a:lnTo>
                      <a:pt x="386" y="666"/>
                    </a:lnTo>
                    <a:lnTo>
                      <a:pt x="386" y="660"/>
                    </a:lnTo>
                    <a:lnTo>
                      <a:pt x="395" y="655"/>
                    </a:lnTo>
                    <a:lnTo>
                      <a:pt x="437" y="635"/>
                    </a:lnTo>
                    <a:lnTo>
                      <a:pt x="442" y="626"/>
                    </a:lnTo>
                    <a:lnTo>
                      <a:pt x="442" y="619"/>
                    </a:lnTo>
                    <a:lnTo>
                      <a:pt x="442" y="613"/>
                    </a:lnTo>
                    <a:lnTo>
                      <a:pt x="438" y="604"/>
                    </a:lnTo>
                    <a:lnTo>
                      <a:pt x="417" y="577"/>
                    </a:lnTo>
                    <a:lnTo>
                      <a:pt x="400" y="543"/>
                    </a:lnTo>
                    <a:lnTo>
                      <a:pt x="391" y="511"/>
                    </a:lnTo>
                    <a:lnTo>
                      <a:pt x="384" y="474"/>
                    </a:lnTo>
                    <a:lnTo>
                      <a:pt x="368" y="465"/>
                    </a:lnTo>
                    <a:lnTo>
                      <a:pt x="354" y="455"/>
                    </a:lnTo>
                    <a:lnTo>
                      <a:pt x="339" y="444"/>
                    </a:lnTo>
                    <a:lnTo>
                      <a:pt x="326" y="433"/>
                    </a:lnTo>
                    <a:lnTo>
                      <a:pt x="317" y="422"/>
                    </a:lnTo>
                    <a:lnTo>
                      <a:pt x="312" y="411"/>
                    </a:lnTo>
                    <a:lnTo>
                      <a:pt x="308" y="402"/>
                    </a:lnTo>
                    <a:lnTo>
                      <a:pt x="307" y="391"/>
                    </a:lnTo>
                    <a:lnTo>
                      <a:pt x="285" y="363"/>
                    </a:lnTo>
                    <a:lnTo>
                      <a:pt x="290" y="339"/>
                    </a:lnTo>
                    <a:lnTo>
                      <a:pt x="301" y="314"/>
                    </a:lnTo>
                    <a:lnTo>
                      <a:pt x="308" y="289"/>
                    </a:lnTo>
                    <a:lnTo>
                      <a:pt x="308" y="267"/>
                    </a:lnTo>
                    <a:lnTo>
                      <a:pt x="298" y="278"/>
                    </a:lnTo>
                    <a:lnTo>
                      <a:pt x="287" y="294"/>
                    </a:lnTo>
                    <a:lnTo>
                      <a:pt x="280" y="307"/>
                    </a:lnTo>
                    <a:lnTo>
                      <a:pt x="272" y="314"/>
                    </a:lnTo>
                    <a:lnTo>
                      <a:pt x="269" y="283"/>
                    </a:lnTo>
                    <a:lnTo>
                      <a:pt x="271" y="254"/>
                    </a:lnTo>
                    <a:lnTo>
                      <a:pt x="272" y="224"/>
                    </a:lnTo>
                    <a:lnTo>
                      <a:pt x="272" y="195"/>
                    </a:lnTo>
                    <a:lnTo>
                      <a:pt x="280" y="177"/>
                    </a:lnTo>
                    <a:lnTo>
                      <a:pt x="280" y="164"/>
                    </a:lnTo>
                    <a:lnTo>
                      <a:pt x="280" y="146"/>
                    </a:lnTo>
                    <a:lnTo>
                      <a:pt x="281" y="133"/>
                    </a:lnTo>
                    <a:lnTo>
                      <a:pt x="281" y="123"/>
                    </a:lnTo>
                    <a:lnTo>
                      <a:pt x="285" y="113"/>
                    </a:lnTo>
                    <a:lnTo>
                      <a:pt x="290" y="104"/>
                    </a:lnTo>
                    <a:lnTo>
                      <a:pt x="296" y="97"/>
                    </a:lnTo>
                    <a:lnTo>
                      <a:pt x="298" y="94"/>
                    </a:lnTo>
                    <a:lnTo>
                      <a:pt x="301" y="92"/>
                    </a:lnTo>
                    <a:lnTo>
                      <a:pt x="303" y="86"/>
                    </a:lnTo>
                    <a:lnTo>
                      <a:pt x="307" y="83"/>
                    </a:lnTo>
                    <a:lnTo>
                      <a:pt x="308" y="83"/>
                    </a:lnTo>
                    <a:lnTo>
                      <a:pt x="317" y="79"/>
                    </a:lnTo>
                    <a:lnTo>
                      <a:pt x="323" y="77"/>
                    </a:lnTo>
                    <a:lnTo>
                      <a:pt x="328" y="77"/>
                    </a:lnTo>
                    <a:lnTo>
                      <a:pt x="334" y="74"/>
                    </a:lnTo>
                    <a:lnTo>
                      <a:pt x="337" y="74"/>
                    </a:lnTo>
                    <a:lnTo>
                      <a:pt x="339" y="72"/>
                    </a:lnTo>
                    <a:lnTo>
                      <a:pt x="345" y="67"/>
                    </a:lnTo>
                    <a:lnTo>
                      <a:pt x="345" y="63"/>
                    </a:lnTo>
                    <a:lnTo>
                      <a:pt x="337" y="50"/>
                    </a:lnTo>
                    <a:lnTo>
                      <a:pt x="337" y="47"/>
                    </a:lnTo>
                    <a:lnTo>
                      <a:pt x="337" y="43"/>
                    </a:lnTo>
                    <a:lnTo>
                      <a:pt x="337" y="41"/>
                    </a:lnTo>
                    <a:lnTo>
                      <a:pt x="334" y="41"/>
                    </a:lnTo>
                    <a:lnTo>
                      <a:pt x="334" y="38"/>
                    </a:lnTo>
                    <a:lnTo>
                      <a:pt x="328" y="30"/>
                    </a:lnTo>
                    <a:lnTo>
                      <a:pt x="321" y="21"/>
                    </a:lnTo>
                    <a:lnTo>
                      <a:pt x="317" y="11"/>
                    </a:lnTo>
                    <a:lnTo>
                      <a:pt x="316" y="0"/>
                    </a:lnTo>
                    <a:lnTo>
                      <a:pt x="249" y="41"/>
                    </a:lnTo>
                    <a:lnTo>
                      <a:pt x="188" y="94"/>
                    </a:lnTo>
                    <a:lnTo>
                      <a:pt x="133" y="151"/>
                    </a:lnTo>
                    <a:lnTo>
                      <a:pt x="88" y="218"/>
                    </a:lnTo>
                    <a:lnTo>
                      <a:pt x="50" y="289"/>
                    </a:lnTo>
                    <a:lnTo>
                      <a:pt x="21" y="366"/>
                    </a:lnTo>
                    <a:lnTo>
                      <a:pt x="5" y="446"/>
                    </a:lnTo>
                    <a:lnTo>
                      <a:pt x="0" y="530"/>
                    </a:lnTo>
                    <a:lnTo>
                      <a:pt x="5" y="608"/>
                    </a:lnTo>
                    <a:lnTo>
                      <a:pt x="20" y="680"/>
                    </a:lnTo>
                    <a:lnTo>
                      <a:pt x="45" y="751"/>
                    </a:lnTo>
                    <a:lnTo>
                      <a:pt x="74" y="819"/>
                    </a:lnTo>
                    <a:lnTo>
                      <a:pt x="114" y="879"/>
                    </a:lnTo>
                    <a:lnTo>
                      <a:pt x="160" y="938"/>
                    </a:lnTo>
                    <a:lnTo>
                      <a:pt x="215" y="987"/>
                    </a:lnTo>
                    <a:lnTo>
                      <a:pt x="272" y="1032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Freeform 26"/>
              <p:cNvSpPr>
                <a:spLocks/>
              </p:cNvSpPr>
              <p:nvPr/>
            </p:nvSpPr>
            <p:spPr bwMode="invGray">
              <a:xfrm>
                <a:off x="379" y="2327"/>
                <a:ext cx="824" cy="1203"/>
              </a:xfrm>
              <a:custGeom>
                <a:avLst/>
                <a:gdLst>
                  <a:gd name="T0" fmla="*/ 796 w 824"/>
                  <a:gd name="T1" fmla="*/ 688 h 1203"/>
                  <a:gd name="T2" fmla="*/ 756 w 824"/>
                  <a:gd name="T3" fmla="*/ 641 h 1203"/>
                  <a:gd name="T4" fmla="*/ 812 w 824"/>
                  <a:gd name="T5" fmla="*/ 615 h 1203"/>
                  <a:gd name="T6" fmla="*/ 814 w 824"/>
                  <a:gd name="T7" fmla="*/ 502 h 1203"/>
                  <a:gd name="T8" fmla="*/ 705 w 824"/>
                  <a:gd name="T9" fmla="*/ 247 h 1203"/>
                  <a:gd name="T10" fmla="*/ 651 w 824"/>
                  <a:gd name="T11" fmla="*/ 262 h 1203"/>
                  <a:gd name="T12" fmla="*/ 574 w 824"/>
                  <a:gd name="T13" fmla="*/ 289 h 1203"/>
                  <a:gd name="T14" fmla="*/ 536 w 824"/>
                  <a:gd name="T15" fmla="*/ 258 h 1203"/>
                  <a:gd name="T16" fmla="*/ 563 w 824"/>
                  <a:gd name="T17" fmla="*/ 170 h 1203"/>
                  <a:gd name="T18" fmla="*/ 532 w 824"/>
                  <a:gd name="T19" fmla="*/ 81 h 1203"/>
                  <a:gd name="T20" fmla="*/ 455 w 824"/>
                  <a:gd name="T21" fmla="*/ 56 h 1203"/>
                  <a:gd name="T22" fmla="*/ 484 w 824"/>
                  <a:gd name="T23" fmla="*/ 150 h 1203"/>
                  <a:gd name="T24" fmla="*/ 465 w 824"/>
                  <a:gd name="T25" fmla="*/ 190 h 1203"/>
                  <a:gd name="T26" fmla="*/ 442 w 824"/>
                  <a:gd name="T27" fmla="*/ 200 h 1203"/>
                  <a:gd name="T28" fmla="*/ 419 w 824"/>
                  <a:gd name="T29" fmla="*/ 164 h 1203"/>
                  <a:gd name="T30" fmla="*/ 381 w 824"/>
                  <a:gd name="T31" fmla="*/ 108 h 1203"/>
                  <a:gd name="T32" fmla="*/ 406 w 824"/>
                  <a:gd name="T33" fmla="*/ 108 h 1203"/>
                  <a:gd name="T34" fmla="*/ 424 w 824"/>
                  <a:gd name="T35" fmla="*/ 72 h 1203"/>
                  <a:gd name="T36" fmla="*/ 325 w 824"/>
                  <a:gd name="T37" fmla="*/ 0 h 1203"/>
                  <a:gd name="T38" fmla="*/ 281 w 824"/>
                  <a:gd name="T39" fmla="*/ 27 h 1203"/>
                  <a:gd name="T40" fmla="*/ 240 w 824"/>
                  <a:gd name="T41" fmla="*/ 72 h 1203"/>
                  <a:gd name="T42" fmla="*/ 209 w 824"/>
                  <a:gd name="T43" fmla="*/ 114 h 1203"/>
                  <a:gd name="T44" fmla="*/ 209 w 824"/>
                  <a:gd name="T45" fmla="*/ 150 h 1203"/>
                  <a:gd name="T46" fmla="*/ 240 w 824"/>
                  <a:gd name="T47" fmla="*/ 164 h 1203"/>
                  <a:gd name="T48" fmla="*/ 209 w 824"/>
                  <a:gd name="T49" fmla="*/ 222 h 1203"/>
                  <a:gd name="T50" fmla="*/ 213 w 824"/>
                  <a:gd name="T51" fmla="*/ 242 h 1203"/>
                  <a:gd name="T52" fmla="*/ 267 w 824"/>
                  <a:gd name="T53" fmla="*/ 222 h 1203"/>
                  <a:gd name="T54" fmla="*/ 303 w 824"/>
                  <a:gd name="T55" fmla="*/ 170 h 1203"/>
                  <a:gd name="T56" fmla="*/ 354 w 824"/>
                  <a:gd name="T57" fmla="*/ 231 h 1203"/>
                  <a:gd name="T58" fmla="*/ 372 w 824"/>
                  <a:gd name="T59" fmla="*/ 291 h 1203"/>
                  <a:gd name="T60" fmla="*/ 348 w 824"/>
                  <a:gd name="T61" fmla="*/ 294 h 1203"/>
                  <a:gd name="T62" fmla="*/ 298 w 824"/>
                  <a:gd name="T63" fmla="*/ 309 h 1203"/>
                  <a:gd name="T64" fmla="*/ 323 w 824"/>
                  <a:gd name="T65" fmla="*/ 330 h 1203"/>
                  <a:gd name="T66" fmla="*/ 260 w 824"/>
                  <a:gd name="T67" fmla="*/ 339 h 1203"/>
                  <a:gd name="T68" fmla="*/ 189 w 824"/>
                  <a:gd name="T69" fmla="*/ 411 h 1203"/>
                  <a:gd name="T70" fmla="*/ 184 w 824"/>
                  <a:gd name="T71" fmla="*/ 469 h 1203"/>
                  <a:gd name="T72" fmla="*/ 148 w 824"/>
                  <a:gd name="T73" fmla="*/ 435 h 1203"/>
                  <a:gd name="T74" fmla="*/ 83 w 824"/>
                  <a:gd name="T75" fmla="*/ 402 h 1203"/>
                  <a:gd name="T76" fmla="*/ 0 w 824"/>
                  <a:gd name="T77" fmla="*/ 455 h 1203"/>
                  <a:gd name="T78" fmla="*/ 54 w 824"/>
                  <a:gd name="T79" fmla="*/ 496 h 1203"/>
                  <a:gd name="T80" fmla="*/ 74 w 824"/>
                  <a:gd name="T81" fmla="*/ 485 h 1203"/>
                  <a:gd name="T82" fmla="*/ 54 w 824"/>
                  <a:gd name="T83" fmla="*/ 608 h 1203"/>
                  <a:gd name="T84" fmla="*/ 132 w 824"/>
                  <a:gd name="T85" fmla="*/ 641 h 1203"/>
                  <a:gd name="T86" fmla="*/ 195 w 824"/>
                  <a:gd name="T87" fmla="*/ 661 h 1203"/>
                  <a:gd name="T88" fmla="*/ 249 w 824"/>
                  <a:gd name="T89" fmla="*/ 744 h 1203"/>
                  <a:gd name="T90" fmla="*/ 334 w 824"/>
                  <a:gd name="T91" fmla="*/ 886 h 1203"/>
                  <a:gd name="T92" fmla="*/ 391 w 824"/>
                  <a:gd name="T93" fmla="*/ 1007 h 1203"/>
                  <a:gd name="T94" fmla="*/ 292 w 824"/>
                  <a:gd name="T95" fmla="*/ 1052 h 1203"/>
                  <a:gd name="T96" fmla="*/ 182 w 824"/>
                  <a:gd name="T97" fmla="*/ 1105 h 1203"/>
                  <a:gd name="T98" fmla="*/ 68 w 824"/>
                  <a:gd name="T99" fmla="*/ 1180 h 1203"/>
                  <a:gd name="T100" fmla="*/ 200 w 824"/>
                  <a:gd name="T101" fmla="*/ 1202 h 1203"/>
                  <a:gd name="T102" fmla="*/ 417 w 824"/>
                  <a:gd name="T103" fmla="*/ 1168 h 1203"/>
                  <a:gd name="T104" fmla="*/ 613 w 824"/>
                  <a:gd name="T105" fmla="*/ 1052 h 1203"/>
                  <a:gd name="T106" fmla="*/ 610 w 824"/>
                  <a:gd name="T107" fmla="*/ 929 h 1203"/>
                  <a:gd name="T108" fmla="*/ 543 w 824"/>
                  <a:gd name="T109" fmla="*/ 888 h 1203"/>
                  <a:gd name="T110" fmla="*/ 567 w 824"/>
                  <a:gd name="T111" fmla="*/ 791 h 1203"/>
                  <a:gd name="T112" fmla="*/ 655 w 824"/>
                  <a:gd name="T113" fmla="*/ 738 h 1203"/>
                  <a:gd name="T114" fmla="*/ 725 w 824"/>
                  <a:gd name="T115" fmla="*/ 713 h 1203"/>
                  <a:gd name="T116" fmla="*/ 792 w 824"/>
                  <a:gd name="T117" fmla="*/ 729 h 1203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824" h="1203">
                    <a:moveTo>
                      <a:pt x="803" y="736"/>
                    </a:moveTo>
                    <a:lnTo>
                      <a:pt x="807" y="724"/>
                    </a:lnTo>
                    <a:lnTo>
                      <a:pt x="808" y="713"/>
                    </a:lnTo>
                    <a:lnTo>
                      <a:pt x="812" y="702"/>
                    </a:lnTo>
                    <a:lnTo>
                      <a:pt x="814" y="691"/>
                    </a:lnTo>
                    <a:lnTo>
                      <a:pt x="803" y="691"/>
                    </a:lnTo>
                    <a:lnTo>
                      <a:pt x="796" y="688"/>
                    </a:lnTo>
                    <a:lnTo>
                      <a:pt x="783" y="686"/>
                    </a:lnTo>
                    <a:lnTo>
                      <a:pt x="776" y="680"/>
                    </a:lnTo>
                    <a:lnTo>
                      <a:pt x="770" y="675"/>
                    </a:lnTo>
                    <a:lnTo>
                      <a:pt x="767" y="666"/>
                    </a:lnTo>
                    <a:lnTo>
                      <a:pt x="761" y="661"/>
                    </a:lnTo>
                    <a:lnTo>
                      <a:pt x="760" y="655"/>
                    </a:lnTo>
                    <a:lnTo>
                      <a:pt x="756" y="641"/>
                    </a:lnTo>
                    <a:lnTo>
                      <a:pt x="756" y="624"/>
                    </a:lnTo>
                    <a:lnTo>
                      <a:pt x="760" y="610"/>
                    </a:lnTo>
                    <a:lnTo>
                      <a:pt x="767" y="599"/>
                    </a:lnTo>
                    <a:lnTo>
                      <a:pt x="781" y="597"/>
                    </a:lnTo>
                    <a:lnTo>
                      <a:pt x="792" y="599"/>
                    </a:lnTo>
                    <a:lnTo>
                      <a:pt x="803" y="608"/>
                    </a:lnTo>
                    <a:lnTo>
                      <a:pt x="812" y="615"/>
                    </a:lnTo>
                    <a:lnTo>
                      <a:pt x="819" y="628"/>
                    </a:lnTo>
                    <a:lnTo>
                      <a:pt x="823" y="619"/>
                    </a:lnTo>
                    <a:lnTo>
                      <a:pt x="823" y="610"/>
                    </a:lnTo>
                    <a:lnTo>
                      <a:pt x="823" y="605"/>
                    </a:lnTo>
                    <a:lnTo>
                      <a:pt x="823" y="597"/>
                    </a:lnTo>
                    <a:lnTo>
                      <a:pt x="819" y="549"/>
                    </a:lnTo>
                    <a:lnTo>
                      <a:pt x="814" y="502"/>
                    </a:lnTo>
                    <a:lnTo>
                      <a:pt x="807" y="455"/>
                    </a:lnTo>
                    <a:lnTo>
                      <a:pt x="792" y="411"/>
                    </a:lnTo>
                    <a:lnTo>
                      <a:pt x="776" y="366"/>
                    </a:lnTo>
                    <a:lnTo>
                      <a:pt x="756" y="325"/>
                    </a:lnTo>
                    <a:lnTo>
                      <a:pt x="734" y="285"/>
                    </a:lnTo>
                    <a:lnTo>
                      <a:pt x="709" y="247"/>
                    </a:lnTo>
                    <a:lnTo>
                      <a:pt x="705" y="247"/>
                    </a:lnTo>
                    <a:lnTo>
                      <a:pt x="702" y="244"/>
                    </a:lnTo>
                    <a:lnTo>
                      <a:pt x="698" y="244"/>
                    </a:lnTo>
                    <a:lnTo>
                      <a:pt x="693" y="242"/>
                    </a:lnTo>
                    <a:lnTo>
                      <a:pt x="677" y="253"/>
                    </a:lnTo>
                    <a:lnTo>
                      <a:pt x="668" y="254"/>
                    </a:lnTo>
                    <a:lnTo>
                      <a:pt x="660" y="258"/>
                    </a:lnTo>
                    <a:lnTo>
                      <a:pt x="651" y="262"/>
                    </a:lnTo>
                    <a:lnTo>
                      <a:pt x="642" y="264"/>
                    </a:lnTo>
                    <a:lnTo>
                      <a:pt x="631" y="267"/>
                    </a:lnTo>
                    <a:lnTo>
                      <a:pt x="619" y="273"/>
                    </a:lnTo>
                    <a:lnTo>
                      <a:pt x="606" y="278"/>
                    </a:lnTo>
                    <a:lnTo>
                      <a:pt x="594" y="283"/>
                    </a:lnTo>
                    <a:lnTo>
                      <a:pt x="583" y="285"/>
                    </a:lnTo>
                    <a:lnTo>
                      <a:pt x="574" y="289"/>
                    </a:lnTo>
                    <a:lnTo>
                      <a:pt x="567" y="291"/>
                    </a:lnTo>
                    <a:lnTo>
                      <a:pt x="557" y="289"/>
                    </a:lnTo>
                    <a:lnTo>
                      <a:pt x="554" y="285"/>
                    </a:lnTo>
                    <a:lnTo>
                      <a:pt x="548" y="280"/>
                    </a:lnTo>
                    <a:lnTo>
                      <a:pt x="547" y="278"/>
                    </a:lnTo>
                    <a:lnTo>
                      <a:pt x="543" y="273"/>
                    </a:lnTo>
                    <a:lnTo>
                      <a:pt x="536" y="258"/>
                    </a:lnTo>
                    <a:lnTo>
                      <a:pt x="532" y="244"/>
                    </a:lnTo>
                    <a:lnTo>
                      <a:pt x="532" y="231"/>
                    </a:lnTo>
                    <a:lnTo>
                      <a:pt x="530" y="217"/>
                    </a:lnTo>
                    <a:lnTo>
                      <a:pt x="532" y="202"/>
                    </a:lnTo>
                    <a:lnTo>
                      <a:pt x="541" y="190"/>
                    </a:lnTo>
                    <a:lnTo>
                      <a:pt x="552" y="177"/>
                    </a:lnTo>
                    <a:lnTo>
                      <a:pt x="563" y="170"/>
                    </a:lnTo>
                    <a:lnTo>
                      <a:pt x="574" y="159"/>
                    </a:lnTo>
                    <a:lnTo>
                      <a:pt x="583" y="146"/>
                    </a:lnTo>
                    <a:lnTo>
                      <a:pt x="588" y="134"/>
                    </a:lnTo>
                    <a:lnTo>
                      <a:pt x="588" y="119"/>
                    </a:lnTo>
                    <a:lnTo>
                      <a:pt x="568" y="105"/>
                    </a:lnTo>
                    <a:lnTo>
                      <a:pt x="552" y="92"/>
                    </a:lnTo>
                    <a:lnTo>
                      <a:pt x="532" y="81"/>
                    </a:lnTo>
                    <a:lnTo>
                      <a:pt x="512" y="70"/>
                    </a:lnTo>
                    <a:lnTo>
                      <a:pt x="491" y="58"/>
                    </a:lnTo>
                    <a:lnTo>
                      <a:pt x="471" y="47"/>
                    </a:lnTo>
                    <a:lnTo>
                      <a:pt x="449" y="38"/>
                    </a:lnTo>
                    <a:lnTo>
                      <a:pt x="428" y="31"/>
                    </a:lnTo>
                    <a:lnTo>
                      <a:pt x="442" y="45"/>
                    </a:lnTo>
                    <a:lnTo>
                      <a:pt x="455" y="56"/>
                    </a:lnTo>
                    <a:lnTo>
                      <a:pt x="465" y="63"/>
                    </a:lnTo>
                    <a:lnTo>
                      <a:pt x="484" y="74"/>
                    </a:lnTo>
                    <a:lnTo>
                      <a:pt x="485" y="88"/>
                    </a:lnTo>
                    <a:lnTo>
                      <a:pt x="484" y="105"/>
                    </a:lnTo>
                    <a:lnTo>
                      <a:pt x="478" y="123"/>
                    </a:lnTo>
                    <a:lnTo>
                      <a:pt x="478" y="135"/>
                    </a:lnTo>
                    <a:lnTo>
                      <a:pt x="484" y="150"/>
                    </a:lnTo>
                    <a:lnTo>
                      <a:pt x="484" y="155"/>
                    </a:lnTo>
                    <a:lnTo>
                      <a:pt x="480" y="161"/>
                    </a:lnTo>
                    <a:lnTo>
                      <a:pt x="474" y="166"/>
                    </a:lnTo>
                    <a:lnTo>
                      <a:pt x="469" y="170"/>
                    </a:lnTo>
                    <a:lnTo>
                      <a:pt x="465" y="175"/>
                    </a:lnTo>
                    <a:lnTo>
                      <a:pt x="465" y="180"/>
                    </a:lnTo>
                    <a:lnTo>
                      <a:pt x="465" y="190"/>
                    </a:lnTo>
                    <a:lnTo>
                      <a:pt x="464" y="195"/>
                    </a:lnTo>
                    <a:lnTo>
                      <a:pt x="460" y="197"/>
                    </a:lnTo>
                    <a:lnTo>
                      <a:pt x="458" y="200"/>
                    </a:lnTo>
                    <a:lnTo>
                      <a:pt x="455" y="200"/>
                    </a:lnTo>
                    <a:lnTo>
                      <a:pt x="453" y="200"/>
                    </a:lnTo>
                    <a:lnTo>
                      <a:pt x="447" y="197"/>
                    </a:lnTo>
                    <a:lnTo>
                      <a:pt x="442" y="200"/>
                    </a:lnTo>
                    <a:lnTo>
                      <a:pt x="433" y="202"/>
                    </a:lnTo>
                    <a:lnTo>
                      <a:pt x="428" y="202"/>
                    </a:lnTo>
                    <a:lnTo>
                      <a:pt x="424" y="200"/>
                    </a:lnTo>
                    <a:lnTo>
                      <a:pt x="424" y="197"/>
                    </a:lnTo>
                    <a:lnTo>
                      <a:pt x="422" y="195"/>
                    </a:lnTo>
                    <a:lnTo>
                      <a:pt x="419" y="164"/>
                    </a:lnTo>
                    <a:lnTo>
                      <a:pt x="411" y="159"/>
                    </a:lnTo>
                    <a:lnTo>
                      <a:pt x="406" y="150"/>
                    </a:lnTo>
                    <a:lnTo>
                      <a:pt x="397" y="141"/>
                    </a:lnTo>
                    <a:lnTo>
                      <a:pt x="390" y="134"/>
                    </a:lnTo>
                    <a:lnTo>
                      <a:pt x="386" y="125"/>
                    </a:lnTo>
                    <a:lnTo>
                      <a:pt x="384" y="117"/>
                    </a:lnTo>
                    <a:lnTo>
                      <a:pt x="381" y="108"/>
                    </a:lnTo>
                    <a:lnTo>
                      <a:pt x="384" y="103"/>
                    </a:lnTo>
                    <a:lnTo>
                      <a:pt x="386" y="99"/>
                    </a:lnTo>
                    <a:lnTo>
                      <a:pt x="390" y="99"/>
                    </a:lnTo>
                    <a:lnTo>
                      <a:pt x="390" y="97"/>
                    </a:lnTo>
                    <a:lnTo>
                      <a:pt x="391" y="97"/>
                    </a:lnTo>
                    <a:lnTo>
                      <a:pt x="397" y="103"/>
                    </a:lnTo>
                    <a:lnTo>
                      <a:pt x="406" y="108"/>
                    </a:lnTo>
                    <a:lnTo>
                      <a:pt x="413" y="110"/>
                    </a:lnTo>
                    <a:lnTo>
                      <a:pt x="422" y="110"/>
                    </a:lnTo>
                    <a:lnTo>
                      <a:pt x="424" y="110"/>
                    </a:lnTo>
                    <a:lnTo>
                      <a:pt x="424" y="108"/>
                    </a:lnTo>
                    <a:lnTo>
                      <a:pt x="424" y="72"/>
                    </a:lnTo>
                    <a:lnTo>
                      <a:pt x="411" y="56"/>
                    </a:lnTo>
                    <a:lnTo>
                      <a:pt x="395" y="42"/>
                    </a:lnTo>
                    <a:lnTo>
                      <a:pt x="377" y="27"/>
                    </a:lnTo>
                    <a:lnTo>
                      <a:pt x="364" y="9"/>
                    </a:lnTo>
                    <a:lnTo>
                      <a:pt x="350" y="5"/>
                    </a:lnTo>
                    <a:lnTo>
                      <a:pt x="339" y="2"/>
                    </a:lnTo>
                    <a:lnTo>
                      <a:pt x="325" y="0"/>
                    </a:lnTo>
                    <a:lnTo>
                      <a:pt x="312" y="0"/>
                    </a:lnTo>
                    <a:lnTo>
                      <a:pt x="308" y="0"/>
                    </a:lnTo>
                    <a:lnTo>
                      <a:pt x="308" y="2"/>
                    </a:lnTo>
                    <a:lnTo>
                      <a:pt x="308" y="5"/>
                    </a:lnTo>
                    <a:lnTo>
                      <a:pt x="307" y="9"/>
                    </a:lnTo>
                    <a:lnTo>
                      <a:pt x="289" y="14"/>
                    </a:lnTo>
                    <a:lnTo>
                      <a:pt x="281" y="27"/>
                    </a:lnTo>
                    <a:lnTo>
                      <a:pt x="276" y="42"/>
                    </a:lnTo>
                    <a:lnTo>
                      <a:pt x="265" y="56"/>
                    </a:lnTo>
                    <a:lnTo>
                      <a:pt x="260" y="56"/>
                    </a:lnTo>
                    <a:lnTo>
                      <a:pt x="256" y="56"/>
                    </a:lnTo>
                    <a:lnTo>
                      <a:pt x="251" y="56"/>
                    </a:lnTo>
                    <a:lnTo>
                      <a:pt x="249" y="58"/>
                    </a:lnTo>
                    <a:lnTo>
                      <a:pt x="240" y="72"/>
                    </a:lnTo>
                    <a:lnTo>
                      <a:pt x="231" y="87"/>
                    </a:lnTo>
                    <a:lnTo>
                      <a:pt x="224" y="99"/>
                    </a:lnTo>
                    <a:lnTo>
                      <a:pt x="213" y="110"/>
                    </a:lnTo>
                    <a:lnTo>
                      <a:pt x="209" y="110"/>
                    </a:lnTo>
                    <a:lnTo>
                      <a:pt x="209" y="114"/>
                    </a:lnTo>
                    <a:lnTo>
                      <a:pt x="184" y="139"/>
                    </a:lnTo>
                    <a:lnTo>
                      <a:pt x="184" y="141"/>
                    </a:lnTo>
                    <a:lnTo>
                      <a:pt x="195" y="146"/>
                    </a:lnTo>
                    <a:lnTo>
                      <a:pt x="209" y="150"/>
                    </a:lnTo>
                    <a:lnTo>
                      <a:pt x="224" y="153"/>
                    </a:lnTo>
                    <a:lnTo>
                      <a:pt x="234" y="153"/>
                    </a:lnTo>
                    <a:lnTo>
                      <a:pt x="236" y="155"/>
                    </a:lnTo>
                    <a:lnTo>
                      <a:pt x="240" y="155"/>
                    </a:lnTo>
                    <a:lnTo>
                      <a:pt x="240" y="159"/>
                    </a:lnTo>
                    <a:lnTo>
                      <a:pt x="242" y="161"/>
                    </a:lnTo>
                    <a:lnTo>
                      <a:pt x="240" y="164"/>
                    </a:lnTo>
                    <a:lnTo>
                      <a:pt x="234" y="166"/>
                    </a:lnTo>
                    <a:lnTo>
                      <a:pt x="231" y="170"/>
                    </a:lnTo>
                    <a:lnTo>
                      <a:pt x="225" y="171"/>
                    </a:lnTo>
                    <a:lnTo>
                      <a:pt x="220" y="180"/>
                    </a:lnTo>
                    <a:lnTo>
                      <a:pt x="215" y="195"/>
                    </a:lnTo>
                    <a:lnTo>
                      <a:pt x="209" y="208"/>
                    </a:lnTo>
                    <a:lnTo>
                      <a:pt x="209" y="222"/>
                    </a:lnTo>
                    <a:lnTo>
                      <a:pt x="213" y="227"/>
                    </a:lnTo>
                    <a:lnTo>
                      <a:pt x="215" y="227"/>
                    </a:lnTo>
                    <a:lnTo>
                      <a:pt x="213" y="231"/>
                    </a:lnTo>
                    <a:lnTo>
                      <a:pt x="209" y="238"/>
                    </a:lnTo>
                    <a:lnTo>
                      <a:pt x="213" y="242"/>
                    </a:lnTo>
                    <a:lnTo>
                      <a:pt x="215" y="244"/>
                    </a:lnTo>
                    <a:lnTo>
                      <a:pt x="231" y="233"/>
                    </a:lnTo>
                    <a:lnTo>
                      <a:pt x="260" y="231"/>
                    </a:lnTo>
                    <a:lnTo>
                      <a:pt x="260" y="227"/>
                    </a:lnTo>
                    <a:lnTo>
                      <a:pt x="262" y="226"/>
                    </a:lnTo>
                    <a:lnTo>
                      <a:pt x="265" y="226"/>
                    </a:lnTo>
                    <a:lnTo>
                      <a:pt x="267" y="222"/>
                    </a:lnTo>
                    <a:lnTo>
                      <a:pt x="267" y="200"/>
                    </a:lnTo>
                    <a:lnTo>
                      <a:pt x="289" y="155"/>
                    </a:lnTo>
                    <a:lnTo>
                      <a:pt x="292" y="155"/>
                    </a:lnTo>
                    <a:lnTo>
                      <a:pt x="303" y="170"/>
                    </a:lnTo>
                    <a:lnTo>
                      <a:pt x="312" y="180"/>
                    </a:lnTo>
                    <a:lnTo>
                      <a:pt x="323" y="195"/>
                    </a:lnTo>
                    <a:lnTo>
                      <a:pt x="336" y="206"/>
                    </a:lnTo>
                    <a:lnTo>
                      <a:pt x="343" y="211"/>
                    </a:lnTo>
                    <a:lnTo>
                      <a:pt x="345" y="217"/>
                    </a:lnTo>
                    <a:lnTo>
                      <a:pt x="350" y="226"/>
                    </a:lnTo>
                    <a:lnTo>
                      <a:pt x="354" y="231"/>
                    </a:lnTo>
                    <a:lnTo>
                      <a:pt x="354" y="244"/>
                    </a:lnTo>
                    <a:lnTo>
                      <a:pt x="354" y="258"/>
                    </a:lnTo>
                    <a:lnTo>
                      <a:pt x="359" y="273"/>
                    </a:lnTo>
                    <a:lnTo>
                      <a:pt x="364" y="283"/>
                    </a:lnTo>
                    <a:lnTo>
                      <a:pt x="366" y="285"/>
                    </a:lnTo>
                    <a:lnTo>
                      <a:pt x="370" y="289"/>
                    </a:lnTo>
                    <a:lnTo>
                      <a:pt x="372" y="291"/>
                    </a:lnTo>
                    <a:lnTo>
                      <a:pt x="375" y="294"/>
                    </a:lnTo>
                    <a:lnTo>
                      <a:pt x="375" y="298"/>
                    </a:lnTo>
                    <a:lnTo>
                      <a:pt x="372" y="300"/>
                    </a:lnTo>
                    <a:lnTo>
                      <a:pt x="372" y="305"/>
                    </a:lnTo>
                    <a:lnTo>
                      <a:pt x="370" y="309"/>
                    </a:lnTo>
                    <a:lnTo>
                      <a:pt x="359" y="305"/>
                    </a:lnTo>
                    <a:lnTo>
                      <a:pt x="348" y="294"/>
                    </a:lnTo>
                    <a:lnTo>
                      <a:pt x="336" y="285"/>
                    </a:lnTo>
                    <a:lnTo>
                      <a:pt x="323" y="283"/>
                    </a:lnTo>
                    <a:lnTo>
                      <a:pt x="314" y="289"/>
                    </a:lnTo>
                    <a:lnTo>
                      <a:pt x="308" y="294"/>
                    </a:lnTo>
                    <a:lnTo>
                      <a:pt x="299" y="300"/>
                    </a:lnTo>
                    <a:lnTo>
                      <a:pt x="296" y="305"/>
                    </a:lnTo>
                    <a:lnTo>
                      <a:pt x="298" y="309"/>
                    </a:lnTo>
                    <a:lnTo>
                      <a:pt x="299" y="310"/>
                    </a:lnTo>
                    <a:lnTo>
                      <a:pt x="299" y="314"/>
                    </a:lnTo>
                    <a:lnTo>
                      <a:pt x="303" y="314"/>
                    </a:lnTo>
                    <a:lnTo>
                      <a:pt x="312" y="314"/>
                    </a:lnTo>
                    <a:lnTo>
                      <a:pt x="317" y="316"/>
                    </a:lnTo>
                    <a:lnTo>
                      <a:pt x="319" y="321"/>
                    </a:lnTo>
                    <a:lnTo>
                      <a:pt x="323" y="330"/>
                    </a:lnTo>
                    <a:lnTo>
                      <a:pt x="319" y="334"/>
                    </a:lnTo>
                    <a:lnTo>
                      <a:pt x="317" y="339"/>
                    </a:lnTo>
                    <a:lnTo>
                      <a:pt x="260" y="327"/>
                    </a:lnTo>
                    <a:lnTo>
                      <a:pt x="260" y="334"/>
                    </a:lnTo>
                    <a:lnTo>
                      <a:pt x="260" y="339"/>
                    </a:lnTo>
                    <a:lnTo>
                      <a:pt x="260" y="345"/>
                    </a:lnTo>
                    <a:lnTo>
                      <a:pt x="256" y="347"/>
                    </a:lnTo>
                    <a:lnTo>
                      <a:pt x="251" y="356"/>
                    </a:lnTo>
                    <a:lnTo>
                      <a:pt x="249" y="357"/>
                    </a:lnTo>
                    <a:lnTo>
                      <a:pt x="242" y="366"/>
                    </a:lnTo>
                    <a:lnTo>
                      <a:pt x="225" y="393"/>
                    </a:lnTo>
                    <a:lnTo>
                      <a:pt x="189" y="411"/>
                    </a:lnTo>
                    <a:lnTo>
                      <a:pt x="188" y="413"/>
                    </a:lnTo>
                    <a:lnTo>
                      <a:pt x="184" y="419"/>
                    </a:lnTo>
                    <a:lnTo>
                      <a:pt x="184" y="424"/>
                    </a:lnTo>
                    <a:lnTo>
                      <a:pt x="184" y="430"/>
                    </a:lnTo>
                    <a:lnTo>
                      <a:pt x="184" y="439"/>
                    </a:lnTo>
                    <a:lnTo>
                      <a:pt x="184" y="453"/>
                    </a:lnTo>
                    <a:lnTo>
                      <a:pt x="184" y="469"/>
                    </a:lnTo>
                    <a:lnTo>
                      <a:pt x="184" y="478"/>
                    </a:lnTo>
                    <a:lnTo>
                      <a:pt x="173" y="478"/>
                    </a:lnTo>
                    <a:lnTo>
                      <a:pt x="164" y="475"/>
                    </a:lnTo>
                    <a:lnTo>
                      <a:pt x="157" y="469"/>
                    </a:lnTo>
                    <a:lnTo>
                      <a:pt x="151" y="464"/>
                    </a:lnTo>
                    <a:lnTo>
                      <a:pt x="151" y="449"/>
                    </a:lnTo>
                    <a:lnTo>
                      <a:pt x="148" y="435"/>
                    </a:lnTo>
                    <a:lnTo>
                      <a:pt x="141" y="424"/>
                    </a:lnTo>
                    <a:lnTo>
                      <a:pt x="130" y="413"/>
                    </a:lnTo>
                    <a:lnTo>
                      <a:pt x="117" y="417"/>
                    </a:lnTo>
                    <a:lnTo>
                      <a:pt x="110" y="417"/>
                    </a:lnTo>
                    <a:lnTo>
                      <a:pt x="101" y="413"/>
                    </a:lnTo>
                    <a:lnTo>
                      <a:pt x="94" y="408"/>
                    </a:lnTo>
                    <a:lnTo>
                      <a:pt x="83" y="402"/>
                    </a:lnTo>
                    <a:lnTo>
                      <a:pt x="72" y="397"/>
                    </a:lnTo>
                    <a:lnTo>
                      <a:pt x="59" y="393"/>
                    </a:lnTo>
                    <a:lnTo>
                      <a:pt x="49" y="392"/>
                    </a:lnTo>
                    <a:lnTo>
                      <a:pt x="38" y="402"/>
                    </a:lnTo>
                    <a:lnTo>
                      <a:pt x="21" y="424"/>
                    </a:lnTo>
                    <a:lnTo>
                      <a:pt x="5" y="448"/>
                    </a:lnTo>
                    <a:lnTo>
                      <a:pt x="0" y="455"/>
                    </a:lnTo>
                    <a:lnTo>
                      <a:pt x="21" y="475"/>
                    </a:lnTo>
                    <a:lnTo>
                      <a:pt x="25" y="516"/>
                    </a:lnTo>
                    <a:lnTo>
                      <a:pt x="29" y="516"/>
                    </a:lnTo>
                    <a:lnTo>
                      <a:pt x="38" y="513"/>
                    </a:lnTo>
                    <a:lnTo>
                      <a:pt x="43" y="511"/>
                    </a:lnTo>
                    <a:lnTo>
                      <a:pt x="49" y="505"/>
                    </a:lnTo>
                    <a:lnTo>
                      <a:pt x="54" y="496"/>
                    </a:lnTo>
                    <a:lnTo>
                      <a:pt x="58" y="491"/>
                    </a:lnTo>
                    <a:lnTo>
                      <a:pt x="63" y="485"/>
                    </a:lnTo>
                    <a:lnTo>
                      <a:pt x="72" y="480"/>
                    </a:lnTo>
                    <a:lnTo>
                      <a:pt x="74" y="480"/>
                    </a:lnTo>
                    <a:lnTo>
                      <a:pt x="74" y="484"/>
                    </a:lnTo>
                    <a:lnTo>
                      <a:pt x="74" y="485"/>
                    </a:lnTo>
                    <a:lnTo>
                      <a:pt x="63" y="538"/>
                    </a:lnTo>
                    <a:lnTo>
                      <a:pt x="79" y="556"/>
                    </a:lnTo>
                    <a:lnTo>
                      <a:pt x="77" y="567"/>
                    </a:lnTo>
                    <a:lnTo>
                      <a:pt x="68" y="574"/>
                    </a:lnTo>
                    <a:lnTo>
                      <a:pt x="59" y="583"/>
                    </a:lnTo>
                    <a:lnTo>
                      <a:pt x="54" y="597"/>
                    </a:lnTo>
                    <a:lnTo>
                      <a:pt x="54" y="608"/>
                    </a:lnTo>
                    <a:lnTo>
                      <a:pt x="63" y="619"/>
                    </a:lnTo>
                    <a:lnTo>
                      <a:pt x="74" y="630"/>
                    </a:lnTo>
                    <a:lnTo>
                      <a:pt x="88" y="641"/>
                    </a:lnTo>
                    <a:lnTo>
                      <a:pt x="101" y="646"/>
                    </a:lnTo>
                    <a:lnTo>
                      <a:pt x="114" y="646"/>
                    </a:lnTo>
                    <a:lnTo>
                      <a:pt x="124" y="644"/>
                    </a:lnTo>
                    <a:lnTo>
                      <a:pt x="132" y="641"/>
                    </a:lnTo>
                    <a:lnTo>
                      <a:pt x="141" y="635"/>
                    </a:lnTo>
                    <a:lnTo>
                      <a:pt x="148" y="635"/>
                    </a:lnTo>
                    <a:lnTo>
                      <a:pt x="153" y="639"/>
                    </a:lnTo>
                    <a:lnTo>
                      <a:pt x="160" y="641"/>
                    </a:lnTo>
                    <a:lnTo>
                      <a:pt x="168" y="644"/>
                    </a:lnTo>
                    <a:lnTo>
                      <a:pt x="184" y="652"/>
                    </a:lnTo>
                    <a:lnTo>
                      <a:pt x="195" y="661"/>
                    </a:lnTo>
                    <a:lnTo>
                      <a:pt x="209" y="670"/>
                    </a:lnTo>
                    <a:lnTo>
                      <a:pt x="220" y="677"/>
                    </a:lnTo>
                    <a:lnTo>
                      <a:pt x="225" y="691"/>
                    </a:lnTo>
                    <a:lnTo>
                      <a:pt x="229" y="706"/>
                    </a:lnTo>
                    <a:lnTo>
                      <a:pt x="231" y="722"/>
                    </a:lnTo>
                    <a:lnTo>
                      <a:pt x="234" y="738"/>
                    </a:lnTo>
                    <a:lnTo>
                      <a:pt x="249" y="744"/>
                    </a:lnTo>
                    <a:lnTo>
                      <a:pt x="262" y="749"/>
                    </a:lnTo>
                    <a:lnTo>
                      <a:pt x="276" y="758"/>
                    </a:lnTo>
                    <a:lnTo>
                      <a:pt x="287" y="772"/>
                    </a:lnTo>
                    <a:lnTo>
                      <a:pt x="298" y="800"/>
                    </a:lnTo>
                    <a:lnTo>
                      <a:pt x="308" y="830"/>
                    </a:lnTo>
                    <a:lnTo>
                      <a:pt x="319" y="861"/>
                    </a:lnTo>
                    <a:lnTo>
                      <a:pt x="334" y="886"/>
                    </a:lnTo>
                    <a:lnTo>
                      <a:pt x="350" y="904"/>
                    </a:lnTo>
                    <a:lnTo>
                      <a:pt x="366" y="924"/>
                    </a:lnTo>
                    <a:lnTo>
                      <a:pt x="381" y="944"/>
                    </a:lnTo>
                    <a:lnTo>
                      <a:pt x="395" y="966"/>
                    </a:lnTo>
                    <a:lnTo>
                      <a:pt x="397" y="980"/>
                    </a:lnTo>
                    <a:lnTo>
                      <a:pt x="397" y="993"/>
                    </a:lnTo>
                    <a:lnTo>
                      <a:pt x="391" y="1007"/>
                    </a:lnTo>
                    <a:lnTo>
                      <a:pt x="381" y="1018"/>
                    </a:lnTo>
                    <a:lnTo>
                      <a:pt x="364" y="1022"/>
                    </a:lnTo>
                    <a:lnTo>
                      <a:pt x="348" y="1027"/>
                    </a:lnTo>
                    <a:lnTo>
                      <a:pt x="334" y="1032"/>
                    </a:lnTo>
                    <a:lnTo>
                      <a:pt x="319" y="1038"/>
                    </a:lnTo>
                    <a:lnTo>
                      <a:pt x="307" y="1043"/>
                    </a:lnTo>
                    <a:lnTo>
                      <a:pt x="292" y="1052"/>
                    </a:lnTo>
                    <a:lnTo>
                      <a:pt x="278" y="1063"/>
                    </a:lnTo>
                    <a:lnTo>
                      <a:pt x="262" y="1074"/>
                    </a:lnTo>
                    <a:lnTo>
                      <a:pt x="249" y="1083"/>
                    </a:lnTo>
                    <a:lnTo>
                      <a:pt x="231" y="1090"/>
                    </a:lnTo>
                    <a:lnTo>
                      <a:pt x="215" y="1094"/>
                    </a:lnTo>
                    <a:lnTo>
                      <a:pt x="198" y="1099"/>
                    </a:lnTo>
                    <a:lnTo>
                      <a:pt x="182" y="1105"/>
                    </a:lnTo>
                    <a:lnTo>
                      <a:pt x="164" y="1110"/>
                    </a:lnTo>
                    <a:lnTo>
                      <a:pt x="151" y="1119"/>
                    </a:lnTo>
                    <a:lnTo>
                      <a:pt x="141" y="1132"/>
                    </a:lnTo>
                    <a:lnTo>
                      <a:pt x="124" y="1146"/>
                    </a:lnTo>
                    <a:lnTo>
                      <a:pt x="106" y="1160"/>
                    </a:lnTo>
                    <a:lnTo>
                      <a:pt x="88" y="1171"/>
                    </a:lnTo>
                    <a:lnTo>
                      <a:pt x="68" y="1180"/>
                    </a:lnTo>
                    <a:lnTo>
                      <a:pt x="88" y="1186"/>
                    </a:lnTo>
                    <a:lnTo>
                      <a:pt x="106" y="1188"/>
                    </a:lnTo>
                    <a:lnTo>
                      <a:pt x="124" y="1193"/>
                    </a:lnTo>
                    <a:lnTo>
                      <a:pt x="142" y="1197"/>
                    </a:lnTo>
                    <a:lnTo>
                      <a:pt x="162" y="1198"/>
                    </a:lnTo>
                    <a:lnTo>
                      <a:pt x="182" y="1198"/>
                    </a:lnTo>
                    <a:lnTo>
                      <a:pt x="200" y="1202"/>
                    </a:lnTo>
                    <a:lnTo>
                      <a:pt x="220" y="1202"/>
                    </a:lnTo>
                    <a:lnTo>
                      <a:pt x="252" y="1202"/>
                    </a:lnTo>
                    <a:lnTo>
                      <a:pt x="287" y="1198"/>
                    </a:lnTo>
                    <a:lnTo>
                      <a:pt x="319" y="1193"/>
                    </a:lnTo>
                    <a:lnTo>
                      <a:pt x="354" y="1186"/>
                    </a:lnTo>
                    <a:lnTo>
                      <a:pt x="386" y="1177"/>
                    </a:lnTo>
                    <a:lnTo>
                      <a:pt x="417" y="1168"/>
                    </a:lnTo>
                    <a:lnTo>
                      <a:pt x="447" y="1155"/>
                    </a:lnTo>
                    <a:lnTo>
                      <a:pt x="478" y="1141"/>
                    </a:lnTo>
                    <a:lnTo>
                      <a:pt x="505" y="1126"/>
                    </a:lnTo>
                    <a:lnTo>
                      <a:pt x="536" y="1110"/>
                    </a:lnTo>
                    <a:lnTo>
                      <a:pt x="559" y="1094"/>
                    </a:lnTo>
                    <a:lnTo>
                      <a:pt x="588" y="1074"/>
                    </a:lnTo>
                    <a:lnTo>
                      <a:pt x="613" y="1052"/>
                    </a:lnTo>
                    <a:lnTo>
                      <a:pt x="637" y="1029"/>
                    </a:lnTo>
                    <a:lnTo>
                      <a:pt x="660" y="1007"/>
                    </a:lnTo>
                    <a:lnTo>
                      <a:pt x="682" y="982"/>
                    </a:lnTo>
                    <a:lnTo>
                      <a:pt x="666" y="966"/>
                    </a:lnTo>
                    <a:lnTo>
                      <a:pt x="646" y="955"/>
                    </a:lnTo>
                    <a:lnTo>
                      <a:pt x="626" y="940"/>
                    </a:lnTo>
                    <a:lnTo>
                      <a:pt x="610" y="929"/>
                    </a:lnTo>
                    <a:lnTo>
                      <a:pt x="590" y="922"/>
                    </a:lnTo>
                    <a:lnTo>
                      <a:pt x="574" y="917"/>
                    </a:lnTo>
                    <a:lnTo>
                      <a:pt x="557" y="904"/>
                    </a:lnTo>
                    <a:lnTo>
                      <a:pt x="547" y="893"/>
                    </a:lnTo>
                    <a:lnTo>
                      <a:pt x="547" y="892"/>
                    </a:lnTo>
                    <a:lnTo>
                      <a:pt x="547" y="888"/>
                    </a:lnTo>
                    <a:lnTo>
                      <a:pt x="543" y="888"/>
                    </a:lnTo>
                    <a:lnTo>
                      <a:pt x="543" y="886"/>
                    </a:lnTo>
                    <a:lnTo>
                      <a:pt x="543" y="874"/>
                    </a:lnTo>
                    <a:lnTo>
                      <a:pt x="547" y="863"/>
                    </a:lnTo>
                    <a:lnTo>
                      <a:pt x="547" y="855"/>
                    </a:lnTo>
                    <a:lnTo>
                      <a:pt x="548" y="845"/>
                    </a:lnTo>
                    <a:lnTo>
                      <a:pt x="557" y="819"/>
                    </a:lnTo>
                    <a:lnTo>
                      <a:pt x="567" y="791"/>
                    </a:lnTo>
                    <a:lnTo>
                      <a:pt x="579" y="769"/>
                    </a:lnTo>
                    <a:lnTo>
                      <a:pt x="601" y="753"/>
                    </a:lnTo>
                    <a:lnTo>
                      <a:pt x="613" y="749"/>
                    </a:lnTo>
                    <a:lnTo>
                      <a:pt x="624" y="744"/>
                    </a:lnTo>
                    <a:lnTo>
                      <a:pt x="631" y="742"/>
                    </a:lnTo>
                    <a:lnTo>
                      <a:pt x="642" y="738"/>
                    </a:lnTo>
                    <a:lnTo>
                      <a:pt x="655" y="738"/>
                    </a:lnTo>
                    <a:lnTo>
                      <a:pt x="666" y="736"/>
                    </a:lnTo>
                    <a:lnTo>
                      <a:pt x="673" y="729"/>
                    </a:lnTo>
                    <a:lnTo>
                      <a:pt x="684" y="727"/>
                    </a:lnTo>
                    <a:lnTo>
                      <a:pt x="695" y="727"/>
                    </a:lnTo>
                    <a:lnTo>
                      <a:pt x="704" y="722"/>
                    </a:lnTo>
                    <a:lnTo>
                      <a:pt x="715" y="718"/>
                    </a:lnTo>
                    <a:lnTo>
                      <a:pt x="725" y="713"/>
                    </a:lnTo>
                    <a:lnTo>
                      <a:pt x="736" y="711"/>
                    </a:lnTo>
                    <a:lnTo>
                      <a:pt x="749" y="707"/>
                    </a:lnTo>
                    <a:lnTo>
                      <a:pt x="760" y="707"/>
                    </a:lnTo>
                    <a:lnTo>
                      <a:pt x="770" y="711"/>
                    </a:lnTo>
                    <a:lnTo>
                      <a:pt x="776" y="717"/>
                    </a:lnTo>
                    <a:lnTo>
                      <a:pt x="783" y="722"/>
                    </a:lnTo>
                    <a:lnTo>
                      <a:pt x="792" y="729"/>
                    </a:lnTo>
                    <a:lnTo>
                      <a:pt x="803" y="736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 27"/>
              <p:cNvSpPr>
                <a:spLocks/>
              </p:cNvSpPr>
              <p:nvPr/>
            </p:nvSpPr>
            <p:spPr bwMode="invGray">
              <a:xfrm>
                <a:off x="530" y="2834"/>
                <a:ext cx="63" cy="73"/>
              </a:xfrm>
              <a:custGeom>
                <a:avLst/>
                <a:gdLst>
                  <a:gd name="T0" fmla="*/ 42 w 63"/>
                  <a:gd name="T1" fmla="*/ 65 h 73"/>
                  <a:gd name="T2" fmla="*/ 58 w 63"/>
                  <a:gd name="T3" fmla="*/ 72 h 73"/>
                  <a:gd name="T4" fmla="*/ 62 w 63"/>
                  <a:gd name="T5" fmla="*/ 72 h 73"/>
                  <a:gd name="T6" fmla="*/ 62 w 63"/>
                  <a:gd name="T7" fmla="*/ 67 h 73"/>
                  <a:gd name="T8" fmla="*/ 58 w 63"/>
                  <a:gd name="T9" fmla="*/ 65 h 73"/>
                  <a:gd name="T10" fmla="*/ 58 w 63"/>
                  <a:gd name="T11" fmla="*/ 62 h 73"/>
                  <a:gd name="T12" fmla="*/ 44 w 63"/>
                  <a:gd name="T13" fmla="*/ 56 h 73"/>
                  <a:gd name="T14" fmla="*/ 37 w 63"/>
                  <a:gd name="T15" fmla="*/ 45 h 73"/>
                  <a:gd name="T16" fmla="*/ 31 w 63"/>
                  <a:gd name="T17" fmla="*/ 34 h 73"/>
                  <a:gd name="T18" fmla="*/ 26 w 63"/>
                  <a:gd name="T19" fmla="*/ 20 h 73"/>
                  <a:gd name="T20" fmla="*/ 9 w 63"/>
                  <a:gd name="T21" fmla="*/ 0 h 73"/>
                  <a:gd name="T22" fmla="*/ 6 w 63"/>
                  <a:gd name="T23" fmla="*/ 4 h 73"/>
                  <a:gd name="T24" fmla="*/ 2 w 63"/>
                  <a:gd name="T25" fmla="*/ 9 h 73"/>
                  <a:gd name="T26" fmla="*/ 0 w 63"/>
                  <a:gd name="T27" fmla="*/ 11 h 73"/>
                  <a:gd name="T28" fmla="*/ 0 w 63"/>
                  <a:gd name="T29" fmla="*/ 18 h 73"/>
                  <a:gd name="T30" fmla="*/ 0 w 63"/>
                  <a:gd name="T31" fmla="*/ 20 h 73"/>
                  <a:gd name="T32" fmla="*/ 0 w 63"/>
                  <a:gd name="T33" fmla="*/ 20 h 73"/>
                  <a:gd name="T34" fmla="*/ 0 w 63"/>
                  <a:gd name="T35" fmla="*/ 20 h 73"/>
                  <a:gd name="T36" fmla="*/ 0 w 63"/>
                  <a:gd name="T37" fmla="*/ 20 h 73"/>
                  <a:gd name="T38" fmla="*/ 9 w 63"/>
                  <a:gd name="T39" fmla="*/ 31 h 73"/>
                  <a:gd name="T40" fmla="*/ 20 w 63"/>
                  <a:gd name="T41" fmla="*/ 45 h 73"/>
                  <a:gd name="T42" fmla="*/ 31 w 63"/>
                  <a:gd name="T43" fmla="*/ 56 h 73"/>
                  <a:gd name="T44" fmla="*/ 42 w 63"/>
                  <a:gd name="T45" fmla="*/ 65 h 7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63" h="73">
                    <a:moveTo>
                      <a:pt x="42" y="65"/>
                    </a:moveTo>
                    <a:lnTo>
                      <a:pt x="58" y="72"/>
                    </a:lnTo>
                    <a:lnTo>
                      <a:pt x="62" y="72"/>
                    </a:lnTo>
                    <a:lnTo>
                      <a:pt x="62" y="67"/>
                    </a:lnTo>
                    <a:lnTo>
                      <a:pt x="58" y="65"/>
                    </a:lnTo>
                    <a:lnTo>
                      <a:pt x="58" y="62"/>
                    </a:lnTo>
                    <a:lnTo>
                      <a:pt x="44" y="56"/>
                    </a:lnTo>
                    <a:lnTo>
                      <a:pt x="37" y="45"/>
                    </a:lnTo>
                    <a:lnTo>
                      <a:pt x="31" y="34"/>
                    </a:lnTo>
                    <a:lnTo>
                      <a:pt x="26" y="20"/>
                    </a:lnTo>
                    <a:lnTo>
                      <a:pt x="9" y="0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0" y="20"/>
                    </a:lnTo>
                    <a:lnTo>
                      <a:pt x="9" y="31"/>
                    </a:lnTo>
                    <a:lnTo>
                      <a:pt x="20" y="45"/>
                    </a:lnTo>
                    <a:lnTo>
                      <a:pt x="31" y="56"/>
                    </a:lnTo>
                    <a:lnTo>
                      <a:pt x="42" y="65"/>
                    </a:lnTo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7436" name="Rectangle 2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437" name="Rectangle 2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1148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30" name="Rectangle 3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" name="Rectangle 3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" name="Rectangle 3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3F5CD9C-5F43-41C9-B7B4-4EAFC4653A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472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20AE2F-555B-40C2-A79B-2CF6DFA731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434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489E07-C130-49E7-82BA-0EE724A2C7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134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EAC299-7801-4D27-9382-49A63FD21F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259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0D49CD-C2E2-4B09-8117-5AC9F55A2D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558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9A7473-F1E3-4F18-8C2B-CD52A88F95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768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6A411B-83B2-42DA-98AD-48A0CA57AA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268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3EFBBD-C46E-4F08-95DF-40237BDFA9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644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B081C0-76DB-415C-A568-5EE173CCAA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565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CAD7D5-498B-4F4E-86A3-3DA370577B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22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E4810-2518-4B0B-9689-A072F198B0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611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685800" y="117475"/>
            <a:ext cx="8456613" cy="6738938"/>
            <a:chOff x="432" y="74"/>
            <a:chExt cx="5327" cy="4245"/>
          </a:xfrm>
        </p:grpSpPr>
        <p:sp>
          <p:nvSpPr>
            <p:cNvPr id="1032" name="Rectangle 3"/>
            <p:cNvSpPr>
              <a:spLocks noChangeArrowheads="1"/>
            </p:cNvSpPr>
            <p:nvPr/>
          </p:nvSpPr>
          <p:spPr bwMode="invGray">
            <a:xfrm>
              <a:off x="432" y="4176"/>
              <a:ext cx="2208" cy="143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33" name="Group 4"/>
            <p:cNvGrpSpPr>
              <a:grpSpLocks/>
            </p:cNvGrpSpPr>
            <p:nvPr/>
          </p:nvGrpSpPr>
          <p:grpSpPr bwMode="auto">
            <a:xfrm>
              <a:off x="2859" y="4250"/>
              <a:ext cx="2729" cy="41"/>
              <a:chOff x="2859" y="4250"/>
              <a:chExt cx="2729" cy="41"/>
            </a:xfrm>
          </p:grpSpPr>
          <p:sp>
            <p:nvSpPr>
              <p:cNvPr id="1038" name="Oval 5"/>
              <p:cNvSpPr>
                <a:spLocks noChangeArrowheads="1"/>
              </p:cNvSpPr>
              <p:nvPr/>
            </p:nvSpPr>
            <p:spPr bwMode="invGray">
              <a:xfrm>
                <a:off x="2859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" name="Oval 6"/>
              <p:cNvSpPr>
                <a:spLocks noChangeArrowheads="1"/>
              </p:cNvSpPr>
              <p:nvPr/>
            </p:nvSpPr>
            <p:spPr bwMode="invGray">
              <a:xfrm>
                <a:off x="3243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" name="Oval 7"/>
              <p:cNvSpPr>
                <a:spLocks noChangeArrowheads="1"/>
              </p:cNvSpPr>
              <p:nvPr/>
            </p:nvSpPr>
            <p:spPr bwMode="invGray">
              <a:xfrm>
                <a:off x="3627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" name="Oval 8"/>
              <p:cNvSpPr>
                <a:spLocks noChangeArrowheads="1"/>
              </p:cNvSpPr>
              <p:nvPr/>
            </p:nvSpPr>
            <p:spPr bwMode="invGray">
              <a:xfrm>
                <a:off x="4011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" name="Oval 9"/>
              <p:cNvSpPr>
                <a:spLocks noChangeArrowheads="1"/>
              </p:cNvSpPr>
              <p:nvPr/>
            </p:nvSpPr>
            <p:spPr bwMode="invGray">
              <a:xfrm>
                <a:off x="4395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" name="Oval 10"/>
              <p:cNvSpPr>
                <a:spLocks noChangeArrowheads="1"/>
              </p:cNvSpPr>
              <p:nvPr/>
            </p:nvSpPr>
            <p:spPr bwMode="invGray">
              <a:xfrm>
                <a:off x="4779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" name="Oval 11"/>
              <p:cNvSpPr>
                <a:spLocks noChangeArrowheads="1"/>
              </p:cNvSpPr>
              <p:nvPr/>
            </p:nvSpPr>
            <p:spPr bwMode="invGray">
              <a:xfrm>
                <a:off x="5163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" name="Oval 12"/>
              <p:cNvSpPr>
                <a:spLocks noChangeArrowheads="1"/>
              </p:cNvSpPr>
              <p:nvPr/>
            </p:nvSpPr>
            <p:spPr bwMode="invGray">
              <a:xfrm>
                <a:off x="5547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34" name="Rectangle 13"/>
            <p:cNvSpPr>
              <a:spLocks noChangeArrowheads="1"/>
            </p:cNvSpPr>
            <p:nvPr/>
          </p:nvSpPr>
          <p:spPr bwMode="invGray">
            <a:xfrm>
              <a:off x="480" y="480"/>
              <a:ext cx="5279" cy="480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5" name="Oval 14"/>
            <p:cNvSpPr>
              <a:spLocks noChangeArrowheads="1"/>
            </p:cNvSpPr>
            <p:nvPr/>
          </p:nvSpPr>
          <p:spPr bwMode="invGray">
            <a:xfrm>
              <a:off x="507" y="74"/>
              <a:ext cx="42" cy="4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6" name="Oval 15"/>
            <p:cNvSpPr>
              <a:spLocks noChangeArrowheads="1"/>
            </p:cNvSpPr>
            <p:nvPr/>
          </p:nvSpPr>
          <p:spPr bwMode="invGray">
            <a:xfrm>
              <a:off x="507" y="219"/>
              <a:ext cx="42" cy="4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7" name="Oval 16"/>
            <p:cNvSpPr>
              <a:spLocks noChangeArrowheads="1"/>
            </p:cNvSpPr>
            <p:nvPr/>
          </p:nvSpPr>
          <p:spPr bwMode="invGray">
            <a:xfrm>
              <a:off x="507" y="362"/>
              <a:ext cx="42" cy="4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7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1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403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404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405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/>
            </a:lvl1pPr>
          </a:lstStyle>
          <a:p>
            <a:pPr>
              <a:defRPr/>
            </a:pPr>
            <a:fld id="{A7F0E6E9-836E-4236-90CA-68078F6A62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5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2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1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wmf"/><Relationship Id="rId4" Type="http://schemas.openxmlformats.org/officeDocument/2006/relationships/image" Target="../media/image11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emf"/><Relationship Id="rId4" Type="http://schemas.openxmlformats.org/officeDocument/2006/relationships/oleObject" Target="../embeddings/oleObject2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wmf"/><Relationship Id="rId4" Type="http://schemas.openxmlformats.org/officeDocument/2006/relationships/image" Target="../media/image33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7" Type="http://schemas.openxmlformats.org/officeDocument/2006/relationships/image" Target="../media/image40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wmf"/><Relationship Id="rId4" Type="http://schemas.openxmlformats.org/officeDocument/2006/relationships/image" Target="../media/image41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43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7" Type="http://schemas.openxmlformats.org/officeDocument/2006/relationships/hyperlink" Target="https://ocw.mit.edu/courses/res-6-012-introduction-to-probability-spring-2018/resources/simulation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wmf"/><Relationship Id="rId5" Type="http://schemas.openxmlformats.org/officeDocument/2006/relationships/image" Target="../media/image45.wmf"/><Relationship Id="rId4" Type="http://schemas.openxmlformats.org/officeDocument/2006/relationships/oleObject" Target="../embeddings/oleObject5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1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oleObject" Target="../embeddings/oleObject6.bin"/><Relationship Id="rId7" Type="http://schemas.openxmlformats.org/officeDocument/2006/relationships/image" Target="../media/image61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59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w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65.w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w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12" Type="http://schemas.openxmlformats.org/officeDocument/2006/relationships/image" Target="../media/image82.w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wmf"/><Relationship Id="rId11" Type="http://schemas.openxmlformats.org/officeDocument/2006/relationships/oleObject" Target="../embeddings/oleObject12.bin"/><Relationship Id="rId5" Type="http://schemas.openxmlformats.org/officeDocument/2006/relationships/oleObject" Target="../embeddings/oleObject9.bin"/><Relationship Id="rId10" Type="http://schemas.openxmlformats.org/officeDocument/2006/relationships/image" Target="../media/image81.wmf"/><Relationship Id="rId4" Type="http://schemas.openxmlformats.org/officeDocument/2006/relationships/image" Target="../media/image78.wmf"/><Relationship Id="rId9" Type="http://schemas.openxmlformats.org/officeDocument/2006/relationships/oleObject" Target="../embeddings/oleObject11.bin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wmf"/><Relationship Id="rId3" Type="http://schemas.openxmlformats.org/officeDocument/2006/relationships/image" Target="../media/image83.wmf"/><Relationship Id="rId7" Type="http://schemas.openxmlformats.org/officeDocument/2006/relationships/oleObject" Target="../embeddings/oleObject15.bin"/><Relationship Id="rId2" Type="http://schemas.openxmlformats.org/officeDocument/2006/relationships/oleObject" Target="../embeddings/oleObject13.bin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5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84.w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w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87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wmf"/><Relationship Id="rId5" Type="http://schemas.openxmlformats.org/officeDocument/2006/relationships/image" Target="../media/image90.wmf"/><Relationship Id="rId4" Type="http://schemas.openxmlformats.org/officeDocument/2006/relationships/oleObject" Target="../embeddings/oleObject18.bin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noFill/>
        </p:spPr>
        <p:txBody>
          <a:bodyPr/>
          <a:lstStyle/>
          <a:p>
            <a:r>
              <a:rPr lang="en-US"/>
              <a:t>Intensity Transformations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noFill/>
        </p:spPr>
        <p:txBody>
          <a:bodyPr/>
          <a:lstStyle/>
          <a:p>
            <a:pPr algn="l"/>
            <a:r>
              <a:rPr lang="en-US" b="1" dirty="0">
                <a:latin typeface="Arial" charset="0"/>
              </a:rPr>
              <a:t>CS 474/674 – Prof. Bebis</a:t>
            </a:r>
          </a:p>
          <a:p>
            <a:pPr algn="l"/>
            <a:r>
              <a:rPr lang="en-US" dirty="0"/>
              <a:t>Sections 2.5, 3.1, 3.2, 3.3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Thresholding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Special case of </a:t>
            </a:r>
            <a:r>
              <a:rPr lang="en-US" dirty="0">
                <a:solidFill>
                  <a:srgbClr val="FFFF00"/>
                </a:solidFill>
              </a:rPr>
              <a:t>contrast compression</a:t>
            </a:r>
            <a:r>
              <a:rPr lang="en-US" dirty="0"/>
              <a:t>!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57"/>
          <a:stretch/>
        </p:blipFill>
        <p:spPr bwMode="auto">
          <a:xfrm>
            <a:off x="3417358" y="2692400"/>
            <a:ext cx="2514600" cy="248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55"/>
          <a:stretch/>
        </p:blipFill>
        <p:spPr bwMode="auto">
          <a:xfrm>
            <a:off x="533400" y="2692400"/>
            <a:ext cx="2664069" cy="248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23940" y="5256311"/>
            <a:ext cx="18838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“</a:t>
            </a:r>
            <a:r>
              <a:rPr lang="en-US" sz="2000" dirty="0">
                <a:solidFill>
                  <a:srgbClr val="FFFF00"/>
                </a:solidFill>
              </a:rPr>
              <a:t>hard</a:t>
            </a:r>
            <a:r>
              <a:rPr lang="en-US" sz="2000" dirty="0"/>
              <a:t>” threshold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68801" y="5256311"/>
            <a:ext cx="18117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“</a:t>
            </a:r>
            <a:r>
              <a:rPr lang="en-US" sz="2000" dirty="0">
                <a:solidFill>
                  <a:srgbClr val="FFFF00"/>
                </a:solidFill>
              </a:rPr>
              <a:t>soft</a:t>
            </a:r>
            <a:r>
              <a:rPr lang="en-US" sz="2000" dirty="0"/>
              <a:t>” threshold</a:t>
            </a:r>
          </a:p>
        </p:txBody>
      </p:sp>
      <p:pic>
        <p:nvPicPr>
          <p:cNvPr id="8" name="Picture 6" descr="C:\Users\bebis\Desktop\Picture1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446" y="1770993"/>
            <a:ext cx="250940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29" descr="images/img_threshold_eg0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454" y="4381499"/>
            <a:ext cx="2509404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own Arrow 1"/>
          <p:cNvSpPr/>
          <p:nvPr/>
        </p:nvSpPr>
        <p:spPr bwMode="auto">
          <a:xfrm>
            <a:off x="7013364" y="3933495"/>
            <a:ext cx="439376" cy="333704"/>
          </a:xfrm>
          <a:prstGeom prst="downArrow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53551" y="3933495"/>
            <a:ext cx="13773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“</a:t>
            </a:r>
            <a:r>
              <a:rPr lang="en-US" sz="1400" dirty="0">
                <a:solidFill>
                  <a:srgbClr val="FFFF00"/>
                </a:solidFill>
              </a:rPr>
              <a:t>hard</a:t>
            </a:r>
            <a:r>
              <a:rPr lang="en-US" sz="1400" dirty="0"/>
              <a:t>” threshold</a:t>
            </a:r>
          </a:p>
        </p:txBody>
      </p:sp>
    </p:spTree>
    <p:extLst>
      <p:ext uri="{BB962C8B-B14F-4D97-AF65-F5344CB8AC3E}">
        <p14:creationId xmlns:p14="http://schemas.microsoft.com/office/powerpoint/2010/main" val="4036763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Intensity Level Slicing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200" dirty="0">
                <a:solidFill>
                  <a:srgbClr val="FFFF00"/>
                </a:solidFill>
              </a:rPr>
              <a:t>Highlight</a:t>
            </a:r>
            <a:r>
              <a:rPr lang="en-US" sz="2200" dirty="0"/>
              <a:t> values within a specific range only!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3"/>
          <a:stretch/>
        </p:blipFill>
        <p:spPr bwMode="auto">
          <a:xfrm>
            <a:off x="1828800" y="2686049"/>
            <a:ext cx="1752600" cy="172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686049"/>
            <a:ext cx="4191000" cy="167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682" y="4779168"/>
            <a:ext cx="4495800" cy="168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6765925" y="5272088"/>
            <a:ext cx="185339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 dirty="0"/>
              <a:t>This is “</a:t>
            </a:r>
            <a:r>
              <a:rPr lang="en-US" sz="2000" dirty="0">
                <a:solidFill>
                  <a:srgbClr val="FFFF00"/>
                </a:solidFill>
              </a:rPr>
              <a:t>double”</a:t>
            </a:r>
          </a:p>
          <a:p>
            <a:r>
              <a:rPr lang="en-US" sz="2000" dirty="0"/>
              <a:t>thresholding!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D387F4-44D4-1667-8384-3F984A12902C}"/>
              </a:ext>
            </a:extLst>
          </p:cNvPr>
          <p:cNvSpPr txBox="1"/>
          <p:nvPr/>
        </p:nvSpPr>
        <p:spPr>
          <a:xfrm>
            <a:off x="585597" y="5184070"/>
            <a:ext cx="14654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Remove </a:t>
            </a:r>
          </a:p>
          <a:p>
            <a:r>
              <a:rPr lang="en-US" sz="2000" dirty="0"/>
              <a:t>background:</a:t>
            </a:r>
          </a:p>
        </p:txBody>
      </p:sp>
    </p:spTree>
    <p:extLst>
      <p:ext uri="{BB962C8B-B14F-4D97-AF65-F5344CB8AC3E}">
        <p14:creationId xmlns:p14="http://schemas.microsoft.com/office/powerpoint/2010/main" val="2008700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7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4953000" y="2738090"/>
            <a:ext cx="3352800" cy="762000"/>
          </a:xfrm>
          <a:prstGeom prst="rect">
            <a:avLst/>
          </a:prstGeom>
          <a:solidFill>
            <a:schemeClr val="accent1"/>
          </a:solidFill>
          <a:ln w="12700" cap="sq" algn="ctr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Logarithmic transformation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8382000" cy="4648200"/>
          </a:xfrm>
        </p:spPr>
        <p:txBody>
          <a:bodyPr/>
          <a:lstStyle/>
          <a:p>
            <a:r>
              <a:rPr lang="en-US" sz="2200" dirty="0"/>
              <a:t>Enhance details in the </a:t>
            </a:r>
            <a:r>
              <a:rPr lang="en-US" sz="2200" dirty="0">
                <a:solidFill>
                  <a:srgbClr val="FFFF00"/>
                </a:solidFill>
              </a:rPr>
              <a:t>darker</a:t>
            </a:r>
            <a:r>
              <a:rPr lang="en-US" sz="2200" dirty="0"/>
              <a:t> regions of an image at the expense of details in </a:t>
            </a:r>
            <a:r>
              <a:rPr lang="en-US" sz="2200" dirty="0">
                <a:solidFill>
                  <a:srgbClr val="FFFF00"/>
                </a:solidFill>
              </a:rPr>
              <a:t>brighter</a:t>
            </a:r>
            <a:r>
              <a:rPr lang="en-US" sz="2200" dirty="0"/>
              <a:t> regions.</a:t>
            </a:r>
          </a:p>
        </p:txBody>
      </p:sp>
      <p:pic>
        <p:nvPicPr>
          <p:cNvPr id="1331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44863"/>
            <a:ext cx="3429000" cy="288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 descr="cameramanfft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388" y="4410521"/>
            <a:ext cx="219075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cameramanff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025" y="4371975"/>
            <a:ext cx="2295525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0854234"/>
              </p:ext>
            </p:extLst>
          </p:nvPr>
        </p:nvGraphicFramePr>
        <p:xfrm>
          <a:off x="5298282" y="2869936"/>
          <a:ext cx="2524125" cy="4807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325520" imgH="246600" progId="Equation.3">
                  <p:embed/>
                </p:oleObj>
              </mc:Choice>
              <mc:Fallback>
                <p:oleObj name="Equation" r:id="rId6" imgW="1325520" imgH="246600" progId="Equation.3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8282" y="2869936"/>
                        <a:ext cx="2524125" cy="480786"/>
                      </a:xfrm>
                      <a:prstGeom prst="rect">
                        <a:avLst/>
                      </a:prstGeom>
                      <a:noFill/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295400" y="4572000"/>
            <a:ext cx="9621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</a:rPr>
              <a:t>compress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8200" y="5334000"/>
            <a:ext cx="7344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</a:rPr>
              <a:t>stretch</a:t>
            </a:r>
          </a:p>
        </p:txBody>
      </p:sp>
      <p:sp>
        <p:nvSpPr>
          <p:cNvPr id="3" name="Right Arrow 2"/>
          <p:cNvSpPr/>
          <p:nvPr/>
        </p:nvSpPr>
        <p:spPr bwMode="auto">
          <a:xfrm>
            <a:off x="6394525" y="5367754"/>
            <a:ext cx="423862" cy="304800"/>
          </a:xfrm>
          <a:prstGeom prst="rightArrow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ADA6182-BCF9-8538-5053-2E2C9553A6C3}"/>
              </a:ext>
            </a:extLst>
          </p:cNvPr>
          <p:cNvSpPr/>
          <p:nvPr/>
        </p:nvSpPr>
        <p:spPr>
          <a:xfrm>
            <a:off x="4297288" y="3588123"/>
            <a:ext cx="45261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US" sz="1800" u="sng" dirty="0"/>
              <a:t>Example</a:t>
            </a:r>
            <a:r>
              <a:rPr lang="en-US" sz="1800" dirty="0"/>
              <a:t>: visualize the </a:t>
            </a:r>
            <a:r>
              <a:rPr lang="en-US" sz="1800" dirty="0">
                <a:solidFill>
                  <a:srgbClr val="FFFF00"/>
                </a:solidFill>
              </a:rPr>
              <a:t>spectrum</a:t>
            </a:r>
            <a:r>
              <a:rPr lang="en-US" sz="1800" dirty="0"/>
              <a:t> of the </a:t>
            </a:r>
          </a:p>
          <a:p>
            <a:pPr marL="0" indent="0">
              <a:buNone/>
            </a:pPr>
            <a:r>
              <a:rPr lang="en-US" sz="1800" dirty="0"/>
              <a:t>Fourier Transform using a log() transformation</a:t>
            </a:r>
            <a:endParaRPr lang="en-US" sz="1800" dirty="0">
              <a:solidFill>
                <a:srgbClr val="FFFF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7F0FDC-6277-6460-3F0D-F94BC3596023}"/>
              </a:ext>
            </a:extLst>
          </p:cNvPr>
          <p:cNvSpPr txBox="1"/>
          <p:nvPr/>
        </p:nvSpPr>
        <p:spPr>
          <a:xfrm>
            <a:off x="6313750" y="4967644"/>
            <a:ext cx="5966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T(r)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 animBg="1"/>
      <p:bldP spid="3" grpId="0" animBg="1"/>
      <p:bldP spid="4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Exponential transformation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Reverse effect of that obtained using logarithmic mapping.</a:t>
            </a:r>
          </a:p>
        </p:txBody>
      </p:sp>
      <p:pic>
        <p:nvPicPr>
          <p:cNvPr id="1434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023" y="2895014"/>
            <a:ext cx="3276600" cy="293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86200" y="5029200"/>
            <a:ext cx="9621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</a:rPr>
              <a:t>compress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67200" y="4191000"/>
            <a:ext cx="7344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</a:rPr>
              <a:t>stretch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Histogram Equalization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495800"/>
          </a:xfrm>
        </p:spPr>
        <p:txBody>
          <a:bodyPr/>
          <a:lstStyle/>
          <a:p>
            <a:r>
              <a:rPr lang="en-US" sz="2200" dirty="0"/>
              <a:t>A fully </a:t>
            </a:r>
            <a:r>
              <a:rPr lang="en-US" sz="2200" dirty="0">
                <a:solidFill>
                  <a:srgbClr val="FFFF00"/>
                </a:solidFill>
              </a:rPr>
              <a:t>automatic </a:t>
            </a:r>
            <a:r>
              <a:rPr lang="en-US" sz="2200" dirty="0"/>
              <a:t>technique for </a:t>
            </a:r>
            <a:r>
              <a:rPr lang="en-US" sz="2200" dirty="0">
                <a:solidFill>
                  <a:srgbClr val="FFFF00"/>
                </a:solidFill>
              </a:rPr>
              <a:t>contrast enhancement</a:t>
            </a:r>
            <a:r>
              <a:rPr lang="en-US" sz="2200" dirty="0"/>
              <a:t>!</a:t>
            </a:r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r>
              <a:rPr lang="en-US" sz="2200" dirty="0"/>
              <a:t>Need to define </a:t>
            </a:r>
            <a:r>
              <a:rPr lang="en-US" sz="2200" dirty="0">
                <a:solidFill>
                  <a:srgbClr val="FFFF00"/>
                </a:solidFill>
              </a:rPr>
              <a:t>image histograms </a:t>
            </a:r>
            <a:r>
              <a:rPr lang="en-US" sz="2200" dirty="0"/>
              <a:t>and review</a:t>
            </a:r>
            <a:r>
              <a:rPr lang="en-US" sz="2200" dirty="0">
                <a:solidFill>
                  <a:srgbClr val="FFFF00"/>
                </a:solidFill>
              </a:rPr>
              <a:t> random variables </a:t>
            </a:r>
            <a:r>
              <a:rPr lang="en-US" sz="2200" dirty="0"/>
              <a:t>from probability theory first! </a:t>
            </a:r>
          </a:p>
          <a:p>
            <a:endParaRPr lang="en-US" sz="2200" dirty="0"/>
          </a:p>
        </p:txBody>
      </p:sp>
      <p:pic>
        <p:nvPicPr>
          <p:cNvPr id="15364" name="Picture 5" descr="300px-Unequalized_Hawkes_Bay_NZ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743200"/>
            <a:ext cx="3135313" cy="209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6" descr="300px-Equalized_Hawkes_Bay_NZ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743200"/>
            <a:ext cx="3124200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Arrow 1"/>
          <p:cNvSpPr/>
          <p:nvPr/>
        </p:nvSpPr>
        <p:spPr bwMode="auto">
          <a:xfrm>
            <a:off x="4316413" y="3594100"/>
            <a:ext cx="381000" cy="381000"/>
          </a:xfrm>
          <a:prstGeom prst="rightArrow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Histograms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200" dirty="0"/>
              <a:t>An image histogram is a plot of </a:t>
            </a:r>
            <a:r>
              <a:rPr lang="en-US" sz="2200" dirty="0">
                <a:solidFill>
                  <a:srgbClr val="FFFF00"/>
                </a:solidFill>
              </a:rPr>
              <a:t>gray-level frequencies</a:t>
            </a:r>
            <a:r>
              <a:rPr lang="en-US" sz="2200" dirty="0"/>
              <a:t>. </a:t>
            </a: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819400"/>
            <a:ext cx="7381875" cy="281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ChangeArrowheads="1"/>
          </p:cNvSpPr>
          <p:nvPr/>
        </p:nvSpPr>
        <p:spPr bwMode="auto">
          <a:xfrm>
            <a:off x="3505200" y="2971800"/>
            <a:ext cx="2133600" cy="685800"/>
          </a:xfrm>
          <a:prstGeom prst="rect">
            <a:avLst/>
          </a:prstGeom>
          <a:solidFill>
            <a:schemeClr val="accent1"/>
          </a:solidFill>
          <a:ln w="12700" cap="sq" algn="ctr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Normalized Image Histograms</a:t>
            </a:r>
          </a:p>
        </p:txBody>
      </p:sp>
      <p:pic>
        <p:nvPicPr>
          <p:cNvPr id="17412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14500" y="4056063"/>
            <a:ext cx="5562600" cy="2105025"/>
          </a:xfrm>
          <a:noFill/>
          <a:extLst>
            <a:ext uri="{91240B29-F687-4F45-9708-019B960494DF}">
              <a14:hiddenLine xmlns:a14="http://schemas.microsoft.com/office/drawing/2010/main" w="12700" cap="sq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685800" y="1810064"/>
            <a:ext cx="7772400" cy="459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/>
              <a:t>Divide frequencies by </a:t>
            </a:r>
            <a:r>
              <a:rPr lang="en-US" sz="2400" dirty="0">
                <a:solidFill>
                  <a:srgbClr val="FFFF00"/>
                </a:solidFill>
              </a:rPr>
              <a:t>total number of pixels </a:t>
            </a:r>
            <a:r>
              <a:rPr lang="en-US" sz="2400" dirty="0"/>
              <a:t>in the image to represent them as </a:t>
            </a:r>
            <a:r>
              <a:rPr lang="en-US" sz="2400" dirty="0">
                <a:solidFill>
                  <a:srgbClr val="FFFF00"/>
                </a:solidFill>
              </a:rPr>
              <a:t>probabilities</a:t>
            </a:r>
            <a:r>
              <a:rPr lang="en-US" sz="2400" dirty="0"/>
              <a:t>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dirty="0"/>
          </a:p>
        </p:txBody>
      </p:sp>
      <p:graphicFrame>
        <p:nvGraphicFramePr>
          <p:cNvPr id="17414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8328622"/>
              </p:ext>
            </p:extLst>
          </p:nvPr>
        </p:nvGraphicFramePr>
        <p:xfrm>
          <a:off x="3581400" y="2971800"/>
          <a:ext cx="1981200" cy="62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712800" imgH="219240" progId="Equation.DSMT4">
                  <p:embed/>
                </p:oleObj>
              </mc:Choice>
              <mc:Fallback>
                <p:oleObj name="Equation" r:id="rId4" imgW="712800" imgH="219240" progId="Equation.DSMT4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2971800"/>
                        <a:ext cx="1981200" cy="625475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Image Histograms (cont’d)</a:t>
            </a:r>
          </a:p>
        </p:txBody>
      </p:sp>
      <p:pic>
        <p:nvPicPr>
          <p:cNvPr id="18435" name="Picture 3" descr="CATBON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911475"/>
            <a:ext cx="2689225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 descr="catbonehis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438400"/>
            <a:ext cx="4038600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71600" y="1997075"/>
            <a:ext cx="15584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Example: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15056" y="2008820"/>
            <a:ext cx="9428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Histogram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02375" y="5848290"/>
            <a:ext cx="5397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Could</a:t>
            </a:r>
            <a:r>
              <a:rPr lang="en-US" sz="2000" b="1" dirty="0"/>
              <a:t> </a:t>
            </a:r>
            <a:r>
              <a:rPr lang="en-US" sz="2000" dirty="0"/>
              <a:t>different images have the same histogram?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Properties of Image Histograms</a:t>
            </a:r>
          </a:p>
        </p:txBody>
      </p:sp>
      <p:pic>
        <p:nvPicPr>
          <p:cNvPr id="5" name="Picture 4" descr="gonzalez_p17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74" b="50014"/>
          <a:stretch/>
        </p:blipFill>
        <p:spPr bwMode="auto">
          <a:xfrm>
            <a:off x="1327638" y="3352800"/>
            <a:ext cx="2438400" cy="283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gonzalez_p17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26" b="50014"/>
          <a:stretch/>
        </p:blipFill>
        <p:spPr bwMode="auto">
          <a:xfrm>
            <a:off x="5486400" y="3429000"/>
            <a:ext cx="2535238" cy="283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19200" y="1924808"/>
            <a:ext cx="3048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200" kern="0" dirty="0">
                <a:solidFill>
                  <a:srgbClr val="FFFFFF"/>
                </a:solidFill>
                <a:latin typeface="Times New Roman"/>
              </a:rPr>
              <a:t>Histograms clustered at the low end correspond to </a:t>
            </a:r>
            <a:r>
              <a:rPr lang="en-US" sz="2200" b="1" kern="0" dirty="0">
                <a:solidFill>
                  <a:srgbClr val="FFFF00"/>
                </a:solidFill>
                <a:latin typeface="Times New Roman"/>
              </a:rPr>
              <a:t>dark</a:t>
            </a:r>
            <a:r>
              <a:rPr lang="en-US" sz="2200" kern="0" dirty="0">
                <a:solidFill>
                  <a:srgbClr val="FFFFFF"/>
                </a:solidFill>
                <a:latin typeface="Times New Roman"/>
              </a:rPr>
              <a:t> images.</a:t>
            </a:r>
          </a:p>
        </p:txBody>
      </p:sp>
      <p:sp>
        <p:nvSpPr>
          <p:cNvPr id="3" name="Rectangle 2"/>
          <p:cNvSpPr/>
          <p:nvPr/>
        </p:nvSpPr>
        <p:spPr>
          <a:xfrm>
            <a:off x="5345723" y="1924808"/>
            <a:ext cx="31242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200" kern="0" dirty="0">
                <a:solidFill>
                  <a:srgbClr val="FFFFFF"/>
                </a:solidFill>
                <a:latin typeface="Times New Roman"/>
              </a:rPr>
              <a:t>Histograms clustered at the high end correspond to </a:t>
            </a:r>
            <a:r>
              <a:rPr lang="en-US" sz="2200" b="1" kern="0" dirty="0">
                <a:solidFill>
                  <a:srgbClr val="FFFF00"/>
                </a:solidFill>
                <a:latin typeface="Times New Roman"/>
              </a:rPr>
              <a:t>bright</a:t>
            </a:r>
            <a:r>
              <a:rPr lang="en-US" sz="2200" kern="0" dirty="0">
                <a:solidFill>
                  <a:srgbClr val="FFFFFF"/>
                </a:solidFill>
                <a:latin typeface="Times New Roman"/>
              </a:rPr>
              <a:t> images.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Properties of Image Histograms (cont’d)</a:t>
            </a:r>
          </a:p>
        </p:txBody>
      </p:sp>
      <p:pic>
        <p:nvPicPr>
          <p:cNvPr id="20484" name="Picture 4" descr="gonzalez_p17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75" r="47269"/>
          <a:stretch/>
        </p:blipFill>
        <p:spPr bwMode="auto">
          <a:xfrm>
            <a:off x="1219200" y="3429000"/>
            <a:ext cx="2743200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49820"/>
          <a:stretch/>
        </p:blipFill>
        <p:spPr>
          <a:xfrm>
            <a:off x="5334000" y="3429000"/>
            <a:ext cx="2609539" cy="2810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5800" y="1752600"/>
            <a:ext cx="412945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US" sz="2200" kern="0" dirty="0">
                <a:solidFill>
                  <a:srgbClr val="FFFFFF"/>
                </a:solidFill>
                <a:latin typeface="Times New Roman"/>
              </a:rPr>
              <a:t>Histograms with </a:t>
            </a:r>
            <a:r>
              <a:rPr lang="en-US" sz="2200" kern="0" dirty="0">
                <a:solidFill>
                  <a:srgbClr val="FFFF00"/>
                </a:solidFill>
                <a:latin typeface="Times New Roman"/>
              </a:rPr>
              <a:t>small spread </a:t>
            </a:r>
            <a:r>
              <a:rPr lang="en-US" sz="2200" kern="0" dirty="0">
                <a:solidFill>
                  <a:srgbClr val="FFFFFF"/>
                </a:solidFill>
                <a:latin typeface="Times New Roman"/>
              </a:rPr>
              <a:t>correspond to </a:t>
            </a:r>
            <a:r>
              <a:rPr lang="en-US" sz="2200" b="1" kern="0" dirty="0">
                <a:solidFill>
                  <a:srgbClr val="FFFF00"/>
                </a:solidFill>
                <a:latin typeface="Times New Roman"/>
              </a:rPr>
              <a:t>low contrast</a:t>
            </a:r>
            <a:r>
              <a:rPr lang="en-US" sz="2200" kern="0" dirty="0">
                <a:solidFill>
                  <a:srgbClr val="FFFF00"/>
                </a:solidFill>
                <a:latin typeface="Times New Roman"/>
              </a:rPr>
              <a:t> </a:t>
            </a:r>
            <a:r>
              <a:rPr lang="en-US" sz="2200" kern="0" dirty="0">
                <a:solidFill>
                  <a:srgbClr val="FFFFFF"/>
                </a:solidFill>
                <a:latin typeface="Times New Roman"/>
              </a:rPr>
              <a:t>images (i.e., mostly dark, mostly bright, or mostly gray).</a:t>
            </a:r>
          </a:p>
        </p:txBody>
      </p:sp>
      <p:sp>
        <p:nvSpPr>
          <p:cNvPr id="4" name="Rectangle 3"/>
          <p:cNvSpPr/>
          <p:nvPr/>
        </p:nvSpPr>
        <p:spPr>
          <a:xfrm>
            <a:off x="5334000" y="1921877"/>
            <a:ext cx="32004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US" sz="2200" kern="0" dirty="0">
                <a:solidFill>
                  <a:srgbClr val="FFFFFF"/>
                </a:solidFill>
                <a:latin typeface="Times New Roman"/>
              </a:rPr>
              <a:t>Histograms with </a:t>
            </a:r>
            <a:r>
              <a:rPr lang="en-US" sz="2200" kern="0" dirty="0">
                <a:solidFill>
                  <a:srgbClr val="FFFF00"/>
                </a:solidFill>
                <a:latin typeface="Times New Roman"/>
              </a:rPr>
              <a:t>wide spread</a:t>
            </a:r>
            <a:r>
              <a:rPr lang="en-US" sz="2200" kern="0" dirty="0">
                <a:solidFill>
                  <a:srgbClr val="FFFFFF"/>
                </a:solidFill>
                <a:latin typeface="Times New Roman"/>
              </a:rPr>
              <a:t> correspond to </a:t>
            </a:r>
            <a:r>
              <a:rPr lang="en-US" sz="2200" b="1" kern="0" dirty="0">
                <a:solidFill>
                  <a:srgbClr val="FFFF00"/>
                </a:solidFill>
                <a:latin typeface="Times New Roman"/>
              </a:rPr>
              <a:t>high contrast</a:t>
            </a:r>
            <a:r>
              <a:rPr lang="en-US" sz="2200" kern="0" dirty="0">
                <a:solidFill>
                  <a:srgbClr val="E78A2D"/>
                </a:solidFill>
                <a:latin typeface="Times New Roman"/>
              </a:rPr>
              <a:t> </a:t>
            </a:r>
            <a:r>
              <a:rPr lang="en-US" sz="2200" kern="0" dirty="0">
                <a:solidFill>
                  <a:srgbClr val="FFFFFF"/>
                </a:solidFill>
                <a:latin typeface="Times New Roman"/>
              </a:rPr>
              <a:t>images.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Spatial Domain Methods</a:t>
            </a:r>
          </a:p>
        </p:txBody>
      </p:sp>
      <p:pic>
        <p:nvPicPr>
          <p:cNvPr id="4099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1981200"/>
            <a:ext cx="5562600" cy="1878013"/>
          </a:xfrm>
          <a:noFill/>
          <a:extLst>
            <a:ext uri="{91240B29-F687-4F45-9708-019B960494DF}">
              <a14:hiddenLine xmlns:a14="http://schemas.microsoft.com/office/drawing/2010/main" w="12700" cap="sq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267200"/>
            <a:ext cx="556260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1" name="Text Box 6"/>
          <p:cNvSpPr txBox="1">
            <a:spLocks noChangeArrowheads="1"/>
          </p:cNvSpPr>
          <p:nvPr/>
        </p:nvSpPr>
        <p:spPr bwMode="auto">
          <a:xfrm>
            <a:off x="1905000" y="2057400"/>
            <a:ext cx="5826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400">
                <a:solidFill>
                  <a:schemeClr val="bg2"/>
                </a:solidFill>
              </a:rPr>
              <a:t>f(x,y)</a:t>
            </a:r>
          </a:p>
        </p:txBody>
      </p:sp>
      <p:sp>
        <p:nvSpPr>
          <p:cNvPr id="4102" name="Text Box 7"/>
          <p:cNvSpPr txBox="1">
            <a:spLocks noChangeArrowheads="1"/>
          </p:cNvSpPr>
          <p:nvPr/>
        </p:nvSpPr>
        <p:spPr bwMode="auto">
          <a:xfrm>
            <a:off x="5562600" y="4419600"/>
            <a:ext cx="6127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400">
                <a:solidFill>
                  <a:schemeClr val="bg2"/>
                </a:solidFill>
              </a:rPr>
              <a:t>g(x,y)</a:t>
            </a:r>
          </a:p>
        </p:txBody>
      </p:sp>
      <p:sp>
        <p:nvSpPr>
          <p:cNvPr id="4103" name="Text Box 8"/>
          <p:cNvSpPr txBox="1">
            <a:spLocks noChangeArrowheads="1"/>
          </p:cNvSpPr>
          <p:nvPr/>
        </p:nvSpPr>
        <p:spPr bwMode="auto">
          <a:xfrm>
            <a:off x="5562600" y="2057400"/>
            <a:ext cx="6127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400">
                <a:solidFill>
                  <a:schemeClr val="bg2"/>
                </a:solidFill>
              </a:rPr>
              <a:t>g(x,y)</a:t>
            </a:r>
          </a:p>
        </p:txBody>
      </p:sp>
      <p:sp>
        <p:nvSpPr>
          <p:cNvPr id="4104" name="Text Box 9"/>
          <p:cNvSpPr txBox="1">
            <a:spLocks noChangeArrowheads="1"/>
          </p:cNvSpPr>
          <p:nvPr/>
        </p:nvSpPr>
        <p:spPr bwMode="auto">
          <a:xfrm>
            <a:off x="1893000" y="4343400"/>
            <a:ext cx="5826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400" dirty="0">
                <a:solidFill>
                  <a:schemeClr val="bg2"/>
                </a:solidFill>
              </a:rPr>
              <a:t>f(</a:t>
            </a:r>
            <a:r>
              <a:rPr lang="en-US" sz="1400" dirty="0" err="1">
                <a:solidFill>
                  <a:schemeClr val="bg2"/>
                </a:solidFill>
              </a:rPr>
              <a:t>x,y</a:t>
            </a:r>
            <a:r>
              <a:rPr lang="en-US" sz="1400" dirty="0">
                <a:solidFill>
                  <a:schemeClr val="bg2"/>
                </a:solidFill>
              </a:rPr>
              <a:t>)</a:t>
            </a:r>
          </a:p>
        </p:txBody>
      </p:sp>
      <p:sp>
        <p:nvSpPr>
          <p:cNvPr id="4105" name="TextBox 1"/>
          <p:cNvSpPr txBox="1">
            <a:spLocks noChangeArrowheads="1"/>
          </p:cNvSpPr>
          <p:nvPr/>
        </p:nvSpPr>
        <p:spPr bwMode="auto">
          <a:xfrm>
            <a:off x="42863" y="2346325"/>
            <a:ext cx="151836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400" dirty="0">
                <a:solidFill>
                  <a:srgbClr val="FFFF00"/>
                </a:solidFill>
              </a:rPr>
              <a:t>Point </a:t>
            </a:r>
          </a:p>
          <a:p>
            <a:r>
              <a:rPr lang="en-US" sz="2400" dirty="0">
                <a:solidFill>
                  <a:srgbClr val="FFFF00"/>
                </a:solidFill>
              </a:rPr>
              <a:t>Processing</a:t>
            </a:r>
          </a:p>
        </p:txBody>
      </p:sp>
      <p:sp>
        <p:nvSpPr>
          <p:cNvPr id="4106" name="TextBox 9"/>
          <p:cNvSpPr txBox="1">
            <a:spLocks noChangeArrowheads="1"/>
          </p:cNvSpPr>
          <p:nvPr/>
        </p:nvSpPr>
        <p:spPr bwMode="auto">
          <a:xfrm>
            <a:off x="-14288" y="4724400"/>
            <a:ext cx="162897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400" dirty="0">
                <a:solidFill>
                  <a:srgbClr val="FFFF00"/>
                </a:solidFill>
              </a:rPr>
              <a:t>Area/Mask </a:t>
            </a:r>
          </a:p>
          <a:p>
            <a:r>
              <a:rPr lang="en-US" sz="2400" dirty="0">
                <a:solidFill>
                  <a:srgbClr val="FFFF00"/>
                </a:solidFill>
              </a:rPr>
              <a:t>Processing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03018" y="2131279"/>
            <a:ext cx="1039067" cy="24622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</a:rPr>
              <a:t>processed image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375873" y="4495800"/>
            <a:ext cx="1039067" cy="24622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</a:rPr>
              <a:t>processed image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43600" y="3124200"/>
            <a:ext cx="1354015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</a:rPr>
              <a:t>T operates on a single pixel at a time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B70172-1796-6635-82C1-2DA69C94AA2A}"/>
              </a:ext>
            </a:extLst>
          </p:cNvPr>
          <p:cNvSpPr txBox="1"/>
          <p:nvPr/>
        </p:nvSpPr>
        <p:spPr>
          <a:xfrm>
            <a:off x="5837975" y="5355342"/>
            <a:ext cx="145964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</a:rPr>
              <a:t>T operates on a “group” of pixels 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2" grpId="0"/>
      <p:bldP spid="4104" grpId="0"/>
      <p:bldP spid="4106" grpId="0"/>
      <p:bldP spid="12" grpId="0" animBg="1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Properties of Image Histograms (cont’d)</a:t>
            </a:r>
          </a:p>
        </p:txBody>
      </p:sp>
      <p:pic>
        <p:nvPicPr>
          <p:cNvPr id="21507" name="Picture 4" descr="CATBON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968" y="1905000"/>
            <a:ext cx="2689225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5" descr="catboneh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486" y="1905000"/>
            <a:ext cx="2689225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6" descr="catbonehis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114800"/>
            <a:ext cx="3205163" cy="224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7" descr="catbonehehis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114800"/>
            <a:ext cx="3124200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TextBox 1"/>
          <p:cNvSpPr txBox="1">
            <a:spLocks noChangeArrowheads="1"/>
          </p:cNvSpPr>
          <p:nvPr/>
        </p:nvSpPr>
        <p:spPr bwMode="auto">
          <a:xfrm>
            <a:off x="1980406" y="1504950"/>
            <a:ext cx="1530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 dirty="0"/>
              <a:t>Low contrast</a:t>
            </a:r>
          </a:p>
        </p:txBody>
      </p:sp>
      <p:sp>
        <p:nvSpPr>
          <p:cNvPr id="21512" name="TextBox 7"/>
          <p:cNvSpPr txBox="1">
            <a:spLocks noChangeArrowheads="1"/>
          </p:cNvSpPr>
          <p:nvPr/>
        </p:nvSpPr>
        <p:spPr bwMode="auto">
          <a:xfrm>
            <a:off x="5729287" y="1514253"/>
            <a:ext cx="1571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 dirty="0"/>
              <a:t>High contrast</a:t>
            </a:r>
          </a:p>
        </p:txBody>
      </p:sp>
      <p:sp>
        <p:nvSpPr>
          <p:cNvPr id="2" name="Right Arrow 1"/>
          <p:cNvSpPr/>
          <p:nvPr/>
        </p:nvSpPr>
        <p:spPr bwMode="auto">
          <a:xfrm>
            <a:off x="4495800" y="5181600"/>
            <a:ext cx="381000" cy="304800"/>
          </a:xfrm>
          <a:prstGeom prst="rightArrow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Histogram Equalization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763233"/>
            <a:ext cx="7772400" cy="4114800"/>
          </a:xfrm>
        </p:spPr>
        <p:txBody>
          <a:bodyPr/>
          <a:lstStyle/>
          <a:p>
            <a:r>
              <a:rPr lang="en-US" dirty="0"/>
              <a:t>The goal of histogram equalization is to </a:t>
            </a:r>
            <a:r>
              <a:rPr lang="en-US" dirty="0">
                <a:solidFill>
                  <a:srgbClr val="FFFF00"/>
                </a:solidFill>
              </a:rPr>
              <a:t>redistribute</a:t>
            </a:r>
            <a:r>
              <a:rPr lang="en-US" dirty="0"/>
              <a:t> the gray-level values uniformly!</a:t>
            </a:r>
          </a:p>
          <a:p>
            <a:endParaRPr lang="en-US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pPr>
              <a:buFontTx/>
              <a:buNone/>
            </a:pPr>
            <a:endParaRPr lang="en-US" sz="2200" dirty="0"/>
          </a:p>
        </p:txBody>
      </p:sp>
      <p:pic>
        <p:nvPicPr>
          <p:cNvPr id="2253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075" y="3021623"/>
            <a:ext cx="641985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Histogram Equalization (cont’d)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</a:t>
            </a:r>
            <a:r>
              <a:rPr lang="en-US" dirty="0">
                <a:solidFill>
                  <a:srgbClr val="FFFF00"/>
                </a:solidFill>
              </a:rPr>
              <a:t>practice</a:t>
            </a:r>
            <a:r>
              <a:rPr lang="en-US" dirty="0"/>
              <a:t>, the equalized histogram is not completely flat due to the discrete nature of the data.</a:t>
            </a:r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pPr>
              <a:buFontTx/>
              <a:buNone/>
            </a:pPr>
            <a:endParaRPr lang="en-US" sz="2200" dirty="0"/>
          </a:p>
        </p:txBody>
      </p:sp>
      <p:graphicFrame>
        <p:nvGraphicFramePr>
          <p:cNvPr id="2355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0772753"/>
              </p:ext>
            </p:extLst>
          </p:nvPr>
        </p:nvGraphicFramePr>
        <p:xfrm>
          <a:off x="1447800" y="3124200"/>
          <a:ext cx="6096000" cy="2733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7478169" imgH="3352381" progId="">
                  <p:embed/>
                </p:oleObj>
              </mc:Choice>
              <mc:Fallback>
                <p:oleObj name="Photo Editor Photo" r:id="rId3" imgW="7478169" imgH="3352381" progId="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3124200"/>
                        <a:ext cx="6096000" cy="273367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60800"/>
            <a:ext cx="7772400" cy="1143000"/>
          </a:xfrm>
        </p:spPr>
        <p:txBody>
          <a:bodyPr/>
          <a:lstStyle/>
          <a:p>
            <a:r>
              <a:rPr lang="en-US" dirty="0"/>
              <a:t>Random Variables - Review 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676400"/>
            <a:ext cx="7696200" cy="4114800"/>
          </a:xfrm>
        </p:spPr>
        <p:txBody>
          <a:bodyPr/>
          <a:lstStyle/>
          <a:p>
            <a:r>
              <a:rPr lang="en-US" sz="2200" dirty="0"/>
              <a:t>A </a:t>
            </a:r>
            <a:r>
              <a:rPr lang="en-US" sz="2200" dirty="0">
                <a:solidFill>
                  <a:srgbClr val="FFFF00"/>
                </a:solidFill>
              </a:rPr>
              <a:t>function</a:t>
            </a:r>
            <a:r>
              <a:rPr lang="en-US" sz="2200" dirty="0"/>
              <a:t> that assigns a real number to each outcome of a random experiment.</a:t>
            </a:r>
          </a:p>
          <a:p>
            <a:r>
              <a:rPr lang="en-US" sz="2200" dirty="0"/>
              <a:t>Random variables could be “</a:t>
            </a:r>
            <a:r>
              <a:rPr lang="en-US" sz="2200" dirty="0">
                <a:solidFill>
                  <a:srgbClr val="FFFF00"/>
                </a:solidFill>
              </a:rPr>
              <a:t>discrete</a:t>
            </a:r>
            <a:r>
              <a:rPr lang="en-US" sz="2200" dirty="0"/>
              <a:t>” or “</a:t>
            </a:r>
            <a:r>
              <a:rPr lang="en-US" sz="2200" dirty="0">
                <a:solidFill>
                  <a:srgbClr val="FFFF00"/>
                </a:solidFill>
              </a:rPr>
              <a:t>continuous</a:t>
            </a:r>
            <a:r>
              <a:rPr lang="en-US" sz="2200" dirty="0"/>
              <a:t>”</a:t>
            </a:r>
          </a:p>
        </p:txBody>
      </p:sp>
      <p:pic>
        <p:nvPicPr>
          <p:cNvPr id="25604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989385"/>
            <a:ext cx="5562600" cy="345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5" name="Text Box 6"/>
          <p:cNvSpPr txBox="1">
            <a:spLocks noChangeArrowheads="1"/>
          </p:cNvSpPr>
          <p:nvPr/>
        </p:nvSpPr>
        <p:spPr bwMode="auto">
          <a:xfrm>
            <a:off x="3352800" y="2913185"/>
            <a:ext cx="438150" cy="27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200">
                <a:solidFill>
                  <a:schemeClr val="bg2"/>
                </a:solidFill>
              </a:rPr>
              <a:t>X(j)</a:t>
            </a:r>
          </a:p>
        </p:txBody>
      </p:sp>
      <p:sp>
        <p:nvSpPr>
          <p:cNvPr id="24582" name="Text Box 7"/>
          <p:cNvSpPr txBox="1">
            <a:spLocks noChangeArrowheads="1"/>
          </p:cNvSpPr>
          <p:nvPr/>
        </p:nvSpPr>
        <p:spPr bwMode="auto">
          <a:xfrm>
            <a:off x="5052646" y="4268177"/>
            <a:ext cx="1817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sz="2400" dirty="0">
                <a:solidFill>
                  <a:srgbClr val="C00000"/>
                </a:solidFill>
              </a:rPr>
              <a:t>X: # of heads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compute probabilities </a:t>
            </a:r>
            <a:br>
              <a:rPr lang="en-US" dirty="0"/>
            </a:br>
            <a:r>
              <a:rPr lang="en-US" dirty="0"/>
              <a:t>using Random Variables?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200" dirty="0"/>
              <a:t>Consider the experiment of  “throwing a pair of dice”</a:t>
            </a:r>
            <a:endParaRPr lang="en-US" sz="2000" dirty="0"/>
          </a:p>
          <a:p>
            <a:pPr lvl="1"/>
            <a:r>
              <a:rPr lang="en-US" sz="2000" dirty="0"/>
              <a:t>Define the </a:t>
            </a:r>
            <a:r>
              <a:rPr lang="en-US" sz="2000" dirty="0" err="1"/>
              <a:t>r.v</a:t>
            </a:r>
            <a:r>
              <a:rPr lang="en-US" sz="2000" dirty="0"/>
              <a:t>.  </a:t>
            </a:r>
            <a:r>
              <a:rPr lang="en-US" sz="2000" dirty="0">
                <a:solidFill>
                  <a:srgbClr val="FFFF00"/>
                </a:solidFill>
              </a:rPr>
              <a:t>X = “sum of dice”</a:t>
            </a:r>
          </a:p>
          <a:p>
            <a:pPr lvl="1"/>
            <a:r>
              <a:rPr lang="en-US" sz="2000" dirty="0"/>
              <a:t>What is P(X=5)?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  <a:p>
            <a:pPr lvl="1"/>
            <a:r>
              <a:rPr lang="en-US" sz="2000" dirty="0"/>
              <a:t>In general, what is P(X=x)?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135562"/>
            <a:ext cx="22860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5"/>
          <a:stretch/>
        </p:blipFill>
        <p:spPr bwMode="auto">
          <a:xfrm>
            <a:off x="1905000" y="3313736"/>
            <a:ext cx="5105400" cy="458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0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92" r="3488"/>
          <a:stretch/>
        </p:blipFill>
        <p:spPr bwMode="auto">
          <a:xfrm>
            <a:off x="1524000" y="3959634"/>
            <a:ext cx="5867400" cy="528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837" b="41131"/>
          <a:stretch/>
        </p:blipFill>
        <p:spPr bwMode="auto">
          <a:xfrm>
            <a:off x="3124200" y="5790406"/>
            <a:ext cx="3352800" cy="61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520700"/>
            <a:ext cx="7772400" cy="1143000"/>
          </a:xfrm>
        </p:spPr>
        <p:txBody>
          <a:bodyPr/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/>
              <a:t>Probability </a:t>
            </a:r>
            <a:r>
              <a:rPr lang="en-US" dirty="0">
                <a:solidFill>
                  <a:srgbClr val="FFFF00"/>
                </a:solidFill>
              </a:rPr>
              <a:t>density</a:t>
            </a:r>
            <a:r>
              <a:rPr lang="en-US" dirty="0"/>
              <a:t> function </a:t>
            </a:r>
            <a:r>
              <a:rPr kumimoji="1" lang="en-US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f</a:t>
            </a:r>
            <a:r>
              <a:rPr kumimoji="1" lang="en-US" i="0" u="none" strike="noStrike" kern="0" cap="none" spc="0" normalizeH="0" baseline="-2500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X</a:t>
            </a:r>
            <a:r>
              <a:rPr kumimoji="1" lang="en-US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(x)</a:t>
            </a:r>
            <a:endParaRPr lang="en-US" dirty="0"/>
          </a:p>
        </p:txBody>
      </p:sp>
      <p:sp>
        <p:nvSpPr>
          <p:cNvPr id="392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924800" cy="1676400"/>
          </a:xfrm>
        </p:spPr>
        <p:txBody>
          <a:bodyPr/>
          <a:lstStyle/>
          <a:p>
            <a:pPr>
              <a:defRPr/>
            </a:pPr>
            <a:r>
              <a:rPr lang="en-US" sz="2200" dirty="0"/>
              <a:t>The </a:t>
            </a:r>
            <a:r>
              <a:rPr lang="en-US" sz="2200" i="1" dirty="0">
                <a:solidFill>
                  <a:schemeClr val="accent6"/>
                </a:solidFill>
              </a:rPr>
              <a:t>probability density function</a:t>
            </a:r>
            <a:r>
              <a:rPr lang="en-US" sz="2200" dirty="0">
                <a:solidFill>
                  <a:schemeClr val="accent6"/>
                </a:solidFill>
              </a:rPr>
              <a:t> </a:t>
            </a:r>
            <a:r>
              <a:rPr lang="en-US" sz="2200" dirty="0"/>
              <a:t>(pdf) is a real-valued function </a:t>
            </a:r>
            <a:r>
              <a:rPr lang="en-US" sz="2200" b="1" dirty="0"/>
              <a:t>f</a:t>
            </a:r>
            <a:r>
              <a:rPr lang="en-US" sz="2200" b="1" baseline="-25000" dirty="0"/>
              <a:t>X</a:t>
            </a:r>
            <a:r>
              <a:rPr lang="en-US" sz="2200" b="1" dirty="0"/>
              <a:t>(x)</a:t>
            </a:r>
            <a:r>
              <a:rPr lang="en-US" sz="2200" dirty="0"/>
              <a:t> describing the probability of each value the </a:t>
            </a:r>
            <a:r>
              <a:rPr lang="en-US" sz="2200" dirty="0" err="1"/>
              <a:t>r.v</a:t>
            </a:r>
            <a:r>
              <a:rPr lang="en-US" sz="2200" dirty="0"/>
              <a:t>. can assume (</a:t>
            </a:r>
            <a:r>
              <a:rPr lang="en-US" sz="2200" dirty="0">
                <a:solidFill>
                  <a:srgbClr val="FFFF00"/>
                </a:solidFill>
              </a:rPr>
              <a:t>discrete case</a:t>
            </a:r>
            <a:r>
              <a:rPr lang="en-US" sz="2200" dirty="0"/>
              <a:t>) or being “close” to some value (</a:t>
            </a:r>
            <a:r>
              <a:rPr lang="en-US" sz="2200" dirty="0">
                <a:solidFill>
                  <a:srgbClr val="FFFF00"/>
                </a:solidFill>
              </a:rPr>
              <a:t>continuous case</a:t>
            </a:r>
            <a:r>
              <a:rPr lang="en-US" sz="2200" dirty="0"/>
              <a:t>).</a:t>
            </a:r>
          </a:p>
          <a:p>
            <a:pPr>
              <a:defRPr/>
            </a:pPr>
            <a:endParaRPr lang="en-US" sz="2200" dirty="0"/>
          </a:p>
          <a:p>
            <a:pPr>
              <a:defRPr/>
            </a:pPr>
            <a:endParaRPr lang="en-US" sz="2200" dirty="0"/>
          </a:p>
          <a:p>
            <a:pPr>
              <a:defRPr/>
            </a:pPr>
            <a:endParaRPr lang="en-US" sz="2200" dirty="0"/>
          </a:p>
          <a:p>
            <a:pPr>
              <a:defRPr/>
            </a:pPr>
            <a:endParaRPr lang="en-US" sz="2200" dirty="0"/>
          </a:p>
          <a:p>
            <a:pPr>
              <a:defRPr/>
            </a:pPr>
            <a:endParaRPr lang="en-US" sz="2200" dirty="0"/>
          </a:p>
          <a:p>
            <a:pPr marL="0" indent="0">
              <a:buNone/>
              <a:defRPr/>
            </a:pPr>
            <a:endParaRPr lang="en-US" sz="2200" dirty="0"/>
          </a:p>
          <a:p>
            <a:pPr>
              <a:defRPr/>
            </a:pPr>
            <a:endParaRPr lang="en-US" sz="2200" dirty="0"/>
          </a:p>
        </p:txBody>
      </p:sp>
      <p:pic>
        <p:nvPicPr>
          <p:cNvPr id="2765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17"/>
          <a:stretch>
            <a:fillRect/>
          </a:stretch>
        </p:blipFill>
        <p:spPr bwMode="auto">
          <a:xfrm>
            <a:off x="1662156" y="3537570"/>
            <a:ext cx="2351088" cy="254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3" name="Picture 1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5410200" y="3881578"/>
            <a:ext cx="2667000" cy="157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4" name="TextBox 1"/>
          <p:cNvSpPr txBox="1">
            <a:spLocks noChangeArrowheads="1"/>
          </p:cNvSpPr>
          <p:nvPr/>
        </p:nvSpPr>
        <p:spPr bwMode="auto">
          <a:xfrm>
            <a:off x="5978907" y="3414823"/>
            <a:ext cx="152958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 dirty="0"/>
              <a:t>Gaussian pdf</a:t>
            </a:r>
          </a:p>
        </p:txBody>
      </p:sp>
      <p:sp>
        <p:nvSpPr>
          <p:cNvPr id="2" name="Rectangle 1"/>
          <p:cNvSpPr/>
          <p:nvPr/>
        </p:nvSpPr>
        <p:spPr>
          <a:xfrm>
            <a:off x="685800" y="6231591"/>
            <a:ext cx="4419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C000"/>
                </a:solidFill>
              </a:rPr>
              <a:t>                     (just a histogram)</a:t>
            </a:r>
          </a:p>
        </p:txBody>
      </p:sp>
      <p:sp>
        <p:nvSpPr>
          <p:cNvPr id="3" name="Rectangle 2"/>
          <p:cNvSpPr/>
          <p:nvPr/>
        </p:nvSpPr>
        <p:spPr>
          <a:xfrm>
            <a:off x="5932186" y="5523053"/>
            <a:ext cx="14927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continuous case</a:t>
            </a:r>
            <a:endParaRPr lang="en-US" sz="1600" dirty="0"/>
          </a:p>
        </p:txBody>
      </p:sp>
      <p:sp>
        <p:nvSpPr>
          <p:cNvPr id="9" name="Rectangle 8"/>
          <p:cNvSpPr/>
          <p:nvPr/>
        </p:nvSpPr>
        <p:spPr>
          <a:xfrm>
            <a:off x="2221986" y="6016467"/>
            <a:ext cx="12314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discrete case</a:t>
            </a:r>
            <a:endParaRPr lang="en-US" sz="16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533400"/>
            <a:ext cx="7772400" cy="1143000"/>
          </a:xfrm>
        </p:spPr>
        <p:txBody>
          <a:bodyPr/>
          <a:lstStyle/>
          <a:p>
            <a:r>
              <a:rPr lang="en-US" dirty="0"/>
              <a:t>Probability </a:t>
            </a:r>
            <a:r>
              <a:rPr lang="en-US" dirty="0">
                <a:solidFill>
                  <a:srgbClr val="FFFF00"/>
                </a:solidFill>
              </a:rPr>
              <a:t>distribution</a:t>
            </a:r>
            <a:r>
              <a:rPr lang="en-US" dirty="0"/>
              <a:t> function </a:t>
            </a:r>
            <a:r>
              <a:rPr kumimoji="1" lang="en-US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F</a:t>
            </a:r>
            <a:r>
              <a:rPr kumimoji="1" lang="en-US" i="0" u="none" strike="noStrike" kern="0" cap="none" spc="0" normalizeH="0" baseline="-25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X</a:t>
            </a:r>
            <a:r>
              <a:rPr kumimoji="1" lang="en-US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(x)</a:t>
            </a:r>
            <a:endParaRPr lang="en-US" dirty="0"/>
          </a:p>
        </p:txBody>
      </p:sp>
      <p:sp>
        <p:nvSpPr>
          <p:cNvPr id="392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2200" dirty="0"/>
              <a:t>The </a:t>
            </a:r>
            <a:r>
              <a:rPr lang="en-US" sz="2200" dirty="0">
                <a:solidFill>
                  <a:srgbClr val="FFFF00"/>
                </a:solidFill>
              </a:rPr>
              <a:t>integral</a:t>
            </a:r>
            <a:r>
              <a:rPr lang="en-US" sz="2200" dirty="0"/>
              <a:t> of </a:t>
            </a:r>
            <a:r>
              <a:rPr lang="en-US" sz="2200" b="1" dirty="0" err="1"/>
              <a:t>f</a:t>
            </a:r>
            <a:r>
              <a:rPr lang="en-US" sz="2200" b="1" baseline="-25000" dirty="0" err="1"/>
              <a:t>X</a:t>
            </a:r>
            <a:r>
              <a:rPr lang="en-US" sz="2200" b="1" dirty="0"/>
              <a:t>(x)</a:t>
            </a:r>
            <a:r>
              <a:rPr lang="en-US" sz="2200" dirty="0"/>
              <a:t> defines the </a:t>
            </a:r>
            <a:r>
              <a:rPr lang="en-US" sz="2200" i="1" dirty="0">
                <a:solidFill>
                  <a:schemeClr val="accent6"/>
                </a:solidFill>
              </a:rPr>
              <a:t>probability distribution function</a:t>
            </a:r>
            <a:r>
              <a:rPr lang="en-US" sz="2200" dirty="0">
                <a:solidFill>
                  <a:schemeClr val="accent6"/>
                </a:solidFill>
              </a:rPr>
              <a:t> </a:t>
            </a:r>
            <a:r>
              <a:rPr lang="en-US" sz="2200" b="1" dirty="0"/>
              <a:t>F</a:t>
            </a:r>
            <a:r>
              <a:rPr lang="en-US" sz="2200" b="1" baseline="-25000" dirty="0"/>
              <a:t>X</a:t>
            </a:r>
            <a:r>
              <a:rPr lang="en-US" sz="2200" b="1" dirty="0"/>
              <a:t>(x)</a:t>
            </a:r>
            <a:r>
              <a:rPr lang="en-US" sz="2200" dirty="0"/>
              <a:t> (or </a:t>
            </a:r>
            <a:r>
              <a:rPr lang="en-US" sz="2200" dirty="0">
                <a:solidFill>
                  <a:srgbClr val="FFFF00"/>
                </a:solidFill>
              </a:rPr>
              <a:t>cumulative distribution function - CDF</a:t>
            </a:r>
            <a:r>
              <a:rPr lang="en-US" sz="2200" dirty="0"/>
              <a:t>)</a:t>
            </a:r>
          </a:p>
          <a:p>
            <a:pPr>
              <a:defRPr/>
            </a:pPr>
            <a:endParaRPr lang="en-US" sz="2200" dirty="0"/>
          </a:p>
          <a:p>
            <a:pPr>
              <a:defRPr/>
            </a:pPr>
            <a:endParaRPr lang="en-US" sz="2200" dirty="0"/>
          </a:p>
          <a:p>
            <a:pPr>
              <a:defRPr/>
            </a:pPr>
            <a:endParaRPr lang="en-US" sz="2200" dirty="0"/>
          </a:p>
          <a:p>
            <a:pPr>
              <a:defRPr/>
            </a:pPr>
            <a:endParaRPr lang="en-US" sz="2200" dirty="0"/>
          </a:p>
          <a:p>
            <a:pPr>
              <a:defRPr/>
            </a:pPr>
            <a:endParaRPr lang="en-US" sz="2200" dirty="0"/>
          </a:p>
          <a:p>
            <a:pPr>
              <a:defRPr/>
            </a:pPr>
            <a:r>
              <a:rPr lang="en-US" sz="2200" dirty="0"/>
              <a:t>In the discrete case, this is equivalent to computing the </a:t>
            </a:r>
            <a:r>
              <a:rPr lang="en-US" sz="2200" dirty="0">
                <a:solidFill>
                  <a:srgbClr val="FFFF00"/>
                </a:solidFill>
              </a:rPr>
              <a:t>sum</a:t>
            </a:r>
            <a:r>
              <a:rPr lang="en-US" sz="2200" dirty="0"/>
              <a:t>:</a:t>
            </a:r>
          </a:p>
        </p:txBody>
      </p:sp>
      <p:sp>
        <p:nvSpPr>
          <p:cNvPr id="28676" name="Text Box 10"/>
          <p:cNvSpPr txBox="1">
            <a:spLocks noChangeArrowheads="1"/>
          </p:cNvSpPr>
          <p:nvPr/>
        </p:nvSpPr>
        <p:spPr bwMode="auto">
          <a:xfrm>
            <a:off x="4976813" y="2895600"/>
            <a:ext cx="531812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400">
                <a:solidFill>
                  <a:schemeClr val="bg2"/>
                </a:solidFill>
              </a:rPr>
              <a:t>f</a:t>
            </a:r>
            <a:r>
              <a:rPr lang="en-US" sz="1400" baseline="-25000">
                <a:solidFill>
                  <a:schemeClr val="bg2"/>
                </a:solidFill>
              </a:rPr>
              <a:t>X</a:t>
            </a:r>
            <a:r>
              <a:rPr lang="en-US" sz="1400">
                <a:solidFill>
                  <a:schemeClr val="bg2"/>
                </a:solidFill>
              </a:rPr>
              <a:t>(x)</a:t>
            </a:r>
          </a:p>
        </p:txBody>
      </p:sp>
      <p:sp>
        <p:nvSpPr>
          <p:cNvPr id="28677" name="Text Box 11"/>
          <p:cNvSpPr txBox="1">
            <a:spLocks noChangeArrowheads="1"/>
          </p:cNvSpPr>
          <p:nvPr/>
        </p:nvSpPr>
        <p:spPr bwMode="auto">
          <a:xfrm>
            <a:off x="6915150" y="2895600"/>
            <a:ext cx="571500" cy="304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400">
                <a:solidFill>
                  <a:schemeClr val="bg2"/>
                </a:solidFill>
              </a:rPr>
              <a:t>F</a:t>
            </a:r>
            <a:r>
              <a:rPr lang="en-US" sz="1400" baseline="-25000">
                <a:solidFill>
                  <a:schemeClr val="bg2"/>
                </a:solidFill>
              </a:rPr>
              <a:t>X</a:t>
            </a:r>
            <a:r>
              <a:rPr lang="en-US" sz="1400">
                <a:solidFill>
                  <a:schemeClr val="bg2"/>
                </a:solidFill>
              </a:rPr>
              <a:t>(x)</a:t>
            </a:r>
          </a:p>
        </p:txBody>
      </p:sp>
      <p:grpSp>
        <p:nvGrpSpPr>
          <p:cNvPr id="28678" name="Group 15"/>
          <p:cNvGrpSpPr>
            <a:grpSpLocks/>
          </p:cNvGrpSpPr>
          <p:nvPr/>
        </p:nvGrpSpPr>
        <p:grpSpPr bwMode="auto">
          <a:xfrm>
            <a:off x="1104900" y="3276600"/>
            <a:ext cx="7426327" cy="1450975"/>
            <a:chOff x="1296" y="2496"/>
            <a:chExt cx="4678" cy="914"/>
          </a:xfrm>
        </p:grpSpPr>
        <p:pic>
          <p:nvPicPr>
            <p:cNvPr id="28680" name="Picture 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360" b="13200"/>
            <a:stretch>
              <a:fillRect/>
            </a:stretch>
          </p:blipFill>
          <p:spPr bwMode="auto">
            <a:xfrm>
              <a:off x="2400" y="2688"/>
              <a:ext cx="768" cy="3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681" name="Picture 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" y="2736"/>
              <a:ext cx="110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aphicFrame>
          <p:nvGraphicFramePr>
            <p:cNvPr id="28682" name="Object 9"/>
            <p:cNvGraphicFramePr>
              <a:graphicFrameLocks noChangeAspect="1"/>
            </p:cNvGraphicFramePr>
            <p:nvPr/>
          </p:nvGraphicFramePr>
          <p:xfrm>
            <a:off x="3360" y="2496"/>
            <a:ext cx="2304" cy="6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5" imgW="4029637" imgH="1190476" progId="">
                    <p:embed/>
                  </p:oleObj>
                </mc:Choice>
                <mc:Fallback>
                  <p:oleObj name="Photo Editor Photo" r:id="rId5" imgW="4029637" imgH="1190476" progId="">
                    <p:embed/>
                    <p:pic>
                      <p:nvPicPr>
                        <p:cNvPr id="0" name="Picture 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60" y="2496"/>
                          <a:ext cx="2304" cy="681"/>
                        </a:xfrm>
                        <a:prstGeom prst="rect">
                          <a:avLst/>
                        </a:prstGeom>
                        <a:solidFill>
                          <a:schemeClr val="tx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12700" cap="sq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8683" name="Text Box 12"/>
            <p:cNvSpPr txBox="1">
              <a:spLocks noChangeArrowheads="1"/>
            </p:cNvSpPr>
            <p:nvPr/>
          </p:nvSpPr>
          <p:spPr bwMode="auto">
            <a:xfrm>
              <a:off x="4070" y="2695"/>
              <a:ext cx="52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400">
                  <a:solidFill>
                    <a:schemeClr val="bg2"/>
                  </a:solidFill>
                </a:rPr>
                <a:t>Gaussian</a:t>
              </a:r>
            </a:p>
          </p:txBody>
        </p:sp>
        <p:sp>
          <p:nvSpPr>
            <p:cNvPr id="28684" name="Text Box 13"/>
            <p:cNvSpPr txBox="1">
              <a:spLocks noChangeArrowheads="1"/>
            </p:cNvSpPr>
            <p:nvPr/>
          </p:nvSpPr>
          <p:spPr bwMode="auto">
            <a:xfrm>
              <a:off x="2640" y="2752"/>
              <a:ext cx="487" cy="21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600">
                  <a:solidFill>
                    <a:schemeClr val="bg2"/>
                  </a:solidFill>
                </a:rPr>
                <a:t>f</a:t>
              </a:r>
              <a:r>
                <a:rPr lang="en-US" sz="1600" baseline="-25000">
                  <a:solidFill>
                    <a:schemeClr val="bg2"/>
                  </a:solidFill>
                </a:rPr>
                <a:t>X</a:t>
              </a:r>
              <a:r>
                <a:rPr lang="en-US" sz="1600">
                  <a:solidFill>
                    <a:schemeClr val="bg2"/>
                  </a:solidFill>
                </a:rPr>
                <a:t>(a)da</a:t>
              </a:r>
              <a:endParaRPr lang="en-US" sz="1600" baseline="-25000">
                <a:solidFill>
                  <a:schemeClr val="bg2"/>
                </a:solidFill>
              </a:endParaRPr>
            </a:p>
          </p:txBody>
        </p:sp>
        <p:sp>
          <p:nvSpPr>
            <p:cNvPr id="28685" name="Text Box 14"/>
            <p:cNvSpPr txBox="1">
              <a:spLocks noChangeArrowheads="1"/>
            </p:cNvSpPr>
            <p:nvPr/>
          </p:nvSpPr>
          <p:spPr bwMode="auto">
            <a:xfrm>
              <a:off x="4529" y="3177"/>
              <a:ext cx="1445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800" dirty="0">
                  <a:solidFill>
                    <a:srgbClr val="FFFF00"/>
                  </a:solidFill>
                </a:rPr>
                <a:t>always non-decreasing</a:t>
              </a:r>
            </a:p>
          </p:txBody>
        </p:sp>
      </p:grpSp>
      <p:pic>
        <p:nvPicPr>
          <p:cNvPr id="28679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5372100"/>
            <a:ext cx="3603625" cy="67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8229600" cy="1143000"/>
          </a:xfrm>
        </p:spPr>
        <p:txBody>
          <a:bodyPr/>
          <a:lstStyle/>
          <a:p>
            <a:r>
              <a:rPr lang="en-US" sz="3200"/>
              <a:t>Probability distribution function (cont’d)</a:t>
            </a:r>
          </a:p>
        </p:txBody>
      </p:sp>
      <p:pic>
        <p:nvPicPr>
          <p:cNvPr id="29699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145506"/>
            <a:ext cx="5068888" cy="241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0" name="Picture 7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092"/>
          <a:stretch>
            <a:fillRect/>
          </a:stretch>
        </p:blipFill>
        <p:spPr>
          <a:xfrm>
            <a:off x="2133600" y="4953000"/>
            <a:ext cx="5486400" cy="1447800"/>
          </a:xfrm>
          <a:noFill/>
          <a:extLst>
            <a:ext uri="{91240B29-F687-4F45-9708-019B960494DF}">
              <a14:hiddenLine xmlns:a14="http://schemas.microsoft.com/office/drawing/2010/main" w="12700" cap="sq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080496"/>
            <a:ext cx="2888456" cy="544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582612"/>
            <a:ext cx="8382000" cy="1143000"/>
          </a:xfrm>
        </p:spPr>
        <p:txBody>
          <a:bodyPr/>
          <a:lstStyle/>
          <a:p>
            <a:r>
              <a:rPr lang="en-US" dirty="0"/>
              <a:t>Transformations between Random Variables</a:t>
            </a:r>
          </a:p>
        </p:txBody>
      </p:sp>
      <p:sp>
        <p:nvSpPr>
          <p:cNvPr id="30723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200" dirty="0"/>
              <a:t>We can define a new random variable Y from another random variable X using some transformation Y=T(X)</a:t>
            </a:r>
          </a:p>
          <a:p>
            <a:pPr lvl="1"/>
            <a:r>
              <a:rPr lang="en-US" sz="2000" dirty="0"/>
              <a:t>e.g., Y=X+1</a:t>
            </a:r>
          </a:p>
          <a:p>
            <a:endParaRPr lang="en-US" sz="2200" dirty="0"/>
          </a:p>
          <a:p>
            <a:r>
              <a:rPr lang="en-US" sz="2200" u="sng" dirty="0"/>
              <a:t>Question</a:t>
            </a:r>
            <a:r>
              <a:rPr lang="en-US" sz="2200" dirty="0"/>
              <a:t>: if we know </a:t>
            </a:r>
            <a:r>
              <a:rPr lang="en-US" sz="2200" b="1" dirty="0" err="1"/>
              <a:t>f</a:t>
            </a:r>
            <a:r>
              <a:rPr lang="en-US" sz="2200" b="1" baseline="-25000" dirty="0" err="1"/>
              <a:t>X</a:t>
            </a:r>
            <a:r>
              <a:rPr lang="en-US" sz="2200" b="1" dirty="0"/>
              <a:t>(x)</a:t>
            </a:r>
            <a:r>
              <a:rPr lang="en-US" sz="2200" dirty="0"/>
              <a:t>, can we find </a:t>
            </a:r>
            <a:r>
              <a:rPr lang="en-US" sz="2200" b="1" dirty="0" err="1"/>
              <a:t>f</a:t>
            </a:r>
            <a:r>
              <a:rPr lang="en-US" sz="2200" b="1" baseline="-25000" dirty="0" err="1"/>
              <a:t>Y</a:t>
            </a:r>
            <a:r>
              <a:rPr lang="en-US" sz="2200" b="1" dirty="0"/>
              <a:t>(y)</a:t>
            </a:r>
            <a:r>
              <a:rPr lang="en-US" sz="2200" dirty="0"/>
              <a:t>?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200" dirty="0"/>
              <a:t>Yes - it can be shown that:</a:t>
            </a:r>
          </a:p>
          <a:p>
            <a:pPr>
              <a:buFontTx/>
              <a:buNone/>
            </a:pPr>
            <a:endParaRPr lang="en-US" sz="2200" dirty="0"/>
          </a:p>
        </p:txBody>
      </p:sp>
      <p:pic>
        <p:nvPicPr>
          <p:cNvPr id="3072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953000"/>
            <a:ext cx="4876800" cy="75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Transformations of r.v. - Example</a:t>
            </a:r>
          </a:p>
        </p:txBody>
      </p:sp>
      <p:pic>
        <p:nvPicPr>
          <p:cNvPr id="3277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920" y="5696899"/>
            <a:ext cx="4267200" cy="657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2772" name="Group 1"/>
          <p:cNvGrpSpPr>
            <a:grpSpLocks/>
          </p:cNvGrpSpPr>
          <p:nvPr/>
        </p:nvGrpSpPr>
        <p:grpSpPr bwMode="auto">
          <a:xfrm>
            <a:off x="1554233" y="1939524"/>
            <a:ext cx="6477000" cy="3455987"/>
            <a:chOff x="1319212" y="1821656"/>
            <a:chExt cx="6477000" cy="3455988"/>
          </a:xfrm>
        </p:grpSpPr>
        <p:pic>
          <p:nvPicPr>
            <p:cNvPr id="32773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9212" y="1821656"/>
              <a:ext cx="6477000" cy="34559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 cmpd="sng">
                  <a:solidFill>
                    <a:schemeClr val="tx1"/>
                  </a:solidFill>
                  <a:prstDash val="solid"/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2774" name="TextBox 1"/>
            <p:cNvSpPr txBox="1">
              <a:spLocks noChangeArrowheads="1"/>
            </p:cNvSpPr>
            <p:nvPr/>
          </p:nvSpPr>
          <p:spPr bwMode="auto">
            <a:xfrm>
              <a:off x="3527211" y="1951594"/>
              <a:ext cx="105028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l-GR" sz="1800" b="1" dirty="0">
                  <a:solidFill>
                    <a:srgbClr val="FFC000"/>
                  </a:solidFill>
                </a:rPr>
                <a:t>μ</a:t>
              </a:r>
              <a:r>
                <a:rPr lang="en-US" sz="1800" b="1" dirty="0">
                  <a:solidFill>
                    <a:srgbClr val="FFC000"/>
                  </a:solidFill>
                </a:rPr>
                <a:t>=0, </a:t>
              </a:r>
              <a:r>
                <a:rPr lang="el-GR" sz="1800" b="1" dirty="0">
                  <a:solidFill>
                    <a:srgbClr val="FFC000"/>
                  </a:solidFill>
                </a:rPr>
                <a:t>σ</a:t>
              </a:r>
              <a:r>
                <a:rPr lang="en-US" sz="1800" b="1" dirty="0">
                  <a:solidFill>
                    <a:srgbClr val="FFC000"/>
                  </a:solidFill>
                </a:rPr>
                <a:t>=1</a:t>
              </a:r>
            </a:p>
          </p:txBody>
        </p:sp>
        <p:sp>
          <p:nvSpPr>
            <p:cNvPr id="32775" name="TextBox 5"/>
            <p:cNvSpPr txBox="1">
              <a:spLocks noChangeArrowheads="1"/>
            </p:cNvSpPr>
            <p:nvPr/>
          </p:nvSpPr>
          <p:spPr bwMode="auto">
            <a:xfrm>
              <a:off x="6457156" y="3844533"/>
              <a:ext cx="105028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l-GR" sz="1800" b="1" dirty="0">
                  <a:solidFill>
                    <a:srgbClr val="FFC000"/>
                  </a:solidFill>
                </a:rPr>
                <a:t>μ</a:t>
              </a:r>
              <a:r>
                <a:rPr lang="en-US" sz="1800" b="1" dirty="0">
                  <a:solidFill>
                    <a:srgbClr val="FFC000"/>
                  </a:solidFill>
                </a:rPr>
                <a:t>=1, </a:t>
              </a:r>
              <a:r>
                <a:rPr lang="el-GR" sz="1800" b="1" dirty="0">
                  <a:solidFill>
                    <a:srgbClr val="FFC000"/>
                  </a:solidFill>
                </a:rPr>
                <a:t>σ</a:t>
              </a:r>
              <a:r>
                <a:rPr lang="en-US" sz="1800" b="1" dirty="0">
                  <a:solidFill>
                    <a:srgbClr val="FFC000"/>
                  </a:solidFill>
                </a:rPr>
                <a:t>=1</a:t>
              </a:r>
            </a:p>
          </p:txBody>
        </p:sp>
        <p:pic>
          <p:nvPicPr>
            <p:cNvPr id="32776" name="Picture 1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>
              <a:fillRect/>
            </a:stretch>
          </p:blipFill>
          <p:spPr bwMode="auto">
            <a:xfrm>
              <a:off x="5182976" y="1882374"/>
              <a:ext cx="2438400" cy="1573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2777" name="TextBox 2"/>
            <p:cNvSpPr txBox="1">
              <a:spLocks noChangeArrowheads="1"/>
            </p:cNvSpPr>
            <p:nvPr/>
          </p:nvSpPr>
          <p:spPr bwMode="auto">
            <a:xfrm>
              <a:off x="6307138" y="3287713"/>
              <a:ext cx="300037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800">
                  <a:solidFill>
                    <a:schemeClr val="bg2"/>
                  </a:solidFill>
                </a:rPr>
                <a:t>0</a:t>
              </a:r>
            </a:p>
          </p:txBody>
        </p:sp>
      </p:grpSp>
      <p:sp>
        <p:nvSpPr>
          <p:cNvPr id="3" name="Rectangle 2"/>
          <p:cNvSpPr/>
          <p:nvPr/>
        </p:nvSpPr>
        <p:spPr bwMode="auto">
          <a:xfrm>
            <a:off x="1600200" y="3176981"/>
            <a:ext cx="3048000" cy="457200"/>
          </a:xfrm>
          <a:prstGeom prst="rect">
            <a:avLst/>
          </a:prstGeom>
          <a:solidFill>
            <a:schemeClr val="tx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600200" y="3703832"/>
            <a:ext cx="1066800" cy="668536"/>
          </a:xfrm>
          <a:prstGeom prst="rect">
            <a:avLst/>
          </a:prstGeom>
          <a:solidFill>
            <a:schemeClr val="tx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618067" y="4405370"/>
            <a:ext cx="6238329" cy="754083"/>
          </a:xfrm>
          <a:prstGeom prst="rect">
            <a:avLst/>
          </a:prstGeom>
          <a:solidFill>
            <a:schemeClr val="tx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6655065" y="3898659"/>
            <a:ext cx="1066800" cy="448732"/>
          </a:xfrm>
          <a:prstGeom prst="rect">
            <a:avLst/>
          </a:prstGeom>
          <a:solidFill>
            <a:schemeClr val="tx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3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Point Processing Transformations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200" dirty="0"/>
              <a:t>Convert a given pixel value to a </a:t>
            </a:r>
            <a:r>
              <a:rPr lang="en-US" sz="2200" dirty="0">
                <a:solidFill>
                  <a:srgbClr val="FFFF00"/>
                </a:solidFill>
              </a:rPr>
              <a:t>new</a:t>
            </a:r>
            <a:r>
              <a:rPr lang="en-US" sz="2200" dirty="0"/>
              <a:t> pixel value based on some predefined function T(). 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791"/>
          <a:stretch>
            <a:fillRect/>
          </a:stretch>
        </p:blipFill>
        <p:spPr bwMode="auto">
          <a:xfrm>
            <a:off x="3200400" y="3124200"/>
            <a:ext cx="2819400" cy="2608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Special Case: T() is the CDF</a:t>
            </a:r>
          </a:p>
        </p:txBody>
      </p:sp>
      <p:pic>
        <p:nvPicPr>
          <p:cNvPr id="33795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2133600"/>
            <a:ext cx="6367463" cy="1599153"/>
          </a:xfrm>
          <a:noFill/>
          <a:extLst>
            <a:ext uri="{91240B29-F687-4F45-9708-019B960494DF}">
              <a14:hiddenLine xmlns:a14="http://schemas.microsoft.com/office/drawing/2010/main" w="12700" cap="sq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379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7727561"/>
              </p:ext>
            </p:extLst>
          </p:nvPr>
        </p:nvGraphicFramePr>
        <p:xfrm>
          <a:off x="1220245" y="4457318"/>
          <a:ext cx="6019800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187700" imgH="431800" progId="Equation.DSMT4">
                  <p:embed/>
                </p:oleObj>
              </mc:Choice>
              <mc:Fallback>
                <p:oleObj name="Equation" r:id="rId4" imgW="3187700" imgH="431800" progId="Equation.DSMT4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0245" y="4457318"/>
                        <a:ext cx="6019800" cy="81597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" t="6362" r="58527" b="6329"/>
          <a:stretch/>
        </p:blipFill>
        <p:spPr bwMode="auto">
          <a:xfrm>
            <a:off x="7162800" y="1905000"/>
            <a:ext cx="1752399" cy="1829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43200" y="1593567"/>
            <a:ext cx="3042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cumulative distribution</a:t>
            </a:r>
          </a:p>
        </p:txBody>
      </p:sp>
      <p:sp>
        <p:nvSpPr>
          <p:cNvPr id="3" name="Down Arrow 2"/>
          <p:cNvSpPr/>
          <p:nvPr/>
        </p:nvSpPr>
        <p:spPr bwMode="auto">
          <a:xfrm>
            <a:off x="3640931" y="2023938"/>
            <a:ext cx="304800" cy="344004"/>
          </a:xfrm>
          <a:prstGeom prst="downArrow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Right Arrow 7"/>
          <p:cNvSpPr/>
          <p:nvPr/>
        </p:nvSpPr>
        <p:spPr bwMode="auto">
          <a:xfrm>
            <a:off x="6851054" y="3124200"/>
            <a:ext cx="381000" cy="304800"/>
          </a:xfrm>
          <a:prstGeom prst="rightArrow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766B30-2F21-DB87-0AB8-1A9D2D4F2DBE}"/>
              </a:ext>
            </a:extLst>
          </p:cNvPr>
          <p:cNvSpPr txBox="1"/>
          <p:nvPr/>
        </p:nvSpPr>
        <p:spPr>
          <a:xfrm>
            <a:off x="1143000" y="5638800"/>
            <a:ext cx="67056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hlinkClick r:id="rId7"/>
              </a:rPr>
              <a:t>https://ocw.mit.edu/courses/res-6-012-introduction-to-probability-spring-2018/resources</a:t>
            </a:r>
            <a:r>
              <a:rPr lang="en-US" sz="1800">
                <a:hlinkClick r:id="rId7"/>
              </a:rPr>
              <a:t>/simulation</a:t>
            </a:r>
            <a:endParaRPr lang="en-US" sz="1800"/>
          </a:p>
          <a:p>
            <a:endParaRPr lang="en-US" sz="18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333500" y="521393"/>
            <a:ext cx="7772400" cy="1143000"/>
          </a:xfrm>
        </p:spPr>
        <p:txBody>
          <a:bodyPr/>
          <a:lstStyle/>
          <a:p>
            <a:r>
              <a:rPr lang="en-US"/>
              <a:t>Histogram Equalization (cont’d)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853682" y="1940571"/>
            <a:ext cx="5868635" cy="2438400"/>
            <a:chOff x="2293143" y="4114800"/>
            <a:chExt cx="4711700" cy="2340698"/>
          </a:xfrm>
        </p:grpSpPr>
        <p:pic>
          <p:nvPicPr>
            <p:cNvPr id="7" name="Picture 1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3143" y="4114800"/>
              <a:ext cx="4711700" cy="23406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4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73" r="18454" b="50000"/>
            <a:stretch/>
          </p:blipFill>
          <p:spPr bwMode="auto">
            <a:xfrm>
              <a:off x="3276600" y="4294652"/>
              <a:ext cx="1943400" cy="5109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 cmpd="sng">
                  <a:solidFill>
                    <a:schemeClr val="tx1"/>
                  </a:solidFill>
                  <a:prstDash val="solid"/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" name="Rectangle 5"/>
          <p:cNvSpPr/>
          <p:nvPr/>
        </p:nvSpPr>
        <p:spPr bwMode="auto">
          <a:xfrm>
            <a:off x="3048000" y="2057400"/>
            <a:ext cx="2451214" cy="602832"/>
          </a:xfrm>
          <a:prstGeom prst="rect">
            <a:avLst/>
          </a:prstGeom>
          <a:noFill/>
          <a:ln w="12700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4400" y="4932295"/>
            <a:ext cx="5391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How do we apply this result to images?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4A1465-045A-12F9-AD26-17F59B4221CA}"/>
              </a:ext>
            </a:extLst>
          </p:cNvPr>
          <p:cNvSpPr txBox="1"/>
          <p:nvPr/>
        </p:nvSpPr>
        <p:spPr>
          <a:xfrm>
            <a:off x="2286000" y="3429000"/>
            <a:ext cx="13692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</a:rPr>
              <a:t>r: original intensity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595134-4DCB-0704-EF46-8769C4DDEECD}"/>
              </a:ext>
            </a:extLst>
          </p:cNvPr>
          <p:cNvSpPr txBox="1"/>
          <p:nvPr/>
        </p:nvSpPr>
        <p:spPr>
          <a:xfrm>
            <a:off x="5867400" y="3505200"/>
            <a:ext cx="11528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</a:rPr>
              <a:t>s: new intensity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333500" y="521393"/>
            <a:ext cx="7772400" cy="1143000"/>
          </a:xfrm>
        </p:spPr>
        <p:txBody>
          <a:bodyPr/>
          <a:lstStyle/>
          <a:p>
            <a:r>
              <a:rPr lang="en-US"/>
              <a:t>Histogram Equalization (cont’d)</a:t>
            </a:r>
          </a:p>
        </p:txBody>
      </p:sp>
      <p:pic>
        <p:nvPicPr>
          <p:cNvPr id="34819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3721" y="2895600"/>
            <a:ext cx="4343400" cy="1542464"/>
          </a:xfrm>
          <a:noFill/>
          <a:extLst>
            <a:ext uri="{91240B29-F687-4F45-9708-019B960494DF}">
              <a14:hiddenLine xmlns:a14="http://schemas.microsoft.com/office/drawing/2010/main" w="12700" cap="sq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66800" y="3405222"/>
            <a:ext cx="1543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pdf: </a:t>
            </a:r>
            <a:r>
              <a:rPr lang="en-US" sz="2400" dirty="0" err="1">
                <a:solidFill>
                  <a:srgbClr val="FFFF00"/>
                </a:solidFill>
              </a:rPr>
              <a:t>p</a:t>
            </a:r>
            <a:r>
              <a:rPr lang="en-US" sz="2400" baseline="-25000" dirty="0" err="1">
                <a:solidFill>
                  <a:srgbClr val="FFFF00"/>
                </a:solidFill>
              </a:rPr>
              <a:t>r</a:t>
            </a:r>
            <a:r>
              <a:rPr lang="en-US" sz="2400" dirty="0">
                <a:solidFill>
                  <a:srgbClr val="FFFF00"/>
                </a:solidFill>
              </a:rPr>
              <a:t>(r)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10400" y="3405222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pdf: </a:t>
            </a:r>
            <a:r>
              <a:rPr lang="en-US" sz="2400" dirty="0" err="1">
                <a:solidFill>
                  <a:srgbClr val="FFFF00"/>
                </a:solidFill>
              </a:rPr>
              <a:t>p</a:t>
            </a:r>
            <a:r>
              <a:rPr lang="en-US" sz="2400" baseline="-25000" dirty="0" err="1">
                <a:solidFill>
                  <a:srgbClr val="FFFF00"/>
                </a:solidFill>
              </a:rPr>
              <a:t>s</a:t>
            </a:r>
            <a:r>
              <a:rPr lang="en-US" sz="2400" dirty="0">
                <a:solidFill>
                  <a:srgbClr val="FFFF00"/>
                </a:solidFill>
              </a:rPr>
              <a:t>(s)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90600" y="1752600"/>
            <a:ext cx="6731202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We will </a:t>
            </a:r>
            <a:r>
              <a:rPr lang="en-US" sz="2200" dirty="0">
                <a:solidFill>
                  <a:srgbClr val="FFFF00"/>
                </a:solidFill>
              </a:rPr>
              <a:t>assume </a:t>
            </a:r>
            <a:r>
              <a:rPr lang="en-US" sz="2200" dirty="0"/>
              <a:t>that “each intensity level” is the result </a:t>
            </a:r>
          </a:p>
          <a:p>
            <a:r>
              <a:rPr lang="en-US" sz="2200" dirty="0"/>
              <a:t>    of some “random experiment”.</a:t>
            </a:r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r>
              <a:rPr lang="en-US" sz="2200" dirty="0"/>
              <a:t> 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156460"/>
            <a:ext cx="4996823" cy="12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6354808" y="5281548"/>
            <a:ext cx="235192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400" dirty="0"/>
              <a:t>      </a:t>
            </a:r>
            <a:r>
              <a:rPr lang="en-US" sz="2400" dirty="0">
                <a:solidFill>
                  <a:srgbClr val="FFFF00"/>
                </a:solidFill>
              </a:rPr>
              <a:t>de-normalize</a:t>
            </a:r>
            <a:r>
              <a:rPr lang="en-US" sz="2400" dirty="0"/>
              <a:t>:</a:t>
            </a:r>
          </a:p>
          <a:p>
            <a:r>
              <a:rPr lang="en-US" sz="2400" dirty="0"/>
              <a:t>        </a:t>
            </a:r>
            <a:r>
              <a:rPr lang="en-US" sz="2400" dirty="0" err="1"/>
              <a:t>s</a:t>
            </a:r>
            <a:r>
              <a:rPr lang="en-US" sz="2400" baseline="-25000" dirty="0" err="1"/>
              <a:t>k</a:t>
            </a:r>
            <a:r>
              <a:rPr lang="en-US" sz="2400" dirty="0"/>
              <a:t> </a:t>
            </a:r>
            <a:r>
              <a:rPr lang="en-US" sz="1600" dirty="0"/>
              <a:t>x</a:t>
            </a:r>
            <a:r>
              <a:rPr lang="en-US" sz="2400" dirty="0"/>
              <a:t> (L-1)</a:t>
            </a:r>
          </a:p>
        </p:txBody>
      </p:sp>
      <p:sp>
        <p:nvSpPr>
          <p:cNvPr id="14" name="Right Arrow 13"/>
          <p:cNvSpPr/>
          <p:nvPr/>
        </p:nvSpPr>
        <p:spPr bwMode="auto">
          <a:xfrm>
            <a:off x="6278608" y="5534564"/>
            <a:ext cx="457200" cy="457200"/>
          </a:xfrm>
          <a:prstGeom prst="rightArrow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219CBB-60FF-4C41-2741-FFF333EF8BBB}"/>
              </a:ext>
            </a:extLst>
          </p:cNvPr>
          <p:cNvSpPr txBox="1"/>
          <p:nvPr/>
        </p:nvSpPr>
        <p:spPr>
          <a:xfrm>
            <a:off x="2819400" y="3979789"/>
            <a:ext cx="13692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</a:rPr>
              <a:t>r: original intensity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B1CD64-87E5-8688-C4EF-513AB17D46BB}"/>
              </a:ext>
            </a:extLst>
          </p:cNvPr>
          <p:cNvSpPr txBox="1"/>
          <p:nvPr/>
        </p:nvSpPr>
        <p:spPr>
          <a:xfrm>
            <a:off x="5410200" y="3964167"/>
            <a:ext cx="11528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</a:rPr>
              <a:t>s: new intensity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D6780B-ACFD-F003-F1DD-E3568D151E4E}"/>
              </a:ext>
            </a:extLst>
          </p:cNvPr>
          <p:cNvSpPr txBox="1"/>
          <p:nvPr/>
        </p:nvSpPr>
        <p:spPr>
          <a:xfrm>
            <a:off x="2517213" y="6178834"/>
            <a:ext cx="11865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</a:rPr>
              <a:t>k=0,1,2, …, L-1</a:t>
            </a:r>
          </a:p>
        </p:txBody>
      </p:sp>
    </p:spTree>
    <p:extLst>
      <p:ext uri="{BB962C8B-B14F-4D97-AF65-F5344CB8AC3E}">
        <p14:creationId xmlns:p14="http://schemas.microsoft.com/office/powerpoint/2010/main" val="3978191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Histogram Equalization (cont’d)</a:t>
            </a:r>
          </a:p>
        </p:txBody>
      </p:sp>
      <p:pic>
        <p:nvPicPr>
          <p:cNvPr id="35844" name="Picture 5" descr="300px-Unequalized_Hawkes_Bay_NZ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1981200"/>
            <a:ext cx="26289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6" descr="300px-Equalized_Hawkes_Bay_NZ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930400"/>
            <a:ext cx="259080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7" descr="300px-Unequalized_Histogra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200652"/>
            <a:ext cx="2705100" cy="1695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8" descr="300px-Equalized_Histogra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129331"/>
            <a:ext cx="2590800" cy="1712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ight Arrow 3"/>
          <p:cNvSpPr/>
          <p:nvPr/>
        </p:nvSpPr>
        <p:spPr bwMode="auto">
          <a:xfrm>
            <a:off x="4343400" y="2857500"/>
            <a:ext cx="381000" cy="342900"/>
          </a:xfrm>
          <a:prstGeom prst="rightArrow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Right Arrow 13"/>
          <p:cNvSpPr/>
          <p:nvPr/>
        </p:nvSpPr>
        <p:spPr bwMode="auto">
          <a:xfrm>
            <a:off x="4381500" y="4876800"/>
            <a:ext cx="381000" cy="342900"/>
          </a:xfrm>
          <a:prstGeom prst="rightArrow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– Discrete Case</a:t>
            </a:r>
          </a:p>
        </p:txBody>
      </p:sp>
      <p:pic>
        <p:nvPicPr>
          <p:cNvPr id="3686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33800" y="2667000"/>
            <a:ext cx="2819400" cy="20097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1816100" y="3260725"/>
            <a:ext cx="1643399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400" dirty="0"/>
              <a:t>       </a:t>
            </a:r>
            <a:r>
              <a:rPr lang="en-US" sz="2000" dirty="0"/>
              <a:t>3 bit </a:t>
            </a:r>
          </a:p>
          <a:p>
            <a:r>
              <a:rPr lang="en-US" sz="2000" dirty="0"/>
              <a:t>64 x 64 image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8229600" cy="1143000"/>
          </a:xfrm>
        </p:spPr>
        <p:txBody>
          <a:bodyPr/>
          <a:lstStyle/>
          <a:p>
            <a:r>
              <a:rPr lang="en-US" dirty="0"/>
              <a:t>Example – Discrete Case (cont’d)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3" r="31482"/>
          <a:stretch/>
        </p:blipFill>
        <p:spPr>
          <a:xfrm rot="5400000">
            <a:off x="3034241" y="1766359"/>
            <a:ext cx="3704167" cy="4286250"/>
          </a:xfrm>
        </p:spPr>
      </p:pic>
      <p:sp>
        <p:nvSpPr>
          <p:cNvPr id="3" name="Text Box 11">
            <a:extLst>
              <a:ext uri="{FF2B5EF4-FFF2-40B4-BE49-F238E27FC236}">
                <a16:creationId xmlns:a16="http://schemas.microsoft.com/office/drawing/2014/main" id="{79E2B6D1-92D1-F336-CAAA-0AFDFB70E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2074" y="3043851"/>
            <a:ext cx="192873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400" dirty="0"/>
              <a:t>      </a:t>
            </a:r>
            <a:r>
              <a:rPr lang="en-US" sz="1800" dirty="0">
                <a:solidFill>
                  <a:srgbClr val="FFFF00"/>
                </a:solidFill>
              </a:rPr>
              <a:t>de-normalize</a:t>
            </a:r>
            <a:r>
              <a:rPr lang="en-US" sz="1800" dirty="0"/>
              <a:t>:</a:t>
            </a:r>
          </a:p>
          <a:p>
            <a:r>
              <a:rPr lang="en-US" sz="2400" dirty="0"/>
              <a:t>         </a:t>
            </a:r>
            <a:r>
              <a:rPr lang="en-US" sz="1600" dirty="0"/>
              <a:t>x</a:t>
            </a:r>
            <a:r>
              <a:rPr lang="en-US" sz="2400" dirty="0"/>
              <a:t> (L-1)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9CEAC0A-E6BC-2E79-CB81-F37A1C8ABAC8}"/>
              </a:ext>
            </a:extLst>
          </p:cNvPr>
          <p:cNvCxnSpPr/>
          <p:nvPr/>
        </p:nvCxnSpPr>
        <p:spPr bwMode="auto">
          <a:xfrm flipH="1">
            <a:off x="5181600" y="3352800"/>
            <a:ext cx="2133600" cy="381000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5796960-09E5-0582-9B36-3EE0F0C1B31F}"/>
              </a:ext>
            </a:extLst>
          </p:cNvPr>
          <p:cNvCxnSpPr/>
          <p:nvPr/>
        </p:nvCxnSpPr>
        <p:spPr bwMode="auto">
          <a:xfrm flipH="1">
            <a:off x="5867400" y="3352800"/>
            <a:ext cx="1447800" cy="819227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 Box 11">
            <a:extLst>
              <a:ext uri="{FF2B5EF4-FFF2-40B4-BE49-F238E27FC236}">
                <a16:creationId xmlns:a16="http://schemas.microsoft.com/office/drawing/2014/main" id="{93875A65-8E87-B3B2-E096-D5DB7234EF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512" y="4467399"/>
            <a:ext cx="199285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400" dirty="0"/>
              <a:t>      </a:t>
            </a:r>
            <a:r>
              <a:rPr lang="en-US" sz="1800" dirty="0">
                <a:solidFill>
                  <a:srgbClr val="FFFF00"/>
                </a:solidFill>
              </a:rPr>
              <a:t>truncate/round</a:t>
            </a:r>
            <a:endParaRPr lang="en-US" sz="1800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A581038-4F49-C224-28E3-327A2FD43746}"/>
              </a:ext>
            </a:extLst>
          </p:cNvPr>
          <p:cNvCxnSpPr/>
          <p:nvPr/>
        </p:nvCxnSpPr>
        <p:spPr bwMode="auto">
          <a:xfrm flipH="1" flipV="1">
            <a:off x="6248400" y="3989916"/>
            <a:ext cx="922311" cy="708315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6E3685E-4892-DF2A-CA21-83D055732B6D}"/>
              </a:ext>
            </a:extLst>
          </p:cNvPr>
          <p:cNvCxnSpPr/>
          <p:nvPr/>
        </p:nvCxnSpPr>
        <p:spPr bwMode="auto">
          <a:xfrm flipH="1" flipV="1">
            <a:off x="6324600" y="4326351"/>
            <a:ext cx="838200" cy="371880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ext Box 11">
            <a:extLst>
              <a:ext uri="{FF2B5EF4-FFF2-40B4-BE49-F238E27FC236}">
                <a16:creationId xmlns:a16="http://schemas.microsoft.com/office/drawing/2014/main" id="{0BE23589-573B-1E0C-8679-9D69D5B1F5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9955" y="4574462"/>
            <a:ext cx="300781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400" dirty="0"/>
              <a:t>      </a:t>
            </a:r>
            <a:r>
              <a:rPr lang="en-US" sz="1600" dirty="0">
                <a:solidFill>
                  <a:srgbClr val="FFFF00"/>
                </a:solidFill>
              </a:rPr>
              <a:t>Equalization Transformation</a:t>
            </a:r>
          </a:p>
        </p:txBody>
      </p:sp>
    </p:spTree>
    <p:extLst>
      <p:ext uri="{BB962C8B-B14F-4D97-AF65-F5344CB8AC3E}">
        <p14:creationId xmlns:p14="http://schemas.microsoft.com/office/powerpoint/2010/main" val="333277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8305800" cy="1143000"/>
          </a:xfrm>
        </p:spPr>
        <p:txBody>
          <a:bodyPr/>
          <a:lstStyle/>
          <a:p>
            <a:r>
              <a:rPr lang="en-US" dirty="0"/>
              <a:t>Example – Discrete Case (cont’d)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03" r="31482"/>
          <a:stretch/>
        </p:blipFill>
        <p:spPr>
          <a:xfrm rot="5400000">
            <a:off x="4024842" y="368011"/>
            <a:ext cx="960966" cy="4286250"/>
          </a:xfrm>
        </p:spPr>
      </p:pic>
      <p:graphicFrame>
        <p:nvGraphicFramePr>
          <p:cNvPr id="7" name="Table 9">
            <a:extLst>
              <a:ext uri="{FF2B5EF4-FFF2-40B4-BE49-F238E27FC236}">
                <a16:creationId xmlns:a16="http://schemas.microsoft.com/office/drawing/2014/main" id="{EAFDCFED-095B-3F42-9177-DCCD933790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2852881"/>
              </p:ext>
            </p:extLst>
          </p:nvPr>
        </p:nvGraphicFramePr>
        <p:xfrm>
          <a:off x="1787236" y="3865417"/>
          <a:ext cx="2209800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2450">
                  <a:extLst>
                    <a:ext uri="{9D8B030D-6E8A-4147-A177-3AD203B41FA5}">
                      <a16:colId xmlns:a16="http://schemas.microsoft.com/office/drawing/2014/main" val="659017387"/>
                    </a:ext>
                  </a:extLst>
                </a:gridCol>
                <a:gridCol w="552450">
                  <a:extLst>
                    <a:ext uri="{9D8B030D-6E8A-4147-A177-3AD203B41FA5}">
                      <a16:colId xmlns:a16="http://schemas.microsoft.com/office/drawing/2014/main" val="4226459533"/>
                    </a:ext>
                  </a:extLst>
                </a:gridCol>
                <a:gridCol w="552450">
                  <a:extLst>
                    <a:ext uri="{9D8B030D-6E8A-4147-A177-3AD203B41FA5}">
                      <a16:colId xmlns:a16="http://schemas.microsoft.com/office/drawing/2014/main" val="272042578"/>
                    </a:ext>
                  </a:extLst>
                </a:gridCol>
                <a:gridCol w="552450">
                  <a:extLst>
                    <a:ext uri="{9D8B030D-6E8A-4147-A177-3AD203B41FA5}">
                      <a16:colId xmlns:a16="http://schemas.microsoft.com/office/drawing/2014/main" val="1853180559"/>
                    </a:ext>
                  </a:extLst>
                </a:gridCol>
              </a:tblGrid>
              <a:tr h="3962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7351938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60063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984774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2035318"/>
                  </a:ext>
                </a:extLst>
              </a:tr>
            </a:tbl>
          </a:graphicData>
        </a:graphic>
      </p:graphicFrame>
      <p:graphicFrame>
        <p:nvGraphicFramePr>
          <p:cNvPr id="12" name="Table 9">
            <a:extLst>
              <a:ext uri="{FF2B5EF4-FFF2-40B4-BE49-F238E27FC236}">
                <a16:creationId xmlns:a16="http://schemas.microsoft.com/office/drawing/2014/main" id="{CAA60982-2392-67AE-C2AC-914AD4234D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6709897"/>
              </p:ext>
            </p:extLst>
          </p:nvPr>
        </p:nvGraphicFramePr>
        <p:xfrm>
          <a:off x="5063836" y="3879272"/>
          <a:ext cx="2209800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2450">
                  <a:extLst>
                    <a:ext uri="{9D8B030D-6E8A-4147-A177-3AD203B41FA5}">
                      <a16:colId xmlns:a16="http://schemas.microsoft.com/office/drawing/2014/main" val="659017387"/>
                    </a:ext>
                  </a:extLst>
                </a:gridCol>
                <a:gridCol w="552450">
                  <a:extLst>
                    <a:ext uri="{9D8B030D-6E8A-4147-A177-3AD203B41FA5}">
                      <a16:colId xmlns:a16="http://schemas.microsoft.com/office/drawing/2014/main" val="4226459533"/>
                    </a:ext>
                  </a:extLst>
                </a:gridCol>
                <a:gridCol w="552450">
                  <a:extLst>
                    <a:ext uri="{9D8B030D-6E8A-4147-A177-3AD203B41FA5}">
                      <a16:colId xmlns:a16="http://schemas.microsoft.com/office/drawing/2014/main" val="272042578"/>
                    </a:ext>
                  </a:extLst>
                </a:gridCol>
                <a:gridCol w="552450">
                  <a:extLst>
                    <a:ext uri="{9D8B030D-6E8A-4147-A177-3AD203B41FA5}">
                      <a16:colId xmlns:a16="http://schemas.microsoft.com/office/drawing/2014/main" val="1853180559"/>
                    </a:ext>
                  </a:extLst>
                </a:gridCol>
              </a:tblGrid>
              <a:tr h="396240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7351938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60063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984774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2035318"/>
                  </a:ext>
                </a:extLst>
              </a:tr>
            </a:tbl>
          </a:graphicData>
        </a:graphic>
      </p:graphicFrame>
      <p:sp>
        <p:nvSpPr>
          <p:cNvPr id="14" name="Text Box 11">
            <a:extLst>
              <a:ext uri="{FF2B5EF4-FFF2-40B4-BE49-F238E27FC236}">
                <a16:creationId xmlns:a16="http://schemas.microsoft.com/office/drawing/2014/main" id="{6C6386CC-42AD-CD72-65A8-A63354F050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7236" y="3283527"/>
            <a:ext cx="20505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400" dirty="0"/>
              <a:t>      </a:t>
            </a:r>
            <a:r>
              <a:rPr lang="en-US" sz="1800" dirty="0">
                <a:solidFill>
                  <a:srgbClr val="FFFF00"/>
                </a:solidFill>
              </a:rPr>
              <a:t>Original Image</a:t>
            </a:r>
            <a:endParaRPr lang="en-US" sz="1800" dirty="0"/>
          </a:p>
        </p:txBody>
      </p:sp>
      <p:sp>
        <p:nvSpPr>
          <p:cNvPr id="15" name="Text Box 11">
            <a:extLst>
              <a:ext uri="{FF2B5EF4-FFF2-40B4-BE49-F238E27FC236}">
                <a16:creationId xmlns:a16="http://schemas.microsoft.com/office/drawing/2014/main" id="{8FF1FF22-35DF-DA12-BC7A-3007A1EF5E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3276600"/>
            <a:ext cx="22044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400" dirty="0"/>
              <a:t>      </a:t>
            </a:r>
            <a:r>
              <a:rPr lang="en-US" sz="1800" dirty="0">
                <a:solidFill>
                  <a:srgbClr val="FFFF00"/>
                </a:solidFill>
              </a:rPr>
              <a:t>Equalized Image</a:t>
            </a:r>
            <a:endParaRPr lang="en-US" sz="1800" dirty="0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E3ECD067-4FEB-DE86-80D6-7E6639F224DC}"/>
              </a:ext>
            </a:extLst>
          </p:cNvPr>
          <p:cNvSpPr/>
          <p:nvPr/>
        </p:nvSpPr>
        <p:spPr bwMode="auto">
          <a:xfrm>
            <a:off x="4301836" y="4565072"/>
            <a:ext cx="381000" cy="381000"/>
          </a:xfrm>
          <a:prstGeom prst="rightArrow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7" name="Text Box 11">
            <a:extLst>
              <a:ext uri="{FF2B5EF4-FFF2-40B4-BE49-F238E27FC236}">
                <a16:creationId xmlns:a16="http://schemas.microsoft.com/office/drawing/2014/main" id="{AD0FC586-DC7C-97BA-A4A5-50D1A2456A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3298" y="1889646"/>
            <a:ext cx="300781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400" dirty="0"/>
              <a:t>      </a:t>
            </a:r>
            <a:r>
              <a:rPr lang="en-US" sz="1600" dirty="0">
                <a:solidFill>
                  <a:srgbClr val="FFFF00"/>
                </a:solidFill>
              </a:rPr>
              <a:t>Equalization Transformation</a:t>
            </a:r>
          </a:p>
        </p:txBody>
      </p:sp>
    </p:spTree>
    <p:extLst>
      <p:ext uri="{BB962C8B-B14F-4D97-AF65-F5344CB8AC3E}">
        <p14:creationId xmlns:p14="http://schemas.microsoft.com/office/powerpoint/2010/main" val="4001921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557212"/>
            <a:ext cx="8534400" cy="1143000"/>
          </a:xfrm>
        </p:spPr>
        <p:txBody>
          <a:bodyPr/>
          <a:lstStyle/>
          <a:p>
            <a:r>
              <a:rPr lang="en-US" dirty="0"/>
              <a:t>Example – Discrete Case (cont’d)</a:t>
            </a:r>
          </a:p>
        </p:txBody>
      </p:sp>
      <p:pic>
        <p:nvPicPr>
          <p:cNvPr id="3686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94100" y="1844675"/>
            <a:ext cx="2819400" cy="20097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441825"/>
            <a:ext cx="5867400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1676400" y="2438400"/>
            <a:ext cx="1643399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400" dirty="0"/>
              <a:t>       </a:t>
            </a:r>
            <a:r>
              <a:rPr lang="en-US" sz="2000" dirty="0"/>
              <a:t>3 bit </a:t>
            </a:r>
          </a:p>
          <a:p>
            <a:r>
              <a:rPr lang="en-US" sz="2000" dirty="0"/>
              <a:t>64 x 64 image</a:t>
            </a:r>
          </a:p>
        </p:txBody>
      </p:sp>
      <p:sp>
        <p:nvSpPr>
          <p:cNvPr id="36870" name="TextBox 1"/>
          <p:cNvSpPr txBox="1">
            <a:spLocks noChangeArrowheads="1"/>
          </p:cNvSpPr>
          <p:nvPr/>
        </p:nvSpPr>
        <p:spPr bwMode="auto">
          <a:xfrm>
            <a:off x="2286000" y="3971925"/>
            <a:ext cx="16398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800"/>
              <a:t>input histogram</a:t>
            </a:r>
          </a:p>
        </p:txBody>
      </p:sp>
      <p:sp>
        <p:nvSpPr>
          <p:cNvPr id="36871" name="TextBox 6"/>
          <p:cNvSpPr txBox="1">
            <a:spLocks noChangeArrowheads="1"/>
          </p:cNvSpPr>
          <p:nvPr/>
        </p:nvSpPr>
        <p:spPr bwMode="auto">
          <a:xfrm>
            <a:off x="5949950" y="3998913"/>
            <a:ext cx="20510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800"/>
              <a:t>equalized histogram</a:t>
            </a:r>
          </a:p>
        </p:txBody>
      </p:sp>
    </p:spTree>
    <p:extLst>
      <p:ext uri="{BB962C8B-B14F-4D97-AF65-F5344CB8AC3E}">
        <p14:creationId xmlns:p14="http://schemas.microsoft.com/office/powerpoint/2010/main" val="28004108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– Continuous Case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8399" y="2183388"/>
            <a:ext cx="4572000" cy="11569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7360" y="3810000"/>
            <a:ext cx="4874079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2753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– Continuous Case (cont’d)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48"/>
          <a:stretch/>
        </p:blipFill>
        <p:spPr>
          <a:xfrm rot="5400000">
            <a:off x="2814637" y="1300163"/>
            <a:ext cx="3733800" cy="5400675"/>
          </a:xfrm>
        </p:spPr>
      </p:pic>
    </p:spTree>
    <p:extLst>
      <p:ext uri="{BB962C8B-B14F-4D97-AF65-F5344CB8AC3E}">
        <p14:creationId xmlns:p14="http://schemas.microsoft.com/office/powerpoint/2010/main" val="4237649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Identity Transformation</a:t>
            </a:r>
          </a:p>
        </p:txBody>
      </p:sp>
      <p:pic>
        <p:nvPicPr>
          <p:cNvPr id="6147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76"/>
          <a:stretch>
            <a:fillRect/>
          </a:stretch>
        </p:blipFill>
        <p:spPr>
          <a:xfrm>
            <a:off x="2438400" y="2667000"/>
            <a:ext cx="3962400" cy="2754313"/>
          </a:xfrm>
          <a:noFill/>
          <a:extLst>
            <a:ext uri="{91240B29-F687-4F45-9708-019B960494DF}">
              <a14:hiddenLine xmlns:a14="http://schemas.microsoft.com/office/drawing/2010/main" w="12700" cap="sq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– Continuous Case (cont’d)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57526" y="1671935"/>
            <a:ext cx="46293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Verify that </a:t>
            </a:r>
            <a:r>
              <a:rPr lang="en-US" sz="2400" dirty="0" err="1"/>
              <a:t>p</a:t>
            </a:r>
            <a:r>
              <a:rPr lang="en-US" sz="2400" baseline="-25000" dirty="0" err="1"/>
              <a:t>s</a:t>
            </a:r>
            <a:r>
              <a:rPr lang="en-US" sz="2400" dirty="0"/>
              <a:t>(s) is indeed uniform!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58480" r="87950"/>
          <a:stretch/>
        </p:blipFill>
        <p:spPr>
          <a:xfrm rot="5400000">
            <a:off x="1619620" y="1831552"/>
            <a:ext cx="597841" cy="2135594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4443174"/>
              </p:ext>
            </p:extLst>
          </p:nvPr>
        </p:nvGraphicFramePr>
        <p:xfrm>
          <a:off x="5181600" y="2389650"/>
          <a:ext cx="2519362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485720" imgH="393480" progId="Equation.DSMT4">
                  <p:embed/>
                </p:oleObj>
              </mc:Choice>
              <mc:Fallback>
                <p:oleObj name="Equation" r:id="rId3" imgW="148572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2389650"/>
                        <a:ext cx="2519362" cy="66675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93C308C5-27F4-20B5-486C-C1361965741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3701375"/>
              </p:ext>
            </p:extLst>
          </p:nvPr>
        </p:nvGraphicFramePr>
        <p:xfrm>
          <a:off x="215892" y="3841684"/>
          <a:ext cx="666750" cy="45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93480" imgH="266400" progId="Equation.DSMT4">
                  <p:embed/>
                </p:oleObj>
              </mc:Choice>
              <mc:Fallback>
                <p:oleObj name="Equation" r:id="rId5" imgW="393480" imgH="26640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892" y="3841684"/>
                        <a:ext cx="666750" cy="45243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A55B91A7-428A-D58B-05B3-291F4CE95A54}"/>
              </a:ext>
            </a:extLst>
          </p:cNvPr>
          <p:cNvSpPr txBox="1"/>
          <p:nvPr/>
        </p:nvSpPr>
        <p:spPr>
          <a:xfrm>
            <a:off x="7700962" y="5580018"/>
            <a:ext cx="1104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Uniform!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6C9C5E-7DBD-2CFD-5C71-0EEB68D07BA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448" t="47035"/>
          <a:stretch/>
        </p:blipFill>
        <p:spPr>
          <a:xfrm>
            <a:off x="4038600" y="3594733"/>
            <a:ext cx="4910773" cy="19374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B664D1-0EC8-70BE-EC81-B0C1A3459D6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16669" r="58446" b="70709"/>
          <a:stretch/>
        </p:blipFill>
        <p:spPr>
          <a:xfrm>
            <a:off x="1328957" y="3832457"/>
            <a:ext cx="2135595" cy="4616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46E397-0EA7-2BE2-7A30-D3A9FA5351B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4781" r="51072" b="49118"/>
          <a:stretch/>
        </p:blipFill>
        <p:spPr>
          <a:xfrm>
            <a:off x="953496" y="4724400"/>
            <a:ext cx="2514600" cy="954762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3CE252C4-46BC-1E1A-58F8-50C94BA8C738}"/>
              </a:ext>
            </a:extLst>
          </p:cNvPr>
          <p:cNvSpPr/>
          <p:nvPr/>
        </p:nvSpPr>
        <p:spPr bwMode="auto">
          <a:xfrm>
            <a:off x="1020806" y="3963284"/>
            <a:ext cx="265704" cy="255522"/>
          </a:xfrm>
          <a:prstGeom prst="rightArrow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0E8C4152-390B-FBE2-9175-DB58C8456B73}"/>
              </a:ext>
            </a:extLst>
          </p:cNvPr>
          <p:cNvSpPr/>
          <p:nvPr/>
        </p:nvSpPr>
        <p:spPr bwMode="auto">
          <a:xfrm>
            <a:off x="6324600" y="3104261"/>
            <a:ext cx="457200" cy="442611"/>
          </a:xfrm>
          <a:prstGeom prst="downArrow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20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  <p:bldP spid="1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Histogram Equalization - Examples</a:t>
            </a:r>
          </a:p>
        </p:txBody>
      </p:sp>
      <p:pic>
        <p:nvPicPr>
          <p:cNvPr id="37891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2286000"/>
            <a:ext cx="2508250" cy="42672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2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49"/>
          <a:stretch>
            <a:fillRect/>
          </a:stretch>
        </p:blipFill>
        <p:spPr bwMode="auto">
          <a:xfrm>
            <a:off x="5486400" y="2286000"/>
            <a:ext cx="2122488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3" name="Text Box 6"/>
          <p:cNvSpPr txBox="1">
            <a:spLocks noChangeArrowheads="1"/>
          </p:cNvSpPr>
          <p:nvPr/>
        </p:nvSpPr>
        <p:spPr bwMode="auto">
          <a:xfrm>
            <a:off x="5257800" y="1828800"/>
            <a:ext cx="28844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600" dirty="0">
                <a:solidFill>
                  <a:srgbClr val="FFFF00"/>
                </a:solidFill>
              </a:rPr>
              <a:t>equalized</a:t>
            </a:r>
            <a:r>
              <a:rPr lang="en-US" sz="1600" dirty="0"/>
              <a:t> images and histograms</a:t>
            </a:r>
          </a:p>
        </p:txBody>
      </p:sp>
      <p:sp>
        <p:nvSpPr>
          <p:cNvPr id="37894" name="Text Box 7"/>
          <p:cNvSpPr txBox="1">
            <a:spLocks noChangeArrowheads="1"/>
          </p:cNvSpPr>
          <p:nvPr/>
        </p:nvSpPr>
        <p:spPr bwMode="auto">
          <a:xfrm>
            <a:off x="1905000" y="1828800"/>
            <a:ext cx="27384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600" dirty="0">
                <a:solidFill>
                  <a:srgbClr val="FFFF00"/>
                </a:solidFill>
              </a:rPr>
              <a:t>original</a:t>
            </a:r>
            <a:r>
              <a:rPr lang="en-US" sz="1600" dirty="0"/>
              <a:t> images and histograms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085E7F33-AEAF-9C94-FF60-F26B0D5DCC94}"/>
              </a:ext>
            </a:extLst>
          </p:cNvPr>
          <p:cNvSpPr/>
          <p:nvPr/>
        </p:nvSpPr>
        <p:spPr bwMode="auto">
          <a:xfrm>
            <a:off x="4724400" y="3886200"/>
            <a:ext cx="690562" cy="685800"/>
          </a:xfrm>
          <a:prstGeom prst="rightArrow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940981" y="574729"/>
            <a:ext cx="7772400" cy="1143000"/>
          </a:xfrm>
        </p:spPr>
        <p:txBody>
          <a:bodyPr/>
          <a:lstStyle/>
          <a:p>
            <a:r>
              <a:rPr lang="en-US" dirty="0"/>
              <a:t>Histogram Specification (or Matching)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0981" y="1813033"/>
            <a:ext cx="7772400" cy="4114800"/>
          </a:xfrm>
        </p:spPr>
        <p:txBody>
          <a:bodyPr/>
          <a:lstStyle/>
          <a:p>
            <a:r>
              <a:rPr lang="en-US" dirty="0"/>
              <a:t>Find a transformation Q(r) which maps an image to a new image that has a </a:t>
            </a:r>
            <a:r>
              <a:rPr lang="en-US" dirty="0">
                <a:solidFill>
                  <a:srgbClr val="FFFF00"/>
                </a:solidFill>
              </a:rPr>
              <a:t>specific histogram </a:t>
            </a:r>
            <a:r>
              <a:rPr lang="en-US" dirty="0"/>
              <a:t>(not necessarily uniform!)</a:t>
            </a:r>
          </a:p>
          <a:p>
            <a:r>
              <a:rPr lang="en-US" dirty="0"/>
              <a:t>We need to provide the following: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(1) original image </a:t>
            </a:r>
          </a:p>
          <a:p>
            <a:pPr lvl="1"/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(2) desired pdf (histogram)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872802"/>
            <a:ext cx="1927088" cy="1132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313" b="66147"/>
          <a:stretch/>
        </p:blipFill>
        <p:spPr bwMode="auto">
          <a:xfrm>
            <a:off x="4648200" y="5476875"/>
            <a:ext cx="1371600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105400" y="3886200"/>
            <a:ext cx="457200" cy="2603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100" dirty="0">
                <a:solidFill>
                  <a:schemeClr val="bg2"/>
                </a:solidFill>
              </a:rPr>
              <a:t>f</a:t>
            </a:r>
            <a:r>
              <a:rPr lang="en-US" sz="1100" baseline="-25000" dirty="0">
                <a:solidFill>
                  <a:schemeClr val="bg2"/>
                </a:solidFill>
              </a:rPr>
              <a:t>R</a:t>
            </a:r>
            <a:r>
              <a:rPr lang="en-US" sz="1100" dirty="0">
                <a:solidFill>
                  <a:schemeClr val="bg2"/>
                </a:solidFill>
              </a:rPr>
              <a:t>(r)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181600" y="5667483"/>
            <a:ext cx="457200" cy="2603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100" dirty="0">
                <a:solidFill>
                  <a:schemeClr val="bg2"/>
                </a:solidFill>
              </a:rPr>
              <a:t>f</a:t>
            </a:r>
            <a:r>
              <a:rPr lang="en-US" sz="1100" baseline="-25000" dirty="0">
                <a:solidFill>
                  <a:schemeClr val="bg2"/>
                </a:solidFill>
              </a:rPr>
              <a:t>Z</a:t>
            </a:r>
            <a:r>
              <a:rPr lang="en-US" sz="1100" dirty="0">
                <a:solidFill>
                  <a:schemeClr val="bg2"/>
                </a:solidFill>
              </a:rPr>
              <a:t>(z)</a:t>
            </a:r>
          </a:p>
        </p:txBody>
      </p:sp>
    </p:spTree>
    <p:extLst>
      <p:ext uri="{BB962C8B-B14F-4D97-AF65-F5344CB8AC3E}">
        <p14:creationId xmlns:p14="http://schemas.microsoft.com/office/powerpoint/2010/main" val="327864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548591"/>
            <a:ext cx="7772400" cy="1143000"/>
          </a:xfrm>
        </p:spPr>
        <p:txBody>
          <a:bodyPr/>
          <a:lstStyle/>
          <a:p>
            <a:r>
              <a:rPr lang="en-US" dirty="0"/>
              <a:t>Histogram Specification (Matching)</a:t>
            </a:r>
          </a:p>
        </p:txBody>
      </p:sp>
      <p:grpSp>
        <p:nvGrpSpPr>
          <p:cNvPr id="38916" name="Group 14"/>
          <p:cNvGrpSpPr>
            <a:grpSpLocks/>
          </p:cNvGrpSpPr>
          <p:nvPr/>
        </p:nvGrpSpPr>
        <p:grpSpPr bwMode="auto">
          <a:xfrm>
            <a:off x="609600" y="2057400"/>
            <a:ext cx="4648200" cy="3529013"/>
            <a:chOff x="720" y="1728"/>
            <a:chExt cx="2928" cy="2223"/>
          </a:xfrm>
        </p:grpSpPr>
        <p:pic>
          <p:nvPicPr>
            <p:cNvPr id="38918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1728"/>
              <a:ext cx="2928" cy="2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8919" name="Text Box 5"/>
            <p:cNvSpPr txBox="1">
              <a:spLocks noChangeArrowheads="1"/>
            </p:cNvSpPr>
            <p:nvPr/>
          </p:nvSpPr>
          <p:spPr bwMode="auto">
            <a:xfrm>
              <a:off x="1008" y="2380"/>
              <a:ext cx="288" cy="16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100" dirty="0">
                  <a:solidFill>
                    <a:schemeClr val="bg2"/>
                  </a:solidFill>
                </a:rPr>
                <a:t>f</a:t>
              </a:r>
              <a:r>
                <a:rPr lang="en-US" sz="1100" baseline="-25000" dirty="0">
                  <a:solidFill>
                    <a:schemeClr val="bg2"/>
                  </a:solidFill>
                </a:rPr>
                <a:t>R</a:t>
              </a:r>
              <a:r>
                <a:rPr lang="en-US" sz="1100" dirty="0">
                  <a:solidFill>
                    <a:schemeClr val="bg2"/>
                  </a:solidFill>
                </a:rPr>
                <a:t>(r)</a:t>
              </a:r>
            </a:p>
          </p:txBody>
        </p:sp>
        <p:sp>
          <p:nvSpPr>
            <p:cNvPr id="38920" name="Text Box 6"/>
            <p:cNvSpPr txBox="1">
              <a:spLocks noChangeArrowheads="1"/>
            </p:cNvSpPr>
            <p:nvPr/>
          </p:nvSpPr>
          <p:spPr bwMode="auto">
            <a:xfrm>
              <a:off x="1296" y="3648"/>
              <a:ext cx="413" cy="18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300">
                  <a:solidFill>
                    <a:schemeClr val="bg2"/>
                  </a:solidFill>
                </a:rPr>
                <a:t>f</a:t>
              </a:r>
              <a:r>
                <a:rPr lang="en-US" sz="1300" baseline="-25000">
                  <a:solidFill>
                    <a:schemeClr val="bg2"/>
                  </a:solidFill>
                </a:rPr>
                <a:t>R</a:t>
              </a:r>
              <a:r>
                <a:rPr lang="en-US" sz="1300">
                  <a:solidFill>
                    <a:schemeClr val="bg2"/>
                  </a:solidFill>
                </a:rPr>
                <a:t>(a)da</a:t>
              </a:r>
            </a:p>
          </p:txBody>
        </p:sp>
        <p:sp>
          <p:nvSpPr>
            <p:cNvPr id="38921" name="Text Box 7"/>
            <p:cNvSpPr txBox="1">
              <a:spLocks noChangeArrowheads="1"/>
            </p:cNvSpPr>
            <p:nvPr/>
          </p:nvSpPr>
          <p:spPr bwMode="auto">
            <a:xfrm>
              <a:off x="2928" y="3648"/>
              <a:ext cx="409" cy="18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300">
                  <a:solidFill>
                    <a:schemeClr val="bg2"/>
                  </a:solidFill>
                </a:rPr>
                <a:t>f</a:t>
              </a:r>
              <a:r>
                <a:rPr lang="en-US" sz="1300" baseline="-25000">
                  <a:solidFill>
                    <a:schemeClr val="bg2"/>
                  </a:solidFill>
                </a:rPr>
                <a:t>Z</a:t>
              </a:r>
              <a:r>
                <a:rPr lang="en-US" sz="1300">
                  <a:solidFill>
                    <a:schemeClr val="bg2"/>
                  </a:solidFill>
                </a:rPr>
                <a:t>(a)da</a:t>
              </a:r>
            </a:p>
          </p:txBody>
        </p:sp>
        <p:sp>
          <p:nvSpPr>
            <p:cNvPr id="38922" name="Text Box 9"/>
            <p:cNvSpPr txBox="1">
              <a:spLocks noChangeArrowheads="1"/>
            </p:cNvSpPr>
            <p:nvPr/>
          </p:nvSpPr>
          <p:spPr bwMode="auto">
            <a:xfrm>
              <a:off x="2400" y="2380"/>
              <a:ext cx="288" cy="16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100" dirty="0" err="1">
                  <a:solidFill>
                    <a:schemeClr val="bg2"/>
                  </a:solidFill>
                </a:rPr>
                <a:t>f</a:t>
              </a:r>
              <a:r>
                <a:rPr lang="en-US" sz="1100" baseline="-25000" dirty="0" err="1">
                  <a:solidFill>
                    <a:schemeClr val="bg2"/>
                  </a:solidFill>
                </a:rPr>
                <a:t>Z</a:t>
              </a:r>
              <a:r>
                <a:rPr lang="en-US" sz="1100" dirty="0">
                  <a:solidFill>
                    <a:schemeClr val="bg2"/>
                  </a:solidFill>
                </a:rPr>
                <a:t>(z)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5588488" y="2253129"/>
            <a:ext cx="35052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Input</a:t>
            </a:r>
          </a:p>
          <a:p>
            <a:r>
              <a:rPr lang="en-US" sz="2000" dirty="0"/>
              <a:t>(1) original image I</a:t>
            </a:r>
            <a:r>
              <a:rPr lang="en-US" sz="2000" baseline="-25000" dirty="0"/>
              <a:t>1</a:t>
            </a:r>
          </a:p>
          <a:p>
            <a:r>
              <a:rPr lang="en-US" sz="2000" dirty="0"/>
              <a:t>(2) desired pdf f</a:t>
            </a:r>
            <a:r>
              <a:rPr lang="en-US" sz="2000" baseline="-25000" dirty="0"/>
              <a:t>Z</a:t>
            </a:r>
            <a:r>
              <a:rPr lang="en-US" sz="2000" dirty="0"/>
              <a:t>(z) (histogram)</a:t>
            </a:r>
          </a:p>
          <a:p>
            <a:endParaRPr lang="en-US" sz="2000" dirty="0"/>
          </a:p>
          <a:p>
            <a:r>
              <a:rPr lang="en-US" sz="2400" dirty="0">
                <a:solidFill>
                  <a:srgbClr val="FFFF00"/>
                </a:solidFill>
              </a:rPr>
              <a:t>Output</a:t>
            </a:r>
          </a:p>
          <a:p>
            <a:r>
              <a:rPr lang="en-US" sz="2000" dirty="0"/>
              <a:t>(1) histogram specified image I</a:t>
            </a:r>
            <a:r>
              <a:rPr lang="en-US" sz="2000" baseline="-25000" dirty="0"/>
              <a:t>2</a:t>
            </a:r>
          </a:p>
        </p:txBody>
      </p:sp>
      <p:sp>
        <p:nvSpPr>
          <p:cNvPr id="4" name="Rectangle 3"/>
          <p:cNvSpPr/>
          <p:nvPr/>
        </p:nvSpPr>
        <p:spPr>
          <a:xfrm>
            <a:off x="5588488" y="4689901"/>
            <a:ext cx="3352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Goal: </a:t>
            </a:r>
            <a:r>
              <a:rPr lang="en-US" sz="2000" dirty="0"/>
              <a:t>find transformation </a:t>
            </a:r>
          </a:p>
          <a:p>
            <a:r>
              <a:rPr lang="en-US" sz="2400" dirty="0"/>
              <a:t>              z=Q(r)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93AC1B-1B3F-490C-96D6-059CB28BD911}"/>
              </a:ext>
            </a:extLst>
          </p:cNvPr>
          <p:cNvSpPr/>
          <p:nvPr/>
        </p:nvSpPr>
        <p:spPr bwMode="auto">
          <a:xfrm>
            <a:off x="609600" y="3352800"/>
            <a:ext cx="4648200" cy="2233613"/>
          </a:xfrm>
          <a:prstGeom prst="rect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725488" y="571500"/>
            <a:ext cx="7772400" cy="1143000"/>
          </a:xfrm>
        </p:spPr>
        <p:txBody>
          <a:bodyPr/>
          <a:lstStyle/>
          <a:p>
            <a:r>
              <a:rPr lang="en-US" dirty="0"/>
              <a:t>Histogram Specification (Matching)</a:t>
            </a:r>
          </a:p>
        </p:txBody>
      </p:sp>
      <p:grpSp>
        <p:nvGrpSpPr>
          <p:cNvPr id="38916" name="Group 14"/>
          <p:cNvGrpSpPr>
            <a:grpSpLocks/>
          </p:cNvGrpSpPr>
          <p:nvPr/>
        </p:nvGrpSpPr>
        <p:grpSpPr bwMode="auto">
          <a:xfrm>
            <a:off x="457200" y="2209800"/>
            <a:ext cx="4648200" cy="3529013"/>
            <a:chOff x="720" y="1728"/>
            <a:chExt cx="2928" cy="2223"/>
          </a:xfrm>
        </p:grpSpPr>
        <p:pic>
          <p:nvPicPr>
            <p:cNvPr id="38918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1728"/>
              <a:ext cx="2928" cy="2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8919" name="Text Box 5"/>
            <p:cNvSpPr txBox="1">
              <a:spLocks noChangeArrowheads="1"/>
            </p:cNvSpPr>
            <p:nvPr/>
          </p:nvSpPr>
          <p:spPr bwMode="auto">
            <a:xfrm>
              <a:off x="1008" y="2380"/>
              <a:ext cx="288" cy="16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100" dirty="0" err="1">
                  <a:solidFill>
                    <a:schemeClr val="bg2"/>
                  </a:solidFill>
                </a:rPr>
                <a:t>f</a:t>
              </a:r>
              <a:r>
                <a:rPr lang="en-US" sz="1100" baseline="-25000" dirty="0" err="1">
                  <a:solidFill>
                    <a:schemeClr val="bg2"/>
                  </a:solidFill>
                </a:rPr>
                <a:t>R</a:t>
              </a:r>
              <a:r>
                <a:rPr lang="en-US" sz="1100" dirty="0">
                  <a:solidFill>
                    <a:schemeClr val="bg2"/>
                  </a:solidFill>
                </a:rPr>
                <a:t>(r)</a:t>
              </a:r>
            </a:p>
          </p:txBody>
        </p:sp>
        <p:sp>
          <p:nvSpPr>
            <p:cNvPr id="38920" name="Text Box 6"/>
            <p:cNvSpPr txBox="1">
              <a:spLocks noChangeArrowheads="1"/>
            </p:cNvSpPr>
            <p:nvPr/>
          </p:nvSpPr>
          <p:spPr bwMode="auto">
            <a:xfrm>
              <a:off x="1296" y="3648"/>
              <a:ext cx="413" cy="18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300">
                  <a:solidFill>
                    <a:schemeClr val="bg2"/>
                  </a:solidFill>
                </a:rPr>
                <a:t>f</a:t>
              </a:r>
              <a:r>
                <a:rPr lang="en-US" sz="1300" baseline="-25000">
                  <a:solidFill>
                    <a:schemeClr val="bg2"/>
                  </a:solidFill>
                </a:rPr>
                <a:t>R</a:t>
              </a:r>
              <a:r>
                <a:rPr lang="en-US" sz="1300">
                  <a:solidFill>
                    <a:schemeClr val="bg2"/>
                  </a:solidFill>
                </a:rPr>
                <a:t>(a)da</a:t>
              </a:r>
            </a:p>
          </p:txBody>
        </p:sp>
        <p:sp>
          <p:nvSpPr>
            <p:cNvPr id="38921" name="Text Box 7"/>
            <p:cNvSpPr txBox="1">
              <a:spLocks noChangeArrowheads="1"/>
            </p:cNvSpPr>
            <p:nvPr/>
          </p:nvSpPr>
          <p:spPr bwMode="auto">
            <a:xfrm>
              <a:off x="2928" y="3648"/>
              <a:ext cx="409" cy="18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300">
                  <a:solidFill>
                    <a:schemeClr val="bg2"/>
                  </a:solidFill>
                </a:rPr>
                <a:t>f</a:t>
              </a:r>
              <a:r>
                <a:rPr lang="en-US" sz="1300" baseline="-25000">
                  <a:solidFill>
                    <a:schemeClr val="bg2"/>
                  </a:solidFill>
                </a:rPr>
                <a:t>Z</a:t>
              </a:r>
              <a:r>
                <a:rPr lang="en-US" sz="1300">
                  <a:solidFill>
                    <a:schemeClr val="bg2"/>
                  </a:solidFill>
                </a:rPr>
                <a:t>(a)da</a:t>
              </a:r>
            </a:p>
          </p:txBody>
        </p:sp>
        <p:sp>
          <p:nvSpPr>
            <p:cNvPr id="38922" name="Text Box 9"/>
            <p:cNvSpPr txBox="1">
              <a:spLocks noChangeArrowheads="1"/>
            </p:cNvSpPr>
            <p:nvPr/>
          </p:nvSpPr>
          <p:spPr bwMode="auto">
            <a:xfrm>
              <a:off x="2400" y="2380"/>
              <a:ext cx="288" cy="16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100" dirty="0" err="1">
                  <a:solidFill>
                    <a:schemeClr val="bg2"/>
                  </a:solidFill>
                </a:rPr>
                <a:t>f</a:t>
              </a:r>
              <a:r>
                <a:rPr lang="en-US" sz="1100" baseline="-25000" dirty="0" err="1">
                  <a:solidFill>
                    <a:schemeClr val="bg2"/>
                  </a:solidFill>
                </a:rPr>
                <a:t>Z</a:t>
              </a:r>
              <a:r>
                <a:rPr lang="en-US" sz="1100" dirty="0">
                  <a:solidFill>
                    <a:schemeClr val="bg2"/>
                  </a:solidFill>
                </a:rPr>
                <a:t>(z)</a:t>
              </a:r>
            </a:p>
          </p:txBody>
        </p:sp>
      </p:grpSp>
      <p:sp>
        <p:nvSpPr>
          <p:cNvPr id="38917" name="Text Box 11"/>
          <p:cNvSpPr txBox="1">
            <a:spLocks noChangeArrowheads="1"/>
          </p:cNvSpPr>
          <p:nvPr/>
        </p:nvSpPr>
        <p:spPr bwMode="auto">
          <a:xfrm>
            <a:off x="5426726" y="1773703"/>
            <a:ext cx="3530134" cy="4462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400" u="sng" dirty="0"/>
              <a:t>Possible Steps</a:t>
            </a:r>
          </a:p>
          <a:p>
            <a:endParaRPr lang="en-US" sz="2000" dirty="0"/>
          </a:p>
          <a:p>
            <a:r>
              <a:rPr lang="en-US" sz="2000" dirty="0"/>
              <a:t>(1) Compute the equalization </a:t>
            </a:r>
          </a:p>
          <a:p>
            <a:r>
              <a:rPr lang="en-US" sz="2000" dirty="0"/>
              <a:t>transformation v=G(z)</a:t>
            </a:r>
          </a:p>
          <a:p>
            <a:endParaRPr lang="en-US" sz="2000" dirty="0"/>
          </a:p>
          <a:p>
            <a:r>
              <a:rPr lang="en-US" sz="2000" dirty="0"/>
              <a:t>We can do this since we have </a:t>
            </a:r>
          </a:p>
          <a:p>
            <a:r>
              <a:rPr lang="en-US" sz="2000" dirty="0" err="1"/>
              <a:t>f</a:t>
            </a:r>
            <a:r>
              <a:rPr lang="en-US" sz="2000" baseline="-25000" dirty="0" err="1"/>
              <a:t>Z</a:t>
            </a:r>
            <a:r>
              <a:rPr lang="en-US" sz="2000" dirty="0"/>
              <a:t>(z) which is the </a:t>
            </a:r>
            <a:r>
              <a:rPr lang="en-US" sz="2000" dirty="0">
                <a:solidFill>
                  <a:srgbClr val="FFFF00"/>
                </a:solidFill>
              </a:rPr>
              <a:t>desired</a:t>
            </a:r>
            <a:r>
              <a:rPr lang="en-US" sz="2000" dirty="0"/>
              <a:t> pdf</a:t>
            </a:r>
          </a:p>
          <a:p>
            <a:endParaRPr lang="en-US" sz="2000" dirty="0"/>
          </a:p>
          <a:p>
            <a:r>
              <a:rPr lang="en-US" sz="2000" dirty="0"/>
              <a:t>(2) Compute I</a:t>
            </a:r>
            <a:r>
              <a:rPr lang="en-US" sz="2000" baseline="-25000" dirty="0"/>
              <a:t>2</a:t>
            </a:r>
            <a:r>
              <a:rPr lang="en-US" sz="2000" dirty="0"/>
              <a:t> through z=G</a:t>
            </a:r>
            <a:r>
              <a:rPr lang="en-US" sz="2000" baseline="30000" dirty="0"/>
              <a:t>-1</a:t>
            </a:r>
            <a:r>
              <a:rPr lang="en-US" sz="2000" dirty="0"/>
              <a:t>(v)</a:t>
            </a:r>
          </a:p>
          <a:p>
            <a:endParaRPr lang="en-US" sz="2000" dirty="0"/>
          </a:p>
          <a:p>
            <a:r>
              <a:rPr lang="en-US" sz="2000" dirty="0">
                <a:solidFill>
                  <a:srgbClr val="FFFF00"/>
                </a:solidFill>
              </a:rPr>
              <a:t>But, we do not have I’</a:t>
            </a:r>
            <a:r>
              <a:rPr lang="en-US" sz="2000" baseline="-25000" dirty="0">
                <a:solidFill>
                  <a:srgbClr val="FFFF00"/>
                </a:solidFill>
              </a:rPr>
              <a:t>2</a:t>
            </a:r>
            <a:r>
              <a:rPr lang="en-US" sz="2000" dirty="0">
                <a:solidFill>
                  <a:srgbClr val="FFFF00"/>
                </a:solidFill>
              </a:rPr>
              <a:t> !!</a:t>
            </a:r>
          </a:p>
          <a:p>
            <a:endParaRPr lang="en-US" sz="2000" dirty="0"/>
          </a:p>
          <a:p>
            <a:r>
              <a:rPr lang="en-US" sz="2000" dirty="0"/>
              <a:t>We only know the specified </a:t>
            </a:r>
          </a:p>
          <a:p>
            <a:r>
              <a:rPr lang="en-US" sz="2000" dirty="0"/>
              <a:t>histogram for I</a:t>
            </a:r>
            <a:r>
              <a:rPr lang="en-US" sz="2000" baseline="-25000" dirty="0"/>
              <a:t>2</a:t>
            </a:r>
            <a:r>
              <a:rPr lang="en-US" sz="2000" dirty="0"/>
              <a:t> !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C3E1676-3AFA-41EE-9992-41D9E755E955}"/>
              </a:ext>
            </a:extLst>
          </p:cNvPr>
          <p:cNvSpPr/>
          <p:nvPr/>
        </p:nvSpPr>
        <p:spPr bwMode="auto">
          <a:xfrm>
            <a:off x="457200" y="3810000"/>
            <a:ext cx="2057400" cy="1928813"/>
          </a:xfrm>
          <a:prstGeom prst="rect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896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544919"/>
            <a:ext cx="7772400" cy="1143000"/>
          </a:xfrm>
        </p:spPr>
        <p:txBody>
          <a:bodyPr/>
          <a:lstStyle/>
          <a:p>
            <a:r>
              <a:rPr lang="en-US" dirty="0"/>
              <a:t>Histogram Specification (Matching)</a:t>
            </a:r>
          </a:p>
        </p:txBody>
      </p:sp>
      <p:grpSp>
        <p:nvGrpSpPr>
          <p:cNvPr id="38916" name="Group 14"/>
          <p:cNvGrpSpPr>
            <a:grpSpLocks/>
          </p:cNvGrpSpPr>
          <p:nvPr/>
        </p:nvGrpSpPr>
        <p:grpSpPr bwMode="auto">
          <a:xfrm>
            <a:off x="457200" y="2209800"/>
            <a:ext cx="4648200" cy="3529013"/>
            <a:chOff x="720" y="1728"/>
            <a:chExt cx="2928" cy="2223"/>
          </a:xfrm>
        </p:grpSpPr>
        <p:pic>
          <p:nvPicPr>
            <p:cNvPr id="38918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1728"/>
              <a:ext cx="2928" cy="2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8919" name="Text Box 5"/>
            <p:cNvSpPr txBox="1">
              <a:spLocks noChangeArrowheads="1"/>
            </p:cNvSpPr>
            <p:nvPr/>
          </p:nvSpPr>
          <p:spPr bwMode="auto">
            <a:xfrm>
              <a:off x="1008" y="2380"/>
              <a:ext cx="288" cy="16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100" dirty="0" err="1">
                  <a:solidFill>
                    <a:schemeClr val="bg2"/>
                  </a:solidFill>
                </a:rPr>
                <a:t>f</a:t>
              </a:r>
              <a:r>
                <a:rPr lang="en-US" sz="1100" baseline="-25000" dirty="0" err="1">
                  <a:solidFill>
                    <a:schemeClr val="bg2"/>
                  </a:solidFill>
                </a:rPr>
                <a:t>R</a:t>
              </a:r>
              <a:r>
                <a:rPr lang="en-US" sz="1100" dirty="0">
                  <a:solidFill>
                    <a:schemeClr val="bg2"/>
                  </a:solidFill>
                </a:rPr>
                <a:t>(r)</a:t>
              </a:r>
            </a:p>
          </p:txBody>
        </p:sp>
        <p:sp>
          <p:nvSpPr>
            <p:cNvPr id="38920" name="Text Box 6"/>
            <p:cNvSpPr txBox="1">
              <a:spLocks noChangeArrowheads="1"/>
            </p:cNvSpPr>
            <p:nvPr/>
          </p:nvSpPr>
          <p:spPr bwMode="auto">
            <a:xfrm>
              <a:off x="1296" y="3648"/>
              <a:ext cx="413" cy="18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300">
                  <a:solidFill>
                    <a:schemeClr val="bg2"/>
                  </a:solidFill>
                </a:rPr>
                <a:t>f</a:t>
              </a:r>
              <a:r>
                <a:rPr lang="en-US" sz="1300" baseline="-25000">
                  <a:solidFill>
                    <a:schemeClr val="bg2"/>
                  </a:solidFill>
                </a:rPr>
                <a:t>R</a:t>
              </a:r>
              <a:r>
                <a:rPr lang="en-US" sz="1300">
                  <a:solidFill>
                    <a:schemeClr val="bg2"/>
                  </a:solidFill>
                </a:rPr>
                <a:t>(a)da</a:t>
              </a:r>
            </a:p>
          </p:txBody>
        </p:sp>
        <p:sp>
          <p:nvSpPr>
            <p:cNvPr id="38921" name="Text Box 7"/>
            <p:cNvSpPr txBox="1">
              <a:spLocks noChangeArrowheads="1"/>
            </p:cNvSpPr>
            <p:nvPr/>
          </p:nvSpPr>
          <p:spPr bwMode="auto">
            <a:xfrm>
              <a:off x="2928" y="3648"/>
              <a:ext cx="409" cy="18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300">
                  <a:solidFill>
                    <a:schemeClr val="bg2"/>
                  </a:solidFill>
                </a:rPr>
                <a:t>f</a:t>
              </a:r>
              <a:r>
                <a:rPr lang="en-US" sz="1300" baseline="-25000">
                  <a:solidFill>
                    <a:schemeClr val="bg2"/>
                  </a:solidFill>
                </a:rPr>
                <a:t>Z</a:t>
              </a:r>
              <a:r>
                <a:rPr lang="en-US" sz="1300">
                  <a:solidFill>
                    <a:schemeClr val="bg2"/>
                  </a:solidFill>
                </a:rPr>
                <a:t>(a)da</a:t>
              </a:r>
            </a:p>
          </p:txBody>
        </p:sp>
        <p:sp>
          <p:nvSpPr>
            <p:cNvPr id="38922" name="Text Box 9"/>
            <p:cNvSpPr txBox="1">
              <a:spLocks noChangeArrowheads="1"/>
            </p:cNvSpPr>
            <p:nvPr/>
          </p:nvSpPr>
          <p:spPr bwMode="auto">
            <a:xfrm>
              <a:off x="2400" y="2380"/>
              <a:ext cx="288" cy="16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100" dirty="0" err="1">
                  <a:solidFill>
                    <a:schemeClr val="bg2"/>
                  </a:solidFill>
                </a:rPr>
                <a:t>f</a:t>
              </a:r>
              <a:r>
                <a:rPr lang="en-US" sz="1100" baseline="-25000" dirty="0" err="1">
                  <a:solidFill>
                    <a:schemeClr val="bg2"/>
                  </a:solidFill>
                </a:rPr>
                <a:t>Z</a:t>
              </a:r>
              <a:r>
                <a:rPr lang="en-US" sz="1100" dirty="0">
                  <a:solidFill>
                    <a:schemeClr val="bg2"/>
                  </a:solidFill>
                </a:rPr>
                <a:t>(z)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DC219FB-8137-32F6-DE76-D25481BE0007}"/>
              </a:ext>
            </a:extLst>
          </p:cNvPr>
          <p:cNvSpPr txBox="1"/>
          <p:nvPr/>
        </p:nvSpPr>
        <p:spPr>
          <a:xfrm>
            <a:off x="5349949" y="1710956"/>
            <a:ext cx="381000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0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Idea</a:t>
            </a:r>
            <a:endParaRPr kumimoji="1" lang="en-US" sz="2000" b="0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r>
              <a:rPr lang="en-US" sz="2000" dirty="0"/>
              <a:t>Compute the equalization </a:t>
            </a:r>
          </a:p>
          <a:p>
            <a:r>
              <a:rPr lang="en-US" sz="2000" dirty="0"/>
              <a:t>transformation v=G(z)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srgbClr val="FFFFFF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FF"/>
                </a:solidFill>
              </a:rPr>
              <a:t>Also, compute</a:t>
            </a:r>
            <a:r>
              <a:rPr kumimoji="1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the equalization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transformation s=T(r)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FF"/>
                </a:solidFill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FF"/>
                </a:solidFill>
              </a:rPr>
              <a:t>C</a:t>
            </a:r>
            <a:r>
              <a:rPr kumimoji="1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ompute</a:t>
            </a:r>
            <a:r>
              <a:rPr kumimoji="1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I</a:t>
            </a:r>
            <a:r>
              <a:rPr kumimoji="1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2</a:t>
            </a:r>
            <a:r>
              <a:rPr kumimoji="1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using z=G</a:t>
            </a:r>
            <a:r>
              <a:rPr kumimoji="1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-1</a:t>
            </a:r>
            <a:r>
              <a:rPr kumimoji="1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(s)</a:t>
            </a:r>
            <a:r>
              <a:rPr lang="en-US" sz="2000" noProof="0" dirty="0">
                <a:solidFill>
                  <a:srgbClr val="FFFFFF"/>
                </a:solidFill>
              </a:rPr>
              <a:t> </a:t>
            </a:r>
            <a:r>
              <a:rPr lang="en-US" sz="2000" dirty="0">
                <a:solidFill>
                  <a:srgbClr val="FFFFFF"/>
                </a:solidFill>
              </a:rPr>
              <a:t>i</a:t>
            </a:r>
            <a:r>
              <a:rPr kumimoji="1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nstead</a:t>
            </a:r>
            <a:r>
              <a:rPr kumimoji="1" lang="en-US" sz="2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of </a:t>
            </a:r>
            <a:r>
              <a:rPr lang="en-US" sz="2000" dirty="0">
                <a:solidFill>
                  <a:srgbClr val="FFFFFF"/>
                </a:solidFill>
              </a:rPr>
              <a:t>G</a:t>
            </a:r>
            <a:r>
              <a:rPr lang="en-US" sz="2000" baseline="30000" dirty="0">
                <a:solidFill>
                  <a:srgbClr val="FFFFFF"/>
                </a:solidFill>
              </a:rPr>
              <a:t>-1</a:t>
            </a:r>
            <a:r>
              <a:rPr lang="en-US" sz="2000" dirty="0">
                <a:solidFill>
                  <a:srgbClr val="FFFFFF"/>
                </a:solidFill>
              </a:rPr>
              <a:t>(v) (i.e., </a:t>
            </a:r>
            <a:r>
              <a:rPr lang="en-US" sz="2000" noProof="0" dirty="0">
                <a:solidFill>
                  <a:srgbClr val="FFFFFF"/>
                </a:solidFill>
              </a:rPr>
              <a:t>replace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>
                <a:solidFill>
                  <a:srgbClr val="FFFF00"/>
                </a:solidFill>
              </a:rPr>
              <a:t>v</a:t>
            </a:r>
            <a:r>
              <a:rPr lang="en-US" sz="2000" dirty="0">
                <a:solidFill>
                  <a:srgbClr val="FFFFFF"/>
                </a:solidFill>
              </a:rPr>
              <a:t> by </a:t>
            </a:r>
            <a:r>
              <a:rPr lang="en-US" sz="2000" dirty="0">
                <a:solidFill>
                  <a:srgbClr val="FFFF00"/>
                </a:solidFill>
              </a:rPr>
              <a:t>s</a:t>
            </a:r>
            <a:r>
              <a:rPr lang="en-US" sz="2000" dirty="0">
                <a:solidFill>
                  <a:srgbClr val="FFFFFF"/>
                </a:solidFill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srgbClr val="FFFFFF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u="sng" dirty="0">
                <a:solidFill>
                  <a:srgbClr val="FFFFFF"/>
                </a:solidFill>
              </a:rPr>
              <a:t>Can we do this?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FF"/>
                </a:solidFill>
              </a:rPr>
              <a:t>Yes, both </a:t>
            </a:r>
            <a:r>
              <a:rPr lang="en-US" sz="2000" dirty="0">
                <a:solidFill>
                  <a:srgbClr val="FFFF00"/>
                </a:solidFill>
              </a:rPr>
              <a:t>s</a:t>
            </a:r>
            <a:r>
              <a:rPr lang="en-US" sz="2000" dirty="0">
                <a:solidFill>
                  <a:srgbClr val="FFFFFF"/>
                </a:solidFill>
              </a:rPr>
              <a:t> and </a:t>
            </a:r>
            <a:r>
              <a:rPr lang="en-US" sz="2000" dirty="0">
                <a:solidFill>
                  <a:srgbClr val="FFFF00"/>
                </a:solidFill>
              </a:rPr>
              <a:t>v</a:t>
            </a:r>
            <a:r>
              <a:rPr lang="en-US" sz="2000" dirty="0">
                <a:solidFill>
                  <a:srgbClr val="FFFFFF"/>
                </a:solidFill>
              </a:rPr>
              <a:t> follow a uniform distribution! </a:t>
            </a:r>
            <a:endParaRPr kumimoji="1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BAB70E-7A28-588D-66EF-F1A0B7326413}"/>
              </a:ext>
            </a:extLst>
          </p:cNvPr>
          <p:cNvSpPr/>
          <p:nvPr/>
        </p:nvSpPr>
        <p:spPr>
          <a:xfrm>
            <a:off x="1310690" y="5793790"/>
            <a:ext cx="26212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Desired transformation:</a:t>
            </a:r>
          </a:p>
          <a:p>
            <a:r>
              <a:rPr lang="en-US" sz="2000" dirty="0">
                <a:solidFill>
                  <a:srgbClr val="FFFF00"/>
                </a:solidFill>
              </a:rPr>
              <a:t>     z=Q(r)=G</a:t>
            </a:r>
            <a:r>
              <a:rPr lang="en-US" sz="2000" baseline="30000" dirty="0">
                <a:solidFill>
                  <a:srgbClr val="FFFF00"/>
                </a:solidFill>
              </a:rPr>
              <a:t>-1</a:t>
            </a:r>
            <a:r>
              <a:rPr lang="en-US" sz="2000" dirty="0">
                <a:solidFill>
                  <a:srgbClr val="FFFF00"/>
                </a:solidFill>
              </a:rPr>
              <a:t>(T(r))</a:t>
            </a:r>
          </a:p>
        </p:txBody>
      </p:sp>
    </p:spTree>
    <p:extLst>
      <p:ext uri="{BB962C8B-B14F-4D97-AF65-F5344CB8AC3E}">
        <p14:creationId xmlns:p14="http://schemas.microsoft.com/office/powerpoint/2010/main" val="4120104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783265" y="501650"/>
            <a:ext cx="7772400" cy="1143000"/>
          </a:xfrm>
        </p:spPr>
        <p:txBody>
          <a:bodyPr/>
          <a:lstStyle/>
          <a:p>
            <a:r>
              <a:rPr lang="en-US" dirty="0"/>
              <a:t>Histogram Specification (Matching)</a:t>
            </a:r>
          </a:p>
        </p:txBody>
      </p:sp>
      <p:grpSp>
        <p:nvGrpSpPr>
          <p:cNvPr id="38916" name="Group 14"/>
          <p:cNvGrpSpPr>
            <a:grpSpLocks/>
          </p:cNvGrpSpPr>
          <p:nvPr/>
        </p:nvGrpSpPr>
        <p:grpSpPr bwMode="auto">
          <a:xfrm>
            <a:off x="762000" y="2133600"/>
            <a:ext cx="4648200" cy="3529013"/>
            <a:chOff x="720" y="1728"/>
            <a:chExt cx="2928" cy="2223"/>
          </a:xfrm>
        </p:grpSpPr>
        <p:pic>
          <p:nvPicPr>
            <p:cNvPr id="38918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1728"/>
              <a:ext cx="2928" cy="2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8919" name="Text Box 5"/>
            <p:cNvSpPr txBox="1">
              <a:spLocks noChangeArrowheads="1"/>
            </p:cNvSpPr>
            <p:nvPr/>
          </p:nvSpPr>
          <p:spPr bwMode="auto">
            <a:xfrm>
              <a:off x="1008" y="2380"/>
              <a:ext cx="288" cy="16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100" dirty="0" err="1">
                  <a:solidFill>
                    <a:schemeClr val="bg2"/>
                  </a:solidFill>
                </a:rPr>
                <a:t>f</a:t>
              </a:r>
              <a:r>
                <a:rPr lang="en-US" sz="1100" baseline="-25000" dirty="0" err="1">
                  <a:solidFill>
                    <a:schemeClr val="bg2"/>
                  </a:solidFill>
                </a:rPr>
                <a:t>R</a:t>
              </a:r>
              <a:r>
                <a:rPr lang="en-US" sz="1100" dirty="0">
                  <a:solidFill>
                    <a:schemeClr val="bg2"/>
                  </a:solidFill>
                </a:rPr>
                <a:t>(r)</a:t>
              </a:r>
            </a:p>
          </p:txBody>
        </p:sp>
        <p:sp>
          <p:nvSpPr>
            <p:cNvPr id="38920" name="Text Box 6"/>
            <p:cNvSpPr txBox="1">
              <a:spLocks noChangeArrowheads="1"/>
            </p:cNvSpPr>
            <p:nvPr/>
          </p:nvSpPr>
          <p:spPr bwMode="auto">
            <a:xfrm>
              <a:off x="1296" y="3648"/>
              <a:ext cx="413" cy="18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300">
                  <a:solidFill>
                    <a:schemeClr val="bg2"/>
                  </a:solidFill>
                </a:rPr>
                <a:t>f</a:t>
              </a:r>
              <a:r>
                <a:rPr lang="en-US" sz="1300" baseline="-25000">
                  <a:solidFill>
                    <a:schemeClr val="bg2"/>
                  </a:solidFill>
                </a:rPr>
                <a:t>R</a:t>
              </a:r>
              <a:r>
                <a:rPr lang="en-US" sz="1300">
                  <a:solidFill>
                    <a:schemeClr val="bg2"/>
                  </a:solidFill>
                </a:rPr>
                <a:t>(a)da</a:t>
              </a:r>
            </a:p>
          </p:txBody>
        </p:sp>
        <p:sp>
          <p:nvSpPr>
            <p:cNvPr id="38921" name="Text Box 7"/>
            <p:cNvSpPr txBox="1">
              <a:spLocks noChangeArrowheads="1"/>
            </p:cNvSpPr>
            <p:nvPr/>
          </p:nvSpPr>
          <p:spPr bwMode="auto">
            <a:xfrm>
              <a:off x="2928" y="3648"/>
              <a:ext cx="409" cy="18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300">
                  <a:solidFill>
                    <a:schemeClr val="bg2"/>
                  </a:solidFill>
                </a:rPr>
                <a:t>f</a:t>
              </a:r>
              <a:r>
                <a:rPr lang="en-US" sz="1300" baseline="-25000">
                  <a:solidFill>
                    <a:schemeClr val="bg2"/>
                  </a:solidFill>
                </a:rPr>
                <a:t>Z</a:t>
              </a:r>
              <a:r>
                <a:rPr lang="en-US" sz="1300">
                  <a:solidFill>
                    <a:schemeClr val="bg2"/>
                  </a:solidFill>
                </a:rPr>
                <a:t>(a)da</a:t>
              </a:r>
            </a:p>
          </p:txBody>
        </p:sp>
        <p:sp>
          <p:nvSpPr>
            <p:cNvPr id="38922" name="Text Box 9"/>
            <p:cNvSpPr txBox="1">
              <a:spLocks noChangeArrowheads="1"/>
            </p:cNvSpPr>
            <p:nvPr/>
          </p:nvSpPr>
          <p:spPr bwMode="auto">
            <a:xfrm>
              <a:off x="2400" y="2380"/>
              <a:ext cx="288" cy="16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100" dirty="0" err="1">
                  <a:solidFill>
                    <a:schemeClr val="bg2"/>
                  </a:solidFill>
                </a:rPr>
                <a:t>f</a:t>
              </a:r>
              <a:r>
                <a:rPr lang="en-US" sz="1100" baseline="-25000" dirty="0" err="1">
                  <a:solidFill>
                    <a:schemeClr val="bg2"/>
                  </a:solidFill>
                </a:rPr>
                <a:t>Z</a:t>
              </a:r>
              <a:r>
                <a:rPr lang="en-US" sz="1100" dirty="0">
                  <a:solidFill>
                    <a:schemeClr val="bg2"/>
                  </a:solidFill>
                </a:rPr>
                <a:t>(z)</a:t>
              </a:r>
            </a:p>
          </p:txBody>
        </p:sp>
      </p:grpSp>
      <p:sp>
        <p:nvSpPr>
          <p:cNvPr id="38917" name="Text Box 11"/>
          <p:cNvSpPr txBox="1">
            <a:spLocks noChangeArrowheads="1"/>
          </p:cNvSpPr>
          <p:nvPr/>
        </p:nvSpPr>
        <p:spPr bwMode="auto">
          <a:xfrm>
            <a:off x="5562600" y="2133600"/>
            <a:ext cx="3501280" cy="3847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400" dirty="0">
                <a:solidFill>
                  <a:srgbClr val="FFFF00"/>
                </a:solidFill>
              </a:rPr>
              <a:t>Summary of steps:</a:t>
            </a:r>
          </a:p>
          <a:p>
            <a:pPr lvl="0"/>
            <a:endParaRPr lang="en-US" sz="2000" dirty="0"/>
          </a:p>
          <a:p>
            <a:pPr lvl="0"/>
            <a:r>
              <a:rPr lang="en-US" sz="2000" dirty="0"/>
              <a:t>(1) </a:t>
            </a:r>
            <a:r>
              <a:rPr lang="en-US" sz="2000" dirty="0">
                <a:solidFill>
                  <a:srgbClr val="FFFFFF"/>
                </a:solidFill>
              </a:rPr>
              <a:t>Compute equalization </a:t>
            </a:r>
          </a:p>
          <a:p>
            <a:pPr lvl="0"/>
            <a:r>
              <a:rPr lang="en-US" sz="2000" dirty="0">
                <a:solidFill>
                  <a:srgbClr val="FFFFFF"/>
                </a:solidFill>
              </a:rPr>
              <a:t>  transformation s=T(r)</a:t>
            </a:r>
          </a:p>
          <a:p>
            <a:endParaRPr lang="en-US" sz="2000" dirty="0"/>
          </a:p>
          <a:p>
            <a:r>
              <a:rPr lang="en-US" sz="2000" dirty="0"/>
              <a:t>(2) Compute equalization </a:t>
            </a:r>
          </a:p>
          <a:p>
            <a:r>
              <a:rPr lang="en-US" sz="2000" dirty="0"/>
              <a:t>transformation v=G(z)</a:t>
            </a:r>
          </a:p>
          <a:p>
            <a:endParaRPr lang="en-US" sz="2000" dirty="0"/>
          </a:p>
          <a:p>
            <a:r>
              <a:rPr lang="en-US" sz="2000" dirty="0"/>
              <a:t>(3) Compute I</a:t>
            </a:r>
            <a:r>
              <a:rPr lang="en-US" sz="2000" baseline="-25000" dirty="0"/>
              <a:t>2</a:t>
            </a:r>
            <a:r>
              <a:rPr lang="en-US" sz="2000" dirty="0"/>
              <a:t> through z=G</a:t>
            </a:r>
            <a:r>
              <a:rPr lang="en-US" sz="2000" baseline="30000" dirty="0"/>
              <a:t>-1</a:t>
            </a:r>
            <a:r>
              <a:rPr lang="en-US" sz="2000" dirty="0"/>
              <a:t>(s)</a:t>
            </a:r>
          </a:p>
          <a:p>
            <a:r>
              <a:rPr lang="en-US" sz="2000" dirty="0"/>
              <a:t>   or </a:t>
            </a:r>
            <a:r>
              <a:rPr lang="en-US" sz="2000" b="1" dirty="0">
                <a:solidFill>
                  <a:srgbClr val="FFC000"/>
                </a:solidFill>
              </a:rPr>
              <a:t>z=G</a:t>
            </a:r>
            <a:r>
              <a:rPr lang="en-US" sz="2000" b="1" baseline="30000" dirty="0">
                <a:solidFill>
                  <a:srgbClr val="FFC000"/>
                </a:solidFill>
              </a:rPr>
              <a:t>-1</a:t>
            </a:r>
            <a:r>
              <a:rPr lang="en-US" sz="2000" b="1" dirty="0">
                <a:solidFill>
                  <a:srgbClr val="FFC000"/>
                </a:solidFill>
              </a:rPr>
              <a:t>(T(r)) </a:t>
            </a:r>
            <a:r>
              <a:rPr lang="en-US" sz="2000" dirty="0"/>
              <a:t>using I’</a:t>
            </a:r>
            <a:r>
              <a:rPr lang="en-US" sz="2000" baseline="-25000" dirty="0"/>
              <a:t>1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2" name="Rectangle 1"/>
          <p:cNvSpPr/>
          <p:nvPr/>
        </p:nvSpPr>
        <p:spPr>
          <a:xfrm>
            <a:off x="1066800" y="5809133"/>
            <a:ext cx="68945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000" u="sng" dirty="0"/>
              <a:t>Note</a:t>
            </a:r>
            <a:r>
              <a:rPr lang="en-US" sz="2000" dirty="0"/>
              <a:t>: G</a:t>
            </a:r>
            <a:r>
              <a:rPr lang="en-US" sz="2000" baseline="30000" dirty="0"/>
              <a:t>-1</a:t>
            </a:r>
            <a:r>
              <a:rPr lang="en-US" sz="2000" dirty="0"/>
              <a:t> is not always easy to find.</a:t>
            </a:r>
          </a:p>
        </p:txBody>
      </p:sp>
    </p:spTree>
    <p:extLst>
      <p:ext uri="{BB962C8B-B14F-4D97-AF65-F5344CB8AC3E}">
        <p14:creationId xmlns:p14="http://schemas.microsoft.com/office/powerpoint/2010/main" val="3864370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r>
              <a:rPr lang="en-US" dirty="0"/>
              <a:t>Example – Discrete Case</a:t>
            </a:r>
          </a:p>
        </p:txBody>
      </p:sp>
      <p:sp>
        <p:nvSpPr>
          <p:cNvPr id="41987" name="Text Box 5"/>
          <p:cNvSpPr txBox="1">
            <a:spLocks noChangeArrowheads="1"/>
          </p:cNvSpPr>
          <p:nvPr/>
        </p:nvSpPr>
        <p:spPr bwMode="auto">
          <a:xfrm>
            <a:off x="1066800" y="1904250"/>
            <a:ext cx="2445359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000" dirty="0"/>
              <a:t>       same 3 bit </a:t>
            </a:r>
          </a:p>
          <a:p>
            <a:pPr algn="ctr"/>
            <a:r>
              <a:rPr lang="en-US" sz="2000" dirty="0"/>
              <a:t>   64 x 64 image</a:t>
            </a:r>
          </a:p>
          <a:p>
            <a:pPr algn="ctr"/>
            <a:r>
              <a:rPr lang="en-US" sz="2000" dirty="0"/>
              <a:t>as before</a:t>
            </a:r>
          </a:p>
        </p:txBody>
      </p:sp>
      <p:pic>
        <p:nvPicPr>
          <p:cNvPr id="41988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70" b="46407"/>
          <a:stretch/>
        </p:blipFill>
        <p:spPr bwMode="auto">
          <a:xfrm>
            <a:off x="1813133" y="4216255"/>
            <a:ext cx="2453228" cy="2293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89" name="Text Box 8"/>
          <p:cNvSpPr txBox="1">
            <a:spLocks noChangeArrowheads="1"/>
          </p:cNvSpPr>
          <p:nvPr/>
        </p:nvSpPr>
        <p:spPr bwMode="auto">
          <a:xfrm>
            <a:off x="5907478" y="3733800"/>
            <a:ext cx="17875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600" dirty="0">
                <a:solidFill>
                  <a:srgbClr val="FFFF00"/>
                </a:solidFill>
              </a:rPr>
              <a:t>specified</a:t>
            </a:r>
            <a:r>
              <a:rPr lang="en-US" sz="1600" dirty="0"/>
              <a:t> histogram</a:t>
            </a:r>
          </a:p>
        </p:txBody>
      </p:sp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1782447" y="3824873"/>
            <a:ext cx="25146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600" dirty="0"/>
              <a:t>histogram of input image </a:t>
            </a:r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id="{7CE20764-5BFE-4E77-B972-1B8CBFBD3F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70" b="46407"/>
          <a:stretch/>
        </p:blipFill>
        <p:spPr bwMode="auto">
          <a:xfrm>
            <a:off x="5574627" y="4163427"/>
            <a:ext cx="2453228" cy="2293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A09D93-CD74-D842-48BB-4CC1C6859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735654"/>
            <a:ext cx="2295227" cy="163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– Discrete Case (cont’d)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4" r="1851"/>
          <a:stretch/>
        </p:blipFill>
        <p:spPr>
          <a:xfrm rot="5400000">
            <a:off x="756473" y="2611615"/>
            <a:ext cx="3897254" cy="3581400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3" r="31482"/>
          <a:stretch/>
        </p:blipFill>
        <p:spPr bwMode="auto">
          <a:xfrm rot="5400000">
            <a:off x="5278331" y="2204557"/>
            <a:ext cx="3170766" cy="3669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2DBBDAD-8153-0FB6-E4EB-0C27C6A5C4F1}"/>
              </a:ext>
            </a:extLst>
          </p:cNvPr>
          <p:cNvSpPr/>
          <p:nvPr/>
        </p:nvSpPr>
        <p:spPr>
          <a:xfrm>
            <a:off x="1237519" y="6299960"/>
            <a:ext cx="27446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z=Q(r)= G</a:t>
            </a:r>
            <a:r>
              <a:rPr lang="en-US" sz="2000" baseline="30000" dirty="0">
                <a:solidFill>
                  <a:srgbClr val="FFFF00"/>
                </a:solidFill>
              </a:rPr>
              <a:t>-1</a:t>
            </a:r>
            <a:r>
              <a:rPr lang="en-US" sz="2000" dirty="0">
                <a:solidFill>
                  <a:srgbClr val="FFFF00"/>
                </a:solidFill>
              </a:rPr>
              <a:t>(s)=G</a:t>
            </a:r>
            <a:r>
              <a:rPr lang="en-US" sz="2000" baseline="30000" dirty="0">
                <a:solidFill>
                  <a:srgbClr val="FFFF00"/>
                </a:solidFill>
              </a:rPr>
              <a:t>-1</a:t>
            </a:r>
            <a:r>
              <a:rPr lang="en-US" sz="2000" dirty="0">
                <a:solidFill>
                  <a:srgbClr val="FFFF00"/>
                </a:solidFill>
              </a:rPr>
              <a:t>(T(r))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B63AE6-8F8D-A7CB-6BA7-AB0BDEF9B85D}"/>
              </a:ext>
            </a:extLst>
          </p:cNvPr>
          <p:cNvSpPr txBox="1"/>
          <p:nvPr/>
        </p:nvSpPr>
        <p:spPr>
          <a:xfrm>
            <a:off x="4918887" y="1792713"/>
            <a:ext cx="39433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FFFF00"/>
                </a:solidFill>
              </a:rPr>
              <a:t>Step 1: </a:t>
            </a:r>
            <a:r>
              <a:rPr lang="en-US" sz="1800" dirty="0"/>
              <a:t>find s=T(r)</a:t>
            </a:r>
          </a:p>
          <a:p>
            <a:pPr algn="ctr"/>
            <a:r>
              <a:rPr lang="en-US" sz="1800" dirty="0"/>
              <a:t>(we did it already in previous example)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0EB3C6-55D1-E233-603C-56D20764B3FF}"/>
              </a:ext>
            </a:extLst>
          </p:cNvPr>
          <p:cNvSpPr txBox="1"/>
          <p:nvPr/>
        </p:nvSpPr>
        <p:spPr>
          <a:xfrm>
            <a:off x="838200" y="1705683"/>
            <a:ext cx="3276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FFFF00"/>
                </a:solidFill>
              </a:rPr>
              <a:t>Step 2: </a:t>
            </a:r>
            <a:r>
              <a:rPr lang="en-US" sz="1800" dirty="0"/>
              <a:t>find v=G(z)</a:t>
            </a:r>
          </a:p>
          <a:p>
            <a:pPr algn="ctr"/>
            <a:r>
              <a:rPr lang="en-US" sz="1800" dirty="0"/>
              <a:t>using specified histogram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FB661B-0F80-9EBB-891F-D8282D9B3AA6}"/>
              </a:ext>
            </a:extLst>
          </p:cNvPr>
          <p:cNvSpPr txBox="1"/>
          <p:nvPr/>
        </p:nvSpPr>
        <p:spPr>
          <a:xfrm>
            <a:off x="1752600" y="4966901"/>
            <a:ext cx="228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FF00"/>
                </a:solidFill>
              </a:rPr>
              <a:t>Step 3: </a:t>
            </a:r>
            <a:r>
              <a:rPr lang="en-US" sz="1800" dirty="0"/>
              <a:t>find z=</a:t>
            </a:r>
            <a:r>
              <a:rPr lang="en-US" sz="2000" dirty="0"/>
              <a:t>G</a:t>
            </a:r>
            <a:r>
              <a:rPr lang="en-US" sz="2000" baseline="30000" dirty="0"/>
              <a:t>-1</a:t>
            </a:r>
            <a:r>
              <a:rPr lang="en-US" sz="2000" dirty="0"/>
              <a:t>(s)</a:t>
            </a:r>
            <a:endParaRPr lang="en-US" sz="1800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EDC023D-294A-8219-CED9-92ACA377F729}"/>
              </a:ext>
            </a:extLst>
          </p:cNvPr>
          <p:cNvSpPr/>
          <p:nvPr/>
        </p:nvSpPr>
        <p:spPr bwMode="auto">
          <a:xfrm>
            <a:off x="5715000" y="5166956"/>
            <a:ext cx="2057400" cy="319444"/>
          </a:xfrm>
          <a:prstGeom prst="ellipse">
            <a:avLst/>
          </a:prstGeom>
          <a:noFill/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52435BB-F598-A986-EE81-9B08B8900BCE}"/>
              </a:ext>
            </a:extLst>
          </p:cNvPr>
          <p:cNvSpPr/>
          <p:nvPr/>
        </p:nvSpPr>
        <p:spPr bwMode="auto">
          <a:xfrm>
            <a:off x="1724891" y="5291556"/>
            <a:ext cx="2057400" cy="150909"/>
          </a:xfrm>
          <a:prstGeom prst="ellipse">
            <a:avLst/>
          </a:prstGeom>
          <a:noFill/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71EECEA-935D-FC9F-8CC3-D4BDE3EE896E}"/>
              </a:ext>
            </a:extLst>
          </p:cNvPr>
          <p:cNvCxnSpPr/>
          <p:nvPr/>
        </p:nvCxnSpPr>
        <p:spPr bwMode="auto">
          <a:xfrm flipH="1">
            <a:off x="3810000" y="5380912"/>
            <a:ext cx="1905000" cy="0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Connector: Curved 20">
            <a:extLst>
              <a:ext uri="{FF2B5EF4-FFF2-40B4-BE49-F238E27FC236}">
                <a16:creationId xmlns:a16="http://schemas.microsoft.com/office/drawing/2014/main" id="{95BE04CD-DC4E-A50B-C586-EB8AC7C4069F}"/>
              </a:ext>
            </a:extLst>
          </p:cNvPr>
          <p:cNvCxnSpPr/>
          <p:nvPr/>
        </p:nvCxnSpPr>
        <p:spPr bwMode="auto">
          <a:xfrm rot="5400000" flipH="1" flipV="1">
            <a:off x="3439240" y="5170923"/>
            <a:ext cx="457500" cy="381000"/>
          </a:xfrm>
          <a:prstGeom prst="curvedConnector4">
            <a:avLst>
              <a:gd name="adj1" fmla="val 28136"/>
              <a:gd name="adj2" fmla="val 160000"/>
            </a:avLst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70623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3" grpId="0"/>
      <p:bldP spid="14" grpId="0"/>
      <p:bldP spid="15" grpId="0" animBg="1"/>
      <p:bldP spid="1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CBCBCB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Example – Discrete Case (cont’d)</a:t>
            </a:r>
            <a:endParaRPr lang="en-US" dirty="0"/>
          </a:p>
        </p:txBody>
      </p:sp>
      <p:pic>
        <p:nvPicPr>
          <p:cNvPr id="41988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02"/>
          <a:stretch/>
        </p:blipFill>
        <p:spPr bwMode="auto">
          <a:xfrm>
            <a:off x="1524000" y="2611655"/>
            <a:ext cx="3903663" cy="1690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89" name="Text Box 8"/>
          <p:cNvSpPr txBox="1">
            <a:spLocks noChangeArrowheads="1"/>
          </p:cNvSpPr>
          <p:nvPr/>
        </p:nvSpPr>
        <p:spPr bwMode="auto">
          <a:xfrm>
            <a:off x="3640138" y="2263923"/>
            <a:ext cx="17875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600" dirty="0">
                <a:solidFill>
                  <a:srgbClr val="FFFF00"/>
                </a:solidFill>
              </a:rPr>
              <a:t>specified</a:t>
            </a:r>
            <a:r>
              <a:rPr lang="en-US" sz="1600" dirty="0"/>
              <a:t> histogram</a:t>
            </a:r>
          </a:p>
        </p:txBody>
      </p:sp>
      <p:sp>
        <p:nvSpPr>
          <p:cNvPr id="41990" name="Text Box 9"/>
          <p:cNvSpPr txBox="1">
            <a:spLocks noChangeArrowheads="1"/>
          </p:cNvSpPr>
          <p:nvPr/>
        </p:nvSpPr>
        <p:spPr bwMode="auto">
          <a:xfrm>
            <a:off x="3802670" y="5949325"/>
            <a:ext cx="171232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600" dirty="0">
                <a:solidFill>
                  <a:srgbClr val="FFFF00"/>
                </a:solidFill>
              </a:rPr>
              <a:t>resulted</a:t>
            </a:r>
            <a:r>
              <a:rPr lang="en-US" sz="1600" dirty="0"/>
              <a:t> histogram</a:t>
            </a:r>
          </a:p>
        </p:txBody>
      </p:sp>
      <p:pic>
        <p:nvPicPr>
          <p:cNvPr id="41991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657600"/>
            <a:ext cx="2195513" cy="190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1746785" y="1971535"/>
            <a:ext cx="122501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600" dirty="0"/>
              <a:t>histogram of</a:t>
            </a:r>
          </a:p>
          <a:p>
            <a:r>
              <a:rPr lang="en-US" sz="1600" dirty="0"/>
              <a:t>input image </a:t>
            </a:r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id="{AFB6C99B-2A15-579C-4F5F-3B42AB4AB4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94"/>
          <a:stretch/>
        </p:blipFill>
        <p:spPr bwMode="auto">
          <a:xfrm>
            <a:off x="1545780" y="4383832"/>
            <a:ext cx="3903663" cy="1565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1268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Negative Transformation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                                       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667000"/>
            <a:ext cx="3436938" cy="359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352800"/>
            <a:ext cx="4273550" cy="2503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19400" y="4342934"/>
            <a:ext cx="12779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F0"/>
                </a:solidFill>
              </a:rPr>
              <a:t>image negative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96904" y="3340188"/>
            <a:ext cx="12779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F0"/>
                </a:solidFill>
              </a:rPr>
              <a:t>image negative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23CA2A-1025-90F2-B892-240454BD3F3D}"/>
              </a:ext>
            </a:extLst>
          </p:cNvPr>
          <p:cNvSpPr txBox="1"/>
          <p:nvPr/>
        </p:nvSpPr>
        <p:spPr>
          <a:xfrm>
            <a:off x="3581400" y="1765212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g(</a:t>
            </a:r>
            <a:r>
              <a:rPr kumimoji="1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x,y</a:t>
            </a:r>
            <a:r>
              <a:rPr kumimoji="1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) = 255-f(</a:t>
            </a:r>
            <a:r>
              <a:rPr kumimoji="1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x,y</a:t>
            </a:r>
            <a:r>
              <a:rPr kumimoji="1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)</a:t>
            </a:r>
            <a:endParaRPr lang="en-US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– Continuous Case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6340" y="1966335"/>
            <a:ext cx="4876800" cy="12340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5261" y="3581400"/>
            <a:ext cx="4797879" cy="134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4647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– Continuous Case (cont’d)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6"/>
          <a:stretch/>
        </p:blipFill>
        <p:spPr>
          <a:xfrm rot="5400000">
            <a:off x="5272616" y="1166284"/>
            <a:ext cx="2370668" cy="4000501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" r="65211"/>
          <a:stretch/>
        </p:blipFill>
        <p:spPr>
          <a:xfrm rot="5400000">
            <a:off x="5750734" y="3661982"/>
            <a:ext cx="1757329" cy="4343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7DA7DB-7834-A0A6-80A9-E1FBF352D9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6673" r="-60102" b="-53429"/>
          <a:stretch/>
        </p:blipFill>
        <p:spPr>
          <a:xfrm>
            <a:off x="457200" y="2711883"/>
            <a:ext cx="5401524" cy="37371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0D2606-1BAD-2EFD-3A29-E4AE2B11EF95}"/>
              </a:ext>
            </a:extLst>
          </p:cNvPr>
          <p:cNvSpPr txBox="1"/>
          <p:nvPr/>
        </p:nvSpPr>
        <p:spPr>
          <a:xfrm>
            <a:off x="609600" y="2141896"/>
            <a:ext cx="2667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FF00"/>
                </a:solidFill>
              </a:rPr>
              <a:t>Step 1: </a:t>
            </a:r>
            <a:r>
              <a:rPr lang="en-US" sz="1800" dirty="0"/>
              <a:t>find s=T(r)</a:t>
            </a:r>
          </a:p>
          <a:p>
            <a:r>
              <a:rPr lang="en-US" sz="1800" dirty="0"/>
              <a:t>(we have already done it)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7EA085-7715-CE64-FF15-24F788BAE64A}"/>
              </a:ext>
            </a:extLst>
          </p:cNvPr>
          <p:cNvSpPr txBox="1"/>
          <p:nvPr/>
        </p:nvSpPr>
        <p:spPr>
          <a:xfrm>
            <a:off x="5314950" y="1611868"/>
            <a:ext cx="228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FF00"/>
                </a:solidFill>
              </a:rPr>
              <a:t>Step 2: </a:t>
            </a:r>
            <a:r>
              <a:rPr lang="en-US" sz="1800" dirty="0"/>
              <a:t>find v=G(z)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E99A94-F5FF-42CB-7B77-D656EBDBF8F6}"/>
              </a:ext>
            </a:extLst>
          </p:cNvPr>
          <p:cNvSpPr txBox="1"/>
          <p:nvPr/>
        </p:nvSpPr>
        <p:spPr>
          <a:xfrm>
            <a:off x="4694091" y="4541110"/>
            <a:ext cx="38706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FF00"/>
                </a:solidFill>
              </a:rPr>
              <a:t>Step 3: </a:t>
            </a:r>
            <a:r>
              <a:rPr lang="en-US" sz="1800" dirty="0"/>
              <a:t>find z=</a:t>
            </a:r>
            <a:r>
              <a:rPr lang="en-US" sz="2000" dirty="0"/>
              <a:t>G</a:t>
            </a:r>
            <a:r>
              <a:rPr lang="en-US" sz="2000" baseline="30000" dirty="0"/>
              <a:t>-1</a:t>
            </a:r>
            <a:r>
              <a:rPr lang="en-US" sz="2000" dirty="0"/>
              <a:t>(s)=G</a:t>
            </a:r>
            <a:r>
              <a:rPr lang="en-US" sz="2000" baseline="30000" dirty="0"/>
              <a:t>-1</a:t>
            </a:r>
            <a:r>
              <a:rPr lang="en-US" sz="2000" dirty="0"/>
              <a:t>(T(r))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10075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Histogram Specification - Example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200" dirty="0"/>
              <a:t>Histogram </a:t>
            </a:r>
            <a:r>
              <a:rPr lang="en-US" sz="2200" dirty="0">
                <a:solidFill>
                  <a:srgbClr val="FFFF00"/>
                </a:solidFill>
              </a:rPr>
              <a:t>specification</a:t>
            </a:r>
            <a:r>
              <a:rPr lang="en-US" sz="2200" dirty="0"/>
              <a:t> might yield better results than histogram </a:t>
            </a:r>
            <a:r>
              <a:rPr lang="en-US" sz="2200" dirty="0">
                <a:solidFill>
                  <a:srgbClr val="FFFF00"/>
                </a:solidFill>
              </a:rPr>
              <a:t>equalization</a:t>
            </a:r>
            <a:r>
              <a:rPr lang="en-US" sz="2200" dirty="0"/>
              <a:t>.</a:t>
            </a:r>
            <a:endParaRPr lang="en-US" sz="2200" baseline="30000" dirty="0"/>
          </a:p>
          <a:p>
            <a:endParaRPr lang="en-US" dirty="0"/>
          </a:p>
        </p:txBody>
      </p:sp>
      <p:pic>
        <p:nvPicPr>
          <p:cNvPr id="43012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581400"/>
            <a:ext cx="3810000" cy="223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3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124200"/>
            <a:ext cx="3505200" cy="323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14" name="Text Box 7"/>
          <p:cNvSpPr txBox="1">
            <a:spLocks noChangeArrowheads="1"/>
          </p:cNvSpPr>
          <p:nvPr/>
        </p:nvSpPr>
        <p:spPr bwMode="auto">
          <a:xfrm>
            <a:off x="5486400" y="2743200"/>
            <a:ext cx="294664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600" dirty="0"/>
              <a:t>Result of </a:t>
            </a:r>
            <a:r>
              <a:rPr lang="en-US" sz="1600" dirty="0">
                <a:solidFill>
                  <a:srgbClr val="FFFF00"/>
                </a:solidFill>
              </a:rPr>
              <a:t>histogram equalization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747074" y="548938"/>
            <a:ext cx="8421540" cy="1143000"/>
          </a:xfrm>
        </p:spPr>
        <p:txBody>
          <a:bodyPr/>
          <a:lstStyle/>
          <a:p>
            <a:r>
              <a:rPr lang="en-US" dirty="0"/>
              <a:t>Histogram Specification – Example (cont’d)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z="2200" baseline="30000" dirty="0"/>
          </a:p>
          <a:p>
            <a:endParaRPr lang="en-US" dirty="0"/>
          </a:p>
        </p:txBody>
      </p:sp>
      <p:sp>
        <p:nvSpPr>
          <p:cNvPr id="44036" name="Text Box 6"/>
          <p:cNvSpPr txBox="1">
            <a:spLocks noChangeArrowheads="1"/>
          </p:cNvSpPr>
          <p:nvPr/>
        </p:nvSpPr>
        <p:spPr bwMode="auto">
          <a:xfrm>
            <a:off x="4054907" y="1676400"/>
            <a:ext cx="28987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600" dirty="0"/>
              <a:t>Result of </a:t>
            </a:r>
            <a:r>
              <a:rPr lang="en-US" sz="1600" dirty="0">
                <a:solidFill>
                  <a:srgbClr val="FFFF00"/>
                </a:solidFill>
              </a:rPr>
              <a:t>histogram specification</a:t>
            </a:r>
          </a:p>
        </p:txBody>
      </p:sp>
      <p:pic>
        <p:nvPicPr>
          <p:cNvPr id="4403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707" y="2057400"/>
            <a:ext cx="3170238" cy="427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8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263843"/>
            <a:ext cx="3170239" cy="186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39" name="TextBox 1"/>
          <p:cNvSpPr txBox="1">
            <a:spLocks noChangeArrowheads="1"/>
          </p:cNvSpPr>
          <p:nvPr/>
        </p:nvSpPr>
        <p:spPr bwMode="auto">
          <a:xfrm>
            <a:off x="4601007" y="3732213"/>
            <a:ext cx="514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400">
                <a:solidFill>
                  <a:schemeClr val="bg2"/>
                </a:solidFill>
              </a:rPr>
              <a:t>G(z)</a:t>
            </a:r>
          </a:p>
        </p:txBody>
      </p:sp>
      <p:sp>
        <p:nvSpPr>
          <p:cNvPr id="44040" name="TextBox 7"/>
          <p:cNvSpPr txBox="1">
            <a:spLocks noChangeArrowheads="1"/>
          </p:cNvSpPr>
          <p:nvPr/>
        </p:nvSpPr>
        <p:spPr bwMode="auto">
          <a:xfrm>
            <a:off x="5050270" y="4043363"/>
            <a:ext cx="6127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400">
                <a:solidFill>
                  <a:schemeClr val="bg2"/>
                </a:solidFill>
              </a:rPr>
              <a:t>G</a:t>
            </a:r>
            <a:r>
              <a:rPr lang="en-US" sz="1400" baseline="30000">
                <a:solidFill>
                  <a:schemeClr val="bg2"/>
                </a:solidFill>
              </a:rPr>
              <a:t>-1</a:t>
            </a:r>
            <a:r>
              <a:rPr lang="en-US" sz="1400">
                <a:solidFill>
                  <a:schemeClr val="bg2"/>
                </a:solidFill>
              </a:rPr>
              <a:t>(z)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81420" y="2277566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specified</a:t>
            </a:r>
          </a:p>
          <a:p>
            <a:r>
              <a:rPr lang="en-US" sz="1200" dirty="0">
                <a:solidFill>
                  <a:schemeClr val="bg2"/>
                </a:solidFill>
              </a:rPr>
              <a:t>histogram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33814" y="5033170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resulted</a:t>
            </a:r>
          </a:p>
          <a:p>
            <a:r>
              <a:rPr lang="en-US" sz="1200" dirty="0">
                <a:solidFill>
                  <a:schemeClr val="bg2"/>
                </a:solidFill>
              </a:rPr>
              <a:t>histogram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D27F50AD-D489-5518-E44A-BCEBD88DA0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96" b="31698"/>
          <a:stretch/>
        </p:blipFill>
        <p:spPr bwMode="auto">
          <a:xfrm>
            <a:off x="7333098" y="2576397"/>
            <a:ext cx="1293810" cy="19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A77654B-91CF-F943-7E8C-AE8E6BBE4234}"/>
              </a:ext>
            </a:extLst>
          </p:cNvPr>
          <p:cNvSpPr txBox="1"/>
          <p:nvPr/>
        </p:nvSpPr>
        <p:spPr>
          <a:xfrm>
            <a:off x="7410158" y="1631100"/>
            <a:ext cx="16971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Result of </a:t>
            </a:r>
            <a:r>
              <a:rPr kumimoji="1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histogram equalization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Local</a:t>
            </a:r>
            <a:r>
              <a:rPr lang="en-US" dirty="0"/>
              <a:t> Histogram Processing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5943600" cy="4114800"/>
          </a:xfrm>
        </p:spPr>
        <p:txBody>
          <a:bodyPr/>
          <a:lstStyle/>
          <a:p>
            <a:r>
              <a:rPr lang="en-US" dirty="0"/>
              <a:t>Both histogram equalization and specification are </a:t>
            </a:r>
            <a:r>
              <a:rPr lang="en-US" b="1" dirty="0">
                <a:solidFill>
                  <a:srgbClr val="FFFF00"/>
                </a:solidFill>
              </a:rPr>
              <a:t>global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/>
              <a:t>methods.</a:t>
            </a:r>
          </a:p>
          <a:p>
            <a:pPr lvl="1"/>
            <a:r>
              <a:rPr lang="en-US" sz="2000" dirty="0"/>
              <a:t>i.e., the intensity transformation is computed from the entire image.</a:t>
            </a:r>
          </a:p>
          <a:p>
            <a:pPr>
              <a:buFontTx/>
              <a:buNone/>
            </a:pPr>
            <a:endParaRPr lang="en-US" dirty="0"/>
          </a:p>
          <a:p>
            <a:r>
              <a:rPr lang="en-US" dirty="0"/>
              <a:t>Global transformations are </a:t>
            </a:r>
            <a:r>
              <a:rPr lang="en-US" dirty="0">
                <a:solidFill>
                  <a:srgbClr val="FFFF00"/>
                </a:solidFill>
              </a:rPr>
              <a:t>not</a:t>
            </a:r>
            <a:r>
              <a:rPr lang="en-US" dirty="0"/>
              <a:t> appropriate for enhancing </a:t>
            </a:r>
            <a:r>
              <a:rPr lang="en-US" dirty="0">
                <a:solidFill>
                  <a:srgbClr val="FFFF00"/>
                </a:solidFill>
              </a:rPr>
              <a:t>small</a:t>
            </a:r>
            <a:r>
              <a:rPr lang="en-US" dirty="0"/>
              <a:t> details in an image.</a:t>
            </a:r>
          </a:p>
          <a:p>
            <a:pPr lvl="1"/>
            <a:r>
              <a:rPr lang="en-US" sz="2000" dirty="0"/>
              <a:t>i.e., the number of pixels in these areas might be very small, contributing very little to the computation of the transformation.</a:t>
            </a: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000"/>
          <a:stretch/>
        </p:blipFill>
        <p:spPr bwMode="auto">
          <a:xfrm>
            <a:off x="6934200" y="3505200"/>
            <a:ext cx="1524000" cy="223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/>
          <p:nvPr/>
        </p:nvCxnSpPr>
        <p:spPr bwMode="auto">
          <a:xfrm flipH="1">
            <a:off x="8115300" y="3470031"/>
            <a:ext cx="685800" cy="304800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extBox 1"/>
          <p:cNvSpPr txBox="1"/>
          <p:nvPr/>
        </p:nvSpPr>
        <p:spPr>
          <a:xfrm>
            <a:off x="8229600" y="3100699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detail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Histogram Processing (cont’d)</a:t>
            </a:r>
          </a:p>
        </p:txBody>
      </p:sp>
      <p:sp>
        <p:nvSpPr>
          <p:cNvPr id="486405" name="Rectangle 5"/>
          <p:cNvSpPr>
            <a:spLocks noRot="1" noChangeArrowheads="1"/>
          </p:cNvSpPr>
          <p:nvPr/>
        </p:nvSpPr>
        <p:spPr bwMode="auto">
          <a:xfrm>
            <a:off x="541011" y="1857375"/>
            <a:ext cx="5386075" cy="480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2000" dirty="0"/>
              <a:t>Define a window </a:t>
            </a:r>
            <a:r>
              <a:rPr lang="en-US" sz="2000" dirty="0">
                <a:solidFill>
                  <a:srgbClr val="FFFF00"/>
                </a:solidFill>
              </a:rPr>
              <a:t>w </a:t>
            </a:r>
            <a:r>
              <a:rPr lang="en-US" sz="1400" dirty="0">
                <a:solidFill>
                  <a:srgbClr val="FFFF00"/>
                </a:solidFill>
              </a:rPr>
              <a:t>x </a:t>
            </a:r>
            <a:r>
              <a:rPr lang="en-US" sz="2000" dirty="0">
                <a:solidFill>
                  <a:srgbClr val="FFFF00"/>
                </a:solidFill>
              </a:rPr>
              <a:t>w</a:t>
            </a:r>
            <a:r>
              <a:rPr lang="en-US" sz="2000" dirty="0"/>
              <a:t> and move its </a:t>
            </a:r>
            <a:r>
              <a:rPr lang="en-US" sz="2000" dirty="0">
                <a:solidFill>
                  <a:srgbClr val="FFFF00"/>
                </a:solidFill>
              </a:rPr>
              <a:t>center</a:t>
            </a:r>
            <a:r>
              <a:rPr lang="en-US" sz="2000" dirty="0"/>
              <a:t> from pixel to pixel:</a:t>
            </a:r>
          </a:p>
          <a:p>
            <a:pPr>
              <a:spcBef>
                <a:spcPct val="20000"/>
              </a:spcBef>
            </a:pPr>
            <a:endParaRPr lang="en-US" sz="2000" dirty="0">
              <a:solidFill>
                <a:schemeClr val="accent2"/>
              </a:solidFill>
            </a:endParaRP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At each location (</a:t>
            </a:r>
            <a:r>
              <a:rPr lang="en-US" sz="1800" dirty="0" err="1"/>
              <a:t>x,y</a:t>
            </a:r>
            <a:r>
              <a:rPr lang="en-US" sz="1800" dirty="0"/>
              <a:t>) of the input image, compute the histogram of the pixels in the window and the corresponding histogram equalization s=T(r). </a:t>
            </a:r>
          </a:p>
          <a:p>
            <a:pPr marL="342900" indent="-342900">
              <a:spcBef>
                <a:spcPct val="20000"/>
              </a:spcBef>
            </a:pPr>
            <a:r>
              <a:rPr lang="en-US" sz="1800" dirty="0">
                <a:solidFill>
                  <a:schemeClr val="accent2"/>
                </a:solidFill>
              </a:rPr>
              <a:t>	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Apply the computed transformation to the intensity of the pixel at location (</a:t>
            </a:r>
            <a:r>
              <a:rPr lang="en-US" sz="1800" dirty="0" err="1"/>
              <a:t>x,y</a:t>
            </a:r>
            <a:r>
              <a:rPr lang="en-US" sz="1800" dirty="0"/>
              <a:t>) and assign the equalized value to the same location in the output image.</a:t>
            </a:r>
          </a:p>
          <a:p>
            <a:pPr marL="342900" indent="-342900">
              <a:spcBef>
                <a:spcPct val="20000"/>
              </a:spcBef>
            </a:pPr>
            <a:endParaRPr lang="en-US" sz="2000" dirty="0">
              <a:solidFill>
                <a:schemeClr val="accent2"/>
              </a:solidFill>
            </a:endParaRP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Move the </a:t>
            </a:r>
            <a:r>
              <a:rPr lang="en-US" sz="1800" dirty="0">
                <a:solidFill>
                  <a:srgbClr val="FFFF00"/>
                </a:solidFill>
              </a:rPr>
              <a:t>center</a:t>
            </a:r>
            <a:r>
              <a:rPr lang="en-US" sz="1800" dirty="0"/>
              <a:t> of the window to the next image location and repeat the process.</a:t>
            </a:r>
          </a:p>
          <a:p>
            <a:pPr marL="342900" indent="-342900">
              <a:spcBef>
                <a:spcPct val="20000"/>
              </a:spcBef>
            </a:pPr>
            <a:endParaRPr lang="en-US" sz="1600" dirty="0"/>
          </a:p>
        </p:txBody>
      </p:sp>
      <p:grpSp>
        <p:nvGrpSpPr>
          <p:cNvPr id="2" name="Group 1"/>
          <p:cNvGrpSpPr/>
          <p:nvPr/>
        </p:nvGrpSpPr>
        <p:grpSpPr>
          <a:xfrm>
            <a:off x="6477000" y="2590800"/>
            <a:ext cx="2209800" cy="1447800"/>
            <a:chOff x="6172200" y="2286000"/>
            <a:chExt cx="2209800" cy="1447800"/>
          </a:xfrm>
        </p:grpSpPr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6172200" y="2286000"/>
              <a:ext cx="2209800" cy="1447800"/>
            </a:xfrm>
            <a:prstGeom prst="rect">
              <a:avLst/>
            </a:prstGeom>
            <a:solidFill>
              <a:schemeClr val="tx1"/>
            </a:solidFill>
            <a:ln w="12700" cap="sq">
              <a:solidFill>
                <a:schemeClr val="bg2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6470650" y="2506663"/>
              <a:ext cx="609600" cy="609600"/>
            </a:xfrm>
            <a:prstGeom prst="rect">
              <a:avLst/>
            </a:prstGeom>
            <a:solidFill>
              <a:schemeClr val="accent1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7" name="Oval 7"/>
            <p:cNvSpPr>
              <a:spLocks noChangeArrowheads="1"/>
            </p:cNvSpPr>
            <p:nvPr/>
          </p:nvSpPr>
          <p:spPr bwMode="auto">
            <a:xfrm>
              <a:off x="6737350" y="2773363"/>
              <a:ext cx="76200" cy="76200"/>
            </a:xfrm>
            <a:prstGeom prst="ellipse">
              <a:avLst/>
            </a:prstGeom>
            <a:solidFill>
              <a:schemeClr val="bg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477482" y="4419600"/>
            <a:ext cx="2209800" cy="1447800"/>
            <a:chOff x="6172200" y="2286000"/>
            <a:chExt cx="2209800" cy="1447800"/>
          </a:xfrm>
        </p:grpSpPr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6172200" y="2286000"/>
              <a:ext cx="2209800" cy="1447800"/>
            </a:xfrm>
            <a:prstGeom prst="rect">
              <a:avLst/>
            </a:prstGeom>
            <a:solidFill>
              <a:schemeClr val="tx1"/>
            </a:solidFill>
            <a:ln w="12700" cap="sq">
              <a:solidFill>
                <a:schemeClr val="bg2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200" dirty="0">
                <a:solidFill>
                  <a:schemeClr val="bg2"/>
                </a:solidFill>
              </a:endParaRPr>
            </a:p>
          </p:txBody>
        </p:sp>
        <p:sp>
          <p:nvSpPr>
            <p:cNvPr id="11" name="Oval 7"/>
            <p:cNvSpPr>
              <a:spLocks noChangeArrowheads="1"/>
            </p:cNvSpPr>
            <p:nvPr/>
          </p:nvSpPr>
          <p:spPr bwMode="auto">
            <a:xfrm>
              <a:off x="6737350" y="2773363"/>
              <a:ext cx="76200" cy="76200"/>
            </a:xfrm>
            <a:prstGeom prst="ellipse">
              <a:avLst/>
            </a:prstGeom>
            <a:solidFill>
              <a:schemeClr val="bg2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cxnSp>
        <p:nvCxnSpPr>
          <p:cNvPr id="4" name="Straight Arrow Connector 3"/>
          <p:cNvCxnSpPr/>
          <p:nvPr/>
        </p:nvCxnSpPr>
        <p:spPr bwMode="auto">
          <a:xfrm>
            <a:off x="7080250" y="3215481"/>
            <a:ext cx="0" cy="1646237"/>
          </a:xfrm>
          <a:prstGeom prst="straightConnector1">
            <a:avLst/>
          </a:prstGeom>
          <a:ln>
            <a:headEnd type="none" w="sm" len="sm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042150" y="2224514"/>
            <a:ext cx="1184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Input Image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62800" y="4089986"/>
            <a:ext cx="13211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Output Image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029450" y="4614203"/>
            <a:ext cx="4796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(</a:t>
            </a:r>
            <a:r>
              <a:rPr lang="en-US" sz="1200" dirty="0" err="1">
                <a:solidFill>
                  <a:schemeClr val="bg2"/>
                </a:solidFill>
              </a:rPr>
              <a:t>x,y</a:t>
            </a:r>
            <a:r>
              <a:rPr lang="en-US" sz="1200" dirty="0">
                <a:solidFill>
                  <a:schemeClr val="bg2"/>
                </a:solidFill>
              </a:rPr>
              <a:t>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922991" y="2806314"/>
            <a:ext cx="4796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(</a:t>
            </a:r>
            <a:r>
              <a:rPr lang="en-US" sz="1200" dirty="0" err="1">
                <a:solidFill>
                  <a:schemeClr val="bg2"/>
                </a:solidFill>
              </a:rPr>
              <a:t>x,y</a:t>
            </a:r>
            <a:r>
              <a:rPr lang="en-US" sz="1200" dirty="0">
                <a:solidFill>
                  <a:schemeClr val="bg2"/>
                </a:solidFill>
              </a:rPr>
              <a:t>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085740" y="3662875"/>
            <a:ext cx="5790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s=T(r)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075391" y="2958714"/>
            <a:ext cx="2359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r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066515" y="4799866"/>
            <a:ext cx="24397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Histogram Processing: Example</a:t>
            </a:r>
          </a:p>
        </p:txBody>
      </p:sp>
      <p:sp>
        <p:nvSpPr>
          <p:cNvPr id="48131" name="Rectangle 6"/>
          <p:cNvSpPr>
            <a:spLocks noChangeArrowheads="1"/>
          </p:cNvSpPr>
          <p:nvPr/>
        </p:nvSpPr>
        <p:spPr bwMode="auto">
          <a:xfrm>
            <a:off x="3178175" y="1828800"/>
            <a:ext cx="2844800" cy="29035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88456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15" r="3703" b="24199"/>
          <a:stretch>
            <a:fillRect/>
          </a:stretch>
        </p:blipFill>
        <p:spPr bwMode="auto">
          <a:xfrm>
            <a:off x="6019800" y="2133600"/>
            <a:ext cx="25908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8457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9" r="34259" b="24199"/>
          <a:stretch>
            <a:fillRect/>
          </a:stretch>
        </p:blipFill>
        <p:spPr bwMode="auto">
          <a:xfrm>
            <a:off x="3276600" y="2133600"/>
            <a:ext cx="25908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4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3" r="65741" b="24199"/>
          <a:stretch>
            <a:fillRect/>
          </a:stretch>
        </p:blipFill>
        <p:spPr bwMode="auto">
          <a:xfrm>
            <a:off x="381000" y="2133600"/>
            <a:ext cx="25146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8459" name="Text Box 11"/>
          <p:cNvSpPr txBox="1">
            <a:spLocks noChangeArrowheads="1"/>
          </p:cNvSpPr>
          <p:nvPr/>
        </p:nvSpPr>
        <p:spPr bwMode="auto">
          <a:xfrm>
            <a:off x="6358404" y="4800600"/>
            <a:ext cx="223170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 dirty="0">
                <a:solidFill>
                  <a:srgbClr val="FFFF00"/>
                </a:solidFill>
              </a:rPr>
              <a:t>Local</a:t>
            </a:r>
            <a:r>
              <a:rPr lang="en-US" sz="2000" dirty="0"/>
              <a:t> histogram</a:t>
            </a:r>
          </a:p>
          <a:p>
            <a:r>
              <a:rPr lang="en-US" sz="2000" dirty="0"/>
              <a:t>equalization using a</a:t>
            </a:r>
          </a:p>
          <a:p>
            <a:r>
              <a:rPr lang="en-US" sz="2000" dirty="0"/>
              <a:t>3 x 3 window</a:t>
            </a:r>
          </a:p>
        </p:txBody>
      </p:sp>
      <p:sp>
        <p:nvSpPr>
          <p:cNvPr id="488460" name="Text Box 12"/>
          <p:cNvSpPr txBox="1">
            <a:spLocks noChangeArrowheads="1"/>
          </p:cNvSpPr>
          <p:nvPr/>
        </p:nvSpPr>
        <p:spPr bwMode="auto">
          <a:xfrm>
            <a:off x="3505200" y="4876800"/>
            <a:ext cx="196880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 dirty="0">
                <a:solidFill>
                  <a:srgbClr val="FFFF00"/>
                </a:solidFill>
              </a:rPr>
              <a:t>Global</a:t>
            </a:r>
            <a:r>
              <a:rPr lang="en-US" sz="2000" dirty="0"/>
              <a:t> histogram</a:t>
            </a:r>
          </a:p>
          <a:p>
            <a:r>
              <a:rPr lang="en-US" sz="2000" dirty="0"/>
              <a:t>equalization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8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88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8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88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8459" grpId="0"/>
      <p:bldP spid="488460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Histogram Statistics </a:t>
            </a:r>
          </a:p>
        </p:txBody>
      </p:sp>
      <p:graphicFrame>
        <p:nvGraphicFramePr>
          <p:cNvPr id="4915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3111702"/>
              </p:ext>
            </p:extLst>
          </p:nvPr>
        </p:nvGraphicFramePr>
        <p:xfrm>
          <a:off x="3124200" y="5383741"/>
          <a:ext cx="3481388" cy="1003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497950" imgH="431613" progId="Equation.DSMT4">
                  <p:embed/>
                </p:oleObj>
              </mc:Choice>
              <mc:Fallback>
                <p:oleObj name="Equation" r:id="rId3" imgW="1497950" imgH="431613" progId="Equation.DSMT4">
                  <p:embed/>
                  <p:pic>
                    <p:nvPicPr>
                      <p:cNvPr id="0" name="Picture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5383741"/>
                        <a:ext cx="3481388" cy="1003064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9156" name="Group 12"/>
          <p:cNvGrpSpPr>
            <a:grpSpLocks/>
          </p:cNvGrpSpPr>
          <p:nvPr/>
        </p:nvGrpSpPr>
        <p:grpSpPr bwMode="auto">
          <a:xfrm>
            <a:off x="2895600" y="2438400"/>
            <a:ext cx="5105400" cy="995363"/>
            <a:chOff x="1488" y="1104"/>
            <a:chExt cx="3504" cy="723"/>
          </a:xfrm>
        </p:grpSpPr>
        <p:graphicFrame>
          <p:nvGraphicFramePr>
            <p:cNvPr id="49164" name="Object 5"/>
            <p:cNvGraphicFramePr>
              <a:graphicFrameLocks noChangeAspect="1"/>
            </p:cNvGraphicFramePr>
            <p:nvPr/>
          </p:nvGraphicFramePr>
          <p:xfrm>
            <a:off x="1488" y="1104"/>
            <a:ext cx="1440" cy="7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863225" imgH="431613" progId="">
                    <p:embed/>
                  </p:oleObj>
                </mc:Choice>
                <mc:Fallback>
                  <p:oleObj name="Equation" r:id="rId5" imgW="863225" imgH="431613" progId="">
                    <p:embed/>
                    <p:pic>
                      <p:nvPicPr>
                        <p:cNvPr id="0" name="Picture 5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88" y="1104"/>
                          <a:ext cx="1440" cy="720"/>
                        </a:xfrm>
                        <a:prstGeom prst="rect">
                          <a:avLst/>
                        </a:prstGeom>
                        <a:solidFill>
                          <a:schemeClr val="tx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9165" name="Object 8"/>
            <p:cNvGraphicFramePr>
              <a:graphicFrameLocks noChangeAspect="1"/>
            </p:cNvGraphicFramePr>
            <p:nvPr/>
          </p:nvGraphicFramePr>
          <p:xfrm>
            <a:off x="2928" y="1104"/>
            <a:ext cx="2064" cy="72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1269449" imgH="444307" progId="Equation.DSMT4">
                    <p:embed/>
                  </p:oleObj>
                </mc:Choice>
                <mc:Fallback>
                  <p:oleObj name="Equation" r:id="rId7" imgW="1269449" imgH="444307" progId="Equation.DSMT4">
                    <p:embed/>
                    <p:pic>
                      <p:nvPicPr>
                        <p:cNvPr id="0" name="Picture 5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28" y="1104"/>
                          <a:ext cx="2064" cy="723"/>
                        </a:xfrm>
                        <a:prstGeom prst="rect">
                          <a:avLst/>
                        </a:prstGeom>
                        <a:solidFill>
                          <a:schemeClr val="tx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9157" name="Group 13"/>
          <p:cNvGrpSpPr>
            <a:grpSpLocks/>
          </p:cNvGrpSpPr>
          <p:nvPr/>
        </p:nvGrpSpPr>
        <p:grpSpPr bwMode="auto">
          <a:xfrm>
            <a:off x="1839912" y="4038600"/>
            <a:ext cx="7086600" cy="800100"/>
            <a:chOff x="1008" y="2928"/>
            <a:chExt cx="4752" cy="600"/>
          </a:xfrm>
        </p:grpSpPr>
        <p:graphicFrame>
          <p:nvGraphicFramePr>
            <p:cNvPr id="49162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56278889"/>
                </p:ext>
              </p:extLst>
            </p:nvPr>
          </p:nvGraphicFramePr>
          <p:xfrm>
            <a:off x="1008" y="2931"/>
            <a:ext cx="2513" cy="59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1816100" imgH="431800" progId="Equation.DSMT4">
                    <p:embed/>
                  </p:oleObj>
                </mc:Choice>
                <mc:Fallback>
                  <p:oleObj name="Equation" r:id="rId9" imgW="1816100" imgH="431800" progId="Equation.DSMT4">
                    <p:embed/>
                    <p:pic>
                      <p:nvPicPr>
                        <p:cNvPr id="0" name="Picture 5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08" y="2931"/>
                          <a:ext cx="2513" cy="597"/>
                        </a:xfrm>
                        <a:prstGeom prst="rect">
                          <a:avLst/>
                        </a:prstGeom>
                        <a:solidFill>
                          <a:schemeClr val="tx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9163" name="Object 9"/>
            <p:cNvGraphicFramePr>
              <a:graphicFrameLocks noChangeAspect="1"/>
            </p:cNvGraphicFramePr>
            <p:nvPr/>
          </p:nvGraphicFramePr>
          <p:xfrm>
            <a:off x="3504" y="2928"/>
            <a:ext cx="2256" cy="5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1" imgW="1675673" imgH="444307" progId="Equation.DSMT4">
                    <p:embed/>
                  </p:oleObj>
                </mc:Choice>
                <mc:Fallback>
                  <p:oleObj name="Equation" r:id="rId11" imgW="1675673" imgH="444307" progId="Equation.DSMT4">
                    <p:embed/>
                    <p:pic>
                      <p:nvPicPr>
                        <p:cNvPr id="0" name="Picture 5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04" y="2928"/>
                          <a:ext cx="2256" cy="598"/>
                        </a:xfrm>
                        <a:prstGeom prst="rect">
                          <a:avLst/>
                        </a:prstGeom>
                        <a:solidFill>
                          <a:schemeClr val="tx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9158" name="Text Box 10"/>
          <p:cNvSpPr txBox="1">
            <a:spLocks noChangeArrowheads="1"/>
          </p:cNvSpPr>
          <p:nvPr/>
        </p:nvSpPr>
        <p:spPr bwMode="auto">
          <a:xfrm>
            <a:off x="1289344" y="5637672"/>
            <a:ext cx="138371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kumimoji="0" lang="en-US" sz="1800" dirty="0">
                <a:solidFill>
                  <a:srgbClr val="FFFF00"/>
                </a:solidFill>
                <a:latin typeface="+mn-lt"/>
              </a:rPr>
              <a:t>n-</a:t>
            </a:r>
            <a:r>
              <a:rPr kumimoji="0" lang="en-US" sz="1800" dirty="0" err="1">
                <a:solidFill>
                  <a:srgbClr val="FFFF00"/>
                </a:solidFill>
                <a:latin typeface="+mn-lt"/>
              </a:rPr>
              <a:t>th</a:t>
            </a:r>
            <a:r>
              <a:rPr kumimoji="0" lang="en-US" sz="1800" dirty="0">
                <a:solidFill>
                  <a:srgbClr val="FFFF00"/>
                </a:solidFill>
                <a:latin typeface="+mn-lt"/>
              </a:rPr>
              <a:t> moment</a:t>
            </a:r>
          </a:p>
          <a:p>
            <a:r>
              <a:rPr kumimoji="0" lang="en-US" sz="1800" dirty="0">
                <a:latin typeface="+mn-lt"/>
              </a:rPr>
              <a:t>around mean</a:t>
            </a:r>
          </a:p>
        </p:txBody>
      </p:sp>
      <p:sp>
        <p:nvSpPr>
          <p:cNvPr id="49159" name="Text Box 11"/>
          <p:cNvSpPr txBox="1">
            <a:spLocks noChangeArrowheads="1"/>
          </p:cNvSpPr>
          <p:nvPr/>
        </p:nvSpPr>
        <p:spPr bwMode="auto">
          <a:xfrm>
            <a:off x="217488" y="4133441"/>
            <a:ext cx="142218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kumimoji="0" lang="en-US" sz="1800" dirty="0">
                <a:solidFill>
                  <a:srgbClr val="FFFF00"/>
                </a:solidFill>
                <a:latin typeface="+mn-lt"/>
              </a:rPr>
              <a:t>variance</a:t>
            </a:r>
          </a:p>
          <a:p>
            <a:r>
              <a:rPr kumimoji="0" lang="en-US" sz="1800" dirty="0">
                <a:latin typeface="+mn-lt"/>
              </a:rPr>
              <a:t>(2</a:t>
            </a:r>
            <a:r>
              <a:rPr kumimoji="0" lang="en-US" sz="1800" baseline="30000" dirty="0">
                <a:latin typeface="+mn-lt"/>
              </a:rPr>
              <a:t>nd</a:t>
            </a:r>
            <a:r>
              <a:rPr kumimoji="0" lang="en-US" sz="1800" dirty="0">
                <a:latin typeface="+mn-lt"/>
              </a:rPr>
              <a:t> moment)</a:t>
            </a:r>
          </a:p>
        </p:txBody>
      </p:sp>
      <p:sp>
        <p:nvSpPr>
          <p:cNvPr id="49161" name="Text Box 15"/>
          <p:cNvSpPr txBox="1">
            <a:spLocks noChangeArrowheads="1"/>
          </p:cNvSpPr>
          <p:nvPr/>
        </p:nvSpPr>
        <p:spPr bwMode="auto">
          <a:xfrm>
            <a:off x="763559" y="2500267"/>
            <a:ext cx="190949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kumimoji="0" lang="en-US" sz="1800" dirty="0">
                <a:solidFill>
                  <a:srgbClr val="FFFF00"/>
                </a:solidFill>
                <a:latin typeface="+mn-lt"/>
                <a:ea typeface="SimHei" panose="02010609060101010101" pitchFamily="49" charset="-122"/>
              </a:rPr>
              <a:t>mean</a:t>
            </a:r>
          </a:p>
          <a:p>
            <a:r>
              <a:rPr kumimoji="0" lang="en-US" sz="1800" dirty="0">
                <a:latin typeface="+mn-lt"/>
                <a:ea typeface="SimHei" panose="02010609060101010101" pitchFamily="49" charset="-122"/>
              </a:rPr>
              <a:t>(average intensity)</a:t>
            </a:r>
          </a:p>
        </p:txBody>
      </p:sp>
      <p:sp>
        <p:nvSpPr>
          <p:cNvPr id="2" name="Rectangle 1"/>
          <p:cNvSpPr/>
          <p:nvPr/>
        </p:nvSpPr>
        <p:spPr>
          <a:xfrm>
            <a:off x="1016794" y="1688837"/>
            <a:ext cx="7696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Useful statistics can be computed from image histograms.</a:t>
            </a:r>
            <a:endParaRPr lang="en-US" sz="24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8" grpId="0"/>
      <p:bldP spid="49159" grpId="0"/>
      <p:bldP spid="49161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82625" y="534013"/>
            <a:ext cx="7772400" cy="1143000"/>
          </a:xfrm>
        </p:spPr>
        <p:txBody>
          <a:bodyPr/>
          <a:lstStyle/>
          <a:p>
            <a:r>
              <a:rPr kumimoji="1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CBCBCB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Histogram Statistics (cont’d)</a:t>
            </a:r>
            <a:endParaRPr lang="en-US" sz="3200" dirty="0"/>
          </a:p>
        </p:txBody>
      </p:sp>
      <p:graphicFrame>
        <p:nvGraphicFramePr>
          <p:cNvPr id="50179" name="Object 6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613679324"/>
              </p:ext>
            </p:extLst>
          </p:nvPr>
        </p:nvGraphicFramePr>
        <p:xfrm>
          <a:off x="3817144" y="5173717"/>
          <a:ext cx="1382712" cy="430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71004" imgH="177646" progId="Equation.DSMT4">
                  <p:embed/>
                </p:oleObj>
              </mc:Choice>
              <mc:Fallback>
                <p:oleObj name="Equation" r:id="rId2" imgW="571004" imgH="177646" progId="Equation.DSMT4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7144" y="5173717"/>
                        <a:ext cx="1382712" cy="430213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0180" name="Picture 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2590800"/>
            <a:ext cx="8712200" cy="2480726"/>
          </a:xfrm>
          <a:noFill/>
        </p:spPr>
      </p:pic>
      <p:graphicFrame>
        <p:nvGraphicFramePr>
          <p:cNvPr id="5018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8331236"/>
              </p:ext>
            </p:extLst>
          </p:nvPr>
        </p:nvGraphicFramePr>
        <p:xfrm>
          <a:off x="1066800" y="5203618"/>
          <a:ext cx="1254125" cy="4081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545626" imgH="177646" progId="Equation.DSMT4">
                  <p:embed/>
                </p:oleObj>
              </mc:Choice>
              <mc:Fallback>
                <p:oleObj name="Equation" r:id="rId5" imgW="545626" imgH="177646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5203618"/>
                        <a:ext cx="1254125" cy="40819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182" name="Object 8"/>
          <p:cNvGraphicFramePr>
            <a:graphicFrameLocks noGrp="1" noChangeAspect="1"/>
          </p:cNvGraphicFramePr>
          <p:nvPr>
            <p:ph sz="half" idx="2"/>
          </p:nvPr>
        </p:nvGraphicFramePr>
        <p:xfrm>
          <a:off x="6705600" y="5181600"/>
          <a:ext cx="1401762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571004" imgH="177646" progId="Equation.DSMT4">
                  <p:embed/>
                </p:oleObj>
              </mc:Choice>
              <mc:Fallback>
                <p:oleObj name="Equation" r:id="rId7" imgW="571004" imgH="177646" progId="Equation.DSMT4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5181600"/>
                        <a:ext cx="1401762" cy="43497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1524000" y="1953759"/>
            <a:ext cx="550022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dirty="0"/>
              <a:t> 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l-GR" sz="2400" dirty="0">
                <a:solidFill>
                  <a:srgbClr val="FFFF00"/>
                </a:solidFill>
              </a:rPr>
              <a:t>σ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/>
              <a:t>is useful for estimating image contrast!</a:t>
            </a:r>
          </a:p>
        </p:txBody>
      </p:sp>
    </p:spTree>
    <p:extLst>
      <p:ext uri="{BB962C8B-B14F-4D97-AF65-F5344CB8AC3E}">
        <p14:creationId xmlns:p14="http://schemas.microsoft.com/office/powerpoint/2010/main" val="198968670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Histogram Statistics </a:t>
            </a:r>
          </a:p>
        </p:txBody>
      </p:sp>
      <p:graphicFrame>
        <p:nvGraphicFramePr>
          <p:cNvPr id="5120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8200748"/>
              </p:ext>
            </p:extLst>
          </p:nvPr>
        </p:nvGraphicFramePr>
        <p:xfrm>
          <a:off x="813097" y="3186736"/>
          <a:ext cx="3758903" cy="19767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714320" imgH="901440" progId="Equation.DSMT4">
                  <p:embed/>
                </p:oleObj>
              </mc:Choice>
              <mc:Fallback>
                <p:oleObj name="Equation" r:id="rId3" imgW="1714320" imgH="901440" progId="Equation.DSMT4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3097" y="3186736"/>
                        <a:ext cx="3758903" cy="197677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04" name="Object 6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3487738"/>
              </p:ext>
            </p:extLst>
          </p:nvPr>
        </p:nvGraphicFramePr>
        <p:xfrm>
          <a:off x="5029200" y="3429000"/>
          <a:ext cx="3654425" cy="1492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625400" imgH="660240" progId="Equation.DSMT4">
                  <p:embed/>
                </p:oleObj>
              </mc:Choice>
              <mc:Fallback>
                <p:oleObj name="Equation" r:id="rId5" imgW="1625400" imgH="660240" progId="Equation.DSMT4">
                  <p:embed/>
                  <p:pic>
                    <p:nvPicPr>
                      <p:cNvPr id="0" name="Picture 2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3429000"/>
                        <a:ext cx="3654425" cy="149225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81000" y="1905000"/>
            <a:ext cx="84513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Compute image histogram statistics in a local region. 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Contrast Stretching or Compression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7772400" cy="4114800"/>
          </a:xfrm>
        </p:spPr>
        <p:txBody>
          <a:bodyPr/>
          <a:lstStyle/>
          <a:p>
            <a:endParaRPr lang="en-US" sz="2200" dirty="0"/>
          </a:p>
          <a:p>
            <a:r>
              <a:rPr lang="en-US" sz="2200" dirty="0">
                <a:solidFill>
                  <a:srgbClr val="FFFF00"/>
                </a:solidFill>
              </a:rPr>
              <a:t>Stretch</a:t>
            </a:r>
            <a:r>
              <a:rPr lang="en-US" sz="2200" dirty="0"/>
              <a:t> gray-level ranges where </a:t>
            </a:r>
          </a:p>
          <a:p>
            <a:pPr>
              <a:buFontTx/>
              <a:buNone/>
            </a:pPr>
            <a:r>
              <a:rPr lang="en-US" sz="2200" dirty="0"/>
              <a:t>    we desire more information </a:t>
            </a:r>
          </a:p>
          <a:p>
            <a:pPr>
              <a:buFontTx/>
              <a:buNone/>
            </a:pPr>
            <a:r>
              <a:rPr lang="en-US" sz="2200" dirty="0">
                <a:solidFill>
                  <a:srgbClr val="FFFF00"/>
                </a:solidFill>
              </a:rPr>
              <a:t>    (slope &gt; 1)</a:t>
            </a:r>
          </a:p>
          <a:p>
            <a:pPr>
              <a:buFontTx/>
              <a:buNone/>
            </a:pPr>
            <a:endParaRPr lang="en-US" sz="2200" dirty="0"/>
          </a:p>
          <a:p>
            <a:r>
              <a:rPr lang="en-US" sz="2200" dirty="0">
                <a:solidFill>
                  <a:srgbClr val="FFFF00"/>
                </a:solidFill>
              </a:rPr>
              <a:t>Compress</a:t>
            </a:r>
            <a:r>
              <a:rPr lang="en-US" sz="2200" dirty="0"/>
              <a:t> gray-level ranges that</a:t>
            </a:r>
          </a:p>
          <a:p>
            <a:pPr>
              <a:buFontTx/>
              <a:buNone/>
            </a:pPr>
            <a:r>
              <a:rPr lang="en-US" sz="2200" dirty="0"/>
              <a:t>     are of little interest</a:t>
            </a:r>
          </a:p>
          <a:p>
            <a:pPr>
              <a:buFontTx/>
              <a:buNone/>
            </a:pPr>
            <a:r>
              <a:rPr lang="en-US" sz="2200" dirty="0"/>
              <a:t>   </a:t>
            </a:r>
            <a:r>
              <a:rPr lang="en-US" sz="2200" dirty="0">
                <a:solidFill>
                  <a:srgbClr val="FFFF00"/>
                </a:solidFill>
              </a:rPr>
              <a:t> (0 &lt; slope &lt; 1)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32000"/>
            <a:ext cx="4075113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154850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>
          <a:xfrm>
            <a:off x="702365" y="533400"/>
            <a:ext cx="7772400" cy="1143000"/>
          </a:xfrm>
        </p:spPr>
        <p:txBody>
          <a:bodyPr/>
          <a:lstStyle/>
          <a:p>
            <a:r>
              <a:rPr lang="en-US" sz="3200" dirty="0"/>
              <a:t>Local Histogram Statistics (cont’d)</a:t>
            </a:r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8001000" cy="4114800"/>
          </a:xfrm>
        </p:spPr>
        <p:txBody>
          <a:bodyPr/>
          <a:lstStyle/>
          <a:p>
            <a:r>
              <a:rPr lang="en-US" dirty="0"/>
              <a:t>Could be useful for local image enhancement.</a:t>
            </a:r>
          </a:p>
          <a:p>
            <a:endParaRPr lang="en-US" dirty="0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724400" y="2998788"/>
            <a:ext cx="3966150" cy="273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400" u="sng" dirty="0"/>
              <a:t>Task:</a:t>
            </a:r>
            <a:r>
              <a:rPr lang="en-US" sz="2400" dirty="0"/>
              <a:t> enhance </a:t>
            </a:r>
            <a:r>
              <a:rPr lang="en-US" sz="2400" dirty="0">
                <a:solidFill>
                  <a:srgbClr val="FFFF00"/>
                </a:solidFill>
              </a:rPr>
              <a:t>dark</a:t>
            </a:r>
          </a:p>
          <a:p>
            <a:r>
              <a:rPr lang="en-US" sz="2400" dirty="0"/>
              <a:t>areas without affecting</a:t>
            </a:r>
          </a:p>
          <a:p>
            <a:r>
              <a:rPr lang="en-US" sz="2400" dirty="0"/>
              <a:t>much </a:t>
            </a:r>
            <a:r>
              <a:rPr lang="en-US" sz="2400" dirty="0">
                <a:solidFill>
                  <a:srgbClr val="FFFF00"/>
                </a:solidFill>
              </a:rPr>
              <a:t>bright</a:t>
            </a:r>
            <a:r>
              <a:rPr lang="en-US" sz="2400" dirty="0"/>
              <a:t> areas.</a:t>
            </a:r>
          </a:p>
          <a:p>
            <a:endParaRPr lang="en-US" sz="2400" dirty="0"/>
          </a:p>
          <a:p>
            <a:r>
              <a:rPr lang="en-US" sz="2400" u="sng" dirty="0"/>
              <a:t>Idea:</a:t>
            </a:r>
            <a:r>
              <a:rPr lang="en-US" sz="2400" dirty="0"/>
              <a:t> Find </a:t>
            </a:r>
            <a:r>
              <a:rPr lang="en-US" sz="2400" dirty="0">
                <a:solidFill>
                  <a:srgbClr val="FFFF00"/>
                </a:solidFill>
              </a:rPr>
              <a:t>dark</a:t>
            </a:r>
            <a:r>
              <a:rPr lang="en-US" sz="2400" dirty="0"/>
              <a:t>, </a:t>
            </a:r>
            <a:r>
              <a:rPr lang="en-US" sz="2400" dirty="0">
                <a:solidFill>
                  <a:srgbClr val="FFFF00"/>
                </a:solidFill>
              </a:rPr>
              <a:t>low contrast</a:t>
            </a:r>
          </a:p>
          <a:p>
            <a:r>
              <a:rPr lang="en-US" sz="2400" dirty="0"/>
              <a:t>areas using local  statistics and</a:t>
            </a:r>
          </a:p>
          <a:p>
            <a:r>
              <a:rPr lang="en-US" sz="2400" dirty="0"/>
              <a:t>enhance them</a:t>
            </a:r>
            <a:r>
              <a:rPr lang="en-US" dirty="0"/>
              <a:t>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16"/>
          <a:stretch/>
        </p:blipFill>
        <p:spPr bwMode="auto">
          <a:xfrm>
            <a:off x="1524000" y="2998788"/>
            <a:ext cx="2514600" cy="2539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53"/>
          <a:stretch/>
        </p:blipFill>
        <p:spPr bwMode="auto">
          <a:xfrm>
            <a:off x="3432481" y="3998034"/>
            <a:ext cx="2560393" cy="2525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Local Histogram Statistics (cont’d)</a:t>
            </a:r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3485742-4CEA-A573-8C71-4836E6620734}"/>
              </a:ext>
            </a:extLst>
          </p:cNvPr>
          <p:cNvGrpSpPr/>
          <p:nvPr/>
        </p:nvGrpSpPr>
        <p:grpSpPr>
          <a:xfrm>
            <a:off x="2523675" y="3004577"/>
            <a:ext cx="4671788" cy="321927"/>
            <a:chOff x="1794338" y="3112307"/>
            <a:chExt cx="4671788" cy="321927"/>
          </a:xfrm>
        </p:grpSpPr>
        <p:sp>
          <p:nvSpPr>
            <p:cNvPr id="6" name="TextBox 5"/>
            <p:cNvSpPr txBox="1"/>
            <p:nvPr/>
          </p:nvSpPr>
          <p:spPr>
            <a:xfrm>
              <a:off x="1794338" y="3112307"/>
              <a:ext cx="7809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/>
                <a:t>m</a:t>
              </a:r>
              <a:r>
                <a:rPr lang="en-US" sz="1400" baseline="-25000" dirty="0" err="1"/>
                <a:t>G</a:t>
              </a:r>
              <a:r>
                <a:rPr lang="en-US" sz="1400" dirty="0"/>
                <a:t>=161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675668" y="3112308"/>
              <a:ext cx="7377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400" dirty="0"/>
                <a:t>σ</a:t>
              </a:r>
              <a:r>
                <a:rPr lang="en-US" sz="1400" baseline="-25000" dirty="0"/>
                <a:t>G</a:t>
              </a:r>
              <a:r>
                <a:rPr lang="en-US" sz="1400" dirty="0"/>
                <a:t>=103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614063" y="3126457"/>
              <a:ext cx="28520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E=22.8       k</a:t>
              </a:r>
              <a:r>
                <a:rPr lang="en-US" sz="1400" baseline="-25000" dirty="0"/>
                <a:t>0</a:t>
              </a:r>
              <a:r>
                <a:rPr lang="en-US" sz="1400" dirty="0"/>
                <a:t>=0.25    k</a:t>
              </a:r>
              <a:r>
                <a:rPr lang="en-US" sz="1400" baseline="-25000" dirty="0"/>
                <a:t>1</a:t>
              </a:r>
              <a:r>
                <a:rPr lang="en-US" sz="1400" dirty="0"/>
                <a:t>=0    k</a:t>
              </a:r>
              <a:r>
                <a:rPr lang="en-US" sz="1400" baseline="-25000" dirty="0"/>
                <a:t>2</a:t>
              </a:r>
              <a:r>
                <a:rPr lang="en-US" sz="1400" dirty="0"/>
                <a:t>=0.1</a:t>
              </a:r>
            </a:p>
          </p:txBody>
        </p:sp>
      </p:grpSp>
      <p:graphicFrame>
        <p:nvGraphicFramePr>
          <p:cNvPr id="4" name="Object 6">
            <a:extLst>
              <a:ext uri="{FF2B5EF4-FFF2-40B4-BE49-F238E27FC236}">
                <a16:creationId xmlns:a16="http://schemas.microsoft.com/office/drawing/2014/main" id="{DAD7CC9D-5B81-80D1-9BCE-7E64F45576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2307305"/>
              </p:ext>
            </p:extLst>
          </p:nvPr>
        </p:nvGraphicFramePr>
        <p:xfrm>
          <a:off x="2054531" y="1891286"/>
          <a:ext cx="5949950" cy="1140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848040" imgH="736560" progId="Equation.DSMT4">
                  <p:embed/>
                </p:oleObj>
              </mc:Choice>
              <mc:Fallback>
                <p:oleObj name="Equation" r:id="rId4" imgW="3848040" imgH="736560" progId="Equation.DSMT4">
                  <p:embed/>
                  <p:pic>
                    <p:nvPicPr>
                      <p:cNvPr id="49155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4531" y="1891286"/>
                        <a:ext cx="5949950" cy="1140117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526730D-4119-B96A-9BED-6EB4D0DFD06B}"/>
              </a:ext>
            </a:extLst>
          </p:cNvPr>
          <p:cNvSpPr txBox="1"/>
          <p:nvPr/>
        </p:nvSpPr>
        <p:spPr>
          <a:xfrm>
            <a:off x="3883865" y="1592948"/>
            <a:ext cx="19673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</a:rPr>
              <a:t>“</a:t>
            </a:r>
            <a:r>
              <a:rPr lang="en-US" sz="1600" dirty="0">
                <a:solidFill>
                  <a:srgbClr val="FFFF00"/>
                </a:solidFill>
              </a:rPr>
              <a:t>da</a:t>
            </a:r>
            <a:r>
              <a:rPr kumimoji="1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rk</a:t>
            </a:r>
            <a:r>
              <a:rPr kumimoji="1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” constraint</a:t>
            </a:r>
            <a:endParaRPr lang="en-US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B55F00-754D-A8EF-093B-5871D9D32B6F}"/>
              </a:ext>
            </a:extLst>
          </p:cNvPr>
          <p:cNvSpPr txBox="1"/>
          <p:nvPr/>
        </p:nvSpPr>
        <p:spPr>
          <a:xfrm>
            <a:off x="5851210" y="1579557"/>
            <a:ext cx="235050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</a:rPr>
              <a:t>“</a:t>
            </a:r>
            <a:r>
              <a:rPr lang="en-US" sz="1600" dirty="0">
                <a:solidFill>
                  <a:srgbClr val="FFFF00"/>
                </a:solidFill>
              </a:rPr>
              <a:t>low-contrast</a:t>
            </a:r>
            <a:r>
              <a:rPr kumimoji="1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” constraint</a:t>
            </a:r>
            <a:endParaRPr lang="en-US" sz="1600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38FA2A11-4C21-B592-5CAA-9266D3EFB8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3"/>
          <a:stretch/>
        </p:blipFill>
        <p:spPr bwMode="auto">
          <a:xfrm>
            <a:off x="378025" y="3998034"/>
            <a:ext cx="2560393" cy="2525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FF30B4A4-3AB8-D52A-9A00-8864BC71DB7B}"/>
              </a:ext>
            </a:extLst>
          </p:cNvPr>
          <p:cNvSpPr/>
          <p:nvPr/>
        </p:nvSpPr>
        <p:spPr bwMode="auto">
          <a:xfrm>
            <a:off x="3065911" y="4994767"/>
            <a:ext cx="259859" cy="265169"/>
          </a:xfrm>
          <a:prstGeom prst="rightArrow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id="{204113D3-11B0-29F0-C601-46A7095FF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15" r="3703" b="24199"/>
          <a:stretch>
            <a:fillRect/>
          </a:stretch>
        </p:blipFill>
        <p:spPr bwMode="auto">
          <a:xfrm>
            <a:off x="6296466" y="4015665"/>
            <a:ext cx="2525555" cy="2525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B50BF91-DEA6-9C43-9189-F2BC3C9763C2}"/>
              </a:ext>
            </a:extLst>
          </p:cNvPr>
          <p:cNvSpPr txBox="1"/>
          <p:nvPr/>
        </p:nvSpPr>
        <p:spPr>
          <a:xfrm>
            <a:off x="3432481" y="364633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local image enhancement</a:t>
            </a:r>
            <a:endParaRPr lang="en-US" sz="18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B09715C-BD54-6575-8317-7F3D38CB1800}"/>
              </a:ext>
            </a:extLst>
          </p:cNvPr>
          <p:cNvSpPr txBox="1"/>
          <p:nvPr/>
        </p:nvSpPr>
        <p:spPr>
          <a:xfrm>
            <a:off x="6248400" y="3340170"/>
            <a:ext cx="2971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kumimoji="1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r>
              <a:rPr kumimoji="1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local histogram equalization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Quiz #1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8305800" cy="41148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When</a:t>
            </a:r>
            <a:r>
              <a:rPr lang="en-US" dirty="0"/>
              <a:t>: 9/18/2024 (Wednesday) at 1:00pm 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What:</a:t>
            </a:r>
            <a:r>
              <a:rPr lang="en-US" dirty="0"/>
              <a:t> Introduction to Image Processing &amp; Intensity Transformations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Duration</a:t>
            </a:r>
            <a:r>
              <a:rPr lang="en-US" dirty="0"/>
              <a:t>: 15 minutes</a:t>
            </a:r>
          </a:p>
        </p:txBody>
      </p:sp>
    </p:spTree>
    <p:extLst>
      <p:ext uri="{BB962C8B-B14F-4D97-AF65-F5344CB8AC3E}">
        <p14:creationId xmlns:p14="http://schemas.microsoft.com/office/powerpoint/2010/main" val="810575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50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512312"/>
            <a:ext cx="8153400" cy="1143000"/>
          </a:xfrm>
        </p:spPr>
        <p:txBody>
          <a:bodyPr/>
          <a:lstStyle/>
          <a:p>
            <a:r>
              <a:rPr lang="en-US" sz="3200" dirty="0"/>
              <a:t>Image stretching/compression </a:t>
            </a:r>
            <a:br>
              <a:rPr lang="en-US" sz="3200" dirty="0"/>
            </a:br>
            <a:r>
              <a:rPr lang="en-US" sz="3200" dirty="0"/>
              <a:t>using a linear transformation </a:t>
            </a:r>
          </a:p>
        </p:txBody>
      </p:sp>
      <p:sp>
        <p:nvSpPr>
          <p:cNvPr id="565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308863"/>
            <a:ext cx="8001000" cy="45720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solidFill>
                  <a:srgbClr val="FFFF00"/>
                </a:solidFill>
              </a:rPr>
              <a:t>Stretching</a:t>
            </a:r>
            <a:r>
              <a:rPr lang="en-US" sz="2000" dirty="0"/>
              <a:t>: [</a:t>
            </a:r>
            <a:r>
              <a:rPr lang="en-US" sz="2000" dirty="0" err="1"/>
              <a:t>c,d</a:t>
            </a:r>
            <a:r>
              <a:rPr lang="en-US" sz="2000" dirty="0"/>
              <a:t>] is wider than [</a:t>
            </a:r>
            <a:r>
              <a:rPr lang="en-US" sz="2000" dirty="0" err="1"/>
              <a:t>a,b</a:t>
            </a:r>
            <a:r>
              <a:rPr lang="en-US" sz="2000" dirty="0"/>
              <a:t>]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FFF00"/>
                </a:solidFill>
              </a:rPr>
              <a:t>Compression</a:t>
            </a:r>
            <a:r>
              <a:rPr lang="en-US" sz="2000" dirty="0"/>
              <a:t>: [</a:t>
            </a:r>
            <a:r>
              <a:rPr lang="en-US" sz="2000" dirty="0" err="1"/>
              <a:t>a,b</a:t>
            </a:r>
            <a:r>
              <a:rPr lang="en-US" sz="2000" dirty="0"/>
              <a:t>] is wider than [</a:t>
            </a:r>
            <a:r>
              <a:rPr lang="en-US" sz="2000" dirty="0" err="1"/>
              <a:t>c,d</a:t>
            </a:r>
            <a:r>
              <a:rPr lang="en-US" sz="2000" dirty="0"/>
              <a:t>]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	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err="1"/>
              <a:t>a</a:t>
            </a:r>
            <a:r>
              <a:rPr lang="en-US" dirty="0" err="1">
                <a:sym typeface="Wingdings" panose="05000000000000000000" pitchFamily="2" charset="2"/>
              </a:rPr>
              <a:t>c</a:t>
            </a:r>
            <a:r>
              <a:rPr lang="en-US" dirty="0">
                <a:sym typeface="Wingdings" panose="05000000000000000000" pitchFamily="2" charset="2"/>
              </a:rPr>
              <a:t>:   c=</a:t>
            </a:r>
            <a:r>
              <a:rPr lang="en-US" dirty="0" err="1">
                <a:sym typeface="Wingdings" panose="05000000000000000000" pitchFamily="2" charset="2"/>
              </a:rPr>
              <a:t>ma+k</a:t>
            </a:r>
            <a:endParaRPr lang="en-US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	</a:t>
            </a:r>
            <a:r>
              <a:rPr lang="en-US" dirty="0" err="1">
                <a:sym typeface="Wingdings" panose="05000000000000000000" pitchFamily="2" charset="2"/>
              </a:rPr>
              <a:t>bd</a:t>
            </a:r>
            <a:r>
              <a:rPr lang="en-US" dirty="0">
                <a:sym typeface="Wingdings" panose="05000000000000000000" pitchFamily="2" charset="2"/>
              </a:rPr>
              <a:t>:  d=</a:t>
            </a:r>
            <a:r>
              <a:rPr lang="en-US" dirty="0" err="1">
                <a:sym typeface="Wingdings" panose="05000000000000000000" pitchFamily="2" charset="2"/>
              </a:rPr>
              <a:t>mb+k</a:t>
            </a:r>
            <a:r>
              <a:rPr lang="en-US" dirty="0">
                <a:sym typeface="Wingdings" panose="05000000000000000000" pitchFamily="2" charset="2"/>
              </a:rPr>
              <a:t> </a:t>
            </a:r>
            <a:endParaRPr lang="en-US" dirty="0"/>
          </a:p>
          <a:p>
            <a:pPr>
              <a:buNone/>
            </a:pPr>
            <a:r>
              <a:rPr lang="en-US" dirty="0"/>
              <a:t>       </a:t>
            </a:r>
          </a:p>
          <a:p>
            <a:pPr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                               </a:t>
            </a:r>
          </a:p>
          <a:p>
            <a:pPr marL="0" indent="0">
              <a:buNone/>
            </a:pPr>
            <a:r>
              <a:rPr lang="en-US" dirty="0"/>
              <a:t>			</a:t>
            </a:r>
          </a:p>
        </p:txBody>
      </p:sp>
      <p:sp>
        <p:nvSpPr>
          <p:cNvPr id="2" name="Right Brace 1"/>
          <p:cNvSpPr/>
          <p:nvPr/>
        </p:nvSpPr>
        <p:spPr bwMode="auto">
          <a:xfrm>
            <a:off x="3621988" y="4180898"/>
            <a:ext cx="228600" cy="1066800"/>
          </a:xfrm>
          <a:prstGeom prst="rightBrace">
            <a:avLst/>
          </a:prstGeom>
          <a:noFill/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79358" y="4253661"/>
            <a:ext cx="1774845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  <a:r>
              <a:rPr lang="en-US" sz="1800" dirty="0">
                <a:solidFill>
                  <a:srgbClr val="FFFF00"/>
                </a:solidFill>
              </a:rPr>
              <a:t>two</a:t>
            </a:r>
            <a:r>
              <a:rPr lang="en-US" sz="1800" dirty="0"/>
              <a:t> equations </a:t>
            </a:r>
          </a:p>
          <a:p>
            <a:r>
              <a:rPr lang="en-US" sz="1800" dirty="0"/>
              <a:t>in </a:t>
            </a:r>
            <a:r>
              <a:rPr lang="en-US" sz="1800" dirty="0">
                <a:solidFill>
                  <a:srgbClr val="FFFF00"/>
                </a:solidFill>
              </a:rPr>
              <a:t>two</a:t>
            </a:r>
            <a:r>
              <a:rPr lang="en-US" sz="1800" dirty="0"/>
              <a:t> unknowns</a:t>
            </a:r>
          </a:p>
        </p:txBody>
      </p:sp>
      <p:sp>
        <p:nvSpPr>
          <p:cNvPr id="4" name="Rectangle 3"/>
          <p:cNvSpPr/>
          <p:nvPr/>
        </p:nvSpPr>
        <p:spPr>
          <a:xfrm>
            <a:off x="2711456" y="5645304"/>
            <a:ext cx="41953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Solution:  </a:t>
            </a:r>
            <a:r>
              <a:rPr lang="en-US" sz="2400" dirty="0">
                <a:solidFill>
                  <a:srgbClr val="FFFF00"/>
                </a:solidFill>
              </a:rPr>
              <a:t>y=(x-a)(d-c)/(b-a)+c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9235DE-81C4-8C6A-7139-C2D1FA612EDA}"/>
              </a:ext>
            </a:extLst>
          </p:cNvPr>
          <p:cNvSpPr txBox="1"/>
          <p:nvPr/>
        </p:nvSpPr>
        <p:spPr>
          <a:xfrm>
            <a:off x="1479597" y="3203948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y=</a:t>
            </a:r>
            <a:r>
              <a:rPr lang="en-US" dirty="0" err="1">
                <a:solidFill>
                  <a:srgbClr val="FFFF00"/>
                </a:solidFill>
              </a:rPr>
              <a:t>mx+k</a:t>
            </a:r>
            <a:r>
              <a:rPr lang="en-US" dirty="0">
                <a:solidFill>
                  <a:srgbClr val="FFFF00"/>
                </a:solidFill>
              </a:rPr>
              <a:t>      </a:t>
            </a:r>
            <a:r>
              <a:rPr lang="en-US" dirty="0" err="1"/>
              <a:t>m,k</a:t>
            </a:r>
            <a:r>
              <a:rPr lang="en-US" dirty="0"/>
              <a:t>?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A25B2151-554A-F91A-6FB9-0FD5C5C511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9" r="17725" b="45977"/>
          <a:stretch/>
        </p:blipFill>
        <p:spPr bwMode="auto">
          <a:xfrm>
            <a:off x="5840034" y="1792856"/>
            <a:ext cx="2514601" cy="238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3F22992-7E65-256B-F571-0D8B750F823F}"/>
              </a:ext>
            </a:extLst>
          </p:cNvPr>
          <p:cNvCxnSpPr>
            <a:cxnSpLocks/>
          </p:cNvCxnSpPr>
          <p:nvPr/>
        </p:nvCxnSpPr>
        <p:spPr bwMode="auto">
          <a:xfrm flipH="1">
            <a:off x="5916235" y="3570856"/>
            <a:ext cx="609600" cy="0"/>
          </a:xfrm>
          <a:prstGeom prst="line">
            <a:avLst/>
          </a:prstGeom>
          <a:ln w="12700">
            <a:prstDash val="dash"/>
            <a:headEnd type="none" w="sm" len="sm"/>
            <a:tailEnd type="none" w="sm" len="sm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FCCA37A-D002-725F-3CFA-8BF75107DF61}"/>
              </a:ext>
            </a:extLst>
          </p:cNvPr>
          <p:cNvCxnSpPr>
            <a:cxnSpLocks/>
          </p:cNvCxnSpPr>
          <p:nvPr/>
        </p:nvCxnSpPr>
        <p:spPr bwMode="auto">
          <a:xfrm flipH="1">
            <a:off x="5916235" y="1970656"/>
            <a:ext cx="990600" cy="0"/>
          </a:xfrm>
          <a:prstGeom prst="line">
            <a:avLst/>
          </a:prstGeom>
          <a:ln w="12700">
            <a:prstDash val="dash"/>
            <a:headEnd type="none" w="sm" len="sm"/>
            <a:tailEnd type="none" w="sm" len="sm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9BB1139-9EE5-E77C-ACF6-8147D79FB358}"/>
              </a:ext>
            </a:extLst>
          </p:cNvPr>
          <p:cNvCxnSpPr>
            <a:cxnSpLocks/>
          </p:cNvCxnSpPr>
          <p:nvPr/>
        </p:nvCxnSpPr>
        <p:spPr bwMode="auto">
          <a:xfrm>
            <a:off x="6553200" y="3733800"/>
            <a:ext cx="0" cy="446656"/>
          </a:xfrm>
          <a:prstGeom prst="line">
            <a:avLst/>
          </a:prstGeom>
          <a:ln w="12700">
            <a:prstDash val="dash"/>
            <a:headEnd type="none" w="sm" len="sm"/>
            <a:tailEnd type="none" w="sm" len="sm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0CEC6E0-C2AD-596F-6F50-627EB2C6EB04}"/>
              </a:ext>
            </a:extLst>
          </p:cNvPr>
          <p:cNvCxnSpPr>
            <a:cxnSpLocks/>
          </p:cNvCxnSpPr>
          <p:nvPr/>
        </p:nvCxnSpPr>
        <p:spPr bwMode="auto">
          <a:xfrm>
            <a:off x="6934200" y="3733800"/>
            <a:ext cx="0" cy="446656"/>
          </a:xfrm>
          <a:prstGeom prst="line">
            <a:avLst/>
          </a:prstGeom>
          <a:ln w="12700">
            <a:prstDash val="dash"/>
            <a:headEnd type="none" w="sm" len="sm"/>
            <a:tailEnd type="none" w="sm" len="sm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15DA7DA-00D4-8936-45FB-2E9927270114}"/>
              </a:ext>
            </a:extLst>
          </p:cNvPr>
          <p:cNvSpPr txBox="1"/>
          <p:nvPr/>
        </p:nvSpPr>
        <p:spPr>
          <a:xfrm>
            <a:off x="6415181" y="4075593"/>
            <a:ext cx="2760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CFE68F7-8B1D-0A83-255F-76180A1A9FA0}"/>
              </a:ext>
            </a:extLst>
          </p:cNvPr>
          <p:cNvSpPr txBox="1"/>
          <p:nvPr/>
        </p:nvSpPr>
        <p:spPr>
          <a:xfrm>
            <a:off x="6804769" y="4077228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1F0682F-E18A-FA2C-D44D-DF4757BD3597}"/>
              </a:ext>
            </a:extLst>
          </p:cNvPr>
          <p:cNvSpPr txBox="1"/>
          <p:nvPr/>
        </p:nvSpPr>
        <p:spPr>
          <a:xfrm>
            <a:off x="5640197" y="3331508"/>
            <a:ext cx="2760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6EE0622-4BFD-3AB6-5AE6-10D4442F380E}"/>
              </a:ext>
            </a:extLst>
          </p:cNvPr>
          <p:cNvSpPr txBox="1"/>
          <p:nvPr/>
        </p:nvSpPr>
        <p:spPr>
          <a:xfrm>
            <a:off x="5612436" y="1792509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33FE2BF-6076-D0D5-8138-1EBE169A3543}"/>
              </a:ext>
            </a:extLst>
          </p:cNvPr>
          <p:cNvSpPr txBox="1"/>
          <p:nvPr/>
        </p:nvSpPr>
        <p:spPr>
          <a:xfrm>
            <a:off x="1507950" y="1692137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[</a:t>
            </a:r>
            <a:r>
              <a:rPr lang="en-US" sz="2800" dirty="0" err="1"/>
              <a:t>a,b</a:t>
            </a:r>
            <a:r>
              <a:rPr lang="en-US" sz="2800" dirty="0"/>
              <a:t>] </a:t>
            </a:r>
            <a:r>
              <a:rPr lang="en-US" sz="2800" dirty="0">
                <a:sym typeface="Wingdings" panose="05000000000000000000" pitchFamily="2" charset="2"/>
              </a:rPr>
              <a:t> [c, d]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950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dirty="0"/>
              <a:t>Special case: [a, b]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[0, 255] </a:t>
            </a:r>
          </a:p>
        </p:txBody>
      </p:sp>
      <p:sp>
        <p:nvSpPr>
          <p:cNvPr id="565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49056"/>
            <a:ext cx="8001000" cy="4114800"/>
          </a:xfrm>
        </p:spPr>
        <p:txBody>
          <a:bodyPr/>
          <a:lstStyle/>
          <a:p>
            <a:r>
              <a:rPr lang="en-US" dirty="0"/>
              <a:t>Image values are typically in the range [0, 255] (e.g., PGM images use 8 bits/pixel) </a:t>
            </a:r>
          </a:p>
          <a:p>
            <a:endParaRPr lang="en-US" dirty="0"/>
          </a:p>
          <a:p>
            <a:r>
              <a:rPr lang="en-US" dirty="0"/>
              <a:t>If the pixels values are outside of [0, 255], the image will </a:t>
            </a:r>
            <a:r>
              <a:rPr lang="en-US" dirty="0">
                <a:solidFill>
                  <a:srgbClr val="FFFF00"/>
                </a:solidFill>
              </a:rPr>
              <a:t>not</a:t>
            </a:r>
            <a:r>
              <a:rPr lang="en-US" dirty="0"/>
              <a:t> be displayed correctly! </a:t>
            </a:r>
          </a:p>
          <a:p>
            <a:pPr lvl="1"/>
            <a:r>
              <a:rPr lang="en-US" dirty="0"/>
              <a:t>e.g., some image processing operations might yield pixel values </a:t>
            </a:r>
            <a:r>
              <a:rPr lang="en-US" dirty="0">
                <a:solidFill>
                  <a:srgbClr val="FFFF00"/>
                </a:solidFill>
              </a:rPr>
              <a:t>outside</a:t>
            </a:r>
            <a:r>
              <a:rPr lang="en-US" dirty="0"/>
              <a:t> the range [0, 255].</a:t>
            </a:r>
          </a:p>
          <a:p>
            <a:endParaRPr lang="en-US" dirty="0"/>
          </a:p>
          <a:p>
            <a:r>
              <a:rPr lang="en-US" dirty="0"/>
              <a:t>We </a:t>
            </a:r>
            <a:r>
              <a:rPr lang="en-US" dirty="0">
                <a:solidFill>
                  <a:srgbClr val="FFFF00"/>
                </a:solidFill>
              </a:rPr>
              <a:t>must</a:t>
            </a:r>
            <a:r>
              <a:rPr lang="en-US" dirty="0"/>
              <a:t> explicitly re-map the values to [0, 255]  </a:t>
            </a:r>
          </a:p>
          <a:p>
            <a:pPr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9859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dirty="0"/>
              <a:t>Special case: [a, b]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[0, 255] (cont’d)</a:t>
            </a:r>
          </a:p>
        </p:txBody>
      </p:sp>
      <p:sp>
        <p:nvSpPr>
          <p:cNvPr id="565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49056"/>
            <a:ext cx="8001000" cy="4114800"/>
          </a:xfrm>
        </p:spPr>
        <p:txBody>
          <a:bodyPr/>
          <a:lstStyle/>
          <a:p>
            <a:r>
              <a:rPr lang="en-US" dirty="0"/>
              <a:t>Find the min (</a:t>
            </a:r>
            <a:r>
              <a:rPr lang="en-US" dirty="0" err="1">
                <a:solidFill>
                  <a:srgbClr val="FFFF00"/>
                </a:solidFill>
              </a:rPr>
              <a:t>f</a:t>
            </a:r>
            <a:r>
              <a:rPr lang="en-US" baseline="-25000" dirty="0" err="1">
                <a:solidFill>
                  <a:srgbClr val="FFFF00"/>
                </a:solidFill>
              </a:rPr>
              <a:t>min</a:t>
            </a:r>
            <a:r>
              <a:rPr lang="en-US" dirty="0">
                <a:solidFill>
                  <a:srgbClr val="FFFF00"/>
                </a:solidFill>
              </a:rPr>
              <a:t>) </a:t>
            </a:r>
            <a:r>
              <a:rPr lang="en-US" dirty="0"/>
              <a:t>and max (</a:t>
            </a:r>
            <a:r>
              <a:rPr lang="en-US" dirty="0">
                <a:solidFill>
                  <a:srgbClr val="FFFF00"/>
                </a:solidFill>
              </a:rPr>
              <a:t>f</a:t>
            </a:r>
            <a:r>
              <a:rPr lang="en-US" baseline="-25000" dirty="0">
                <a:solidFill>
                  <a:srgbClr val="FFFF00"/>
                </a:solidFill>
              </a:rPr>
              <a:t>max</a:t>
            </a:r>
            <a:r>
              <a:rPr lang="en-US" dirty="0"/>
              <a:t>) intensity values of the image (</a:t>
            </a:r>
            <a:r>
              <a:rPr lang="en-US" u="sng" dirty="0"/>
              <a:t>note</a:t>
            </a:r>
            <a:r>
              <a:rPr lang="en-US" dirty="0"/>
              <a:t>: could be </a:t>
            </a:r>
            <a:r>
              <a:rPr lang="en-US" dirty="0">
                <a:solidFill>
                  <a:srgbClr val="FFFF00"/>
                </a:solidFill>
              </a:rPr>
              <a:t>negative</a:t>
            </a:r>
            <a:r>
              <a:rPr lang="en-US" dirty="0"/>
              <a:t>).</a:t>
            </a:r>
          </a:p>
          <a:p>
            <a:endParaRPr lang="en-US" dirty="0"/>
          </a:p>
          <a:p>
            <a:r>
              <a:rPr lang="en-US" dirty="0"/>
              <a:t>Compute the transformation:</a:t>
            </a:r>
          </a:p>
          <a:p>
            <a:endParaRPr lang="en-US" dirty="0"/>
          </a:p>
          <a:p>
            <a:pPr>
              <a:buFontTx/>
              <a:buNone/>
            </a:pPr>
            <a:r>
              <a:rPr lang="en-US" dirty="0"/>
              <a:t>			</a:t>
            </a:r>
          </a:p>
          <a:p>
            <a:pPr>
              <a:buFontTx/>
              <a:buNone/>
            </a:pPr>
            <a:endParaRPr lang="en-US" dirty="0"/>
          </a:p>
          <a:p>
            <a:pPr algn="ctr">
              <a:buNone/>
            </a:pPr>
            <a:endParaRPr lang="en-US" dirty="0">
              <a:solidFill>
                <a:srgbClr val="FFFF00"/>
              </a:solidFill>
            </a:endParaRPr>
          </a:p>
          <a:p>
            <a:pPr>
              <a:buFontTx/>
              <a:buNone/>
            </a:pPr>
            <a:endParaRPr lang="en-US" dirty="0"/>
          </a:p>
          <a:p>
            <a:pPr>
              <a:buFontTx/>
              <a:buNone/>
            </a:pPr>
            <a:r>
              <a:rPr lang="en-US" dirty="0"/>
              <a:t>                           </a:t>
            </a:r>
          </a:p>
        </p:txBody>
      </p:sp>
      <p:sp>
        <p:nvSpPr>
          <p:cNvPr id="4" name="Rectangle 3"/>
          <p:cNvSpPr/>
          <p:nvPr/>
        </p:nvSpPr>
        <p:spPr>
          <a:xfrm>
            <a:off x="2622698" y="3919375"/>
            <a:ext cx="29562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US" sz="2400" dirty="0"/>
              <a:t>[</a:t>
            </a:r>
            <a:r>
              <a:rPr lang="en-US" sz="2400" dirty="0" err="1"/>
              <a:t>f</a:t>
            </a:r>
            <a:r>
              <a:rPr lang="en-US" sz="2400" baseline="-25000" dirty="0" err="1"/>
              <a:t>min</a:t>
            </a:r>
            <a:r>
              <a:rPr lang="en-US" sz="2400" dirty="0"/>
              <a:t>, f</a:t>
            </a:r>
            <a:r>
              <a:rPr lang="en-US" sz="2400" baseline="-25000" dirty="0"/>
              <a:t>max</a:t>
            </a:r>
            <a:r>
              <a:rPr lang="en-US" sz="2400" dirty="0"/>
              <a:t>] </a:t>
            </a:r>
            <a:r>
              <a:rPr lang="en-US" sz="2400" dirty="0">
                <a:sym typeface="Wingdings" panose="05000000000000000000" pitchFamily="2" charset="2"/>
              </a:rPr>
              <a:t> </a:t>
            </a:r>
            <a:r>
              <a:rPr lang="en-US" sz="2400" dirty="0"/>
              <a:t>[0, 255]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BEFC24-E3C6-B2E5-473A-9C314F5470A6}"/>
              </a:ext>
            </a:extLst>
          </p:cNvPr>
          <p:cNvSpPr/>
          <p:nvPr/>
        </p:nvSpPr>
        <p:spPr>
          <a:xfrm>
            <a:off x="1463617" y="5602246"/>
            <a:ext cx="52213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  <a:r>
              <a:rPr lang="en-US" sz="2000" u="sng" dirty="0"/>
              <a:t>Note</a:t>
            </a:r>
            <a:r>
              <a:rPr lang="en-US" sz="2000" dirty="0"/>
              <a:t>: result should be truncated/rounded to (int)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D53929-2CDB-F433-E6C5-6EC6FDE04044}"/>
              </a:ext>
            </a:extLst>
          </p:cNvPr>
          <p:cNvSpPr txBox="1"/>
          <p:nvPr/>
        </p:nvSpPr>
        <p:spPr>
          <a:xfrm>
            <a:off x="1371600" y="4874568"/>
            <a:ext cx="5715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Solution: </a:t>
            </a:r>
            <a:r>
              <a:rPr kumimoji="1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y=255(x - </a:t>
            </a:r>
            <a:r>
              <a:rPr kumimoji="1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f</a:t>
            </a:r>
            <a:r>
              <a:rPr kumimoji="1" lang="en-US" sz="2400" b="0" i="0" u="none" strike="noStrike" kern="0" cap="none" spc="0" normalizeH="0" baseline="-2500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min</a:t>
            </a:r>
            <a:r>
              <a:rPr kumimoji="1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)/(f</a:t>
            </a:r>
            <a:r>
              <a:rPr kumimoji="1" lang="en-US" sz="2400" b="0" i="0" u="none" strike="noStrike" kern="0" cap="none" spc="0" normalizeH="0" baseline="-25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max </a:t>
            </a:r>
            <a:r>
              <a:rPr kumimoji="1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- </a:t>
            </a:r>
            <a:r>
              <a:rPr kumimoji="1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f</a:t>
            </a:r>
            <a:r>
              <a:rPr kumimoji="1" lang="en-US" sz="2400" b="0" i="0" u="none" strike="noStrike" kern="0" cap="none" spc="0" normalizeH="0" baseline="-2500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min</a:t>
            </a:r>
            <a:r>
              <a:rPr kumimoji="1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01956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theme/theme1.xml><?xml version="1.0" encoding="utf-8"?>
<a:theme xmlns:a="http://schemas.openxmlformats.org/drawingml/2006/main" name="Contemporary">
  <a:themeElements>
    <a:clrScheme name="Contemporary 1">
      <a:dk1>
        <a:srgbClr val="000000"/>
      </a:dk1>
      <a:lt1>
        <a:srgbClr val="FFFFFF"/>
      </a:lt1>
      <a:dk2>
        <a:srgbClr val="0066CC"/>
      </a:dk2>
      <a:lt2>
        <a:srgbClr val="CBCBCB"/>
      </a:lt2>
      <a:accent1>
        <a:srgbClr val="009999"/>
      </a:accent1>
      <a:accent2>
        <a:srgbClr val="FF9933"/>
      </a:accent2>
      <a:accent3>
        <a:srgbClr val="AAB8E2"/>
      </a:accent3>
      <a:accent4>
        <a:srgbClr val="DADADA"/>
      </a:accent4>
      <a:accent5>
        <a:srgbClr val="AACACA"/>
      </a:accent5>
      <a:accent6>
        <a:srgbClr val="E78A2D"/>
      </a:accent6>
      <a:hlink>
        <a:srgbClr val="330099"/>
      </a:hlink>
      <a:folHlink>
        <a:srgbClr val="CBCBCB"/>
      </a:folHlink>
    </a:clrScheme>
    <a:fontScheme name="Contemporary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ntemporary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9999"/>
        </a:accent1>
        <a:accent2>
          <a:srgbClr val="FF9933"/>
        </a:accent2>
        <a:accent3>
          <a:srgbClr val="AAB8E2"/>
        </a:accent3>
        <a:accent4>
          <a:srgbClr val="DADADA"/>
        </a:accent4>
        <a:accent5>
          <a:srgbClr val="AACACA"/>
        </a:accent5>
        <a:accent6>
          <a:srgbClr val="E78A2D"/>
        </a:accent6>
        <a:hlink>
          <a:srgbClr val="330099"/>
        </a:hlink>
        <a:folHlink>
          <a:srgbClr val="CBC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Files\MSOffice\Templates\Presentation Designs\Contemporary.pot</Template>
  <TotalTime>9173</TotalTime>
  <Words>2269</Words>
  <Application>Microsoft Office PowerPoint</Application>
  <PresentationFormat>On-screen Show (4:3)</PresentationFormat>
  <Paragraphs>509</Paragraphs>
  <Slides>62</Slides>
  <Notes>49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62</vt:i4>
      </vt:variant>
    </vt:vector>
  </HeadingPairs>
  <TitlesOfParts>
    <vt:vector size="68" baseType="lpstr">
      <vt:lpstr>Arial</vt:lpstr>
      <vt:lpstr>Times New Roman</vt:lpstr>
      <vt:lpstr>Wingdings</vt:lpstr>
      <vt:lpstr>Contemporary</vt:lpstr>
      <vt:lpstr>Equation</vt:lpstr>
      <vt:lpstr>Photo Editor Photo</vt:lpstr>
      <vt:lpstr>Intensity Transformations</vt:lpstr>
      <vt:lpstr>Spatial Domain Methods</vt:lpstr>
      <vt:lpstr>Point Processing Transformations</vt:lpstr>
      <vt:lpstr>Identity Transformation</vt:lpstr>
      <vt:lpstr>Negative Transformation</vt:lpstr>
      <vt:lpstr>Contrast Stretching or Compression</vt:lpstr>
      <vt:lpstr>Image stretching/compression  using a linear transformation </vt:lpstr>
      <vt:lpstr>Special case: [a, b]  [0, 255] </vt:lpstr>
      <vt:lpstr>Special case: [a, b]  [0, 255] (cont’d)</vt:lpstr>
      <vt:lpstr>Thresholding</vt:lpstr>
      <vt:lpstr>Intensity Level Slicing</vt:lpstr>
      <vt:lpstr>Logarithmic transformation</vt:lpstr>
      <vt:lpstr>Exponential transformation</vt:lpstr>
      <vt:lpstr>Histogram Equalization</vt:lpstr>
      <vt:lpstr>Image Histograms</vt:lpstr>
      <vt:lpstr>Normalized Image Histograms</vt:lpstr>
      <vt:lpstr>Image Histograms (cont’d)</vt:lpstr>
      <vt:lpstr>Properties of Image Histograms</vt:lpstr>
      <vt:lpstr>Properties of Image Histograms (cont’d)</vt:lpstr>
      <vt:lpstr>Properties of Image Histograms (cont’d)</vt:lpstr>
      <vt:lpstr>Histogram Equalization</vt:lpstr>
      <vt:lpstr>Histogram Equalization (cont’d)</vt:lpstr>
      <vt:lpstr>Random Variables - Review </vt:lpstr>
      <vt:lpstr>How do we compute probabilities  using Random Variables?</vt:lpstr>
      <vt:lpstr>Probability density function fX(x)</vt:lpstr>
      <vt:lpstr>Probability distribution function FX(x)</vt:lpstr>
      <vt:lpstr>Probability distribution function (cont’d)</vt:lpstr>
      <vt:lpstr>Transformations between Random Variables</vt:lpstr>
      <vt:lpstr>Transformations of r.v. - Example</vt:lpstr>
      <vt:lpstr> Special Case: T() is the CDF</vt:lpstr>
      <vt:lpstr>Histogram Equalization (cont’d)</vt:lpstr>
      <vt:lpstr>Histogram Equalization (cont’d)</vt:lpstr>
      <vt:lpstr>Histogram Equalization (cont’d)</vt:lpstr>
      <vt:lpstr>Example – Discrete Case</vt:lpstr>
      <vt:lpstr>Example – Discrete Case (cont’d)</vt:lpstr>
      <vt:lpstr>Example – Discrete Case (cont’d)</vt:lpstr>
      <vt:lpstr>Example – Discrete Case (cont’d)</vt:lpstr>
      <vt:lpstr>Example – Continuous Case</vt:lpstr>
      <vt:lpstr>Example – Continuous Case (cont’d)</vt:lpstr>
      <vt:lpstr>Example – Continuous Case (cont’d)</vt:lpstr>
      <vt:lpstr>Histogram Equalization - Examples</vt:lpstr>
      <vt:lpstr>Histogram Specification (or Matching)</vt:lpstr>
      <vt:lpstr>Histogram Specification (Matching)</vt:lpstr>
      <vt:lpstr>Histogram Specification (Matching)</vt:lpstr>
      <vt:lpstr>Histogram Specification (Matching)</vt:lpstr>
      <vt:lpstr>Histogram Specification (Matching)</vt:lpstr>
      <vt:lpstr>Example – Discrete Case</vt:lpstr>
      <vt:lpstr>Example – Discrete Case (cont’d)</vt:lpstr>
      <vt:lpstr>Example – Discrete Case (cont’d)</vt:lpstr>
      <vt:lpstr>Example – Continuous Case</vt:lpstr>
      <vt:lpstr>Example – Continuous Case (cont’d)</vt:lpstr>
      <vt:lpstr>Histogram Specification - Example</vt:lpstr>
      <vt:lpstr>Histogram Specification – Example (cont’d)</vt:lpstr>
      <vt:lpstr>Local Histogram Processing</vt:lpstr>
      <vt:lpstr>Local Histogram Processing (cont’d)</vt:lpstr>
      <vt:lpstr>Local Histogram Processing: Example</vt:lpstr>
      <vt:lpstr>Histogram Statistics </vt:lpstr>
      <vt:lpstr>Histogram Statistics (cont’d)</vt:lpstr>
      <vt:lpstr>Local Histogram Statistics </vt:lpstr>
      <vt:lpstr>Local Histogram Statistics (cont’d)</vt:lpstr>
      <vt:lpstr>Local Histogram Statistics (cont’d)</vt:lpstr>
      <vt:lpstr>Quiz #1</vt:lpstr>
    </vt:vector>
  </TitlesOfParts>
  <Company>Dell Computer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Image Processing Fundamentals</dc:title>
  <dc:creator>George Bebis</dc:creator>
  <cp:lastModifiedBy>George Bebis</cp:lastModifiedBy>
  <cp:revision>338</cp:revision>
  <dcterms:created xsi:type="dcterms:W3CDTF">2001-02-05T00:45:24Z</dcterms:created>
  <dcterms:modified xsi:type="dcterms:W3CDTF">2024-09-11T19:25:29Z</dcterms:modified>
</cp:coreProperties>
</file>