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1" r:id="rId6"/>
    <p:sldId id="272" r:id="rId7"/>
    <p:sldId id="269" r:id="rId8"/>
    <p:sldId id="270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0B59-9E74-4BF0-B66B-9BD5BED4EA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5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unr.edu/~bebis/CS474/Handouts/fft.pd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1AD52-86F6-BBEF-31A5-DEB28340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34424"/>
            <a:ext cx="10972800" cy="33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5AD86-11A8-DFE5-B514-ABBA245A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0" y="1014253"/>
            <a:ext cx="10155087" cy="1066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B932B-E525-0BB0-A8B6-ADDD2C11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59" y="5107848"/>
            <a:ext cx="10582682" cy="1186315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9260A8E5-81B9-480A-99CD-F76C94FE6BA2}"/>
              </a:ext>
            </a:extLst>
          </p:cNvPr>
          <p:cNvGrpSpPr>
            <a:grpSpLocks/>
          </p:cNvGrpSpPr>
          <p:nvPr/>
        </p:nvGrpSpPr>
        <p:grpSpPr bwMode="auto">
          <a:xfrm>
            <a:off x="2009192" y="2401281"/>
            <a:ext cx="7119938" cy="2386012"/>
            <a:chOff x="1066800" y="2286000"/>
            <a:chExt cx="7119226" cy="2385600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138BF65D-E6F1-06ED-A149-5B1E6E93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0"/>
              <a:ext cx="7119226" cy="238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84F29A17-044D-699F-07B0-A08A380AD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112" y="2529692"/>
              <a:ext cx="538930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F(u)</a:t>
              </a: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5AFC3065-89AE-F70B-E51C-C4081552F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527" y="2539539"/>
              <a:ext cx="1564696" cy="338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Magnitude |F(u)|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3A66697B-0B6A-A600-AE21-8927CAECA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41148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3BECBA0-870F-C18A-205C-6A18577AB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id="{4E74B909-4DB7-1BE1-41C3-23C4C4E47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42" y="3722081"/>
            <a:ext cx="1716088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zeros </a:t>
            </a:r>
            <a:r>
              <a:rPr lang="en-US" altLang="en-US" sz="1600" dirty="0">
                <a:solidFill>
                  <a:schemeClr val="bg2"/>
                </a:solidFill>
              </a:rPr>
              <a:t>of </a:t>
            </a:r>
            <a:r>
              <a:rPr lang="en-US" altLang="en-US" sz="1600" dirty="0" err="1">
                <a:solidFill>
                  <a:schemeClr val="bg2"/>
                </a:solidFill>
              </a:rPr>
              <a:t>sinc</a:t>
            </a:r>
            <a:r>
              <a:rPr lang="en-US" altLang="en-US" sz="1600" dirty="0">
                <a:solidFill>
                  <a:schemeClr val="bg2"/>
                </a:solidFill>
              </a:rPr>
              <a:t>( 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E776EB-C9DF-0C40-2CCA-D6A687CCDFD7}"/>
              </a:ext>
            </a:extLst>
          </p:cNvPr>
          <p:cNvCxnSpPr/>
          <p:nvPr/>
        </p:nvCxnSpPr>
        <p:spPr>
          <a:xfrm>
            <a:off x="2771591" y="1549400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B3542C-05C6-A4F9-5E92-6BE1AE9D2911}"/>
              </a:ext>
            </a:extLst>
          </p:cNvPr>
          <p:cNvCxnSpPr/>
          <p:nvPr/>
        </p:nvCxnSpPr>
        <p:spPr>
          <a:xfrm>
            <a:off x="2729258" y="5587999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4ED3E-701C-3897-F1DF-ABCFB2BB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9" y="758105"/>
            <a:ext cx="10604240" cy="1863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CCA74-DBE6-A42B-D63E-EFC93E31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69" y="3429000"/>
            <a:ext cx="10834173" cy="160182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BA7594-ACBA-F2D0-045C-521AD9959637}"/>
              </a:ext>
            </a:extLst>
          </p:cNvPr>
          <p:cNvCxnSpPr>
            <a:cxnSpLocks/>
          </p:cNvCxnSpPr>
          <p:nvPr/>
        </p:nvCxnSpPr>
        <p:spPr>
          <a:xfrm>
            <a:off x="5825067" y="1490133"/>
            <a:ext cx="40978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BF50DC-A13E-0868-93B8-035F5C5EB0A2}"/>
              </a:ext>
            </a:extLst>
          </p:cNvPr>
          <p:cNvCxnSpPr>
            <a:cxnSpLocks/>
          </p:cNvCxnSpPr>
          <p:nvPr/>
        </p:nvCxnSpPr>
        <p:spPr>
          <a:xfrm>
            <a:off x="1388533" y="3920066"/>
            <a:ext cx="3200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862A0-C9AE-D396-4AEB-A21177088227}"/>
              </a:ext>
            </a:extLst>
          </p:cNvPr>
          <p:cNvCxnSpPr>
            <a:cxnSpLocks/>
          </p:cNvCxnSpPr>
          <p:nvPr/>
        </p:nvCxnSpPr>
        <p:spPr>
          <a:xfrm>
            <a:off x="8441267" y="3987800"/>
            <a:ext cx="264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1C6E62-8227-DF06-4E38-EEDCA43EF706}"/>
              </a:ext>
            </a:extLst>
          </p:cNvPr>
          <p:cNvCxnSpPr>
            <a:cxnSpLocks/>
          </p:cNvCxnSpPr>
          <p:nvPr/>
        </p:nvCxnSpPr>
        <p:spPr>
          <a:xfrm>
            <a:off x="745067" y="4377266"/>
            <a:ext cx="637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D362B0-910E-38F1-155F-65FA4EAD874E}"/>
              </a:ext>
            </a:extLst>
          </p:cNvPr>
          <p:cNvSpPr txBox="1"/>
          <p:nvPr/>
        </p:nvSpPr>
        <p:spPr>
          <a:xfrm>
            <a:off x="2370667" y="805010"/>
            <a:ext cx="164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Extra Credit</a:t>
            </a:r>
          </a:p>
        </p:txBody>
      </p:sp>
    </p:spTree>
    <p:extLst>
      <p:ext uri="{BB962C8B-B14F-4D97-AF65-F5344CB8AC3E}">
        <p14:creationId xmlns:p14="http://schemas.microsoft.com/office/powerpoint/2010/main" val="69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2C202-6638-6077-9B93-E53A3C37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8" y="1274977"/>
            <a:ext cx="10890697" cy="392217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05D153-3DDD-3544-7A21-15282EB1F1D7}"/>
              </a:ext>
            </a:extLst>
          </p:cNvPr>
          <p:cNvCxnSpPr/>
          <p:nvPr/>
        </p:nvCxnSpPr>
        <p:spPr>
          <a:xfrm>
            <a:off x="1498600" y="1752600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001D72-5A56-F836-366B-6DCC593B3DAF}"/>
              </a:ext>
            </a:extLst>
          </p:cNvPr>
          <p:cNvCxnSpPr>
            <a:cxnSpLocks/>
          </p:cNvCxnSpPr>
          <p:nvPr/>
        </p:nvCxnSpPr>
        <p:spPr>
          <a:xfrm>
            <a:off x="812800" y="2624667"/>
            <a:ext cx="56726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3225EB-30C9-E88E-88EF-B84D2B3FC7E2}"/>
              </a:ext>
            </a:extLst>
          </p:cNvPr>
          <p:cNvCxnSpPr/>
          <p:nvPr/>
        </p:nvCxnSpPr>
        <p:spPr>
          <a:xfrm>
            <a:off x="1100667" y="2125133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BEEE6-C8EC-BBB8-0E41-FC25C2A8A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61"/>
          <a:stretch/>
        </p:blipFill>
        <p:spPr>
          <a:xfrm>
            <a:off x="851844" y="718363"/>
            <a:ext cx="9494591" cy="11740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489AEF-B1CC-D19A-B0D4-D04EE6568343}"/>
              </a:ext>
            </a:extLst>
          </p:cNvPr>
          <p:cNvSpPr txBox="1"/>
          <p:nvPr/>
        </p:nvSpPr>
        <p:spPr>
          <a:xfrm>
            <a:off x="1024035" y="2945754"/>
            <a:ext cx="609755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https://www.cse.unr.edu/~bebis/CS474/Handouts/fft.pdf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You can also use any other (reliable) 1D FFT implementation (but </a:t>
            </a:r>
            <a:r>
              <a:rPr lang="en-US" sz="3200" dirty="0">
                <a:highlight>
                  <a:srgbClr val="FFFF00"/>
                </a:highlight>
              </a:rPr>
              <a:t>NOT</a:t>
            </a:r>
            <a:r>
              <a:rPr lang="en-US" sz="3200" dirty="0"/>
              <a:t> a 2D implementation as you would have to implement the 2D FFT yourself)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E2444E-6C2D-2D95-08AC-F57C88265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31" r="17813"/>
          <a:stretch/>
        </p:blipFill>
        <p:spPr>
          <a:xfrm>
            <a:off x="7987005" y="2397968"/>
            <a:ext cx="2528596" cy="3051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7194F-68CF-A959-0508-2796825CD730}"/>
              </a:ext>
            </a:extLst>
          </p:cNvPr>
          <p:cNvSpPr txBox="1"/>
          <p:nvPr/>
        </p:nvSpPr>
        <p:spPr>
          <a:xfrm>
            <a:off x="1026915" y="207480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</a:t>
            </a:r>
            <a:r>
              <a:rPr lang="en-US" sz="1800" dirty="0"/>
              <a:t>ame function can be used to compute both the </a:t>
            </a:r>
            <a:r>
              <a:rPr lang="en-US" sz="1800" dirty="0">
                <a:highlight>
                  <a:srgbClr val="FFFF00"/>
                </a:highlight>
              </a:rPr>
              <a:t>forward</a:t>
            </a:r>
            <a:r>
              <a:rPr lang="en-US" sz="1800" dirty="0"/>
              <a:t> and </a:t>
            </a:r>
            <a:r>
              <a:rPr lang="en-US" sz="1800" dirty="0">
                <a:highlight>
                  <a:srgbClr val="FFFF00"/>
                </a:highlight>
              </a:rPr>
              <a:t>inverse</a:t>
            </a:r>
            <a:r>
              <a:rPr lang="en-US" sz="1800" dirty="0"/>
              <a:t> FFT!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38079-AE65-0DA8-FBD7-03571C43C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83"/>
          <a:stretch/>
        </p:blipFill>
        <p:spPr>
          <a:xfrm>
            <a:off x="433616" y="279917"/>
            <a:ext cx="11324765" cy="575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713E8-AAD3-07FF-F14F-6D291B2B5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453"/>
          <a:stretch/>
        </p:blipFill>
        <p:spPr>
          <a:xfrm>
            <a:off x="3422636" y="5617883"/>
            <a:ext cx="5050098" cy="10348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19C57C-3FCD-E598-5E65-BA8E7C4FEFA7}"/>
              </a:ext>
            </a:extLst>
          </p:cNvPr>
          <p:cNvCxnSpPr/>
          <p:nvPr/>
        </p:nvCxnSpPr>
        <p:spPr>
          <a:xfrm>
            <a:off x="1359673" y="2862470"/>
            <a:ext cx="12722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D78C8F-FF0F-45F0-0BD8-10561ED16266}"/>
              </a:ext>
            </a:extLst>
          </p:cNvPr>
          <p:cNvCxnSpPr>
            <a:cxnSpLocks/>
          </p:cNvCxnSpPr>
          <p:nvPr/>
        </p:nvCxnSpPr>
        <p:spPr>
          <a:xfrm>
            <a:off x="6187439" y="3134140"/>
            <a:ext cx="17479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F35578-6F87-E2A7-FC2F-447DAA97494B}"/>
              </a:ext>
            </a:extLst>
          </p:cNvPr>
          <p:cNvCxnSpPr>
            <a:cxnSpLocks/>
          </p:cNvCxnSpPr>
          <p:nvPr/>
        </p:nvCxnSpPr>
        <p:spPr>
          <a:xfrm>
            <a:off x="723568" y="3627120"/>
            <a:ext cx="5486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F04857-B573-BF8C-ED03-B625983F03CF}"/>
              </a:ext>
            </a:extLst>
          </p:cNvPr>
          <p:cNvCxnSpPr>
            <a:cxnSpLocks/>
          </p:cNvCxnSpPr>
          <p:nvPr/>
        </p:nvCxnSpPr>
        <p:spPr>
          <a:xfrm>
            <a:off x="7299297" y="3627120"/>
            <a:ext cx="226612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811A5-AAE1-B906-8B50-98B306D9A92E}"/>
              </a:ext>
            </a:extLst>
          </p:cNvPr>
          <p:cNvCxnSpPr>
            <a:cxnSpLocks/>
          </p:cNvCxnSpPr>
          <p:nvPr/>
        </p:nvCxnSpPr>
        <p:spPr>
          <a:xfrm>
            <a:off x="10409583" y="3849757"/>
            <a:ext cx="4280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2586DC-A9B8-9C2F-F06A-46590E0AA22E}"/>
              </a:ext>
            </a:extLst>
          </p:cNvPr>
          <p:cNvCxnSpPr>
            <a:cxnSpLocks/>
          </p:cNvCxnSpPr>
          <p:nvPr/>
        </p:nvCxnSpPr>
        <p:spPr>
          <a:xfrm>
            <a:off x="844164" y="4129378"/>
            <a:ext cx="5155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4EB89-F4CD-75A9-5D82-5318D31F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6" y="0"/>
            <a:ext cx="10336966" cy="202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7D575-95E5-6D9F-31D0-6746A92F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2" y="1700441"/>
            <a:ext cx="9295002" cy="822121"/>
          </a:xfrm>
          <a:prstGeom prst="rect">
            <a:avLst/>
          </a:prstGeom>
        </p:spPr>
      </p:pic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BA2C1DA1-44A4-94E4-9F6E-876228D01C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38"/>
          <a:stretch>
            <a:fillRect/>
          </a:stretch>
        </p:blipFill>
        <p:spPr>
          <a:xfrm>
            <a:off x="462483" y="2991470"/>
            <a:ext cx="6172200" cy="106680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EBA43C-F2ED-4613-A160-8AA079C55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96" y="4223003"/>
            <a:ext cx="6169687" cy="12193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7939CC-95DE-8D49-6233-BDDE0EEB5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674" y="3205146"/>
            <a:ext cx="4338499" cy="1706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E503C3-D3E2-B16D-81B5-81737B060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540" y="5643673"/>
            <a:ext cx="4419983" cy="114614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5B63A2-68AB-C86B-181C-B3371CFCE999}"/>
              </a:ext>
            </a:extLst>
          </p:cNvPr>
          <p:cNvCxnSpPr/>
          <p:nvPr/>
        </p:nvCxnSpPr>
        <p:spPr>
          <a:xfrm>
            <a:off x="1100667" y="2125133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250E1C-A666-B564-8373-EDEB5D6FCB61}"/>
              </a:ext>
            </a:extLst>
          </p:cNvPr>
          <p:cNvCxnSpPr>
            <a:cxnSpLocks/>
          </p:cNvCxnSpPr>
          <p:nvPr/>
        </p:nvCxnSpPr>
        <p:spPr>
          <a:xfrm>
            <a:off x="10058400" y="1600199"/>
            <a:ext cx="5164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A7EEF6-8420-6AD1-0F12-0DDD8045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68" y="591992"/>
            <a:ext cx="9664117" cy="295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3FF19-B839-3DB2-4E9F-91D0FBAD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39" y="4029494"/>
            <a:ext cx="4548010" cy="217036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71EE78C-D789-C466-9734-0A4D10FC9856}"/>
              </a:ext>
            </a:extLst>
          </p:cNvPr>
          <p:cNvCxnSpPr>
            <a:cxnSpLocks/>
          </p:cNvCxnSpPr>
          <p:nvPr/>
        </p:nvCxnSpPr>
        <p:spPr>
          <a:xfrm>
            <a:off x="1608667" y="973666"/>
            <a:ext cx="6925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542C78-F827-3216-7B3B-DC067D6D2179}"/>
              </a:ext>
            </a:extLst>
          </p:cNvPr>
          <p:cNvCxnSpPr>
            <a:cxnSpLocks/>
          </p:cNvCxnSpPr>
          <p:nvPr/>
        </p:nvCxnSpPr>
        <p:spPr>
          <a:xfrm>
            <a:off x="1016000" y="3115733"/>
            <a:ext cx="88222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48AE5E-7060-E23B-8643-6C1F022F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96" y="652106"/>
            <a:ext cx="9261446" cy="813732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D0C1A76F-3A68-4298-2F62-138B1E68D762}"/>
              </a:ext>
            </a:extLst>
          </p:cNvPr>
          <p:cNvGrpSpPr>
            <a:grpSpLocks/>
          </p:cNvGrpSpPr>
          <p:nvPr/>
        </p:nvGrpSpPr>
        <p:grpSpPr bwMode="auto">
          <a:xfrm>
            <a:off x="1853979" y="2451805"/>
            <a:ext cx="7119938" cy="2386012"/>
            <a:chOff x="1066800" y="2286000"/>
            <a:chExt cx="7119226" cy="2385600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09692A28-EA60-B875-B29D-6E136FB6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0"/>
              <a:ext cx="7119226" cy="238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F01AD35A-4A46-7E7D-1D36-A247BAE9E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112" y="2529692"/>
              <a:ext cx="538930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F(u)</a:t>
              </a: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10B0E6BA-A908-FFE6-87D7-1F245D35A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527" y="2539539"/>
              <a:ext cx="1564696" cy="338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Magnitude |F(u)|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D0E36DCC-35DE-581E-A678-A87F1E010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41148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CD18304-BFE6-9CB8-B774-EBBACB1B9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D2AC4-6C04-52EA-7481-74686A96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2" y="421652"/>
            <a:ext cx="10725895" cy="601469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24D022-602B-F074-C1B7-E16326311700}"/>
              </a:ext>
            </a:extLst>
          </p:cNvPr>
          <p:cNvCxnSpPr>
            <a:cxnSpLocks/>
          </p:cNvCxnSpPr>
          <p:nvPr/>
        </p:nvCxnSpPr>
        <p:spPr>
          <a:xfrm>
            <a:off x="6214534" y="897466"/>
            <a:ext cx="47159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613C67-9748-1DC9-7541-99F2BFB049BE}"/>
              </a:ext>
            </a:extLst>
          </p:cNvPr>
          <p:cNvCxnSpPr>
            <a:cxnSpLocks/>
          </p:cNvCxnSpPr>
          <p:nvPr/>
        </p:nvCxnSpPr>
        <p:spPr>
          <a:xfrm>
            <a:off x="3886201" y="3708400"/>
            <a:ext cx="41571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0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E6E16-66EB-6308-1764-D070871A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11" y="1257878"/>
            <a:ext cx="9932565" cy="387571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E0B699-E540-1C6B-43D2-6595AD28EDE6}"/>
              </a:ext>
            </a:extLst>
          </p:cNvPr>
          <p:cNvCxnSpPr/>
          <p:nvPr/>
        </p:nvCxnSpPr>
        <p:spPr>
          <a:xfrm>
            <a:off x="2472267" y="4707467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B93F23-DC64-3779-FDF5-74867D0955BE}"/>
              </a:ext>
            </a:extLst>
          </p:cNvPr>
          <p:cNvCxnSpPr>
            <a:cxnSpLocks/>
          </p:cNvCxnSpPr>
          <p:nvPr/>
        </p:nvCxnSpPr>
        <p:spPr>
          <a:xfrm>
            <a:off x="1397001" y="5133592"/>
            <a:ext cx="56726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8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3FBF3-8DCF-C23B-59F5-D935A97A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50" y="1030775"/>
            <a:ext cx="10939827" cy="455826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AE4E5D-B651-324B-0BD5-65531A623682}"/>
              </a:ext>
            </a:extLst>
          </p:cNvPr>
          <p:cNvCxnSpPr>
            <a:cxnSpLocks/>
          </p:cNvCxnSpPr>
          <p:nvPr/>
        </p:nvCxnSpPr>
        <p:spPr>
          <a:xfrm>
            <a:off x="2751667" y="1921933"/>
            <a:ext cx="5274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2AF142-ACB7-9CBE-444D-16D5D2ECAE7B}"/>
              </a:ext>
            </a:extLst>
          </p:cNvPr>
          <p:cNvCxnSpPr>
            <a:cxnSpLocks/>
          </p:cNvCxnSpPr>
          <p:nvPr/>
        </p:nvCxnSpPr>
        <p:spPr>
          <a:xfrm flipV="1">
            <a:off x="3916577" y="3073400"/>
            <a:ext cx="6810690" cy="93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3B66E7-88A4-F68D-AE3C-BAAE8BA3EAAC}"/>
              </a:ext>
            </a:extLst>
          </p:cNvPr>
          <p:cNvCxnSpPr>
            <a:cxnSpLocks/>
          </p:cNvCxnSpPr>
          <p:nvPr/>
        </p:nvCxnSpPr>
        <p:spPr>
          <a:xfrm flipV="1">
            <a:off x="4021667" y="3429000"/>
            <a:ext cx="6155266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468D1D-9644-0083-7E34-9D8895E38723}"/>
              </a:ext>
            </a:extLst>
          </p:cNvPr>
          <p:cNvCxnSpPr>
            <a:cxnSpLocks/>
          </p:cNvCxnSpPr>
          <p:nvPr/>
        </p:nvCxnSpPr>
        <p:spPr>
          <a:xfrm>
            <a:off x="990600" y="5139267"/>
            <a:ext cx="195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DDE28F-0077-24A2-F4E1-7D18A1E2F599}"/>
              </a:ext>
            </a:extLst>
          </p:cNvPr>
          <p:cNvCxnSpPr>
            <a:cxnSpLocks/>
          </p:cNvCxnSpPr>
          <p:nvPr/>
        </p:nvCxnSpPr>
        <p:spPr>
          <a:xfrm>
            <a:off x="2336800" y="3928533"/>
            <a:ext cx="39708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66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94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bebis</dc:creator>
  <cp:lastModifiedBy>George Bebis</cp:lastModifiedBy>
  <cp:revision>10</cp:revision>
  <dcterms:created xsi:type="dcterms:W3CDTF">2020-09-19T05:29:23Z</dcterms:created>
  <dcterms:modified xsi:type="dcterms:W3CDTF">2024-10-30T19:17:41Z</dcterms:modified>
</cp:coreProperties>
</file>