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30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302" r:id="rId19"/>
    <p:sldId id="303" r:id="rId20"/>
    <p:sldId id="304" r:id="rId21"/>
    <p:sldId id="324" r:id="rId22"/>
    <p:sldId id="308" r:id="rId23"/>
    <p:sldId id="325" r:id="rId24"/>
    <p:sldId id="323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05" r:id="rId34"/>
    <p:sldId id="319" r:id="rId35"/>
    <p:sldId id="32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1" autoAdjust="0"/>
    <p:restoredTop sz="86418" autoAdjust="0"/>
  </p:normalViewPr>
  <p:slideViewPr>
    <p:cSldViewPr>
      <p:cViewPr varScale="1">
        <p:scale>
          <a:sx n="88" d="100"/>
          <a:sy n="88" d="100"/>
        </p:scale>
        <p:origin x="22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DF70-C6AE-40DA-B9B9-BC85C8DFA9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BE42-E782-46EA-AABA-92C9A7BF8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BE42-E782-46EA-AABA-92C9A7BF89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4D92-85EF-4532-A437-C8621F6688E8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://www.cse.unr.edu/~bebis/CS679/Readings/yang_jie_1996_1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YDKAg3x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hyperlink" Target="http://www.cse.unr.edu/~bebis/CS679/Readings/humanActiv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-J46FPVy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Bayesian Decision Theory </a:t>
            </a:r>
            <a:br>
              <a:rPr lang="en-GB" sz="4000" b="1" dirty="0"/>
            </a:br>
            <a:r>
              <a:rPr lang="en-GB" sz="4000" b="1" dirty="0"/>
              <a:t>&amp; ML Estimation</a:t>
            </a:r>
            <a:br>
              <a:rPr lang="en-GB" sz="4000" b="1" dirty="0"/>
            </a:br>
            <a:br>
              <a:rPr lang="en-GB" sz="4000" b="1" dirty="0"/>
            </a:br>
            <a:r>
              <a:rPr lang="fr-FR" sz="4000" dirty="0">
                <a:solidFill>
                  <a:srgbClr val="FF0000"/>
                </a:solidFill>
              </a:rPr>
              <a:t>Case Studies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00" y="4191000"/>
            <a:ext cx="6400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CS479/679 Pattern Recognition</a:t>
            </a:r>
            <a:b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</a:br>
            <a: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Dr. George </a:t>
            </a:r>
            <a:r>
              <a:rPr lang="en-US" altLang="ko-KR" sz="3200" b="1" dirty="0" err="1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Bebis</a:t>
            </a:r>
            <a:endParaRPr lang="en-US" altLang="ko-KR" sz="3200" dirty="0">
              <a:solidFill>
                <a:schemeClr val="tx1">
                  <a:tint val="75000"/>
                </a:schemeClr>
              </a:solidFill>
              <a:latin typeface="+mn-lt"/>
              <a:ea typeface="굴림" pitchFamily="4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Bayesian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input sequence (X,Y), the </a:t>
            </a:r>
            <a:r>
              <a:rPr lang="en-US" dirty="0">
                <a:solidFill>
                  <a:srgbClr val="FF0000"/>
                </a:solidFill>
              </a:rPr>
              <a:t>posterior</a:t>
            </a:r>
            <a:r>
              <a:rPr lang="en-US" dirty="0"/>
              <a:t> probabilities were computed for each action (frontal or lateral) using the Bayes rule: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84728"/>
            <a:ext cx="4191000" cy="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9661"/>
          <a:stretch/>
        </p:blipFill>
        <p:spPr bwMode="auto">
          <a:xfrm>
            <a:off x="1063650" y="4387516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21154"/>
          <a:stretch/>
        </p:blipFill>
        <p:spPr bwMode="auto">
          <a:xfrm>
            <a:off x="914400" y="5441591"/>
            <a:ext cx="4038600" cy="5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05599" y="4413634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(i=1, 2, …, 20)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0547" y="6126161"/>
            <a:ext cx="416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it a valid assumption?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Likelihoods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vectors X and Y were </a:t>
            </a:r>
            <a:r>
              <a:rPr lang="en-US" dirty="0">
                <a:solidFill>
                  <a:srgbClr val="FF0000"/>
                </a:solidFill>
              </a:rPr>
              <a:t>assumed</a:t>
            </a:r>
            <a:r>
              <a:rPr lang="en-US" dirty="0"/>
              <a:t> to be independent, following a multivariate Gaussian distribution: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8796" y="3863181"/>
            <a:ext cx="416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it a valid assumption? 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4599A99F-2C65-85B2-6575-D481D9DF0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61894"/>
              </p:ext>
            </p:extLst>
          </p:nvPr>
        </p:nvGraphicFramePr>
        <p:xfrm>
          <a:off x="637456" y="4424631"/>
          <a:ext cx="8205554" cy="91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3644640" imgH="431640" progId="Equation.DSMT4">
                  <p:embed/>
                </p:oleObj>
              </mc:Choice>
              <mc:Fallback>
                <p:oleObj name="Equation" r:id="rId3" imgW="3644640" imgH="431640" progId="Equation.DSMT4">
                  <p:embed/>
                  <p:pic>
                    <p:nvPicPr>
                      <p:cNvPr id="96263" name="Object 8">
                        <a:extLst>
                          <a:ext uri="{FF2B5EF4-FFF2-40B4-BE49-F238E27FC236}">
                            <a16:creationId xmlns:a16="http://schemas.microsoft.com/office/drawing/2014/main" id="{74ED82C7-0795-7863-70A2-BD11C60AF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56" y="4424631"/>
                        <a:ext cx="8205554" cy="916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6499DC9-B9FE-2222-7E01-7A209D576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10155"/>
              </p:ext>
            </p:extLst>
          </p:nvPr>
        </p:nvGraphicFramePr>
        <p:xfrm>
          <a:off x="637456" y="5602002"/>
          <a:ext cx="8063937" cy="91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3581280" imgH="431640" progId="Equation.DSMT4">
                  <p:embed/>
                </p:oleObj>
              </mc:Choice>
              <mc:Fallback>
                <p:oleObj name="Equation" r:id="rId5" imgW="3581280" imgH="4316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599A99F-2C65-85B2-6575-D481D9DF0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56" y="5602002"/>
                        <a:ext cx="8063937" cy="916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7FD73145-3553-F95C-779E-45D81942C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80463"/>
              </p:ext>
            </p:extLst>
          </p:nvPr>
        </p:nvGraphicFramePr>
        <p:xfrm>
          <a:off x="2298237" y="3207077"/>
          <a:ext cx="4883991" cy="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2044440" imgH="228600" progId="Equation.DSMT4">
                  <p:embed/>
                </p:oleObj>
              </mc:Choice>
              <mc:Fallback>
                <p:oleObj name="Equation" r:id="rId7" imgW="2044440" imgH="228600" progId="Equation.DSMT4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16499DC9-B9FE-2222-7E01-7A209D576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237" y="3207077"/>
                        <a:ext cx="4883991" cy="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Parameter Estimation</a:t>
            </a:r>
            <a:br>
              <a:rPr lang="en-US" b="1" dirty="0"/>
            </a:br>
            <a:r>
              <a:rPr lang="en-US" dirty="0"/>
              <a:t>(use ML approach)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mean is used to estimate </a:t>
            </a:r>
            <a:r>
              <a:rPr lang="el-GR" dirty="0"/>
              <a:t>μ</a:t>
            </a:r>
            <a:r>
              <a:rPr lang="en-US" i="1" baseline="-25000" dirty="0" err="1"/>
              <a:t>iX</a:t>
            </a:r>
            <a:r>
              <a:rPr lang="en-US" i="1" dirty="0"/>
              <a:t> and </a:t>
            </a:r>
            <a:r>
              <a:rPr lang="el-GR" i="1" dirty="0"/>
              <a:t>μ</a:t>
            </a:r>
            <a:r>
              <a:rPr lang="en-US" i="1" baseline="-25000" dirty="0" err="1"/>
              <a:t>iY</a:t>
            </a:r>
            <a:r>
              <a:rPr lang="en-US" i="1" dirty="0"/>
              <a:t> </a:t>
            </a:r>
            <a:endParaRPr lang="el-GR" i="1" dirty="0"/>
          </a:p>
          <a:p>
            <a:endParaRPr lang="el-GR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covariance matrix is used to estimate </a:t>
            </a:r>
            <a:r>
              <a:rPr lang="el-GR" dirty="0"/>
              <a:t>Σ</a:t>
            </a:r>
            <a:r>
              <a:rPr lang="en-US" i="1" baseline="-25000" dirty="0" err="1"/>
              <a:t>iX</a:t>
            </a:r>
            <a:r>
              <a:rPr lang="en-US" i="1" dirty="0"/>
              <a:t> and </a:t>
            </a:r>
            <a:r>
              <a:rPr lang="el-GR" i="1" dirty="0"/>
              <a:t>Σ</a:t>
            </a:r>
            <a:r>
              <a:rPr lang="en-US" i="1" baseline="-25000" dirty="0" err="1"/>
              <a:t>iY</a:t>
            </a:r>
            <a:r>
              <a:rPr lang="en-US" i="1" dirty="0"/>
              <a:t> 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25228"/>
              </p:ext>
            </p:extLst>
          </p:nvPr>
        </p:nvGraphicFramePr>
        <p:xfrm>
          <a:off x="2767239" y="2309813"/>
          <a:ext cx="17748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901440" imgH="444240" progId="Equation.DSMT4">
                  <p:embed/>
                </p:oleObj>
              </mc:Choice>
              <mc:Fallback>
                <p:oleObj name="Equation" r:id="rId3" imgW="901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7239" y="2309813"/>
                        <a:ext cx="1774825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33775"/>
              </p:ext>
            </p:extLst>
          </p:nvPr>
        </p:nvGraphicFramePr>
        <p:xfrm>
          <a:off x="4724400" y="2268538"/>
          <a:ext cx="18065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838080" imgH="444240" progId="Equation.DSMT4">
                  <p:embed/>
                </p:oleObj>
              </mc:Choice>
              <mc:Fallback>
                <p:oleObj name="Equation" r:id="rId5" imgW="838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268538"/>
                        <a:ext cx="1806575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77BB6A-3480-9452-C0AC-E23B5D586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67048"/>
              </p:ext>
            </p:extLst>
          </p:nvPr>
        </p:nvGraphicFramePr>
        <p:xfrm>
          <a:off x="2355282" y="4490811"/>
          <a:ext cx="437356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2222280" imgH="444240" progId="Equation.DSMT4">
                  <p:embed/>
                </p:oleObj>
              </mc:Choice>
              <mc:Fallback>
                <p:oleObj name="Equation" r:id="rId7" imgW="2222280" imgH="444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5282" y="4490811"/>
                        <a:ext cx="4373563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575161-2E84-2FA2-D37E-307E53252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73358"/>
              </p:ext>
            </p:extLst>
          </p:nvPr>
        </p:nvGraphicFramePr>
        <p:xfrm>
          <a:off x="2404836" y="5449321"/>
          <a:ext cx="40989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2082600" imgH="444240" progId="Equation.DSMT4">
                  <p:embed/>
                </p:oleObj>
              </mc:Choice>
              <mc:Fallback>
                <p:oleObj name="Equation" r:id="rId9" imgW="208260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77BB6A-3480-9452-C0AC-E23B5D586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4836" y="5449321"/>
                        <a:ext cx="4098925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input sequence, the </a:t>
            </a:r>
            <a:r>
              <a:rPr lang="en-US" dirty="0">
                <a:solidFill>
                  <a:srgbClr val="FF0000"/>
                </a:solidFill>
              </a:rPr>
              <a:t>posterior</a:t>
            </a:r>
            <a:r>
              <a:rPr lang="en-US" dirty="0"/>
              <a:t> probability is computed </a:t>
            </a:r>
            <a:r>
              <a:rPr lang="en-US" dirty="0">
                <a:solidFill>
                  <a:srgbClr val="FF0000"/>
                </a:solidFill>
              </a:rPr>
              <a:t>for each action.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unknown action is classified based on the </a:t>
            </a:r>
            <a:r>
              <a:rPr lang="en-US" dirty="0">
                <a:solidFill>
                  <a:srgbClr val="FF0000"/>
                </a:solidFill>
              </a:rPr>
              <a:t>most likely </a:t>
            </a:r>
            <a:r>
              <a:rPr lang="en-US" dirty="0"/>
              <a:t>action: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525689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EFF8FD-46B9-D808-B8B7-A75AC610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62727"/>
          <a:stretch/>
        </p:blipFill>
        <p:spPr bwMode="auto">
          <a:xfrm>
            <a:off x="3790950" y="2754700"/>
            <a:ext cx="1562100" cy="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7C4E8-E337-B9FE-E1D9-6E40A11EE2E3}"/>
              </a:ext>
            </a:extLst>
          </p:cNvPr>
          <p:cNvSpPr txBox="1"/>
          <p:nvPr/>
        </p:nvSpPr>
        <p:spPr>
          <a:xfrm>
            <a:off x="3276600" y="2890799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i</a:t>
            </a:r>
            <a:r>
              <a:rPr lang="en-US" sz="3200" i="1" dirty="0"/>
              <a:t>=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E0792-FD16-4E23-B0DE-FC80AC6FAFBC}"/>
              </a:ext>
            </a:extLst>
          </p:cNvPr>
          <p:cNvSpPr/>
          <p:nvPr/>
        </p:nvSpPr>
        <p:spPr>
          <a:xfrm>
            <a:off x="5847890" y="2952353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(i=1, 2, …, 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Discriminating Between </a:t>
            </a:r>
            <a:br>
              <a:rPr lang="en-US" b="1" dirty="0"/>
            </a:br>
            <a:r>
              <a:rPr lang="en-US" b="1" dirty="0"/>
              <a:t>Similar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some actions, the head moves in a similar fashion, making it difficult to distinguish these actions from one another.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Heuristics</a:t>
            </a:r>
            <a:r>
              <a:rPr lang="en-US" dirty="0"/>
              <a:t> were used to distinguish among similar actions since their features are not highly </a:t>
            </a:r>
            <a:r>
              <a:rPr lang="en-US" dirty="0">
                <a:solidFill>
                  <a:srgbClr val="FF0000"/>
                </a:solidFill>
              </a:rPr>
              <a:t>discriminatory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e.g., when bending down, the head goes </a:t>
            </a:r>
            <a:r>
              <a:rPr lang="en-US" dirty="0">
                <a:solidFill>
                  <a:srgbClr val="FF0000"/>
                </a:solidFill>
              </a:rPr>
              <a:t>much lower </a:t>
            </a:r>
            <a:r>
              <a:rPr lang="en-US" dirty="0"/>
              <a:t>than when sitting down.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collected a total of </a:t>
            </a:r>
            <a:r>
              <a:rPr lang="en-US" dirty="0">
                <a:solidFill>
                  <a:srgbClr val="FF0000"/>
                </a:solidFill>
              </a:rPr>
              <a:t>38 </a:t>
            </a:r>
            <a:r>
              <a:rPr lang="en-US" dirty="0"/>
              <a:t>sequences.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People of diverse </a:t>
            </a:r>
            <a:r>
              <a:rPr lang="en-US" dirty="0">
                <a:solidFill>
                  <a:srgbClr val="FF0000"/>
                </a:solidFill>
              </a:rPr>
              <a:t>physical appearance </a:t>
            </a:r>
            <a:r>
              <a:rPr lang="en-US" dirty="0"/>
              <a:t>were used to model the actions.</a:t>
            </a:r>
          </a:p>
          <a:p>
            <a:endParaRPr lang="en-US" dirty="0"/>
          </a:p>
          <a:p>
            <a:r>
              <a:rPr lang="en-US" dirty="0"/>
              <a:t>Subjects were asked to perform the actions at a </a:t>
            </a:r>
            <a:r>
              <a:rPr lang="en-US" dirty="0">
                <a:solidFill>
                  <a:srgbClr val="FF0000"/>
                </a:solidFill>
              </a:rPr>
              <a:t>comfortable pace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338145-1F06-9251-5E67-FC8EA1C030F7}"/>
              </a:ext>
            </a:extLst>
          </p:cNvPr>
          <p:cNvSpPr/>
          <p:nvPr/>
        </p:nvSpPr>
        <p:spPr>
          <a:xfrm>
            <a:off x="1752600" y="2133600"/>
            <a:ext cx="5406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the # of training data enough?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found that each action can be completed within </a:t>
            </a:r>
            <a:r>
              <a:rPr lang="en-US" dirty="0">
                <a:solidFill>
                  <a:srgbClr val="FF0000"/>
                </a:solidFill>
              </a:rPr>
              <a:t>10 frames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Only the first </a:t>
            </a:r>
            <a:r>
              <a:rPr lang="en-US" dirty="0">
                <a:solidFill>
                  <a:srgbClr val="FF0000"/>
                </a:solidFill>
              </a:rPr>
              <a:t>10 frames </a:t>
            </a:r>
            <a:r>
              <a:rPr lang="en-US" dirty="0"/>
              <a:t>from each sequence were used for training.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2491" y="4876800"/>
            <a:ext cx="6172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this a valid assumption in practice?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79" y="1587536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39 sequences </a:t>
            </a:r>
            <a:r>
              <a:rPr lang="en-US" dirty="0"/>
              <a:t>(different from training).</a:t>
            </a:r>
          </a:p>
          <a:p>
            <a:pPr marL="342900" lvl="1" indent="-342900"/>
            <a:r>
              <a:rPr lang="en-US" sz="2600" dirty="0"/>
              <a:t> The first </a:t>
            </a:r>
            <a:r>
              <a:rPr lang="en-US" sz="2600" dirty="0">
                <a:solidFill>
                  <a:srgbClr val="FF0000"/>
                </a:solidFill>
              </a:rPr>
              <a:t>10 frames </a:t>
            </a:r>
            <a:r>
              <a:rPr lang="en-US" sz="2600" dirty="0"/>
              <a:t>from each sequence were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51" r="3434" b="57926"/>
          <a:stretch/>
        </p:blipFill>
        <p:spPr bwMode="auto">
          <a:xfrm>
            <a:off x="1045072" y="3391914"/>
            <a:ext cx="6096000" cy="11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51" t="42711" r="3434"/>
          <a:stretch/>
        </p:blipFill>
        <p:spPr bwMode="auto">
          <a:xfrm>
            <a:off x="1219200" y="4703196"/>
            <a:ext cx="6096000" cy="161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D2F925-0B36-4263-A69B-811208B3C855}"/>
              </a:ext>
            </a:extLst>
          </p:cNvPr>
          <p:cNvSpPr/>
          <p:nvPr/>
        </p:nvSpPr>
        <p:spPr>
          <a:xfrm>
            <a:off x="2209800" y="2634343"/>
            <a:ext cx="492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the # of test data enough?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J. Yang and A. Waibel, </a:t>
            </a:r>
            <a:r>
              <a:rPr lang="en-US" sz="2800" dirty="0">
                <a:hlinkClick r:id="rId2"/>
              </a:rPr>
              <a:t>A Real-time Face Tracker</a:t>
            </a:r>
            <a:r>
              <a:rPr lang="en-US" sz="2800" dirty="0"/>
              <a:t>, Proceedings of WACV, </a:t>
            </a:r>
            <a:r>
              <a:rPr lang="en-US" sz="2800" dirty="0">
                <a:solidFill>
                  <a:srgbClr val="FF0000"/>
                </a:solidFill>
              </a:rPr>
              <a:t>1996</a:t>
            </a:r>
            <a:r>
              <a:rPr lang="en-US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0"/>
            <a:ext cx="3909676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14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Build a system that can </a:t>
            </a:r>
            <a:r>
              <a:rPr lang="en-US" dirty="0">
                <a:solidFill>
                  <a:srgbClr val="FF0000"/>
                </a:solidFill>
              </a:rPr>
              <a:t>detect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track</a:t>
            </a:r>
            <a:r>
              <a:rPr lang="en-US" dirty="0"/>
              <a:t> a person’s face while the person moves freely in some environment.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Demo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1CE6C-DF5D-0D6F-1A01-49B18E02A894}"/>
              </a:ext>
            </a:extLst>
          </p:cNvPr>
          <p:cNvSpPr txBox="1"/>
          <p:nvPr/>
        </p:nvSpPr>
        <p:spPr>
          <a:xfrm>
            <a:off x="1447800" y="4419600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https://www.youtube.com/watch?v=QXYDKAg3xnE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99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A. </a:t>
            </a:r>
            <a:r>
              <a:rPr lang="en-US" sz="2800" dirty="0" err="1"/>
              <a:t>Madabhushi</a:t>
            </a:r>
            <a:r>
              <a:rPr lang="en-US" sz="2800" dirty="0"/>
              <a:t> and J. </a:t>
            </a:r>
            <a:r>
              <a:rPr lang="en-US" sz="2800" dirty="0" err="1"/>
              <a:t>Aggarwal</a:t>
            </a:r>
            <a:r>
              <a:rPr lang="en-US" sz="2800" dirty="0"/>
              <a:t>, </a:t>
            </a:r>
            <a:r>
              <a:rPr lang="en-US" sz="2800" dirty="0">
                <a:hlinkClick r:id="rId2"/>
              </a:rPr>
              <a:t>A </a:t>
            </a:r>
            <a:r>
              <a:rPr lang="en-US" sz="2800" dirty="0" err="1">
                <a:hlinkClick r:id="rId2"/>
              </a:rPr>
              <a:t>bayesian</a:t>
            </a:r>
            <a:r>
              <a:rPr lang="en-US" sz="2800" dirty="0">
                <a:hlinkClick r:id="rId2"/>
              </a:rPr>
              <a:t> approach to human activity recognition</a:t>
            </a:r>
            <a:r>
              <a:rPr lang="en-US" sz="2800" dirty="0"/>
              <a:t>, 2nd International Workshop on Visual Surveillance, pp. 25-30, June </a:t>
            </a:r>
            <a:r>
              <a:rPr lang="en-US" sz="2800" dirty="0">
                <a:solidFill>
                  <a:srgbClr val="FF0000"/>
                </a:solidFill>
              </a:rPr>
              <a:t>1999</a:t>
            </a:r>
            <a:r>
              <a:rPr lang="en-US" sz="2800" dirty="0"/>
              <a:t>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65" y="4010997"/>
            <a:ext cx="111705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216" y="4010997"/>
            <a:ext cx="1117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745" y="4038600"/>
            <a:ext cx="111705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375" y="4038600"/>
            <a:ext cx="111705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005" y="4038600"/>
            <a:ext cx="11170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4" y="1524000"/>
            <a:ext cx="51054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Traditional systems for face detection relied on </a:t>
            </a:r>
            <a:r>
              <a:rPr lang="en-US" dirty="0">
                <a:solidFill>
                  <a:srgbClr val="FF0000"/>
                </a:solidFill>
              </a:rPr>
              <a:t>template matching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facial features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very robust and time consuming.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skin color </a:t>
            </a:r>
            <a:r>
              <a:rPr lang="en-US" dirty="0"/>
              <a:t>(this paper).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and more </a:t>
            </a:r>
            <a:r>
              <a:rPr lang="en-US" dirty="0">
                <a:solidFill>
                  <a:srgbClr val="FF0000"/>
                </a:solidFill>
              </a:rPr>
              <a:t>robust</a:t>
            </a:r>
            <a:r>
              <a:rPr lang="en-US" dirty="0"/>
              <a:t> face detection.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43" y="1859756"/>
            <a:ext cx="2838357" cy="189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0CB5D-2D90-41C5-A84B-3503FA28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86" r="66667" b="13272"/>
          <a:stretch/>
        </p:blipFill>
        <p:spPr>
          <a:xfrm>
            <a:off x="5410200" y="4192586"/>
            <a:ext cx="1447800" cy="1496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5753-8F80-4C72-B639-37C791050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261" y="4192586"/>
            <a:ext cx="1349539" cy="149606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18C1FDC-6BA4-4F59-A22B-A70F9BDBFE4C}"/>
              </a:ext>
            </a:extLst>
          </p:cNvPr>
          <p:cNvSpPr/>
          <p:nvPr/>
        </p:nvSpPr>
        <p:spPr>
          <a:xfrm>
            <a:off x="6858000" y="4800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9E48-C80A-AC98-E420-9FF9B47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Representation</a:t>
            </a:r>
          </a:p>
        </p:txBody>
      </p:sp>
      <p:pic>
        <p:nvPicPr>
          <p:cNvPr id="7171" name="Picture 4" descr="image">
            <a:extLst>
              <a:ext uri="{FF2B5EF4-FFF2-40B4-BE49-F238E27FC236}">
                <a16:creationId xmlns:a16="http://schemas.microsoft.com/office/drawing/2014/main" id="{C5288AC5-9196-B816-2EC4-FC2142AC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6" y="2514600"/>
            <a:ext cx="3292475" cy="29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lor2">
            <a:extLst>
              <a:ext uri="{FF2B5EF4-FFF2-40B4-BE49-F238E27FC236}">
                <a16:creationId xmlns:a16="http://schemas.microsoft.com/office/drawing/2014/main" id="{61ECA942-66AE-55CA-DE56-ED0C710C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51" y="2517749"/>
            <a:ext cx="4251906" cy="2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0304F-7F10-0985-3A7B-7BBC636F9F56}"/>
              </a:ext>
            </a:extLst>
          </p:cNvPr>
          <p:cNvSpPr txBox="1"/>
          <p:nvPr/>
        </p:nvSpPr>
        <p:spPr>
          <a:xfrm>
            <a:off x="1371600" y="1981200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Grayscale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E1186-25CB-183F-371D-9FF52C548683}"/>
              </a:ext>
            </a:extLst>
          </p:cNvPr>
          <p:cNvSpPr txBox="1"/>
          <p:nvPr/>
        </p:nvSpPr>
        <p:spPr>
          <a:xfrm>
            <a:off x="5867400" y="200513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8221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 Color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/>
              <a:t>Skin color is typically affected by several </a:t>
            </a:r>
            <a:r>
              <a:rPr lang="fr-FR" dirty="0" err="1"/>
              <a:t>factors</a:t>
            </a:r>
            <a:r>
              <a:rPr lang="fr-FR" dirty="0"/>
              <a:t>:</a:t>
            </a:r>
          </a:p>
          <a:p>
            <a:pPr lvl="1"/>
            <a:r>
              <a:rPr lang="en-US" dirty="0"/>
              <a:t> Person, lighting, motion, camera type etc.</a:t>
            </a:r>
          </a:p>
          <a:p>
            <a:endParaRPr lang="en-US" dirty="0"/>
          </a:p>
          <a:p>
            <a:r>
              <a:rPr lang="en-US" u="sng" dirty="0"/>
              <a:t>Idea</a:t>
            </a:r>
            <a:r>
              <a:rPr lang="en-US" dirty="0"/>
              <a:t>: model skin color distribution using a </a:t>
            </a:r>
            <a:r>
              <a:rPr lang="en-US" dirty="0">
                <a:solidFill>
                  <a:srgbClr val="FF0000"/>
                </a:solidFill>
              </a:rPr>
              <a:t>statistical </a:t>
            </a:r>
            <a:r>
              <a:rPr lang="en-US" dirty="0"/>
              <a:t>model!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B80A8-2B4B-9B84-6506-DEBFC4CE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4000" b="7834"/>
          <a:stretch/>
        </p:blipFill>
        <p:spPr>
          <a:xfrm>
            <a:off x="6190927" y="4191000"/>
            <a:ext cx="2495873" cy="1290002"/>
          </a:xfrm>
          <a:prstGeom prst="rect">
            <a:avLst/>
          </a:prstGeom>
        </p:spPr>
      </p:pic>
      <p:pic>
        <p:nvPicPr>
          <p:cNvPr id="1030" name="Picture 6" descr="crowd analysis application">
            <a:extLst>
              <a:ext uri="{FF2B5EF4-FFF2-40B4-BE49-F238E27FC236}">
                <a16:creationId xmlns:a16="http://schemas.microsoft.com/office/drawing/2014/main" id="{8EDEA6C6-573C-FF7C-651C-AA4077CE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62956"/>
            <a:ext cx="3200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1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A5966-1F25-4228-5183-DFEFD9DAF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740-CF00-41FC-7D29-551DDA4E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 Color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9364-7650-5A7E-35B3-B191DF35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3763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A Bayesian classifier can be used to classify each </a:t>
            </a:r>
            <a:r>
              <a:rPr lang="en-US" dirty="0">
                <a:solidFill>
                  <a:srgbClr val="FF0000"/>
                </a:solidFill>
              </a:rPr>
              <a:t>pixel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 into two classes: </a:t>
            </a:r>
            <a:r>
              <a:rPr lang="en-US" dirty="0">
                <a:solidFill>
                  <a:srgbClr val="FF0000"/>
                </a:solidFill>
              </a:rPr>
              <a:t>skin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non-skin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C8553-EAE8-7023-886C-42E920CA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86" r="66667" b="13272"/>
          <a:stretch/>
        </p:blipFill>
        <p:spPr>
          <a:xfrm>
            <a:off x="616969" y="2679851"/>
            <a:ext cx="2286000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C8C25-79D0-DF2F-5A33-6FBA9D79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89" t="12519" b="14540"/>
          <a:stretch/>
        </p:blipFill>
        <p:spPr>
          <a:xfrm>
            <a:off x="3505200" y="2575473"/>
            <a:ext cx="2133600" cy="236220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B5167783-1EE4-8B19-0441-5D61F55BC282}"/>
              </a:ext>
            </a:extLst>
          </p:cNvPr>
          <p:cNvSpPr/>
          <p:nvPr/>
        </p:nvSpPr>
        <p:spPr>
          <a:xfrm rot="5400000">
            <a:off x="2834138" y="3589562"/>
            <a:ext cx="609600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D6FC3-9EE4-BABB-BD17-8E8453778ED2}"/>
              </a:ext>
            </a:extLst>
          </p:cNvPr>
          <p:cNvSpPr txBox="1"/>
          <p:nvPr/>
        </p:nvSpPr>
        <p:spPr>
          <a:xfrm>
            <a:off x="932822" y="5197923"/>
            <a:ext cx="44122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Skin classifications: </a:t>
            </a:r>
            <a:r>
              <a:rPr lang="en-US" sz="2200" dirty="0"/>
              <a:t>original color.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Non-skin classifications: </a:t>
            </a:r>
            <a:r>
              <a:rPr lang="en-US" sz="2200" dirty="0"/>
              <a:t>black.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6126B-9A58-41C4-22FE-65637A5DF6F2}"/>
              </a:ext>
            </a:extLst>
          </p:cNvPr>
          <p:cNvSpPr txBox="1"/>
          <p:nvPr/>
        </p:nvSpPr>
        <p:spPr>
          <a:xfrm>
            <a:off x="6096000" y="2971800"/>
            <a:ext cx="2743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We need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class likelihoods:</a:t>
            </a:r>
          </a:p>
          <a:p>
            <a:r>
              <a:rPr lang="en-US" sz="2400" dirty="0"/>
              <a:t>     p(skin/</a:t>
            </a:r>
            <a:r>
              <a:rPr lang="en-US" sz="2400" b="1" dirty="0"/>
              <a:t>x</a:t>
            </a:r>
            <a:r>
              <a:rPr lang="en-US" sz="2400" dirty="0"/>
              <a:t>) </a:t>
            </a:r>
          </a:p>
          <a:p>
            <a:r>
              <a:rPr lang="en-US" sz="2400" dirty="0"/>
              <a:t>  p(non-skin/</a:t>
            </a:r>
            <a:r>
              <a:rPr lang="en-US" sz="2400" b="1" dirty="0"/>
              <a:t>x)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class priors:</a:t>
            </a:r>
          </a:p>
          <a:p>
            <a:r>
              <a:rPr lang="en-US" sz="2400" dirty="0"/>
              <a:t>      P(skin)</a:t>
            </a:r>
          </a:p>
          <a:p>
            <a:r>
              <a:rPr lang="en-US" sz="2400" dirty="0"/>
              <a:t>  P(non-skin) </a:t>
            </a:r>
          </a:p>
        </p:txBody>
      </p:sp>
    </p:spTree>
    <p:extLst>
      <p:ext uri="{BB962C8B-B14F-4D97-AF65-F5344CB8AC3E}">
        <p14:creationId xmlns:p14="http://schemas.microsoft.com/office/powerpoint/2010/main" val="36629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D77F9-FA54-2962-36EC-82C64460323E}"/>
              </a:ext>
            </a:extLst>
          </p:cNvPr>
          <p:cNvSpPr txBox="1"/>
          <p:nvPr/>
        </p:nvSpPr>
        <p:spPr>
          <a:xfrm>
            <a:off x="1219200" y="2057400"/>
            <a:ext cx="6553200" cy="990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 Color Classification (cont’d)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7775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Bayes rule </a:t>
            </a:r>
            <a:r>
              <a:rPr lang="en-US" sz="2800" dirty="0"/>
              <a:t>can be used to perform classification: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            </a:t>
            </a:r>
          </a:p>
          <a:p>
            <a:pPr marL="0" indent="0">
              <a:buNone/>
            </a:pPr>
            <a:r>
              <a:rPr lang="en-US" sz="2800" dirty="0"/>
              <a:t>             If P(</a:t>
            </a:r>
            <a:r>
              <a:rPr lang="en-US" sz="2800" b="1" dirty="0"/>
              <a:t>x</a:t>
            </a:r>
            <a:r>
              <a:rPr lang="en-US" sz="2800" dirty="0"/>
              <a:t>/skin)&gt;P(</a:t>
            </a:r>
            <a:r>
              <a:rPr lang="en-US" sz="2800" b="1" dirty="0"/>
              <a:t>x</a:t>
            </a:r>
            <a:r>
              <a:rPr lang="en-US" sz="2800" dirty="0"/>
              <a:t>/non-skin), then “</a:t>
            </a:r>
            <a:r>
              <a:rPr lang="en-US" sz="2800" dirty="0">
                <a:solidFill>
                  <a:srgbClr val="FF0000"/>
                </a:solidFill>
              </a:rPr>
              <a:t>skin</a:t>
            </a:r>
            <a:r>
              <a:rPr lang="en-US" sz="2800" dirty="0"/>
              <a:t>”; </a:t>
            </a:r>
          </a:p>
          <a:p>
            <a:pPr marL="0" indent="0">
              <a:buNone/>
            </a:pPr>
            <a:r>
              <a:rPr lang="en-US" sz="2800" dirty="0"/>
              <a:t>			otherwise, “</a:t>
            </a:r>
            <a:r>
              <a:rPr lang="en-US" sz="2800" dirty="0">
                <a:solidFill>
                  <a:srgbClr val="FF0000"/>
                </a:solidFill>
              </a:rPr>
              <a:t>non-skin</a:t>
            </a:r>
            <a:r>
              <a:rPr lang="en-US" sz="2800" dirty="0"/>
              <a:t>”</a:t>
            </a:r>
          </a:p>
          <a:p>
            <a:endParaRPr lang="en-US" sz="2400" dirty="0"/>
          </a:p>
          <a:p>
            <a:pPr lvl="1"/>
            <a:r>
              <a:rPr lang="en-US" sz="2400" dirty="0"/>
              <a:t>How should we estimate the </a:t>
            </a:r>
            <a:r>
              <a:rPr lang="en-US" sz="2400" dirty="0">
                <a:solidFill>
                  <a:srgbClr val="FF0000"/>
                </a:solidFill>
              </a:rPr>
              <a:t>prior</a:t>
            </a:r>
            <a:r>
              <a:rPr lang="en-US" sz="2400" dirty="0"/>
              <a:t> probabilities P(skin) and P(non-skin) ?</a:t>
            </a:r>
          </a:p>
          <a:p>
            <a:pPr lvl="1"/>
            <a:r>
              <a:rPr lang="en-US" sz="2400" dirty="0"/>
              <a:t>How should we model the </a:t>
            </a:r>
            <a:r>
              <a:rPr lang="en-US" sz="2400" dirty="0">
                <a:solidFill>
                  <a:srgbClr val="FF0000"/>
                </a:solidFill>
              </a:rPr>
              <a:t>skin</a:t>
            </a:r>
            <a:r>
              <a:rPr lang="en-US" sz="2400" dirty="0"/>
              <a:t> distribution  p(skin/</a:t>
            </a:r>
            <a:r>
              <a:rPr lang="en-US" sz="2400" b="1" dirty="0"/>
              <a:t>x</a:t>
            </a:r>
            <a:r>
              <a:rPr lang="en-US" sz="2400" dirty="0"/>
              <a:t>) ?</a:t>
            </a:r>
          </a:p>
          <a:p>
            <a:pPr lvl="1"/>
            <a:r>
              <a:rPr lang="en-US" sz="2400" dirty="0"/>
              <a:t>How should we model the </a:t>
            </a:r>
            <a:r>
              <a:rPr lang="en-US" sz="2400" dirty="0">
                <a:solidFill>
                  <a:srgbClr val="FF0000"/>
                </a:solidFill>
              </a:rPr>
              <a:t>non-skin</a:t>
            </a:r>
            <a:r>
              <a:rPr lang="en-US" sz="2400" dirty="0"/>
              <a:t> distribution p(non-skin/</a:t>
            </a:r>
            <a:r>
              <a:rPr lang="en-US" sz="2400" b="1" dirty="0"/>
              <a:t>x</a:t>
            </a:r>
            <a:r>
              <a:rPr lang="en-US" sz="2400" dirty="0"/>
              <a:t>)?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u="sng" dirty="0"/>
              <a:t>Spoiler</a:t>
            </a:r>
            <a:r>
              <a:rPr lang="en-US" sz="2800" dirty="0"/>
              <a:t>: they modeled the </a:t>
            </a:r>
            <a:r>
              <a:rPr lang="en-US" sz="2800" dirty="0">
                <a:solidFill>
                  <a:srgbClr val="FF0000"/>
                </a:solidFill>
              </a:rPr>
              <a:t>skin</a:t>
            </a:r>
            <a:r>
              <a:rPr lang="en-US" sz="2800" dirty="0"/>
              <a:t> distribution p(skin/</a:t>
            </a:r>
            <a:r>
              <a:rPr lang="en-US" sz="2800" b="1" dirty="0"/>
              <a:t>x</a:t>
            </a:r>
            <a:r>
              <a:rPr lang="en-US" sz="2800" dirty="0"/>
              <a:t>) only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380306"/>
            <a:ext cx="8382000" cy="452596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RGB</a:t>
            </a:r>
            <a:r>
              <a:rPr lang="en-US" sz="2800" dirty="0"/>
              <a:t> is the most commonly used color space but </a:t>
            </a:r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/>
              <a:t>the best one for characterizing skin-color (i.e., encodes not only </a:t>
            </a:r>
            <a:r>
              <a:rPr lang="en-US" sz="2800" dirty="0">
                <a:solidFill>
                  <a:srgbClr val="FF0000"/>
                </a:solidFill>
              </a:rPr>
              <a:t>color</a:t>
            </a:r>
            <a:r>
              <a:rPr lang="en-US" sz="2800" dirty="0"/>
              <a:t> but also </a:t>
            </a:r>
            <a:r>
              <a:rPr lang="en-US" sz="2800" dirty="0">
                <a:solidFill>
                  <a:srgbClr val="FF0000"/>
                </a:solidFill>
              </a:rPr>
              <a:t>brightness</a:t>
            </a:r>
            <a:r>
              <a:rPr lang="en-US" sz="2800" dirty="0"/>
              <a:t>).</a:t>
            </a:r>
          </a:p>
          <a:p>
            <a:r>
              <a:rPr lang="en-US" sz="2800" dirty="0"/>
              <a:t>They used </a:t>
            </a:r>
            <a:r>
              <a:rPr lang="en-US" sz="2800" dirty="0">
                <a:solidFill>
                  <a:srgbClr val="FF0000"/>
                </a:solidFill>
              </a:rPr>
              <a:t>normalized </a:t>
            </a:r>
            <a:r>
              <a:rPr lang="en-US" sz="2800" dirty="0"/>
              <a:t>RGB values  (i.e., </a:t>
            </a:r>
            <a:r>
              <a:rPr lang="en-US" sz="2800" dirty="0">
                <a:solidFill>
                  <a:srgbClr val="FF0000"/>
                </a:solidFill>
              </a:rPr>
              <a:t>chromatic</a:t>
            </a:r>
            <a:r>
              <a:rPr lang="en-US" sz="2800" dirty="0"/>
              <a:t> space):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404" y="4648200"/>
            <a:ext cx="4377369" cy="9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74458" y="571666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(Normalized </a:t>
            </a:r>
            <a:r>
              <a:rPr lang="en-US" sz="2400" dirty="0">
                <a:solidFill>
                  <a:srgbClr val="FF0000"/>
                </a:solidFill>
              </a:rPr>
              <a:t>blue</a:t>
            </a:r>
            <a:r>
              <a:rPr lang="en-US" sz="2400" dirty="0"/>
              <a:t> value is redundant since </a:t>
            </a:r>
            <a:r>
              <a:rPr lang="en-US" sz="2400" i="1" dirty="0"/>
              <a:t>r + g + b = 1)</a:t>
            </a: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014C95C0-C6D5-8713-10CF-1096EF70E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50094"/>
              </p:ext>
            </p:extLst>
          </p:nvPr>
        </p:nvGraphicFramePr>
        <p:xfrm>
          <a:off x="6008422" y="4343925"/>
          <a:ext cx="9477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507960" imgH="457200" progId="Equation.DSMT4">
                  <p:embed/>
                </p:oleObj>
              </mc:Choice>
              <mc:Fallback>
                <p:oleObj name="Equation" r:id="rId4" imgW="507960" imgH="45720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70F616A-65DB-0FA3-04F4-B935B580E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422" y="4343925"/>
                        <a:ext cx="94773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B8AD624-674B-2827-0C12-C8CC962B42DC}"/>
              </a:ext>
            </a:extLst>
          </p:cNvPr>
          <p:cNvSpPr/>
          <p:nvPr/>
        </p:nvSpPr>
        <p:spPr>
          <a:xfrm>
            <a:off x="7507459" y="4510860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36E72A5-DD9E-A487-8258-E5B923E45DAE}"/>
              </a:ext>
            </a:extLst>
          </p:cNvPr>
          <p:cNvSpPr/>
          <p:nvPr/>
        </p:nvSpPr>
        <p:spPr>
          <a:xfrm>
            <a:off x="2973813" y="4566588"/>
            <a:ext cx="533400" cy="3993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F06148-396B-C120-C92B-85739A50CCE7}"/>
              </a:ext>
            </a:extLst>
          </p:cNvPr>
          <p:cNvSpPr/>
          <p:nvPr/>
        </p:nvSpPr>
        <p:spPr>
          <a:xfrm>
            <a:off x="7088076" y="4004944"/>
            <a:ext cx="381000" cy="147349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E4027-0182-58C4-401D-AE6B57A7B2FB}"/>
              </a:ext>
            </a:extLst>
          </p:cNvPr>
          <p:cNvSpPr txBox="1"/>
          <p:nvPr/>
        </p:nvSpPr>
        <p:spPr>
          <a:xfrm>
            <a:off x="2741349" y="3948313"/>
            <a:ext cx="114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(R,G,B)</a:t>
            </a:r>
          </a:p>
        </p:txBody>
      </p:sp>
    </p:spTree>
    <p:extLst>
      <p:ext uri="{BB962C8B-B14F-4D97-AF65-F5344CB8AC3E}">
        <p14:creationId xmlns:p14="http://schemas.microsoft.com/office/powerpoint/2010/main" val="29681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Skin-Color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Skin colors do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fall randomly in the chromatic color space but actually form a cluster.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1" y="3048000"/>
            <a:ext cx="4240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171" y="2667000"/>
            <a:ext cx="3352800" cy="236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5638898"/>
            <a:ext cx="773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Note</a:t>
            </a:r>
            <a:r>
              <a:rPr lang="en-US" sz="2400" dirty="0"/>
              <a:t>: this is a color image, shown in grayscale, since printing </a:t>
            </a:r>
          </a:p>
          <a:p>
            <a:r>
              <a:rPr lang="en-US" sz="2400" dirty="0"/>
              <a:t>color images back in the 90s was a bit costly!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9E1DA-B988-5B9D-638D-EDA84936E71D}"/>
              </a:ext>
            </a:extLst>
          </p:cNvPr>
          <p:cNvSpPr txBox="1"/>
          <p:nvPr/>
        </p:nvSpPr>
        <p:spPr>
          <a:xfrm>
            <a:off x="7315405" y="3048000"/>
            <a:ext cx="139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p(skin/</a:t>
            </a:r>
            <a:r>
              <a:rPr lang="en-US" sz="2400" b="1" dirty="0"/>
              <a:t>x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1334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Skin-Color Clustering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Skin-colors of </a:t>
            </a:r>
            <a:r>
              <a:rPr lang="en-US" dirty="0">
                <a:solidFill>
                  <a:srgbClr val="FF0000"/>
                </a:solidFill>
              </a:rPr>
              <a:t>different people </a:t>
            </a:r>
            <a:r>
              <a:rPr lang="en-US" dirty="0"/>
              <a:t>are also clustered in chromatic color space</a:t>
            </a:r>
          </a:p>
          <a:p>
            <a:pPr lvl="1"/>
            <a:r>
              <a:rPr lang="en-US" dirty="0"/>
              <a:t>i.e., they differ more in </a:t>
            </a:r>
            <a:r>
              <a:rPr lang="en-US" dirty="0">
                <a:solidFill>
                  <a:srgbClr val="FF0000"/>
                </a:solidFill>
              </a:rPr>
              <a:t>brightness</a:t>
            </a:r>
            <a:r>
              <a:rPr lang="en-US" dirty="0"/>
              <a:t> than in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33417"/>
            <a:ext cx="3505200" cy="23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87565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(skin-color distribution of </a:t>
            </a:r>
            <a:r>
              <a:rPr lang="en-US" sz="2400" dirty="0">
                <a:solidFill>
                  <a:srgbClr val="FF0000"/>
                </a:solidFill>
              </a:rPr>
              <a:t>40 people </a:t>
            </a:r>
            <a:r>
              <a:rPr lang="en-US" sz="2400" dirty="0"/>
              <a:t>- different races)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972D0-175F-555A-C82C-3EBAE0C45BA2}"/>
              </a:ext>
            </a:extLst>
          </p:cNvPr>
          <p:cNvSpPr txBox="1"/>
          <p:nvPr/>
        </p:nvSpPr>
        <p:spPr>
          <a:xfrm>
            <a:off x="6515100" y="4319723"/>
            <a:ext cx="140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p(skin/</a:t>
            </a:r>
            <a:r>
              <a:rPr lang="en-US" sz="2400" b="1" dirty="0"/>
              <a:t>x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95766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Model Skin-Color Distribution</a:t>
            </a:r>
            <a:br>
              <a:rPr lang="en-US" b="1" dirty="0"/>
            </a:br>
            <a:r>
              <a:rPr lang="en-US" b="1" dirty="0"/>
              <a:t>Using a 2D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Experiments under different lighting conditions and persons revealed that the skin-color distribution has a rather </a:t>
            </a:r>
            <a:r>
              <a:rPr lang="en-US" sz="2800" dirty="0">
                <a:solidFill>
                  <a:srgbClr val="FF0000"/>
                </a:solidFill>
              </a:rPr>
              <a:t>regular shape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They represented skin-color distribution as a </a:t>
            </a:r>
            <a:r>
              <a:rPr lang="en-US" sz="2800" dirty="0">
                <a:solidFill>
                  <a:srgbClr val="FF0000"/>
                </a:solidFill>
              </a:rPr>
              <a:t>2D Gaussian </a:t>
            </a:r>
            <a:r>
              <a:rPr lang="en-US" sz="2800" dirty="0"/>
              <a:t>with mean </a:t>
            </a:r>
            <a:r>
              <a:rPr lang="el-GR" sz="2800" dirty="0">
                <a:solidFill>
                  <a:srgbClr val="FF0000"/>
                </a:solidFill>
              </a:rPr>
              <a:t>μ</a:t>
            </a:r>
            <a:r>
              <a:rPr lang="en-US" sz="2800" dirty="0"/>
              <a:t> and covariance </a:t>
            </a:r>
            <a:r>
              <a:rPr lang="el-GR" sz="2800" dirty="0">
                <a:solidFill>
                  <a:srgbClr val="FF0000"/>
                </a:solidFill>
              </a:rPr>
              <a:t>Σ</a:t>
            </a:r>
            <a:r>
              <a:rPr lang="en-US" sz="2800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2502"/>
          <a:stretch>
            <a:fillRect/>
          </a:stretch>
        </p:blipFill>
        <p:spPr bwMode="auto">
          <a:xfrm>
            <a:off x="2146324" y="2885582"/>
            <a:ext cx="5375910" cy="11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694" y="5780336"/>
            <a:ext cx="2813286" cy="9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470F616A-65DB-0FA3-04F4-B935B580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85724"/>
              </p:ext>
            </p:extLst>
          </p:nvPr>
        </p:nvGraphicFramePr>
        <p:xfrm>
          <a:off x="620233" y="4957127"/>
          <a:ext cx="76215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3733560" imgH="419040" progId="Equation.DSMT4">
                  <p:embed/>
                </p:oleObj>
              </mc:Choice>
              <mc:Fallback>
                <p:oleObj name="Equation" r:id="rId5" imgW="3733560" imgH="4190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599A99F-2C65-85B2-6575-D481D9DF0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3" y="4957127"/>
                        <a:ext cx="762158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62EF7571-98C0-920B-0885-596089358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325221"/>
              </p:ext>
            </p:extLst>
          </p:nvPr>
        </p:nvGraphicFramePr>
        <p:xfrm>
          <a:off x="2438400" y="5832358"/>
          <a:ext cx="9477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507960" imgH="457200" progId="Equation.DSMT4">
                  <p:embed/>
                </p:oleObj>
              </mc:Choice>
              <mc:Fallback>
                <p:oleObj name="Equation" r:id="rId7" imgW="507960" imgH="457200" progId="Equation.DSMT4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014C95C0-C6D5-8713-10CF-1096EF70E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832358"/>
                        <a:ext cx="94773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01A628-B787-B9D4-55BB-3F3A7DE3206B}"/>
              </a:ext>
            </a:extLst>
          </p:cNvPr>
          <p:cNvSpPr txBox="1"/>
          <p:nvPr/>
        </p:nvSpPr>
        <p:spPr>
          <a:xfrm>
            <a:off x="7418717" y="2967335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p(skin/</a:t>
            </a:r>
            <a:r>
              <a:rPr lang="en-US" sz="2400" b="1" dirty="0"/>
              <a:t>x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755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Parameter Estimation </a:t>
            </a:r>
            <a:br>
              <a:rPr lang="en-US" b="1" dirty="0"/>
            </a:br>
            <a:r>
              <a:rPr lang="en-US" sz="3600" dirty="0"/>
              <a:t>(used ML estimation)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Estimated the mean and covariance using 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sample covariance </a:t>
            </a:r>
            <a:r>
              <a:rPr lang="en-US" dirty="0"/>
              <a:t>from training data: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82562"/>
            <a:ext cx="3962400" cy="20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59190"/>
          <a:stretch>
            <a:fillRect/>
          </a:stretch>
        </p:blipFill>
        <p:spPr bwMode="auto">
          <a:xfrm>
            <a:off x="5715000" y="4060824"/>
            <a:ext cx="1676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1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activity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Recognize </a:t>
            </a:r>
            <a:r>
              <a:rPr lang="en-US" sz="2800" dirty="0">
                <a:solidFill>
                  <a:srgbClr val="FF0000"/>
                </a:solidFill>
              </a:rPr>
              <a:t>human actions </a:t>
            </a:r>
            <a:r>
              <a:rPr lang="en-US" sz="2800" dirty="0"/>
              <a:t>using </a:t>
            </a:r>
            <a:r>
              <a:rPr lang="en-US" sz="2800" dirty="0">
                <a:solidFill>
                  <a:srgbClr val="FF0000"/>
                </a:solidFill>
              </a:rPr>
              <a:t>visual information</a:t>
            </a:r>
            <a:r>
              <a:rPr lang="en-US" sz="2800" dirty="0"/>
              <a:t>.</a:t>
            </a:r>
          </a:p>
          <a:p>
            <a:endParaRPr lang="en-US" sz="2400" dirty="0"/>
          </a:p>
          <a:p>
            <a:r>
              <a:rPr lang="en-US" sz="2800" dirty="0"/>
              <a:t>Useful for monitoring of human activity in department stores, airports, high-security buildings etc.</a:t>
            </a:r>
          </a:p>
          <a:p>
            <a:endParaRPr lang="en-US" sz="2800" dirty="0"/>
          </a:p>
          <a:p>
            <a:r>
              <a:rPr lang="en-US" sz="2800" dirty="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677894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B7047-FD9E-D449-1D1A-29543AC3A6DF}"/>
              </a:ext>
            </a:extLst>
          </p:cNvPr>
          <p:cNvSpPr txBox="1"/>
          <p:nvPr/>
        </p:nvSpPr>
        <p:spPr>
          <a:xfrm>
            <a:off x="1371600" y="5874861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https://www.youtube.com/watch?v=IQ-J46FPVyA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612" y="4455058"/>
            <a:ext cx="6520588" cy="501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Face Detection Using </a:t>
            </a:r>
            <a:r>
              <a:rPr lang="en-US" b="1" dirty="0">
                <a:solidFill>
                  <a:srgbClr val="FF0000"/>
                </a:solidFill>
              </a:rPr>
              <a:t>Only </a:t>
            </a:r>
            <a:r>
              <a:rPr lang="en-US" b="1" dirty="0"/>
              <a:t>the </a:t>
            </a:r>
            <a:br>
              <a:rPr lang="en-US" b="1" dirty="0"/>
            </a:br>
            <a:r>
              <a:rPr lang="en-US" b="1" dirty="0"/>
              <a:t>Skin-Color Distribution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Each</a:t>
            </a:r>
            <a:r>
              <a:rPr lang="en-US" sz="3000" dirty="0"/>
              <a:t> pixel </a:t>
            </a:r>
            <a:r>
              <a:rPr lang="en-US" sz="3000" b="1" i="1" dirty="0"/>
              <a:t>x</a:t>
            </a:r>
            <a:r>
              <a:rPr lang="en-US" sz="3000" dirty="0"/>
              <a:t> in a given image is: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b="1" dirty="0"/>
              <a:t>(1) </a:t>
            </a:r>
            <a:r>
              <a:rPr lang="en-US" sz="2800" dirty="0"/>
              <a:t>converted into the </a:t>
            </a:r>
            <a:r>
              <a:rPr lang="en-US" sz="2800" dirty="0">
                <a:solidFill>
                  <a:srgbClr val="FF0000"/>
                </a:solidFill>
              </a:rPr>
              <a:t>chromatic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color space.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b="1" dirty="0"/>
              <a:t>(2) </a:t>
            </a:r>
            <a:r>
              <a:rPr lang="en-US" sz="2800" dirty="0">
                <a:solidFill>
                  <a:srgbClr val="FF0000"/>
                </a:solidFill>
              </a:rPr>
              <a:t>likelihood</a:t>
            </a:r>
            <a:r>
              <a:rPr lang="en-US" sz="2800" dirty="0"/>
              <a:t> computed using the skin-color model.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D75AEF46-13D2-3553-42C1-6F19EB6CF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33221"/>
              </p:ext>
            </p:extLst>
          </p:nvPr>
        </p:nvGraphicFramePr>
        <p:xfrm>
          <a:off x="1786783" y="3229683"/>
          <a:ext cx="598790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2933640" imgH="419040" progId="Equation.DSMT4">
                  <p:embed/>
                </p:oleObj>
              </mc:Choice>
              <mc:Fallback>
                <p:oleObj name="Equation" r:id="rId3" imgW="2933640" imgH="4190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70F616A-65DB-0FA3-04F4-B935B580E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783" y="3229683"/>
                        <a:ext cx="598790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178BB5-1A28-A745-C9A9-D616670B7EE9}"/>
              </a:ext>
            </a:extLst>
          </p:cNvPr>
          <p:cNvSpPr txBox="1"/>
          <p:nvPr/>
        </p:nvSpPr>
        <p:spPr>
          <a:xfrm>
            <a:off x="755160" y="5354618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 appropriate threshold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 is needed in this case since they only modeled the skin color distribution!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325C0-0396-251C-20BB-F227C529D66C}"/>
              </a:ext>
            </a:extLst>
          </p:cNvPr>
          <p:cNvSpPr txBox="1"/>
          <p:nvPr/>
        </p:nvSpPr>
        <p:spPr>
          <a:xfrm>
            <a:off x="1533608" y="4428173"/>
            <a:ext cx="6448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If g(x)&gt;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, then “</a:t>
            </a:r>
            <a:r>
              <a:rPr lang="en-US" sz="2800" dirty="0">
                <a:solidFill>
                  <a:srgbClr val="FF0000"/>
                </a:solidFill>
              </a:rPr>
              <a:t>skin</a:t>
            </a:r>
            <a:r>
              <a:rPr lang="en-US" sz="2800" dirty="0"/>
              <a:t>”; otherwise, “</a:t>
            </a:r>
            <a:r>
              <a:rPr lang="en-US" sz="2800" dirty="0">
                <a:solidFill>
                  <a:srgbClr val="FF0000"/>
                </a:solidFill>
              </a:rPr>
              <a:t>non-skin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2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259" y="2438400"/>
            <a:ext cx="5381482" cy="2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6142" y="1981200"/>
            <a:ext cx="43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                                             Classification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17605-0002-E6FD-1541-35221F3A5EB8}"/>
              </a:ext>
            </a:extLst>
          </p:cNvPr>
          <p:cNvSpPr txBox="1"/>
          <p:nvPr/>
        </p:nvSpPr>
        <p:spPr>
          <a:xfrm>
            <a:off x="718704" y="5744656"/>
            <a:ext cx="777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g(x)&gt;t, keep</a:t>
            </a:r>
            <a:r>
              <a:rPr lang="en-US" sz="2400" dirty="0">
                <a:solidFill>
                  <a:srgbClr val="FF0000"/>
                </a:solidFill>
              </a:rPr>
              <a:t> original color</a:t>
            </a:r>
            <a:r>
              <a:rPr lang="en-US" sz="2400" dirty="0"/>
              <a:t>; otherwise, change color to </a:t>
            </a:r>
            <a:r>
              <a:rPr lang="en-US" sz="24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87C20-1E48-6565-4D20-EA84D0045000}"/>
              </a:ext>
            </a:extLst>
          </p:cNvPr>
          <p:cNvSpPr txBox="1"/>
          <p:nvPr/>
        </p:nvSpPr>
        <p:spPr>
          <a:xfrm>
            <a:off x="794312" y="5042595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Visualization </a:t>
            </a:r>
            <a:r>
              <a:rPr lang="en-US" sz="2800" dirty="0"/>
              <a:t>of classification results:</a:t>
            </a:r>
          </a:p>
        </p:txBody>
      </p:sp>
    </p:spTree>
    <p:extLst>
      <p:ext uri="{BB962C8B-B14F-4D97-AF65-F5344CB8AC3E}">
        <p14:creationId xmlns:p14="http://schemas.microsoft.com/office/powerpoint/2010/main" val="3388544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5802"/>
            <a:ext cx="8229600" cy="4525963"/>
          </a:xfrm>
        </p:spPr>
        <p:txBody>
          <a:bodyPr/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 in general to detect only faces simply from the result of color classification.</a:t>
            </a:r>
          </a:p>
          <a:p>
            <a:pPr lvl="1"/>
            <a:r>
              <a:rPr lang="en-US" dirty="0"/>
              <a:t>e.g., background may contain skin colors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69079"/>
            <a:ext cx="5867400" cy="21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5455722"/>
            <a:ext cx="14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 positives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5943600" y="4710959"/>
            <a:ext cx="459768" cy="76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F72A22-968A-B978-C8F0-0B3DD2AF8FE8}"/>
              </a:ext>
            </a:extLst>
          </p:cNvPr>
          <p:cNvSpPr txBox="1"/>
          <p:nvPr/>
        </p:nvSpPr>
        <p:spPr>
          <a:xfrm>
            <a:off x="990600" y="5873072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Additional information can be used to reject </a:t>
            </a:r>
            <a:r>
              <a:rPr lang="en-US" sz="2400" dirty="0">
                <a:solidFill>
                  <a:srgbClr val="FF0000"/>
                </a:solidFill>
              </a:rPr>
              <a:t>false positives </a:t>
            </a:r>
            <a:r>
              <a:rPr lang="en-US" sz="2400" dirty="0"/>
              <a:t>(e.g., shape &amp; motion information)</a:t>
            </a:r>
          </a:p>
        </p:txBody>
      </p:sp>
    </p:spTree>
    <p:extLst>
      <p:ext uri="{BB962C8B-B14F-4D97-AF65-F5344CB8AC3E}">
        <p14:creationId xmlns:p14="http://schemas.microsoft.com/office/powerpoint/2010/main" val="7020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B546-E633-7B82-21EE-54A9B15B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6C7-A86F-F5C1-1EF3-17DC2DA8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Extensions to Face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1AD4-F4CE-D783-08D6-7CF3B682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(1) </a:t>
            </a:r>
            <a:r>
              <a:rPr lang="en-US" sz="3200" u="sng" dirty="0"/>
              <a:t>Detect</a:t>
            </a:r>
            <a:r>
              <a:rPr lang="en-US" sz="3200" dirty="0"/>
              <a:t> human faces using a </a:t>
            </a:r>
            <a:r>
              <a:rPr lang="en-US" sz="3200" u="sng" dirty="0"/>
              <a:t>generic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skin-color </a:t>
            </a:r>
            <a:r>
              <a:rPr lang="en-US" sz="3200" dirty="0"/>
              <a:t>model.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(2) </a:t>
            </a:r>
            <a:r>
              <a:rPr lang="en-US" sz="3200" u="sng" dirty="0"/>
              <a:t>Track</a:t>
            </a:r>
            <a:r>
              <a:rPr lang="en-US" sz="3200" dirty="0"/>
              <a:t> face of </a:t>
            </a:r>
            <a:r>
              <a:rPr lang="en-US" sz="3200" dirty="0">
                <a:solidFill>
                  <a:srgbClr val="FF0000"/>
                </a:solidFill>
              </a:rPr>
              <a:t>interest</a:t>
            </a:r>
            <a:r>
              <a:rPr lang="en-US" sz="3200" dirty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(3) </a:t>
            </a:r>
            <a:r>
              <a:rPr lang="en-US" sz="3200" u="sng" dirty="0"/>
              <a:t>Adapt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skin-color </a:t>
            </a:r>
            <a:r>
              <a:rPr lang="en-US" sz="3200" dirty="0"/>
              <a:t>model </a:t>
            </a:r>
            <a:r>
              <a:rPr lang="en-US" sz="3200" dirty="0">
                <a:solidFill>
                  <a:srgbClr val="FF0000"/>
                </a:solidFill>
              </a:rPr>
              <a:t>parameters </a:t>
            </a:r>
            <a:r>
              <a:rPr lang="en-US" sz="3200" dirty="0"/>
              <a:t>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Skin-color model </a:t>
            </a:r>
            <a:r>
              <a:rPr lang="en-US" b="1" dirty="0">
                <a:solidFill>
                  <a:srgbClr val="FF0000"/>
                </a:solidFill>
              </a:rPr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weights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b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c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determine how much </a:t>
            </a:r>
            <a:r>
              <a:rPr lang="en-US" sz="2800" dirty="0">
                <a:solidFill>
                  <a:srgbClr val="FF0000"/>
                </a:solidFill>
              </a:rPr>
              <a:t>past estimates </a:t>
            </a:r>
            <a:r>
              <a:rPr lang="en-US" sz="2800" dirty="0"/>
              <a:t>will influence </a:t>
            </a:r>
            <a:r>
              <a:rPr lang="en-US" sz="2800">
                <a:solidFill>
                  <a:srgbClr val="FF0000"/>
                </a:solidFill>
              </a:rPr>
              <a:t>current estimates</a:t>
            </a:r>
            <a:r>
              <a:rPr lang="en-US" sz="2800"/>
              <a:t>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determines how long the </a:t>
            </a:r>
            <a:r>
              <a:rPr lang="en-US" sz="2800" dirty="0">
                <a:solidFill>
                  <a:srgbClr val="FF0000"/>
                </a:solidFill>
              </a:rPr>
              <a:t>past estimates </a:t>
            </a:r>
            <a:r>
              <a:rPr lang="en-US" sz="2800" dirty="0"/>
              <a:t>will influence the </a:t>
            </a:r>
            <a:r>
              <a:rPr lang="en-US" sz="2800" dirty="0">
                <a:solidFill>
                  <a:srgbClr val="FF0000"/>
                </a:solidFill>
              </a:rPr>
              <a:t>current estimates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A1A6837-590C-A6FD-5134-CC8A8C3BF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15691"/>
              </p:ext>
            </p:extLst>
          </p:nvPr>
        </p:nvGraphicFramePr>
        <p:xfrm>
          <a:off x="1524000" y="1600200"/>
          <a:ext cx="5715000" cy="179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755800" imgH="863280" progId="Equation.DSMT4">
                  <p:embed/>
                </p:oleObj>
              </mc:Choice>
              <mc:Fallback>
                <p:oleObj name="Equation" r:id="rId3" imgW="2755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00200"/>
                        <a:ext cx="5715000" cy="179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70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Sample Face Detection </a:t>
            </a:r>
            <a:r>
              <a:rPr lang="en-US" b="1" dirty="0"/>
              <a:t>Results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65731"/>
          <a:stretch/>
        </p:blipFill>
        <p:spPr bwMode="auto">
          <a:xfrm>
            <a:off x="609600" y="23622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66485"/>
          <a:stretch/>
        </p:blipFill>
        <p:spPr bwMode="auto">
          <a:xfrm>
            <a:off x="2743200" y="3982842"/>
            <a:ext cx="3657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4206" b="33429"/>
          <a:stretch/>
        </p:blipFill>
        <p:spPr bwMode="auto">
          <a:xfrm>
            <a:off x="4572000" y="23622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5698" y="1824112"/>
            <a:ext cx="1453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Search window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2113158"/>
            <a:ext cx="228600" cy="358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0552" y="2067403"/>
            <a:ext cx="560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Face</a:t>
            </a: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1550552" y="2405957"/>
            <a:ext cx="280333" cy="280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4303089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Occlusion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53101" y="4588984"/>
            <a:ext cx="685799" cy="82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83655" y="1905876"/>
            <a:ext cx="175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Viewpoint changes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15572" y="2199150"/>
            <a:ext cx="609229" cy="576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 (this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551025" cy="4678363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Build a system to recognize the following </a:t>
            </a:r>
            <a:r>
              <a:rPr lang="en-US" sz="3800" dirty="0">
                <a:solidFill>
                  <a:srgbClr val="FF0000"/>
                </a:solidFill>
              </a:rPr>
              <a:t>10</a:t>
            </a:r>
            <a:r>
              <a:rPr lang="en-US" sz="3800" dirty="0"/>
              <a:t> actions, from a </a:t>
            </a:r>
            <a:r>
              <a:rPr lang="en-US" sz="3800" dirty="0">
                <a:solidFill>
                  <a:srgbClr val="FF0000"/>
                </a:solidFill>
              </a:rPr>
              <a:t>frontal</a:t>
            </a:r>
            <a:r>
              <a:rPr lang="en-US" sz="3800" dirty="0"/>
              <a:t> or </a:t>
            </a:r>
            <a:r>
              <a:rPr lang="en-US" sz="3800" dirty="0">
                <a:solidFill>
                  <a:srgbClr val="FF0000"/>
                </a:solidFill>
              </a:rPr>
              <a:t>lateral</a:t>
            </a:r>
            <a:r>
              <a:rPr lang="en-US" sz="3800" dirty="0"/>
              <a:t> view:</a:t>
            </a:r>
          </a:p>
          <a:p>
            <a:endParaRPr lang="en-US" sz="3800" dirty="0"/>
          </a:p>
          <a:p>
            <a:pPr lvl="2"/>
            <a:r>
              <a:rPr lang="en-US" dirty="0"/>
              <a:t>sitting down</a:t>
            </a:r>
          </a:p>
          <a:p>
            <a:pPr lvl="2"/>
            <a:r>
              <a:rPr lang="en-US" dirty="0"/>
              <a:t>standing up</a:t>
            </a:r>
          </a:p>
          <a:p>
            <a:pPr lvl="2"/>
            <a:r>
              <a:rPr lang="en-US" dirty="0"/>
              <a:t>bending down</a:t>
            </a:r>
          </a:p>
          <a:p>
            <a:pPr lvl="2"/>
            <a:r>
              <a:rPr lang="en-US" dirty="0"/>
              <a:t>getting up</a:t>
            </a:r>
          </a:p>
          <a:p>
            <a:pPr lvl="2"/>
            <a:r>
              <a:rPr lang="en-US" dirty="0"/>
              <a:t>hugging</a:t>
            </a:r>
          </a:p>
          <a:p>
            <a:pPr lvl="2"/>
            <a:r>
              <a:rPr lang="en-US" dirty="0"/>
              <a:t>squatting</a:t>
            </a:r>
          </a:p>
          <a:p>
            <a:pPr lvl="2"/>
            <a:r>
              <a:rPr lang="en-US" dirty="0"/>
              <a:t>rising from a squatting position</a:t>
            </a:r>
          </a:p>
          <a:p>
            <a:pPr lvl="2"/>
            <a:r>
              <a:rPr lang="en-US" dirty="0"/>
              <a:t>bending sideways</a:t>
            </a:r>
          </a:p>
          <a:p>
            <a:pPr lvl="2"/>
            <a:r>
              <a:rPr lang="en-US" dirty="0"/>
              <a:t>falling backward</a:t>
            </a:r>
          </a:p>
          <a:p>
            <a:pPr lvl="2"/>
            <a:r>
              <a:rPr lang="en-US" dirty="0"/>
              <a:t>walking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971800"/>
            <a:ext cx="3826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Multi-class </a:t>
            </a:r>
          </a:p>
          <a:p>
            <a:r>
              <a:rPr lang="en-US" sz="2800" dirty="0"/>
              <a:t>classification problem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10 x 2 views = </a:t>
            </a:r>
            <a:r>
              <a:rPr lang="en-US" sz="2800" dirty="0">
                <a:solidFill>
                  <a:srgbClr val="FF0000"/>
                </a:solidFill>
              </a:rPr>
              <a:t>20</a:t>
            </a:r>
            <a:r>
              <a:rPr lang="en-US" sz="2800" dirty="0"/>
              <a:t> classes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Building systems that can recognize </a:t>
            </a:r>
            <a:r>
              <a:rPr lang="en-US" sz="3200" dirty="0">
                <a:solidFill>
                  <a:srgbClr val="FF0000"/>
                </a:solidFill>
              </a:rPr>
              <a:t>any type </a:t>
            </a:r>
            <a:r>
              <a:rPr lang="en-US" sz="3200" dirty="0"/>
              <a:t>of action is a </a:t>
            </a:r>
            <a:r>
              <a:rPr lang="en-US" sz="3200" dirty="0">
                <a:solidFill>
                  <a:srgbClr val="FF0000"/>
                </a:solidFill>
              </a:rPr>
              <a:t>difficult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challenging</a:t>
            </a:r>
            <a:r>
              <a:rPr lang="en-US" sz="3200" dirty="0"/>
              <a:t> problem.</a:t>
            </a:r>
          </a:p>
          <a:p>
            <a:r>
              <a:rPr lang="en-US" dirty="0"/>
              <a:t>In general, human actions can be recognized by </a:t>
            </a:r>
            <a:r>
              <a:rPr lang="en-US" dirty="0">
                <a:solidFill>
                  <a:srgbClr val="FF0000"/>
                </a:solidFill>
              </a:rPr>
              <a:t>tracking</a:t>
            </a:r>
            <a:r>
              <a:rPr lang="en-US" dirty="0"/>
              <a:t> various body parts.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6" t="33329"/>
          <a:stretch/>
        </p:blipFill>
        <p:spPr>
          <a:xfrm>
            <a:off x="2133600" y="4293622"/>
            <a:ext cx="5105400" cy="1985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Approach (this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/>
              <a:t> motion trajectory</a:t>
            </a:r>
          </a:p>
          <a:p>
            <a:pPr lvl="1"/>
            <a:r>
              <a:rPr lang="en-US" dirty="0"/>
              <a:t>The head of a person moves in a characteristic fashion when performing these actions.</a:t>
            </a:r>
          </a:p>
          <a:p>
            <a:endParaRPr lang="en-US" dirty="0"/>
          </a:p>
          <a:p>
            <a:r>
              <a:rPr lang="en-US" dirty="0"/>
              <a:t>Recognition is formulated as </a:t>
            </a:r>
            <a:r>
              <a:rPr lang="en-US" dirty="0">
                <a:solidFill>
                  <a:srgbClr val="FF0000"/>
                </a:solidFill>
              </a:rPr>
              <a:t>Bayesian </a:t>
            </a:r>
            <a:r>
              <a:rPr lang="en-US" dirty="0"/>
              <a:t>classification using the movement of the head over consecutive frames.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6125"/>
            <a:ext cx="2499784" cy="18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Steps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700644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436" y="61338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7779" y="61295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4" name="Up Arrow 3"/>
          <p:cNvSpPr/>
          <p:nvPr/>
        </p:nvSpPr>
        <p:spPr>
          <a:xfrm>
            <a:off x="1447801" y="5934224"/>
            <a:ext cx="279316" cy="199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67200" y="5934225"/>
            <a:ext cx="304800" cy="19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052867"/>
            <a:ext cx="327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800" dirty="0"/>
              <a:t> models were computed for each action, one for the </a:t>
            </a:r>
            <a:r>
              <a:rPr lang="en-US" sz="2800" dirty="0">
                <a:solidFill>
                  <a:srgbClr val="FF0000"/>
                </a:solidFill>
              </a:rPr>
              <a:t>frontal</a:t>
            </a:r>
            <a:r>
              <a:rPr lang="en-US" sz="2800" dirty="0"/>
              <a:t> view and another one for the </a:t>
            </a:r>
            <a:r>
              <a:rPr lang="en-US" sz="2800" dirty="0">
                <a:solidFill>
                  <a:srgbClr val="FF0000"/>
                </a:solidFill>
              </a:rPr>
              <a:t>lateral </a:t>
            </a:r>
            <a:r>
              <a:rPr lang="en-US" sz="2800" dirty="0"/>
              <a:t>view. </a:t>
            </a:r>
          </a:p>
          <a:p>
            <a:endParaRPr lang="en-US" sz="2800" dirty="0"/>
          </a:p>
          <a:p>
            <a:r>
              <a:rPr lang="en-US" sz="2800" dirty="0"/>
              <a:t>(i.e., </a:t>
            </a:r>
            <a:r>
              <a:rPr lang="en-US" sz="2800" dirty="0">
                <a:solidFill>
                  <a:srgbClr val="FF0000"/>
                </a:solidFill>
              </a:rPr>
              <a:t>20</a:t>
            </a:r>
            <a:r>
              <a:rPr lang="en-US" sz="2800" dirty="0"/>
              <a:t> models total,</a:t>
            </a:r>
          </a:p>
          <a:p>
            <a:r>
              <a:rPr lang="en-US" sz="2800" dirty="0"/>
              <a:t>one for each class).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5DE1F809-ED5D-3676-E433-99CEF81907EF}"/>
              </a:ext>
            </a:extLst>
          </p:cNvPr>
          <p:cNvSpPr/>
          <p:nvPr/>
        </p:nvSpPr>
        <p:spPr>
          <a:xfrm flipH="1">
            <a:off x="4495800" y="1260705"/>
            <a:ext cx="2286000" cy="79216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Representing Actions (i.e., features)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the </a:t>
            </a:r>
            <a:r>
              <a:rPr lang="en-US" dirty="0" err="1">
                <a:solidFill>
                  <a:srgbClr val="FF0000"/>
                </a:solidFill>
              </a:rPr>
              <a:t>centroid</a:t>
            </a:r>
            <a:r>
              <a:rPr lang="en-US" dirty="0"/>
              <a:t> of the head in each frame: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absolute differences </a:t>
            </a:r>
            <a:r>
              <a:rPr lang="en-US" dirty="0"/>
              <a:t>in successive frames: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59644"/>
            <a:ext cx="4767470" cy="6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74" y="4077158"/>
            <a:ext cx="3630023" cy="12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548310" y="5526251"/>
            <a:ext cx="6019800" cy="516127"/>
            <a:chOff x="1981200" y="6063734"/>
            <a:chExt cx="6019800" cy="51612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6096000"/>
              <a:ext cx="6019800" cy="48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38843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5868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8772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0116" y="606373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43399" y="5073134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8684" y="4535665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3FA0C18-F69D-C941-C439-253E5230E8F4}"/>
              </a:ext>
            </a:extLst>
          </p:cNvPr>
          <p:cNvSpPr/>
          <p:nvPr/>
        </p:nvSpPr>
        <p:spPr>
          <a:xfrm>
            <a:off x="6301534" y="4090531"/>
            <a:ext cx="408579" cy="13519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5E6-801F-2971-C58B-A461F5F5B932}"/>
              </a:ext>
            </a:extLst>
          </p:cNvPr>
          <p:cNvSpPr/>
          <p:nvPr/>
        </p:nvSpPr>
        <p:spPr>
          <a:xfrm>
            <a:off x="1959267" y="6178967"/>
            <a:ext cx="5608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Why did they take the difference?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 Detection and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head detection and tracking are </a:t>
            </a:r>
            <a:r>
              <a:rPr lang="en-US" dirty="0">
                <a:solidFill>
                  <a:srgbClr val="FF0000"/>
                </a:solidFill>
              </a:rPr>
              <a:t>challenging</a:t>
            </a:r>
            <a:r>
              <a:rPr lang="en-US" dirty="0"/>
              <a:t> problems.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 of the head was tracked </a:t>
            </a:r>
            <a:r>
              <a:rPr lang="en-US" dirty="0">
                <a:solidFill>
                  <a:srgbClr val="FF0000"/>
                </a:solidFill>
              </a:rPr>
              <a:t>manually</a:t>
            </a:r>
            <a:r>
              <a:rPr lang="en-US" dirty="0"/>
              <a:t> from frame to frame.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29723"/>
            <a:ext cx="5196214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1401</Words>
  <Application>Microsoft Office PowerPoint</Application>
  <PresentationFormat>On-screen Show (4:3)</PresentationFormat>
  <Paragraphs>212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굴림</vt:lpstr>
      <vt:lpstr>Aptos</vt:lpstr>
      <vt:lpstr>Arial</vt:lpstr>
      <vt:lpstr>Calibri</vt:lpstr>
      <vt:lpstr>Times New Roman</vt:lpstr>
      <vt:lpstr>Office Theme</vt:lpstr>
      <vt:lpstr>Equation</vt:lpstr>
      <vt:lpstr>Bayesian Decision Theory  &amp; ML Estimation  Case Studies</vt:lpstr>
      <vt:lpstr>Case Study 1</vt:lpstr>
      <vt:lpstr>Human activity recognition</vt:lpstr>
      <vt:lpstr>Goal (this paper)</vt:lpstr>
      <vt:lpstr>Background</vt:lpstr>
      <vt:lpstr>Approach (this paper)</vt:lpstr>
      <vt:lpstr>Main Steps</vt:lpstr>
      <vt:lpstr>Representing Actions (i.e., features)</vt:lpstr>
      <vt:lpstr>Head Detection and Tracking</vt:lpstr>
      <vt:lpstr>Bayesian Formulation</vt:lpstr>
      <vt:lpstr>Class Likelihoods</vt:lpstr>
      <vt:lpstr>Parameter Estimation (use ML approach) </vt:lpstr>
      <vt:lpstr>Action Classification</vt:lpstr>
      <vt:lpstr>Discriminating Between  Similar Actions</vt:lpstr>
      <vt:lpstr>Training</vt:lpstr>
      <vt:lpstr>Training (cont’d)</vt:lpstr>
      <vt:lpstr>Testing</vt:lpstr>
      <vt:lpstr>Case Study 2</vt:lpstr>
      <vt:lpstr>Goal</vt:lpstr>
      <vt:lpstr>Background</vt:lpstr>
      <vt:lpstr>Image Representation</vt:lpstr>
      <vt:lpstr>Skin Color </vt:lpstr>
      <vt:lpstr>Skin Color Classification</vt:lpstr>
      <vt:lpstr>Skin Color Classification (cont’d)</vt:lpstr>
      <vt:lpstr>Feature Extraction</vt:lpstr>
      <vt:lpstr>Skin-Color Clustering</vt:lpstr>
      <vt:lpstr>Skin-Color Clustering (cont’d)</vt:lpstr>
      <vt:lpstr>Model Skin-Color Distribution Using a 2D Gaussian</vt:lpstr>
      <vt:lpstr>Parameter Estimation  (used ML estimation)</vt:lpstr>
      <vt:lpstr> Face Detection Using Only the  Skin-Color Distribution </vt:lpstr>
      <vt:lpstr>Example</vt:lpstr>
      <vt:lpstr>False Positives</vt:lpstr>
      <vt:lpstr>Extensions to Face Tracking</vt:lpstr>
      <vt:lpstr>Skin-color model adaptation</vt:lpstr>
      <vt:lpstr>Sample Face Detection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Decision Theory  Case Studies</dc:title>
  <dc:creator>bebis</dc:creator>
  <cp:lastModifiedBy>George Bebis</cp:lastModifiedBy>
  <cp:revision>124</cp:revision>
  <dcterms:created xsi:type="dcterms:W3CDTF">2012-12-07T00:57:00Z</dcterms:created>
  <dcterms:modified xsi:type="dcterms:W3CDTF">2026-03-11T21:15:28Z</dcterms:modified>
</cp:coreProperties>
</file>