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302" r:id="rId20"/>
    <p:sldId id="303" r:id="rId21"/>
    <p:sldId id="304" r:id="rId22"/>
    <p:sldId id="324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23" r:id="rId32"/>
    <p:sldId id="316" r:id="rId33"/>
    <p:sldId id="305" r:id="rId34"/>
    <p:sldId id="319" r:id="rId35"/>
    <p:sldId id="32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181" autoAdjust="0"/>
    <p:restoredTop sz="86418" autoAdjust="0"/>
  </p:normalViewPr>
  <p:slideViewPr>
    <p:cSldViewPr>
      <p:cViewPr varScale="1">
        <p:scale>
          <a:sx n="127" d="100"/>
          <a:sy n="127" d="100"/>
        </p:scale>
        <p:origin x="19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4D92-85EF-4532-A437-C8621F6688E8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5527-1B92-4006-A492-7753A1B7C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unr.edu/~bebis/3Dhead_actions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://www.cse.unr.edu/~bebis/CS679/Readings/yang_jie_1996_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hyperlink" Target="http://www.cse.unr.edu/~bebis/CS679/Readings/humanActivi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YDKAg3xn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4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-J46FPVy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/>
              <a:t>Bayesian Decision Theory</a:t>
            </a:r>
            <a:br>
              <a:rPr lang="en-GB" sz="4000" b="1" dirty="0"/>
            </a:br>
            <a:br>
              <a:rPr lang="en-GB" sz="4000" b="1" dirty="0"/>
            </a:br>
            <a:r>
              <a:rPr lang="fr-FR" sz="4000" dirty="0">
                <a:solidFill>
                  <a:srgbClr val="FF0000"/>
                </a:solidFill>
              </a:rPr>
              <a:t>Case Studies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47800" y="4191000"/>
            <a:ext cx="6400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  <a:t>CS479/679 Pattern Recognition</a:t>
            </a:r>
            <a:br>
              <a:rPr lang="en-US" altLang="ko-KR" sz="3200" b="1" dirty="0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</a:br>
            <a:r>
              <a:rPr lang="en-US" altLang="ko-KR" sz="3200" b="1" dirty="0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  <a:t>Dr. George </a:t>
            </a:r>
            <a:r>
              <a:rPr lang="en-US" altLang="ko-KR" sz="3200" b="1" dirty="0" err="1">
                <a:solidFill>
                  <a:schemeClr val="tx1">
                    <a:tint val="75000"/>
                  </a:schemeClr>
                </a:solidFill>
                <a:latin typeface="+mn-lt"/>
                <a:ea typeface="굴림" pitchFamily="48" charset="-127"/>
              </a:rPr>
              <a:t>Bebis</a:t>
            </a:r>
            <a:endParaRPr lang="en-US" altLang="ko-KR" sz="3200" dirty="0">
              <a:solidFill>
                <a:schemeClr val="tx1">
                  <a:tint val="75000"/>
                </a:schemeClr>
              </a:solidFill>
              <a:latin typeface="+mn-lt"/>
              <a:ea typeface="굴림" pitchFamily="4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Bayesian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input sequence (X,Y), the </a:t>
            </a:r>
            <a:r>
              <a:rPr lang="en-US" dirty="0">
                <a:solidFill>
                  <a:srgbClr val="FF0000"/>
                </a:solidFill>
              </a:rPr>
              <a:t>posterior</a:t>
            </a:r>
            <a:r>
              <a:rPr lang="en-US" dirty="0"/>
              <a:t> probabilities are computed for each action (frontal or lateral) using the Bayes rule: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84728"/>
            <a:ext cx="4191000" cy="9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r="9661"/>
          <a:stretch/>
        </p:blipFill>
        <p:spPr bwMode="auto">
          <a:xfrm>
            <a:off x="1063650" y="4387516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r="21154"/>
          <a:stretch/>
        </p:blipFill>
        <p:spPr bwMode="auto">
          <a:xfrm>
            <a:off x="914400" y="5441591"/>
            <a:ext cx="4038600" cy="5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05599" y="4413634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(i=1, 2, …, 20)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5488" y="5441591"/>
            <a:ext cx="2920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Valid assumption?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 Likelihoods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vectors X and Y are </a:t>
            </a:r>
            <a:r>
              <a:rPr lang="en-US" dirty="0">
                <a:solidFill>
                  <a:srgbClr val="FF0000"/>
                </a:solidFill>
              </a:rPr>
              <a:t>assumed</a:t>
            </a:r>
            <a:r>
              <a:rPr lang="en-US" dirty="0"/>
              <a:t> to be independent, following a multivariate Gaussian distribution: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9800" y="3437886"/>
            <a:ext cx="2920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Valid assumption? 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4599A99F-2C65-85B2-6575-D481D9DF0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61894"/>
              </p:ext>
            </p:extLst>
          </p:nvPr>
        </p:nvGraphicFramePr>
        <p:xfrm>
          <a:off x="637456" y="4424631"/>
          <a:ext cx="8205554" cy="91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640" imgH="431640" progId="Equation.DSMT4">
                  <p:embed/>
                </p:oleObj>
              </mc:Choice>
              <mc:Fallback>
                <p:oleObj name="Equation" r:id="rId2" imgW="3644640" imgH="431640" progId="Equation.DSMT4">
                  <p:embed/>
                  <p:pic>
                    <p:nvPicPr>
                      <p:cNvPr id="96263" name="Object 8">
                        <a:extLst>
                          <a:ext uri="{FF2B5EF4-FFF2-40B4-BE49-F238E27FC236}">
                            <a16:creationId xmlns:a16="http://schemas.microsoft.com/office/drawing/2014/main" id="{74ED82C7-0795-7863-70A2-BD11C60AF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56" y="4424631"/>
                        <a:ext cx="8205554" cy="916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16499DC9-B9FE-2222-7E01-7A209D576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730358"/>
              </p:ext>
            </p:extLst>
          </p:nvPr>
        </p:nvGraphicFramePr>
        <p:xfrm>
          <a:off x="540031" y="5523811"/>
          <a:ext cx="8063937" cy="91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1280" imgH="431640" progId="Equation.DSMT4">
                  <p:embed/>
                </p:oleObj>
              </mc:Choice>
              <mc:Fallback>
                <p:oleObj name="Equation" r:id="rId4" imgW="3581280" imgH="43164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599A99F-2C65-85B2-6575-D481D9DF0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31" y="5523811"/>
                        <a:ext cx="8063937" cy="916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7FD73145-3553-F95C-779E-45D81942C6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6983"/>
              </p:ext>
            </p:extLst>
          </p:nvPr>
        </p:nvGraphicFramePr>
        <p:xfrm>
          <a:off x="914400" y="3505200"/>
          <a:ext cx="4883991" cy="51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228600" progId="Equation.DSMT4">
                  <p:embed/>
                </p:oleObj>
              </mc:Choice>
              <mc:Fallback>
                <p:oleObj name="Equation" r:id="rId6" imgW="2044440" imgH="228600" progId="Equation.DSMT4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16499DC9-B9FE-2222-7E01-7A209D576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4883991" cy="51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Parameter Estimation </a:t>
            </a:r>
            <a:br>
              <a:rPr lang="en-US" b="1" dirty="0"/>
            </a:br>
            <a:r>
              <a:rPr lang="en-US" sz="3100" dirty="0"/>
              <a:t>(</a:t>
            </a:r>
            <a:r>
              <a:rPr lang="en-US" sz="3100" dirty="0">
                <a:solidFill>
                  <a:srgbClr val="FF0000"/>
                </a:solidFill>
              </a:rPr>
              <a:t>Bayesian Estimation </a:t>
            </a:r>
            <a:r>
              <a:rPr lang="en-US" sz="3100" dirty="0"/>
              <a:t>– we’ll cover later)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sample</a:t>
            </a:r>
            <a:r>
              <a:rPr lang="en-US" dirty="0"/>
              <a:t> mean is used to estimate </a:t>
            </a:r>
            <a:r>
              <a:rPr lang="el-GR" dirty="0"/>
              <a:t>μ</a:t>
            </a:r>
            <a:r>
              <a:rPr lang="en-US" i="1" baseline="-25000" dirty="0" err="1"/>
              <a:t>iX</a:t>
            </a:r>
            <a:r>
              <a:rPr lang="en-US" i="1" dirty="0"/>
              <a:t> and </a:t>
            </a:r>
            <a:r>
              <a:rPr lang="el-GR" i="1" dirty="0"/>
              <a:t>μ</a:t>
            </a:r>
            <a:r>
              <a:rPr lang="en-US" i="1" baseline="-25000" dirty="0" err="1"/>
              <a:t>iY</a:t>
            </a:r>
            <a:r>
              <a:rPr lang="en-US" i="1" dirty="0"/>
              <a:t> </a:t>
            </a:r>
            <a:endParaRPr lang="el-GR" i="1" dirty="0"/>
          </a:p>
          <a:p>
            <a:endParaRPr lang="el-GR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sample</a:t>
            </a:r>
            <a:r>
              <a:rPr lang="en-US" dirty="0"/>
              <a:t> covariance matrix is used to estimate </a:t>
            </a:r>
            <a:r>
              <a:rPr lang="el-GR" dirty="0"/>
              <a:t>Σ</a:t>
            </a:r>
            <a:r>
              <a:rPr lang="en-US" i="1" baseline="-25000" dirty="0" err="1"/>
              <a:t>iX</a:t>
            </a:r>
            <a:r>
              <a:rPr lang="en-US" i="1" dirty="0"/>
              <a:t> and </a:t>
            </a:r>
            <a:r>
              <a:rPr lang="el-GR" i="1" dirty="0"/>
              <a:t>Σ</a:t>
            </a:r>
            <a:r>
              <a:rPr lang="en-US" i="1" baseline="-25000" dirty="0" err="1"/>
              <a:t>iY</a:t>
            </a:r>
            <a:r>
              <a:rPr lang="en-US" i="1" dirty="0"/>
              <a:t> 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125228"/>
              </p:ext>
            </p:extLst>
          </p:nvPr>
        </p:nvGraphicFramePr>
        <p:xfrm>
          <a:off x="2767239" y="2309813"/>
          <a:ext cx="17748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444240" progId="Equation.DSMT4">
                  <p:embed/>
                </p:oleObj>
              </mc:Choice>
              <mc:Fallback>
                <p:oleObj name="Equation" r:id="rId2" imgW="901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7239" y="2309813"/>
                        <a:ext cx="1774825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33775"/>
              </p:ext>
            </p:extLst>
          </p:nvPr>
        </p:nvGraphicFramePr>
        <p:xfrm>
          <a:off x="4724400" y="2268538"/>
          <a:ext cx="18065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444240" progId="Equation.DSMT4">
                  <p:embed/>
                </p:oleObj>
              </mc:Choice>
              <mc:Fallback>
                <p:oleObj name="Equation" r:id="rId4" imgW="838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2268538"/>
                        <a:ext cx="1806575" cy="95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77BB6A-3480-9452-C0AC-E23B5D586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67048"/>
              </p:ext>
            </p:extLst>
          </p:nvPr>
        </p:nvGraphicFramePr>
        <p:xfrm>
          <a:off x="2355282" y="4490811"/>
          <a:ext cx="437356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444240" progId="Equation.DSMT4">
                  <p:embed/>
                </p:oleObj>
              </mc:Choice>
              <mc:Fallback>
                <p:oleObj name="Equation" r:id="rId6" imgW="2222280" imgH="4442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5282" y="4490811"/>
                        <a:ext cx="4373563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9575161-2E84-2FA2-D37E-307E53252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73358"/>
              </p:ext>
            </p:extLst>
          </p:nvPr>
        </p:nvGraphicFramePr>
        <p:xfrm>
          <a:off x="2404836" y="5449321"/>
          <a:ext cx="40989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82600" imgH="444240" progId="Equation.DSMT4">
                  <p:embed/>
                </p:oleObj>
              </mc:Choice>
              <mc:Fallback>
                <p:oleObj name="Equation" r:id="rId8" imgW="208260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77BB6A-3480-9452-C0AC-E23B5D586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04836" y="5449321"/>
                        <a:ext cx="4098925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Action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input sequence, the </a:t>
            </a:r>
            <a:r>
              <a:rPr lang="en-US" dirty="0">
                <a:solidFill>
                  <a:srgbClr val="FF0000"/>
                </a:solidFill>
              </a:rPr>
              <a:t>posterior</a:t>
            </a:r>
            <a:r>
              <a:rPr lang="en-US" dirty="0"/>
              <a:t> probability is computed </a:t>
            </a:r>
            <a:r>
              <a:rPr lang="en-US" dirty="0">
                <a:solidFill>
                  <a:srgbClr val="FF0000"/>
                </a:solidFill>
              </a:rPr>
              <a:t>for each action.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unknown action is classified based on the </a:t>
            </a:r>
            <a:r>
              <a:rPr lang="en-US" dirty="0">
                <a:solidFill>
                  <a:srgbClr val="FF0000"/>
                </a:solidFill>
              </a:rPr>
              <a:t>most likely </a:t>
            </a:r>
            <a:r>
              <a:rPr lang="en-US" dirty="0"/>
              <a:t>action: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0"/>
            <a:ext cx="525689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EFF8FD-46B9-D808-B8B7-A75AC610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62727"/>
          <a:stretch/>
        </p:blipFill>
        <p:spPr bwMode="auto">
          <a:xfrm>
            <a:off x="3790950" y="2754700"/>
            <a:ext cx="1562100" cy="9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7C4E8-E337-B9FE-E1D9-6E40A11EE2E3}"/>
              </a:ext>
            </a:extLst>
          </p:cNvPr>
          <p:cNvSpPr txBox="1"/>
          <p:nvPr/>
        </p:nvSpPr>
        <p:spPr>
          <a:xfrm>
            <a:off x="3276600" y="2890799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P</a:t>
            </a:r>
            <a:r>
              <a:rPr lang="en-US" sz="3200" i="1" baseline="-25000" dirty="0"/>
              <a:t>i</a:t>
            </a:r>
            <a:r>
              <a:rPr lang="en-US" sz="3200" i="1" dirty="0"/>
              <a:t>=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E0792-FD16-4E23-B0DE-FC80AC6FAFBC}"/>
              </a:ext>
            </a:extLst>
          </p:cNvPr>
          <p:cNvSpPr/>
          <p:nvPr/>
        </p:nvSpPr>
        <p:spPr>
          <a:xfrm>
            <a:off x="5847890" y="2952353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(i=1, 2, …, 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Discriminating Between </a:t>
            </a:r>
            <a:br>
              <a:rPr lang="en-US" b="1" dirty="0"/>
            </a:br>
            <a:r>
              <a:rPr lang="en-US" b="1" dirty="0"/>
              <a:t>Similar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 some actions, the head moves in a similar fashion, making it difficult to distinguish these actions from one another.</a:t>
            </a:r>
          </a:p>
          <a:p>
            <a:r>
              <a:rPr lang="en-US" dirty="0">
                <a:solidFill>
                  <a:srgbClr val="FF0000"/>
                </a:solidFill>
              </a:rPr>
              <a:t>Heuristics</a:t>
            </a:r>
            <a:r>
              <a:rPr lang="en-US" dirty="0"/>
              <a:t> were used to distinguish among similar actions.</a:t>
            </a:r>
          </a:p>
          <a:p>
            <a:pPr lvl="1"/>
            <a:r>
              <a:rPr lang="en-US" dirty="0"/>
              <a:t>e.g., when bending down, the head goes </a:t>
            </a:r>
            <a:r>
              <a:rPr lang="en-US" dirty="0">
                <a:solidFill>
                  <a:srgbClr val="FF0000"/>
                </a:solidFill>
              </a:rPr>
              <a:t>much lower </a:t>
            </a:r>
            <a:r>
              <a:rPr lang="en-US" dirty="0"/>
              <a:t>than when sitting down.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collected a total of </a:t>
            </a:r>
            <a:r>
              <a:rPr lang="en-US" dirty="0">
                <a:solidFill>
                  <a:srgbClr val="FF0000"/>
                </a:solidFill>
              </a:rPr>
              <a:t>38 sequences.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People of diverse </a:t>
            </a:r>
            <a:r>
              <a:rPr lang="en-US" dirty="0">
                <a:solidFill>
                  <a:srgbClr val="FF0000"/>
                </a:solidFill>
              </a:rPr>
              <a:t>physical appearance </a:t>
            </a:r>
            <a:r>
              <a:rPr lang="en-US" dirty="0"/>
              <a:t>were used to model the actions.</a:t>
            </a:r>
          </a:p>
          <a:p>
            <a:endParaRPr lang="en-US" dirty="0"/>
          </a:p>
          <a:p>
            <a:r>
              <a:rPr lang="en-US" dirty="0"/>
              <a:t>Subjects were asked to perform the actions at a </a:t>
            </a:r>
            <a:r>
              <a:rPr lang="en-US" dirty="0">
                <a:solidFill>
                  <a:srgbClr val="FF0000"/>
                </a:solidFill>
              </a:rPr>
              <a:t>comfortable pace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 found that each action can be completed within </a:t>
            </a:r>
            <a:r>
              <a:rPr lang="en-US" dirty="0">
                <a:solidFill>
                  <a:srgbClr val="FF0000"/>
                </a:solidFill>
              </a:rPr>
              <a:t>10 frames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Only the first </a:t>
            </a:r>
            <a:r>
              <a:rPr lang="en-US" dirty="0">
                <a:solidFill>
                  <a:srgbClr val="FF0000"/>
                </a:solidFill>
              </a:rPr>
              <a:t>10 frames </a:t>
            </a:r>
            <a:r>
              <a:rPr lang="en-US" dirty="0"/>
              <a:t>from each sequence were used for training.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4572000"/>
            <a:ext cx="2920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Valid assumption?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79" y="1587536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39 sequences </a:t>
            </a:r>
            <a:r>
              <a:rPr lang="en-US" dirty="0"/>
              <a:t>(different from training).</a:t>
            </a:r>
          </a:p>
          <a:p>
            <a:pPr marL="342900" lvl="1" indent="-342900"/>
            <a:r>
              <a:rPr lang="en-US" sz="2600" dirty="0"/>
              <a:t> The first </a:t>
            </a:r>
            <a:r>
              <a:rPr lang="en-US" sz="2600" dirty="0">
                <a:solidFill>
                  <a:srgbClr val="FF0000"/>
                </a:solidFill>
              </a:rPr>
              <a:t>10 frames </a:t>
            </a:r>
            <a:r>
              <a:rPr lang="en-US" sz="2600" dirty="0"/>
              <a:t>from each sequence were used.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151" r="3434" b="57926"/>
          <a:stretch/>
        </p:blipFill>
        <p:spPr bwMode="auto">
          <a:xfrm>
            <a:off x="307521" y="3009908"/>
            <a:ext cx="6096000" cy="11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75349" y="2895600"/>
            <a:ext cx="2460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Of the 8 sequences classified incorrectly, 6 were assigned to the </a:t>
            </a:r>
            <a:r>
              <a:rPr lang="en-US" sz="2000" dirty="0">
                <a:solidFill>
                  <a:srgbClr val="FF0000"/>
                </a:solidFill>
              </a:rPr>
              <a:t>correct action </a:t>
            </a:r>
            <a:r>
              <a:rPr lang="en-US" sz="2000" dirty="0"/>
              <a:t>but to the </a:t>
            </a:r>
            <a:r>
              <a:rPr lang="en-US" sz="2000" dirty="0">
                <a:solidFill>
                  <a:srgbClr val="FF0000"/>
                </a:solidFill>
              </a:rPr>
              <a:t>wrong view</a:t>
            </a:r>
            <a:r>
              <a:rPr lang="en-US" sz="2000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151" t="42711" r="3434"/>
          <a:stretch/>
        </p:blipFill>
        <p:spPr bwMode="auto">
          <a:xfrm>
            <a:off x="457200" y="4451785"/>
            <a:ext cx="6096000" cy="161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How would one find the first and last frames of an action in general (</a:t>
            </a:r>
            <a:r>
              <a:rPr lang="en-US" sz="3000" dirty="0">
                <a:solidFill>
                  <a:srgbClr val="FF0000"/>
                </a:solidFill>
              </a:rPr>
              <a:t>segmentation</a:t>
            </a:r>
            <a:r>
              <a:rPr lang="en-US" sz="3000" dirty="0"/>
              <a:t>)?</a:t>
            </a:r>
            <a:endParaRPr lang="en-US" dirty="0"/>
          </a:p>
          <a:p>
            <a:r>
              <a:rPr lang="en-US" sz="3000" dirty="0"/>
              <a:t>How would one deal with actions performed at different </a:t>
            </a:r>
            <a:r>
              <a:rPr lang="en-US" sz="3000" dirty="0">
                <a:solidFill>
                  <a:srgbClr val="FF0000"/>
                </a:solidFill>
              </a:rPr>
              <a:t>speeds</a:t>
            </a:r>
            <a:r>
              <a:rPr lang="en-US" sz="3000" dirty="0"/>
              <a:t> or with </a:t>
            </a:r>
            <a:r>
              <a:rPr lang="en-US" sz="3000" dirty="0">
                <a:solidFill>
                  <a:srgbClr val="FF0000"/>
                </a:solidFill>
              </a:rPr>
              <a:t>incomplete</a:t>
            </a:r>
            <a:r>
              <a:rPr lang="en-US" sz="3000" dirty="0"/>
              <a:t> sequences (i.e., missing frames)?</a:t>
            </a:r>
            <a:endParaRPr lang="en-US" dirty="0"/>
          </a:p>
          <a:p>
            <a:r>
              <a:rPr lang="en-US" sz="3000" dirty="0"/>
              <a:t>How would one deal with </a:t>
            </a:r>
            <a:r>
              <a:rPr lang="en-US" sz="3000" dirty="0">
                <a:solidFill>
                  <a:srgbClr val="FF0000"/>
                </a:solidFill>
              </a:rPr>
              <a:t>different viewpoints</a:t>
            </a:r>
            <a:r>
              <a:rPr lang="en-US" sz="3000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AAB860-7576-0417-0858-62D52A297C73}"/>
              </a:ext>
            </a:extLst>
          </p:cNvPr>
          <p:cNvSpPr txBox="1"/>
          <p:nvPr/>
        </p:nvSpPr>
        <p:spPr>
          <a:xfrm>
            <a:off x="304800" y="5252357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J. Usabiaga, G. Bebis, A. Erol, Mircea Nicolescu, and Monica Nicolescu, "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2"/>
              </a:rPr>
              <a:t>Recognizing Simple Human Actions Using 3D Head Trajectories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 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Computational Intelligence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(special issue on Ambient Intelligence), vol. 23, no. 4, pp. 484-496, 2007.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J. Yang and A. Waibel, </a:t>
            </a:r>
            <a:r>
              <a:rPr lang="en-US" sz="2800" dirty="0">
                <a:hlinkClick r:id="rId2"/>
              </a:rPr>
              <a:t>A </a:t>
            </a:r>
            <a:r>
              <a:rPr lang="en-US" sz="2800" dirty="0">
                <a:hlinkClick r:id="rId2"/>
              </a:rPr>
              <a:t>R</a:t>
            </a:r>
            <a:r>
              <a:rPr lang="en-US" sz="2800" dirty="0">
                <a:hlinkClick r:id="rId2"/>
              </a:rPr>
              <a:t>eal-time Face Tracker</a:t>
            </a:r>
            <a:r>
              <a:rPr lang="en-US" sz="2800" dirty="0"/>
              <a:t>, Proceedings of WACV, </a:t>
            </a:r>
            <a:r>
              <a:rPr lang="en-US" sz="2800" dirty="0">
                <a:solidFill>
                  <a:srgbClr val="FF0000"/>
                </a:solidFill>
              </a:rPr>
              <a:t>1996</a:t>
            </a:r>
            <a:r>
              <a:rPr lang="en-US" sz="28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048000"/>
            <a:ext cx="3909676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A. </a:t>
            </a:r>
            <a:r>
              <a:rPr lang="en-US" sz="2800" dirty="0" err="1"/>
              <a:t>Madabhushi</a:t>
            </a:r>
            <a:r>
              <a:rPr lang="en-US" sz="2800" dirty="0"/>
              <a:t> and J. </a:t>
            </a:r>
            <a:r>
              <a:rPr lang="en-US" sz="2800" dirty="0" err="1"/>
              <a:t>Aggarwal</a:t>
            </a:r>
            <a:r>
              <a:rPr lang="en-US" sz="2800" dirty="0"/>
              <a:t>, </a:t>
            </a:r>
            <a:r>
              <a:rPr lang="en-US" sz="2800" dirty="0">
                <a:hlinkClick r:id="rId2"/>
              </a:rPr>
              <a:t>A </a:t>
            </a:r>
            <a:r>
              <a:rPr lang="en-US" sz="2800" dirty="0" err="1">
                <a:hlinkClick r:id="rId2"/>
              </a:rPr>
              <a:t>bayesian</a:t>
            </a:r>
            <a:r>
              <a:rPr lang="en-US" sz="2800" dirty="0">
                <a:hlinkClick r:id="rId2"/>
              </a:rPr>
              <a:t> approach to human activity recognition</a:t>
            </a:r>
            <a:r>
              <a:rPr lang="en-US" sz="2800" dirty="0"/>
              <a:t>, 2nd International Workshop on Visual Surveillance, pp. 25-30, June </a:t>
            </a:r>
            <a:r>
              <a:rPr lang="en-US" sz="2800" dirty="0">
                <a:solidFill>
                  <a:srgbClr val="FF0000"/>
                </a:solidFill>
              </a:rPr>
              <a:t>1999</a:t>
            </a:r>
            <a:r>
              <a:rPr lang="en-US" sz="2800" dirty="0"/>
              <a:t>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65" y="4010997"/>
            <a:ext cx="111705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216" y="4010997"/>
            <a:ext cx="1117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745" y="4038600"/>
            <a:ext cx="1117050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375" y="4038600"/>
            <a:ext cx="111705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005" y="4038600"/>
            <a:ext cx="11170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14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Build a system that can </a:t>
            </a:r>
            <a:r>
              <a:rPr lang="en-US" dirty="0">
                <a:solidFill>
                  <a:srgbClr val="FF0000"/>
                </a:solidFill>
              </a:rPr>
              <a:t>detect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track</a:t>
            </a:r>
            <a:r>
              <a:rPr lang="en-US" dirty="0"/>
              <a:t> a person’s face while the person moves freely in some environment.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Demo</a:t>
            </a:r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1CE6C-DF5D-0D6F-1A01-49B18E02A894}"/>
              </a:ext>
            </a:extLst>
          </p:cNvPr>
          <p:cNvSpPr txBox="1"/>
          <p:nvPr/>
        </p:nvSpPr>
        <p:spPr>
          <a:xfrm>
            <a:off x="1447800" y="4419600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https://www.youtube.com/watch?v=QXYDKAg3xnE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699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14" y="1524000"/>
            <a:ext cx="51054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Traditional systems for face detection rely on </a:t>
            </a:r>
            <a:r>
              <a:rPr lang="en-US" dirty="0">
                <a:solidFill>
                  <a:srgbClr val="FF0000"/>
                </a:solidFill>
              </a:rPr>
              <a:t>template matching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facial features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Not robust and time consuming.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skin color</a:t>
            </a:r>
            <a:r>
              <a:rPr lang="en-US" dirty="0"/>
              <a:t> distribution. </a:t>
            </a:r>
          </a:p>
          <a:p>
            <a:pPr lvl="1"/>
            <a:r>
              <a:rPr lang="en-US" dirty="0"/>
              <a:t>Leads to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 and more </a:t>
            </a:r>
            <a:r>
              <a:rPr lang="en-US" dirty="0">
                <a:solidFill>
                  <a:srgbClr val="FF0000"/>
                </a:solidFill>
              </a:rPr>
              <a:t>robust</a:t>
            </a:r>
            <a:r>
              <a:rPr lang="en-US" dirty="0"/>
              <a:t> face detection.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4" y="2438400"/>
            <a:ext cx="3295926" cy="2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9E48-C80A-AC98-E420-9FF9B471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Image Representation</a:t>
            </a:r>
          </a:p>
        </p:txBody>
      </p:sp>
      <p:pic>
        <p:nvPicPr>
          <p:cNvPr id="7171" name="Picture 4" descr="image">
            <a:extLst>
              <a:ext uri="{FF2B5EF4-FFF2-40B4-BE49-F238E27FC236}">
                <a16:creationId xmlns:a16="http://schemas.microsoft.com/office/drawing/2014/main" id="{C5288AC5-9196-B816-2EC4-FC2142AC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6" y="2514600"/>
            <a:ext cx="3292475" cy="29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lor2">
            <a:extLst>
              <a:ext uri="{FF2B5EF4-FFF2-40B4-BE49-F238E27FC236}">
                <a16:creationId xmlns:a16="http://schemas.microsoft.com/office/drawing/2014/main" id="{61ECA942-66AE-55CA-DE56-ED0C710C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51" y="2517749"/>
            <a:ext cx="4251906" cy="2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0304F-7F10-0985-3A7B-7BBC636F9F56}"/>
              </a:ext>
            </a:extLst>
          </p:cNvPr>
          <p:cNvSpPr txBox="1"/>
          <p:nvPr/>
        </p:nvSpPr>
        <p:spPr>
          <a:xfrm>
            <a:off x="1371600" y="1981200"/>
            <a:ext cx="137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Grayscale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E1186-25CB-183F-371D-9FF52C548683}"/>
              </a:ext>
            </a:extLst>
          </p:cNvPr>
          <p:cNvSpPr txBox="1"/>
          <p:nvPr/>
        </p:nvSpPr>
        <p:spPr>
          <a:xfrm>
            <a:off x="5867400" y="2005131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28221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 Color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/>
              <a:t>Skin color is affected by several </a:t>
            </a:r>
            <a:r>
              <a:rPr lang="fr-FR" dirty="0" err="1"/>
              <a:t>factors</a:t>
            </a:r>
            <a:r>
              <a:rPr lang="fr-FR" dirty="0"/>
              <a:t>:</a:t>
            </a:r>
          </a:p>
          <a:p>
            <a:pPr lvl="1"/>
            <a:r>
              <a:rPr lang="en-US" dirty="0"/>
              <a:t> Person, lighting, motion, camera type etc.</a:t>
            </a:r>
          </a:p>
          <a:p>
            <a:endParaRPr lang="en-US" dirty="0"/>
          </a:p>
          <a:p>
            <a:r>
              <a:rPr lang="en-US" dirty="0"/>
              <a:t>Need to model skin color distribution using </a:t>
            </a:r>
            <a:r>
              <a:rPr lang="en-US" dirty="0">
                <a:solidFill>
                  <a:srgbClr val="FF0000"/>
                </a:solidFill>
              </a:rPr>
              <a:t>statistical </a:t>
            </a:r>
            <a:r>
              <a:rPr lang="en-US" dirty="0"/>
              <a:t>models.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B80A8-2B4B-9B84-6506-DEBFC4CE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4000" b="7834"/>
          <a:stretch/>
        </p:blipFill>
        <p:spPr>
          <a:xfrm>
            <a:off x="5943600" y="4040187"/>
            <a:ext cx="2495873" cy="1290002"/>
          </a:xfrm>
          <a:prstGeom prst="rect">
            <a:avLst/>
          </a:prstGeom>
        </p:spPr>
      </p:pic>
      <p:pic>
        <p:nvPicPr>
          <p:cNvPr id="1030" name="Picture 6" descr="crowd analysis application">
            <a:extLst>
              <a:ext uri="{FF2B5EF4-FFF2-40B4-BE49-F238E27FC236}">
                <a16:creationId xmlns:a16="http://schemas.microsoft.com/office/drawing/2014/main" id="{8EDEA6C6-573C-FF7C-651C-AA4077CE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79" y="1828800"/>
            <a:ext cx="3200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10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RGB</a:t>
            </a:r>
            <a:r>
              <a:rPr lang="en-US" dirty="0"/>
              <a:t> is the most common color space but not the best one for characterizing skin-color (i.e., encodes not only </a:t>
            </a:r>
            <a:r>
              <a:rPr lang="en-US" dirty="0">
                <a:solidFill>
                  <a:srgbClr val="FF0000"/>
                </a:solidFill>
              </a:rPr>
              <a:t>color</a:t>
            </a:r>
            <a:r>
              <a:rPr lang="en-US" dirty="0"/>
              <a:t> but also </a:t>
            </a:r>
            <a:r>
              <a:rPr lang="en-US" dirty="0">
                <a:solidFill>
                  <a:srgbClr val="FF0000"/>
                </a:solidFill>
              </a:rPr>
              <a:t>brightness</a:t>
            </a:r>
            <a:r>
              <a:rPr lang="en-US" dirty="0"/>
              <a:t>).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normalized RGB </a:t>
            </a:r>
            <a:r>
              <a:rPr lang="en-US" dirty="0"/>
              <a:t>(i.e., chromatic space):</a:t>
            </a:r>
          </a:p>
          <a:p>
            <a:pPr marL="0" indent="0">
              <a:buNone/>
            </a:pPr>
            <a:r>
              <a:rPr lang="en-US" dirty="0"/>
              <a:t>		(R,G,B)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741" y="4818649"/>
            <a:ext cx="4377369" cy="94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1412" y="594137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(Normalized </a:t>
            </a:r>
            <a:r>
              <a:rPr lang="en-US" sz="2400" dirty="0">
                <a:solidFill>
                  <a:srgbClr val="FF0000"/>
                </a:solidFill>
              </a:rPr>
              <a:t>blue</a:t>
            </a:r>
            <a:r>
              <a:rPr lang="en-US" sz="2400" dirty="0"/>
              <a:t> value is redundant since </a:t>
            </a:r>
            <a:r>
              <a:rPr lang="en-US" sz="2400" i="1" dirty="0"/>
              <a:t>r + g + b = 1)</a:t>
            </a:r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014C95C0-C6D5-8713-10CF-1096EF70E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42907"/>
              </p:ext>
            </p:extLst>
          </p:nvPr>
        </p:nvGraphicFramePr>
        <p:xfrm>
          <a:off x="6045778" y="4477488"/>
          <a:ext cx="9477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457200" progId="Equation.DSMT4">
                  <p:embed/>
                </p:oleObj>
              </mc:Choice>
              <mc:Fallback>
                <p:oleObj name="Equation" r:id="rId3" imgW="507960" imgH="45720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70F616A-65DB-0FA3-04F4-B935B580E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778" y="4477488"/>
                        <a:ext cx="94773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B8AD624-674B-2827-0C12-C8CC962B42DC}"/>
              </a:ext>
            </a:extLst>
          </p:cNvPr>
          <p:cNvSpPr/>
          <p:nvPr/>
        </p:nvSpPr>
        <p:spPr>
          <a:xfrm>
            <a:off x="7574626" y="4649086"/>
            <a:ext cx="121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features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36E72A5-DD9E-A487-8258-E5B923E45DAE}"/>
              </a:ext>
            </a:extLst>
          </p:cNvPr>
          <p:cNvSpPr/>
          <p:nvPr/>
        </p:nvSpPr>
        <p:spPr>
          <a:xfrm>
            <a:off x="2767075" y="4449432"/>
            <a:ext cx="533400" cy="3993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F06148-396B-C120-C92B-85739A50CCE7}"/>
              </a:ext>
            </a:extLst>
          </p:cNvPr>
          <p:cNvSpPr/>
          <p:nvPr/>
        </p:nvSpPr>
        <p:spPr>
          <a:xfrm>
            <a:off x="7086600" y="4191000"/>
            <a:ext cx="381000" cy="147349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Skin-Color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colors do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fall randomly in the chromatic color space but actually form a cluster.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7600"/>
            <a:ext cx="4240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76600"/>
            <a:ext cx="3352800" cy="236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5815846"/>
            <a:ext cx="752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Warning</a:t>
            </a:r>
            <a:r>
              <a:rPr lang="en-US" dirty="0"/>
              <a:t>: this was actually a color image but shown as grayscale since printing </a:t>
            </a:r>
          </a:p>
          <a:p>
            <a:r>
              <a:rPr lang="en-US" dirty="0"/>
              <a:t>color images back in the 90s was a bit costly!  </a:t>
            </a:r>
          </a:p>
        </p:txBody>
      </p:sp>
    </p:spTree>
    <p:extLst>
      <p:ext uri="{BB962C8B-B14F-4D97-AF65-F5344CB8AC3E}">
        <p14:creationId xmlns:p14="http://schemas.microsoft.com/office/powerpoint/2010/main" val="2313342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Skin-Color Clustering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Skin-colors of </a:t>
            </a:r>
            <a:r>
              <a:rPr lang="en-US" dirty="0">
                <a:solidFill>
                  <a:srgbClr val="FF0000"/>
                </a:solidFill>
              </a:rPr>
              <a:t>different people </a:t>
            </a:r>
            <a:r>
              <a:rPr lang="en-US" dirty="0"/>
              <a:t>are also clustered in chromatic color space</a:t>
            </a:r>
          </a:p>
          <a:p>
            <a:pPr lvl="1"/>
            <a:r>
              <a:rPr lang="en-US" dirty="0"/>
              <a:t>i.e., they differ more in brightness than in color.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33417"/>
            <a:ext cx="3505200" cy="230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587565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(skin-color distribution of </a:t>
            </a:r>
            <a:r>
              <a:rPr lang="en-US" sz="2400" dirty="0">
                <a:solidFill>
                  <a:srgbClr val="FF0000"/>
                </a:solidFill>
              </a:rPr>
              <a:t>40 people </a:t>
            </a:r>
            <a:r>
              <a:rPr lang="en-US" sz="2400" dirty="0"/>
              <a:t>- different races)</a:t>
            </a:r>
          </a:p>
        </p:txBody>
      </p:sp>
    </p:spTree>
    <p:extLst>
      <p:ext uri="{BB962C8B-B14F-4D97-AF65-F5344CB8AC3E}">
        <p14:creationId xmlns:p14="http://schemas.microsoft.com/office/powerpoint/2010/main" val="1895766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Model Skin-Color Distribution</a:t>
            </a:r>
            <a:br>
              <a:rPr lang="en-US" b="1" dirty="0"/>
            </a:br>
            <a:r>
              <a:rPr lang="en-US" b="1" dirty="0"/>
              <a:t>Using a 2D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Experiments under different lighting conditions and persons revealed that the skin-color distribution has a rather </a:t>
            </a:r>
            <a:r>
              <a:rPr lang="en-US" sz="2800" dirty="0">
                <a:solidFill>
                  <a:srgbClr val="FF0000"/>
                </a:solidFill>
              </a:rPr>
              <a:t>regular shape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Represent skin-color distribution using a </a:t>
            </a:r>
            <a:r>
              <a:rPr lang="en-US" sz="2800" dirty="0">
                <a:solidFill>
                  <a:srgbClr val="FF0000"/>
                </a:solidFill>
              </a:rPr>
              <a:t>2D Gaussian </a:t>
            </a:r>
            <a:r>
              <a:rPr lang="en-US" sz="2800" dirty="0"/>
              <a:t>with mean </a:t>
            </a:r>
            <a:r>
              <a:rPr lang="el-GR" sz="2800" dirty="0"/>
              <a:t>μ</a:t>
            </a:r>
            <a:r>
              <a:rPr lang="en-US" sz="2800" dirty="0"/>
              <a:t> and covariance </a:t>
            </a:r>
            <a:r>
              <a:rPr lang="el-GR" sz="2800" dirty="0"/>
              <a:t>Σ</a:t>
            </a:r>
            <a:r>
              <a:rPr lang="en-US" sz="2800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2502"/>
          <a:stretch>
            <a:fillRect/>
          </a:stretch>
        </p:blipFill>
        <p:spPr bwMode="auto">
          <a:xfrm>
            <a:off x="3276600" y="2819400"/>
            <a:ext cx="5375910" cy="11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694" y="5780336"/>
            <a:ext cx="2813286" cy="90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470F616A-65DB-0FA3-04F4-B935B580E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594280"/>
              </p:ext>
            </p:extLst>
          </p:nvPr>
        </p:nvGraphicFramePr>
        <p:xfrm>
          <a:off x="1828800" y="4842668"/>
          <a:ext cx="598790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33640" imgH="419040" progId="Equation.DSMT4">
                  <p:embed/>
                </p:oleObj>
              </mc:Choice>
              <mc:Fallback>
                <p:oleObj name="Equation" r:id="rId4" imgW="2933640" imgH="41904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599A99F-2C65-85B2-6575-D481D9DF0D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42668"/>
                        <a:ext cx="598790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62EF7571-98C0-920B-0885-596089358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325221"/>
              </p:ext>
            </p:extLst>
          </p:nvPr>
        </p:nvGraphicFramePr>
        <p:xfrm>
          <a:off x="2438400" y="5832358"/>
          <a:ext cx="94773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457200" progId="Equation.DSMT4">
                  <p:embed/>
                </p:oleObj>
              </mc:Choice>
              <mc:Fallback>
                <p:oleObj name="Equation" r:id="rId6" imgW="507960" imgH="457200" progId="Equation.DSMT4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014C95C0-C6D5-8713-10CF-1096EF70E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832358"/>
                        <a:ext cx="94773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5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Parameter Estimation </a:t>
            </a:r>
            <a:br>
              <a:rPr lang="en-US" b="1" dirty="0"/>
            </a:b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Bayesian Estimation </a:t>
            </a:r>
            <a:r>
              <a:rPr lang="en-US" sz="3600" dirty="0"/>
              <a:t>– we’ll cover later)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skin-color regions from face images.</a:t>
            </a:r>
          </a:p>
          <a:p>
            <a:endParaRPr lang="en-US" dirty="0"/>
          </a:p>
          <a:p>
            <a:r>
              <a:rPr lang="en-US" dirty="0"/>
              <a:t>Estimate the mean and covariance using the </a:t>
            </a:r>
            <a:r>
              <a:rPr lang="en-US" dirty="0">
                <a:solidFill>
                  <a:srgbClr val="FF0000"/>
                </a:solidFill>
              </a:rPr>
              <a:t>sample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mean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sample covariance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225050"/>
            <a:ext cx="3962400" cy="20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59190"/>
          <a:stretch>
            <a:fillRect/>
          </a:stretch>
        </p:blipFill>
        <p:spPr bwMode="auto">
          <a:xfrm>
            <a:off x="6019800" y="4699436"/>
            <a:ext cx="1676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1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Face Detection Using </a:t>
            </a:r>
            <a:br>
              <a:rPr lang="en-US" b="1" dirty="0"/>
            </a:br>
            <a:r>
              <a:rPr lang="en-US" b="1" dirty="0"/>
              <a:t>Skin-Color Model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Each pixel </a:t>
            </a:r>
            <a:r>
              <a:rPr lang="en-US" sz="3000" b="1" i="1" dirty="0"/>
              <a:t>x</a:t>
            </a:r>
            <a:r>
              <a:rPr lang="en-US" sz="3000" dirty="0"/>
              <a:t> in the input image is: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800" b="1" dirty="0"/>
              <a:t>(1) </a:t>
            </a:r>
            <a:r>
              <a:rPr lang="en-US" sz="2800" dirty="0"/>
              <a:t>converted into the </a:t>
            </a:r>
            <a:r>
              <a:rPr lang="en-US" sz="2800" dirty="0">
                <a:solidFill>
                  <a:srgbClr val="FF0000"/>
                </a:solidFill>
              </a:rPr>
              <a:t>chromatic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color space.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800" b="1" dirty="0"/>
              <a:t>(2) </a:t>
            </a:r>
            <a:r>
              <a:rPr lang="en-US" sz="2800" dirty="0"/>
              <a:t>compared with the skin-color model.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6926"/>
          <a:stretch/>
        </p:blipFill>
        <p:spPr bwMode="auto">
          <a:xfrm>
            <a:off x="1431836" y="4343400"/>
            <a:ext cx="6342850" cy="69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199" y="4438786"/>
            <a:ext cx="5943601" cy="5011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D75AEF46-13D2-3553-42C1-6F19EB6CF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33221"/>
              </p:ext>
            </p:extLst>
          </p:nvPr>
        </p:nvGraphicFramePr>
        <p:xfrm>
          <a:off x="1786783" y="3229683"/>
          <a:ext cx="598790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419040" progId="Equation.DSMT4">
                  <p:embed/>
                </p:oleObj>
              </mc:Choice>
              <mc:Fallback>
                <p:oleObj name="Equation" r:id="rId3" imgW="2933640" imgH="419040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470F616A-65DB-0FA3-04F4-B935B580E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783" y="3229683"/>
                        <a:ext cx="598790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23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activity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Recognize </a:t>
            </a:r>
            <a:r>
              <a:rPr lang="en-US" sz="2800" dirty="0">
                <a:solidFill>
                  <a:srgbClr val="FF0000"/>
                </a:solidFill>
              </a:rPr>
              <a:t>human actions </a:t>
            </a:r>
            <a:r>
              <a:rPr lang="en-US" sz="2800" dirty="0"/>
              <a:t>using </a:t>
            </a:r>
            <a:r>
              <a:rPr lang="en-US" sz="2800" dirty="0">
                <a:solidFill>
                  <a:srgbClr val="FF0000"/>
                </a:solidFill>
              </a:rPr>
              <a:t>visual information</a:t>
            </a:r>
            <a:r>
              <a:rPr lang="en-US" sz="2800" dirty="0"/>
              <a:t>.</a:t>
            </a:r>
          </a:p>
          <a:p>
            <a:endParaRPr lang="en-US" sz="2400" dirty="0"/>
          </a:p>
          <a:p>
            <a:r>
              <a:rPr lang="en-US" sz="2800" dirty="0"/>
              <a:t>Useful for monitoring of human activity in department stores, airports, high-security buildings etc.</a:t>
            </a:r>
          </a:p>
          <a:p>
            <a:endParaRPr lang="en-US" sz="2800" dirty="0"/>
          </a:p>
          <a:p>
            <a:r>
              <a:rPr lang="en-US" sz="2800" dirty="0"/>
              <a:t>Demo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3677894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B7047-FD9E-D449-1D1A-29543AC3A6DF}"/>
              </a:ext>
            </a:extLst>
          </p:cNvPr>
          <p:cNvSpPr txBox="1"/>
          <p:nvPr/>
        </p:nvSpPr>
        <p:spPr>
          <a:xfrm>
            <a:off x="1371600" y="5874861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https://www.youtube.com/watch?v=IQ-J46FPVyA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259" y="2438400"/>
            <a:ext cx="5381482" cy="24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76142" y="1981200"/>
            <a:ext cx="439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                                             Classification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FFEE-7CEC-A316-2C15-EEFE0AEBD937}"/>
              </a:ext>
            </a:extLst>
          </p:cNvPr>
          <p:cNvSpPr txBox="1"/>
          <p:nvPr/>
        </p:nvSpPr>
        <p:spPr>
          <a:xfrm>
            <a:off x="973597" y="525780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Only the </a:t>
            </a:r>
            <a:r>
              <a:rPr lang="en-US" sz="2800" dirty="0">
                <a:solidFill>
                  <a:srgbClr val="FF0000"/>
                </a:solidFill>
              </a:rPr>
              <a:t>skin</a:t>
            </a:r>
            <a:r>
              <a:rPr lang="en-US" sz="2800" dirty="0"/>
              <a:t> color class is modeled in this case which requires choosing an optimum threshold </a:t>
            </a:r>
            <a:r>
              <a:rPr lang="en-US" sz="2800" dirty="0">
                <a:solidFill>
                  <a:srgbClr val="FF0000"/>
                </a:solidFill>
              </a:rPr>
              <a:t>t.</a:t>
            </a:r>
          </a:p>
        </p:txBody>
      </p:sp>
    </p:spTree>
    <p:extLst>
      <p:ext uri="{BB962C8B-B14F-4D97-AF65-F5344CB8AC3E}">
        <p14:creationId xmlns:p14="http://schemas.microsoft.com/office/powerpoint/2010/main" val="338854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Modeling both </a:t>
            </a:r>
            <a:r>
              <a:rPr lang="en-US" b="1" dirty="0">
                <a:solidFill>
                  <a:srgbClr val="FF0000"/>
                </a:solidFill>
              </a:rPr>
              <a:t>skin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non-skin</a:t>
            </a:r>
            <a:r>
              <a:rPr lang="en-US" b="1" dirty="0"/>
              <a:t> color distributions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747935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One can also model the </a:t>
            </a:r>
            <a:r>
              <a:rPr lang="en-US" sz="2800" dirty="0">
                <a:solidFill>
                  <a:srgbClr val="FF0000"/>
                </a:solidFill>
              </a:rPr>
              <a:t>non-skin </a:t>
            </a:r>
            <a:r>
              <a:rPr lang="en-US" sz="2800" dirty="0"/>
              <a:t>color distribution.</a:t>
            </a:r>
          </a:p>
          <a:p>
            <a:pPr lvl="1"/>
            <a:r>
              <a:rPr lang="en-US" sz="2400" dirty="0"/>
              <a:t>Becomes a two-class classification: </a:t>
            </a:r>
            <a:r>
              <a:rPr lang="en-US" sz="2400" dirty="0">
                <a:solidFill>
                  <a:srgbClr val="FF0000"/>
                </a:solidFill>
              </a:rPr>
              <a:t>skin </a:t>
            </a:r>
            <a:r>
              <a:rPr lang="en-US" sz="2400" dirty="0"/>
              <a:t>vs </a:t>
            </a:r>
            <a:r>
              <a:rPr lang="en-US" sz="2400" dirty="0">
                <a:solidFill>
                  <a:srgbClr val="FF0000"/>
                </a:solidFill>
              </a:rPr>
              <a:t>non-skin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Compute </a:t>
            </a:r>
            <a:r>
              <a:rPr lang="en-US" sz="2800" dirty="0">
                <a:solidFill>
                  <a:srgbClr val="FF0000"/>
                </a:solidFill>
              </a:rPr>
              <a:t>max</a:t>
            </a:r>
            <a:r>
              <a:rPr lang="en-US" sz="2800" dirty="0"/>
              <a:t> posterior probability using Bayes rule.</a:t>
            </a:r>
          </a:p>
          <a:p>
            <a:pPr lvl="1"/>
            <a:r>
              <a:rPr lang="en-US" sz="2400" dirty="0"/>
              <a:t>No need to explicitly select a threshold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Prior</a:t>
            </a:r>
            <a:r>
              <a:rPr lang="en-US" sz="2400" dirty="0"/>
              <a:t> probabilities are needed for each class.</a:t>
            </a:r>
          </a:p>
          <a:p>
            <a:pPr lvl="1"/>
            <a:r>
              <a:rPr lang="en-US" sz="2400" dirty="0"/>
              <a:t>Modeling the </a:t>
            </a:r>
            <a:r>
              <a:rPr lang="en-US" sz="2400" dirty="0">
                <a:solidFill>
                  <a:srgbClr val="FF0000"/>
                </a:solidFill>
              </a:rPr>
              <a:t>non-skin</a:t>
            </a:r>
            <a:r>
              <a:rPr lang="en-US" sz="2400" dirty="0"/>
              <a:t> color distribution is challenging.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Dealing with skin-color-like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25802"/>
            <a:ext cx="8229600" cy="4525963"/>
          </a:xfrm>
        </p:spPr>
        <p:txBody>
          <a:bodyPr/>
          <a:lstStyle/>
          <a:p>
            <a:r>
              <a:rPr lang="en-US" dirty="0"/>
              <a:t>It is impossible in general to detect only faces simply from the result of color matching.</a:t>
            </a:r>
          </a:p>
          <a:p>
            <a:pPr lvl="1"/>
            <a:r>
              <a:rPr lang="en-US" dirty="0"/>
              <a:t>e.g., background may contain skin colors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69079"/>
            <a:ext cx="5867400" cy="21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0" y="5455722"/>
            <a:ext cx="14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false positives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5943600" y="4710959"/>
            <a:ext cx="459768" cy="76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F72A22-968A-B978-C8F0-0B3DD2AF8FE8}"/>
              </a:ext>
            </a:extLst>
          </p:cNvPr>
          <p:cNvSpPr txBox="1"/>
          <p:nvPr/>
        </p:nvSpPr>
        <p:spPr>
          <a:xfrm>
            <a:off x="990600" y="5873072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Additional information can be used to reject </a:t>
            </a:r>
            <a:r>
              <a:rPr lang="en-US" sz="2400" dirty="0">
                <a:solidFill>
                  <a:srgbClr val="FF0000"/>
                </a:solidFill>
              </a:rPr>
              <a:t>false positives </a:t>
            </a:r>
            <a:r>
              <a:rPr lang="en-US" sz="2400" dirty="0"/>
              <a:t>(e.g., shape &amp; motion information)</a:t>
            </a:r>
          </a:p>
        </p:txBody>
      </p:sp>
    </p:spTree>
    <p:extLst>
      <p:ext uri="{BB962C8B-B14F-4D97-AF65-F5344CB8AC3E}">
        <p14:creationId xmlns:p14="http://schemas.microsoft.com/office/powerpoint/2010/main" val="70209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2B546-E633-7B82-21EE-54A9B15B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6C7-A86F-F5C1-1EF3-17DC2DA8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1AD4-F4CE-D783-08D6-7CF3B682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(1) </a:t>
            </a:r>
            <a:r>
              <a:rPr lang="en-US" sz="3200" u="sng" dirty="0"/>
              <a:t>Detect</a:t>
            </a:r>
            <a:r>
              <a:rPr lang="en-US" sz="3200" dirty="0"/>
              <a:t> human faces using a generic </a:t>
            </a:r>
            <a:r>
              <a:rPr lang="en-US" sz="3200" dirty="0">
                <a:solidFill>
                  <a:srgbClr val="FF0000"/>
                </a:solidFill>
              </a:rPr>
              <a:t>skin-color </a:t>
            </a:r>
            <a:r>
              <a:rPr lang="en-US" sz="3200" dirty="0"/>
              <a:t>model.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(2) </a:t>
            </a:r>
            <a:r>
              <a:rPr lang="en-US" sz="3200" u="sng" dirty="0"/>
              <a:t>Track</a:t>
            </a:r>
            <a:r>
              <a:rPr lang="en-US" sz="3200" dirty="0"/>
              <a:t> face of </a:t>
            </a:r>
            <a:r>
              <a:rPr lang="en-US" sz="3200" dirty="0">
                <a:solidFill>
                  <a:srgbClr val="FF0000"/>
                </a:solidFill>
              </a:rPr>
              <a:t>interest</a:t>
            </a:r>
            <a:r>
              <a:rPr lang="en-US" sz="3200" dirty="0"/>
              <a:t>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(3) </a:t>
            </a:r>
            <a:r>
              <a:rPr lang="en-US" sz="3200" u="sng" dirty="0"/>
              <a:t>Adapt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skin-color </a:t>
            </a:r>
            <a:r>
              <a:rPr lang="en-US" sz="3200" dirty="0"/>
              <a:t>model </a:t>
            </a:r>
            <a:r>
              <a:rPr lang="en-US" sz="3200" dirty="0">
                <a:solidFill>
                  <a:srgbClr val="FF0000"/>
                </a:solidFill>
              </a:rPr>
              <a:t>parameters</a:t>
            </a:r>
            <a:r>
              <a:rPr lang="en-US" sz="3200" dirty="0"/>
              <a:t> based on face </a:t>
            </a:r>
            <a:r>
              <a:rPr lang="en-US" sz="3200" b="1" i="1" dirty="0"/>
              <a:t>appearance</a:t>
            </a:r>
            <a:r>
              <a:rPr lang="en-US" sz="3200" dirty="0"/>
              <a:t> and </a:t>
            </a:r>
            <a:r>
              <a:rPr lang="en-US" sz="3200" b="1" i="1" dirty="0"/>
              <a:t>lighting</a:t>
            </a:r>
            <a:r>
              <a:rPr lang="en-US" sz="3200" dirty="0"/>
              <a:t>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0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Skin-color model </a:t>
            </a:r>
            <a:r>
              <a:rPr lang="en-US" b="1" dirty="0">
                <a:solidFill>
                  <a:srgbClr val="FF0000"/>
                </a:solidFill>
              </a:rPr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The weights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 b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, c</a:t>
            </a:r>
            <a:r>
              <a:rPr lang="en-US" sz="2800" baseline="-25000" dirty="0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determine how much </a:t>
            </a:r>
            <a:r>
              <a:rPr lang="en-US" sz="2800" dirty="0">
                <a:solidFill>
                  <a:srgbClr val="FF0000"/>
                </a:solidFill>
              </a:rPr>
              <a:t>past estimates </a:t>
            </a:r>
            <a:r>
              <a:rPr lang="en-US" sz="2800" dirty="0"/>
              <a:t>will influence </a:t>
            </a:r>
            <a:r>
              <a:rPr lang="en-US" sz="2800" dirty="0">
                <a:solidFill>
                  <a:srgbClr val="FF0000"/>
                </a:solidFill>
              </a:rPr>
              <a:t>current parameters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determines how long the </a:t>
            </a:r>
            <a:r>
              <a:rPr lang="en-US" sz="2800" dirty="0">
                <a:solidFill>
                  <a:srgbClr val="FF0000"/>
                </a:solidFill>
              </a:rPr>
              <a:t>past estimates </a:t>
            </a:r>
            <a:r>
              <a:rPr lang="en-US" sz="2800" dirty="0"/>
              <a:t>will influence the </a:t>
            </a:r>
            <a:r>
              <a:rPr lang="en-US" sz="2800" dirty="0">
                <a:solidFill>
                  <a:srgbClr val="FF0000"/>
                </a:solidFill>
              </a:rPr>
              <a:t>current estimates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63029"/>
            <a:ext cx="5313075" cy="19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99765" y="1600200"/>
                <a:ext cx="111601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65" y="1600200"/>
                <a:ext cx="111601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39" t="-10667" r="-437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70310" y="2257920"/>
                <a:ext cx="1090169" cy="4917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𝑔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310" y="2257920"/>
                <a:ext cx="1090169" cy="491738"/>
              </a:xfrm>
              <a:prstGeom prst="rect">
                <a:avLst/>
              </a:prstGeom>
              <a:blipFill rotWithShape="0">
                <a:blip r:embed="rId4"/>
                <a:stretch>
                  <a:fillRect l="-1117" t="-8642" r="-128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707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Sample Face Detection </a:t>
            </a:r>
            <a:r>
              <a:rPr lang="en-US" b="1" dirty="0"/>
              <a:t>Results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65731"/>
          <a:stretch/>
        </p:blipFill>
        <p:spPr bwMode="auto">
          <a:xfrm>
            <a:off x="609600" y="23622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66485"/>
          <a:stretch/>
        </p:blipFill>
        <p:spPr bwMode="auto">
          <a:xfrm>
            <a:off x="2743200" y="3982842"/>
            <a:ext cx="3657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4206" b="33429"/>
          <a:stretch/>
        </p:blipFill>
        <p:spPr bwMode="auto">
          <a:xfrm>
            <a:off x="4572000" y="23622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5698" y="1824112"/>
            <a:ext cx="1453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Search window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2113158"/>
            <a:ext cx="228600" cy="3580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0552" y="2067403"/>
            <a:ext cx="560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Face</a:t>
            </a: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1550552" y="2405957"/>
            <a:ext cx="280333" cy="280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00800" y="4303089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Occlusion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53101" y="4588984"/>
            <a:ext cx="685799" cy="82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83655" y="1905876"/>
            <a:ext cx="1757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Viewpoint changes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15572" y="2199150"/>
            <a:ext cx="609229" cy="576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 (this paper)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551025" cy="4678363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Build a system to recognize the following </a:t>
            </a:r>
            <a:r>
              <a:rPr lang="en-US" sz="3800" dirty="0">
                <a:solidFill>
                  <a:srgbClr val="FF0000"/>
                </a:solidFill>
              </a:rPr>
              <a:t>10</a:t>
            </a:r>
            <a:r>
              <a:rPr lang="en-US" sz="3800" dirty="0"/>
              <a:t> actions, from a </a:t>
            </a:r>
            <a:r>
              <a:rPr lang="en-US" sz="3800" dirty="0">
                <a:solidFill>
                  <a:srgbClr val="FF0000"/>
                </a:solidFill>
              </a:rPr>
              <a:t>frontal</a:t>
            </a:r>
            <a:r>
              <a:rPr lang="en-US" sz="3800" dirty="0"/>
              <a:t> or </a:t>
            </a:r>
            <a:r>
              <a:rPr lang="en-US" sz="3800" dirty="0">
                <a:solidFill>
                  <a:srgbClr val="FF0000"/>
                </a:solidFill>
              </a:rPr>
              <a:t>lateral</a:t>
            </a:r>
            <a:r>
              <a:rPr lang="en-US" sz="3800" dirty="0"/>
              <a:t> view:</a:t>
            </a:r>
          </a:p>
          <a:p>
            <a:endParaRPr lang="en-US" sz="3800" dirty="0"/>
          </a:p>
          <a:p>
            <a:pPr lvl="2"/>
            <a:r>
              <a:rPr lang="en-US" dirty="0"/>
              <a:t>sitting down</a:t>
            </a:r>
          </a:p>
          <a:p>
            <a:pPr lvl="2"/>
            <a:r>
              <a:rPr lang="en-US" dirty="0"/>
              <a:t>standing up</a:t>
            </a:r>
          </a:p>
          <a:p>
            <a:pPr lvl="2"/>
            <a:r>
              <a:rPr lang="en-US" dirty="0"/>
              <a:t>bending down</a:t>
            </a:r>
          </a:p>
          <a:p>
            <a:pPr lvl="2"/>
            <a:r>
              <a:rPr lang="en-US" dirty="0"/>
              <a:t>getting up</a:t>
            </a:r>
          </a:p>
          <a:p>
            <a:pPr lvl="2"/>
            <a:r>
              <a:rPr lang="en-US" dirty="0"/>
              <a:t>hugging</a:t>
            </a:r>
          </a:p>
          <a:p>
            <a:pPr lvl="2"/>
            <a:r>
              <a:rPr lang="en-US" dirty="0"/>
              <a:t>squatting</a:t>
            </a:r>
          </a:p>
          <a:p>
            <a:pPr lvl="2"/>
            <a:r>
              <a:rPr lang="en-US" dirty="0"/>
              <a:t>rising from a squatting position</a:t>
            </a:r>
          </a:p>
          <a:p>
            <a:pPr lvl="2"/>
            <a:r>
              <a:rPr lang="en-US" dirty="0"/>
              <a:t>bending sideways</a:t>
            </a:r>
          </a:p>
          <a:p>
            <a:pPr lvl="2"/>
            <a:r>
              <a:rPr lang="en-US" dirty="0"/>
              <a:t>falling backward</a:t>
            </a:r>
          </a:p>
          <a:p>
            <a:pPr lvl="2"/>
            <a:r>
              <a:rPr lang="en-US" dirty="0"/>
              <a:t>walking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971800"/>
            <a:ext cx="38266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Multi-class </a:t>
            </a:r>
          </a:p>
          <a:p>
            <a:r>
              <a:rPr lang="en-US" sz="2800" dirty="0"/>
              <a:t>classification problem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10 x 2 views = </a:t>
            </a:r>
            <a:r>
              <a:rPr lang="en-US" sz="2800" dirty="0">
                <a:solidFill>
                  <a:srgbClr val="FF0000"/>
                </a:solidFill>
              </a:rPr>
              <a:t>20</a:t>
            </a:r>
            <a:r>
              <a:rPr lang="en-US" sz="2800" dirty="0"/>
              <a:t> classes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Building systems that can recognize </a:t>
            </a:r>
            <a:r>
              <a:rPr lang="en-US" sz="3200" dirty="0">
                <a:solidFill>
                  <a:srgbClr val="FF0000"/>
                </a:solidFill>
              </a:rPr>
              <a:t>any type </a:t>
            </a:r>
            <a:r>
              <a:rPr lang="en-US" sz="3200" dirty="0"/>
              <a:t>of action is a </a:t>
            </a:r>
            <a:r>
              <a:rPr lang="en-US" sz="3200" dirty="0">
                <a:solidFill>
                  <a:srgbClr val="FF0000"/>
                </a:solidFill>
              </a:rPr>
              <a:t>difficult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challenging</a:t>
            </a:r>
            <a:r>
              <a:rPr lang="en-US" sz="3200" dirty="0"/>
              <a:t> problem.</a:t>
            </a:r>
          </a:p>
          <a:p>
            <a:r>
              <a:rPr lang="en-US" dirty="0"/>
              <a:t>In general, human actions can be recognized by </a:t>
            </a:r>
            <a:r>
              <a:rPr lang="en-US" dirty="0">
                <a:solidFill>
                  <a:srgbClr val="FF0000"/>
                </a:solidFill>
              </a:rPr>
              <a:t>tracking</a:t>
            </a:r>
            <a:r>
              <a:rPr lang="en-US" dirty="0"/>
              <a:t> various body parts.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6" t="33329"/>
          <a:stretch/>
        </p:blipFill>
        <p:spPr>
          <a:xfrm>
            <a:off x="2133600" y="4293622"/>
            <a:ext cx="5105400" cy="1985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Approach (this paper)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head</a:t>
            </a:r>
            <a:r>
              <a:rPr lang="en-US" dirty="0"/>
              <a:t> motion trajectory</a:t>
            </a:r>
          </a:p>
          <a:p>
            <a:pPr lvl="1"/>
            <a:r>
              <a:rPr lang="en-US" dirty="0"/>
              <a:t>The head of a person moves in a characteristic fashion when performing these actions.</a:t>
            </a:r>
          </a:p>
          <a:p>
            <a:endParaRPr lang="en-US" dirty="0"/>
          </a:p>
          <a:p>
            <a:r>
              <a:rPr lang="en-US" dirty="0"/>
              <a:t>Recognition is formulated as </a:t>
            </a:r>
            <a:r>
              <a:rPr lang="en-US" dirty="0">
                <a:solidFill>
                  <a:srgbClr val="FF0000"/>
                </a:solidFill>
              </a:rPr>
              <a:t>Bayesian </a:t>
            </a:r>
            <a:r>
              <a:rPr lang="en-US" dirty="0"/>
              <a:t>classification using the movement of the head over consecutive frames.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6125"/>
            <a:ext cx="2499784" cy="18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Steps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700644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436" y="61338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7779" y="612951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4" name="Up Arrow 3"/>
          <p:cNvSpPr/>
          <p:nvPr/>
        </p:nvSpPr>
        <p:spPr>
          <a:xfrm>
            <a:off x="1447801" y="5934224"/>
            <a:ext cx="279316" cy="199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67200" y="5934225"/>
            <a:ext cx="304800" cy="19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2052867"/>
            <a:ext cx="289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/>
              <a:t> models are computed for each action, corresponding to the </a:t>
            </a:r>
            <a:r>
              <a:rPr lang="en-US" sz="2400" dirty="0">
                <a:solidFill>
                  <a:srgbClr val="FF0000"/>
                </a:solidFill>
              </a:rPr>
              <a:t>frontal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lateral </a:t>
            </a:r>
            <a:r>
              <a:rPr lang="en-US" sz="2400" dirty="0"/>
              <a:t>views </a:t>
            </a:r>
          </a:p>
          <a:p>
            <a:endParaRPr lang="en-US" sz="2400" dirty="0"/>
          </a:p>
          <a:p>
            <a:r>
              <a:rPr lang="en-US" sz="2400" dirty="0"/>
              <a:t>(i.e., </a:t>
            </a:r>
            <a:r>
              <a:rPr lang="en-US" sz="2400" dirty="0">
                <a:solidFill>
                  <a:srgbClr val="FF0000"/>
                </a:solidFill>
              </a:rPr>
              <a:t>20</a:t>
            </a:r>
            <a:r>
              <a:rPr lang="en-US" sz="2400" dirty="0"/>
              <a:t> models total,</a:t>
            </a:r>
          </a:p>
          <a:p>
            <a:r>
              <a:rPr lang="en-US" sz="2400" dirty="0"/>
              <a:t>one for each class).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5DE1F809-ED5D-3676-E433-99CEF81907EF}"/>
              </a:ext>
            </a:extLst>
          </p:cNvPr>
          <p:cNvSpPr/>
          <p:nvPr/>
        </p:nvSpPr>
        <p:spPr>
          <a:xfrm flipH="1">
            <a:off x="4495800" y="1260705"/>
            <a:ext cx="2286000" cy="79216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Representing Actions (i.e., features)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the </a:t>
            </a:r>
            <a:r>
              <a:rPr lang="en-US" dirty="0" err="1">
                <a:solidFill>
                  <a:srgbClr val="FF0000"/>
                </a:solidFill>
              </a:rPr>
              <a:t>centroid</a:t>
            </a:r>
            <a:r>
              <a:rPr lang="en-US" dirty="0"/>
              <a:t> of the head in each frame: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Compute </a:t>
            </a:r>
            <a:r>
              <a:rPr lang="en-US" dirty="0">
                <a:solidFill>
                  <a:srgbClr val="FF0000"/>
                </a:solidFill>
              </a:rPr>
              <a:t>absolute differences </a:t>
            </a:r>
            <a:r>
              <a:rPr lang="en-US" dirty="0"/>
              <a:t>in successive frames: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59644"/>
            <a:ext cx="4767470" cy="66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8" y="4254863"/>
            <a:ext cx="3630023" cy="12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573079" y="5638800"/>
            <a:ext cx="6019800" cy="516127"/>
            <a:chOff x="1981200" y="6063734"/>
            <a:chExt cx="6019800" cy="51612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6096000"/>
              <a:ext cx="6019800" cy="483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38843" y="6096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45868" y="6096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8772" y="6096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00116" y="606373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|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43399" y="5073134"/>
            <a:ext cx="2423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6962111" y="4606026"/>
            <a:ext cx="121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features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3FA0C18-F69D-C941-C439-253E5230E8F4}"/>
              </a:ext>
            </a:extLst>
          </p:cNvPr>
          <p:cNvSpPr/>
          <p:nvPr/>
        </p:nvSpPr>
        <p:spPr>
          <a:xfrm>
            <a:off x="6449421" y="4191000"/>
            <a:ext cx="408579" cy="13519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Head Detection and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Accurate head detection and tracking are </a:t>
            </a:r>
            <a:r>
              <a:rPr lang="en-US" dirty="0">
                <a:solidFill>
                  <a:srgbClr val="FF0000"/>
                </a:solidFill>
              </a:rPr>
              <a:t>challenging</a:t>
            </a:r>
            <a:r>
              <a:rPr lang="en-US" dirty="0"/>
              <a:t> problems.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 of the head was tracked </a:t>
            </a:r>
            <a:r>
              <a:rPr lang="en-US" dirty="0">
                <a:solidFill>
                  <a:srgbClr val="FF0000"/>
                </a:solidFill>
              </a:rPr>
              <a:t>manually</a:t>
            </a:r>
            <a:r>
              <a:rPr lang="en-US" dirty="0"/>
              <a:t> from frame to frame.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301399"/>
            <a:ext cx="5196214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1302</Words>
  <Application>Microsoft Office PowerPoint</Application>
  <PresentationFormat>On-screen Show (4:3)</PresentationFormat>
  <Paragraphs>194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Times New Roman</vt:lpstr>
      <vt:lpstr>Office Theme</vt:lpstr>
      <vt:lpstr>Equation</vt:lpstr>
      <vt:lpstr>Bayesian Decision Theory  Case Studies</vt:lpstr>
      <vt:lpstr>Case Study 1</vt:lpstr>
      <vt:lpstr>Human activity recognition</vt:lpstr>
      <vt:lpstr>Goal (this paper)</vt:lpstr>
      <vt:lpstr>Background</vt:lpstr>
      <vt:lpstr>Approach (this paper)</vt:lpstr>
      <vt:lpstr>Main Steps</vt:lpstr>
      <vt:lpstr>Representing Actions (i.e., features)</vt:lpstr>
      <vt:lpstr>Head Detection and Tracking</vt:lpstr>
      <vt:lpstr>Bayesian Formulation</vt:lpstr>
      <vt:lpstr>Class Likelihoods</vt:lpstr>
      <vt:lpstr>Parameter Estimation  (Bayesian Estimation – we’ll cover later)</vt:lpstr>
      <vt:lpstr>Action Classification</vt:lpstr>
      <vt:lpstr>Discriminating Between  Similar Actions</vt:lpstr>
      <vt:lpstr>Training</vt:lpstr>
      <vt:lpstr>Training (cont’d)</vt:lpstr>
      <vt:lpstr>Testing</vt:lpstr>
      <vt:lpstr>Limitations</vt:lpstr>
      <vt:lpstr>Case Study 2</vt:lpstr>
      <vt:lpstr>Goal</vt:lpstr>
      <vt:lpstr>Background</vt:lpstr>
      <vt:lpstr>Image Representation</vt:lpstr>
      <vt:lpstr>Skin Color </vt:lpstr>
      <vt:lpstr>Feature Extraction</vt:lpstr>
      <vt:lpstr>Skin-Color Clustering</vt:lpstr>
      <vt:lpstr>Skin-Color Clustering (cont’d)</vt:lpstr>
      <vt:lpstr>Model Skin-Color Distribution Using a 2D Gaussian</vt:lpstr>
      <vt:lpstr>Parameter Estimation  (Bayesian Estimation – we’ll cover later)</vt:lpstr>
      <vt:lpstr> Face Detection Using  Skin-Color Model </vt:lpstr>
      <vt:lpstr>Example</vt:lpstr>
      <vt:lpstr>Modeling both skin and non-skin color distributions</vt:lpstr>
      <vt:lpstr>Dealing with skin-color-like objects</vt:lpstr>
      <vt:lpstr>Main Steps</vt:lpstr>
      <vt:lpstr>Skin-color model adaptation</vt:lpstr>
      <vt:lpstr>Sample Face Detection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Decision Theory  Case Studies</dc:title>
  <dc:creator>bebis</dc:creator>
  <cp:lastModifiedBy>George Bebis</cp:lastModifiedBy>
  <cp:revision>108</cp:revision>
  <dcterms:created xsi:type="dcterms:W3CDTF">2012-12-07T00:57:00Z</dcterms:created>
  <dcterms:modified xsi:type="dcterms:W3CDTF">2024-02-28T20:24:27Z</dcterms:modified>
</cp:coreProperties>
</file>