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430" r:id="rId4"/>
    <p:sldId id="417" r:id="rId5"/>
    <p:sldId id="431" r:id="rId6"/>
    <p:sldId id="434" r:id="rId7"/>
    <p:sldId id="433" r:id="rId8"/>
    <p:sldId id="432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54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39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A5A48-2EF1-490D-B505-740F181DE4F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1A61-7ED9-4971-8695-76BA3A38D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5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A1A61-7ED9-4971-8695-76BA3A38D1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A1A61-7ED9-4971-8695-76BA3A38D13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56" y="0"/>
            <a:ext cx="91376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220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8178" y="2352230"/>
            <a:ext cx="4565821" cy="114838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BD06D-2798-2A44-BDB8-B66A246F7F62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591-AC0A-0A4B-9CDC-D2B60D13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0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-4753"/>
            <a:ext cx="9144000" cy="68627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2546" y="357444"/>
            <a:ext cx="7224702" cy="51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20" y="1224439"/>
            <a:ext cx="8182023" cy="549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0545" y="6478030"/>
            <a:ext cx="473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0F8591-AC0A-0A4B-9CDC-D2B60D134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6807"/>
            <a:ext cx="9144000" cy="1259965"/>
          </a:xfrm>
        </p:spPr>
        <p:txBody>
          <a:bodyPr/>
          <a:lstStyle/>
          <a:p>
            <a:r>
              <a:rPr lang="en-US" sz="3600" dirty="0" smtClean="0"/>
              <a:t>Object Recognition Using Locality-Sensitive Hashing of Shape Contexts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4" y="2187290"/>
            <a:ext cx="9143999" cy="1366944"/>
          </a:xfrm>
        </p:spPr>
        <p:txBody>
          <a:bodyPr>
            <a:noAutofit/>
          </a:bodyPr>
          <a:lstStyle/>
          <a:p>
            <a:r>
              <a:rPr lang="en-US" sz="2000" dirty="0" smtClean="0"/>
              <a:t>Andrea </a:t>
            </a:r>
            <a:r>
              <a:rPr lang="en-US" sz="2000" dirty="0" err="1" smtClean="0"/>
              <a:t>Frome</a:t>
            </a:r>
            <a:r>
              <a:rPr lang="en-US" sz="2000" dirty="0" smtClean="0"/>
              <a:t>, </a:t>
            </a:r>
            <a:r>
              <a:rPr lang="en-US" sz="2000" dirty="0" err="1" smtClean="0"/>
              <a:t>Jitendra</a:t>
            </a:r>
            <a:r>
              <a:rPr lang="en-US" sz="2000" dirty="0" smtClean="0"/>
              <a:t> </a:t>
            </a:r>
            <a:r>
              <a:rPr lang="en-US" sz="2000" dirty="0" err="1" smtClean="0"/>
              <a:t>Malik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Presented by </a:t>
            </a:r>
            <a:r>
              <a:rPr lang="en-US" sz="2000" dirty="0" err="1" smtClean="0"/>
              <a:t>Ilias</a:t>
            </a:r>
            <a:r>
              <a:rPr lang="en-US" sz="2000" dirty="0" smtClean="0"/>
              <a:t> </a:t>
            </a:r>
            <a:r>
              <a:rPr lang="en-US" sz="2000" dirty="0" err="1" smtClean="0"/>
              <a:t>Apostolopoulos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3D shape contexts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539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1</a:t>
            </a:r>
          </a:p>
          <a:p>
            <a:pPr lvl="1"/>
            <a:r>
              <a:rPr lang="en-US" dirty="0" smtClean="0"/>
              <a:t>5cm noise</a:t>
            </a:r>
          </a:p>
          <a:p>
            <a:pPr lvl="1"/>
            <a:r>
              <a:rPr lang="en-US" dirty="0" smtClean="0"/>
              <a:t>100% success rate on top choice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471" y="1528946"/>
            <a:ext cx="55054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3D shape contexts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48" y="1387000"/>
            <a:ext cx="55816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295101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1</a:t>
            </a:r>
          </a:p>
          <a:p>
            <a:pPr lvl="1"/>
            <a:r>
              <a:rPr lang="en-US" dirty="0" smtClean="0"/>
              <a:t>10cm noise</a:t>
            </a:r>
          </a:p>
          <a:p>
            <a:pPr lvl="1"/>
            <a:r>
              <a:rPr lang="en-US" dirty="0" smtClean="0"/>
              <a:t>92.86% success rate on top choice</a:t>
            </a:r>
          </a:p>
          <a:p>
            <a:pPr lvl="1"/>
            <a:r>
              <a:rPr lang="en-US" dirty="0" smtClean="0"/>
              <a:t>100% success rate on top 4 choices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3D shape contexts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1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Great results even with a lot of noise</a:t>
            </a:r>
          </a:p>
          <a:p>
            <a:pPr lvl="1"/>
            <a:r>
              <a:rPr lang="en-US" dirty="0" smtClean="0"/>
              <a:t>Match found in 4 first options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Each query image takes 3.3 hours to match</a:t>
            </a:r>
          </a:p>
          <a:p>
            <a:pPr lvl="1"/>
            <a:r>
              <a:rPr lang="en-US" dirty="0" smtClean="0"/>
              <a:t>Computational cost should be reduced:</a:t>
            </a:r>
          </a:p>
          <a:p>
            <a:pPr lvl="2"/>
            <a:r>
              <a:rPr lang="en-US" dirty="0" smtClean="0"/>
              <a:t>By reducing the features calculated per query image</a:t>
            </a:r>
          </a:p>
          <a:p>
            <a:pPr lvl="2"/>
            <a:r>
              <a:rPr lang="en-US" dirty="0" smtClean="0"/>
              <a:t>By reducing the features calculated per reference image</a:t>
            </a:r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52546" y="357444"/>
            <a:ext cx="7224702" cy="517155"/>
          </a:xfrm>
        </p:spPr>
        <p:txBody>
          <a:bodyPr/>
          <a:lstStyle/>
          <a:p>
            <a:r>
              <a:rPr lang="en-US" sz="2300" dirty="0" smtClean="0"/>
              <a:t>Reducing Running Time with Representative Descriptors</a:t>
            </a:r>
            <a:endParaRPr lang="en-US" sz="23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densely sample from reference </a:t>
            </a:r>
            <a:r>
              <a:rPr lang="en-US" dirty="0" smtClean="0"/>
              <a:t>scans </a:t>
            </a:r>
            <a:r>
              <a:rPr lang="en-US" dirty="0" smtClean="0"/>
              <a:t>we can sparsely sample from query </a:t>
            </a:r>
            <a:r>
              <a:rPr lang="en-US" dirty="0" smtClean="0"/>
              <a:t>scans</a:t>
            </a:r>
            <a:endParaRPr lang="en-US" dirty="0" smtClean="0"/>
          </a:p>
          <a:p>
            <a:pPr lvl="1"/>
            <a:r>
              <a:rPr lang="en-US" dirty="0" smtClean="0"/>
              <a:t>Features are fuzzy, robust to small changes</a:t>
            </a:r>
          </a:p>
          <a:p>
            <a:pPr lvl="1"/>
            <a:r>
              <a:rPr lang="en-US" dirty="0" smtClean="0"/>
              <a:t>Few regional descriptors are needed to describe scene</a:t>
            </a:r>
          </a:p>
          <a:p>
            <a:pPr lvl="1"/>
            <a:r>
              <a:rPr lang="en-US" dirty="0" smtClean="0"/>
              <a:t>These features can be very discriminative</a:t>
            </a:r>
          </a:p>
          <a:p>
            <a:pPr lvl="4">
              <a:buNone/>
            </a:pPr>
            <a:endParaRPr lang="en-US" dirty="0" smtClean="0"/>
          </a:p>
          <a:p>
            <a:r>
              <a:rPr lang="en-US" dirty="0" smtClean="0"/>
              <a:t>Representative Descriptor method</a:t>
            </a:r>
          </a:p>
          <a:p>
            <a:pPr lvl="1"/>
            <a:r>
              <a:rPr lang="en-US" dirty="0" smtClean="0"/>
              <a:t>Use a reduced number of query points as centers</a:t>
            </a:r>
          </a:p>
          <a:p>
            <a:pPr lvl="1"/>
            <a:r>
              <a:rPr lang="en-US" dirty="0" smtClean="0"/>
              <a:t>Choose which points to use as RD</a:t>
            </a:r>
          </a:p>
          <a:p>
            <a:pPr lvl="1"/>
            <a:r>
              <a:rPr lang="en-US" dirty="0" smtClean="0"/>
              <a:t>Calculate a score between an RD and a reference object</a:t>
            </a:r>
          </a:p>
          <a:p>
            <a:pPr lvl="1"/>
            <a:r>
              <a:rPr lang="en-US" dirty="0" smtClean="0"/>
              <a:t>Aggregate RD scores to get one score</a:t>
            </a:r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52546" y="357444"/>
            <a:ext cx="7224702" cy="517155"/>
          </a:xfrm>
        </p:spPr>
        <p:txBody>
          <a:bodyPr/>
          <a:lstStyle/>
          <a:p>
            <a:r>
              <a:rPr lang="en-US" sz="3600" dirty="0" smtClean="0"/>
              <a:t>Experiments</a:t>
            </a:r>
            <a:endParaRPr lang="en-US" sz="23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Same set of reference data</a:t>
            </a:r>
          </a:p>
          <a:p>
            <a:pPr lvl="1"/>
            <a:r>
              <a:rPr lang="en-US" dirty="0" smtClean="0"/>
              <a:t>Variable number of random RDs</a:t>
            </a:r>
          </a:p>
          <a:p>
            <a:pPr lvl="1"/>
            <a:r>
              <a:rPr lang="en-US" dirty="0" smtClean="0"/>
              <a:t>Smallest distance between RD and feature as </a:t>
            </a:r>
            <a:r>
              <a:rPr lang="en-US" dirty="0" smtClean="0"/>
              <a:t>score</a:t>
            </a:r>
            <a:endParaRPr lang="en-US" dirty="0" smtClean="0"/>
          </a:p>
          <a:p>
            <a:pPr lvl="1"/>
            <a:r>
              <a:rPr lang="en-US" dirty="0" smtClean="0"/>
              <a:t>sum </a:t>
            </a:r>
            <a:r>
              <a:rPr lang="en-US" dirty="0" smtClean="0"/>
              <a:t>of RD scores </a:t>
            </a:r>
            <a:r>
              <a:rPr lang="en-US" dirty="0" smtClean="0"/>
              <a:t>for a model as </a:t>
            </a:r>
            <a:r>
              <a:rPr lang="en-US" dirty="0" smtClean="0"/>
              <a:t>scene </a:t>
            </a:r>
            <a:r>
              <a:rPr lang="en-US" dirty="0" smtClean="0"/>
              <a:t>score</a:t>
            </a:r>
          </a:p>
          <a:p>
            <a:pPr lvl="1"/>
            <a:r>
              <a:rPr lang="en-US" dirty="0" smtClean="0"/>
              <a:t>Model with smallest summation is the best match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Experiments</a:t>
            </a:r>
            <a:endParaRPr lang="en-US" sz="23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5cm noise</a:t>
            </a:r>
          </a:p>
          <a:p>
            <a:pPr lvl="1"/>
            <a:r>
              <a:rPr lang="en-US" dirty="0" smtClean="0"/>
              <a:t>30 RDs</a:t>
            </a:r>
          </a:p>
          <a:p>
            <a:pPr lvl="2"/>
            <a:r>
              <a:rPr lang="en-US" dirty="0" smtClean="0"/>
              <a:t>100% recognition on top 7 matches</a:t>
            </a:r>
          </a:p>
          <a:p>
            <a:pPr lvl="1"/>
            <a:r>
              <a:rPr lang="en-US" dirty="0" smtClean="0"/>
              <a:t>40 RDs</a:t>
            </a:r>
          </a:p>
          <a:p>
            <a:pPr lvl="2"/>
            <a:r>
              <a:rPr lang="en-US" dirty="0" smtClean="0"/>
              <a:t>99.9% on top 2</a:t>
            </a:r>
          </a:p>
          <a:p>
            <a:pPr lvl="2"/>
            <a:r>
              <a:rPr lang="en-US" dirty="0" smtClean="0"/>
              <a:t>100% on top 3</a:t>
            </a:r>
          </a:p>
          <a:p>
            <a:pPr lvl="1"/>
            <a:r>
              <a:rPr lang="en-US" dirty="0" smtClean="0"/>
              <a:t>Reduced computation by 87% to 90%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4157232" cy="33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Experiments</a:t>
            </a:r>
            <a:endParaRPr lang="en-US" sz="23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10cm noise</a:t>
            </a:r>
          </a:p>
          <a:p>
            <a:pPr lvl="1"/>
            <a:r>
              <a:rPr lang="en-US" dirty="0" smtClean="0"/>
              <a:t>80 RDs</a:t>
            </a:r>
          </a:p>
          <a:p>
            <a:pPr lvl="2"/>
            <a:r>
              <a:rPr lang="en-US" dirty="0" smtClean="0"/>
              <a:t>97.8% recognition on top 7 matches</a:t>
            </a:r>
          </a:p>
          <a:p>
            <a:pPr lvl="1"/>
            <a:r>
              <a:rPr lang="en-US" dirty="0" smtClean="0"/>
              <a:t>160 RDs</a:t>
            </a:r>
          </a:p>
          <a:p>
            <a:pPr lvl="2"/>
            <a:r>
              <a:rPr lang="en-US" dirty="0" smtClean="0"/>
              <a:t>98% on top 7</a:t>
            </a:r>
          </a:p>
          <a:p>
            <a:pPr lvl="1"/>
            <a:r>
              <a:rPr lang="en-US" dirty="0" smtClean="0"/>
              <a:t>Reduced computation by 47% to 73%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3267" y="1600199"/>
            <a:ext cx="4002106" cy="31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Reducing Search Space with a Locality-Sensitive Hash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query features only to the reference features that are nearby</a:t>
            </a:r>
          </a:p>
          <a:p>
            <a:r>
              <a:rPr lang="en-US" dirty="0" smtClean="0"/>
              <a:t>Use an approximate of k-NN search called Locality-Sensitive Hash (LSH)</a:t>
            </a:r>
          </a:p>
          <a:p>
            <a:pPr lvl="1"/>
            <a:r>
              <a:rPr lang="en-US" dirty="0" smtClean="0"/>
              <a:t>Sum range of data for each dimension</a:t>
            </a:r>
          </a:p>
          <a:p>
            <a:pPr lvl="1"/>
            <a:r>
              <a:rPr lang="en-US" dirty="0" smtClean="0"/>
              <a:t>Choose k values from range</a:t>
            </a:r>
          </a:p>
          <a:p>
            <a:pPr lvl="1"/>
            <a:r>
              <a:rPr lang="en-US" dirty="0" smtClean="0"/>
              <a:t>Each value a cut in one of the dimensions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 smtClean="0"/>
              <a:t> parallel to that dimension’s axis</a:t>
            </a:r>
          </a:p>
          <a:p>
            <a:pPr lvl="1"/>
            <a:r>
              <a:rPr lang="en-US" dirty="0" smtClean="0"/>
              <a:t>These planes divide the feature space into </a:t>
            </a:r>
            <a:r>
              <a:rPr lang="en-US" dirty="0" err="1" smtClean="0"/>
              <a:t>hypercubes</a:t>
            </a:r>
            <a:endParaRPr lang="en-US" dirty="0" smtClean="0"/>
          </a:p>
          <a:p>
            <a:pPr lvl="1"/>
            <a:r>
              <a:rPr lang="en-US" dirty="0" smtClean="0"/>
              <a:t>Each hypercube represented by an array of integers called </a:t>
            </a:r>
            <a:r>
              <a:rPr lang="en-US" i="1" dirty="0" smtClean="0"/>
              <a:t>first-level hash </a:t>
            </a:r>
            <a:r>
              <a:rPr lang="en-US" dirty="0" smtClean="0"/>
              <a:t>or </a:t>
            </a:r>
            <a:r>
              <a:rPr lang="en-US" i="1" dirty="0" smtClean="0"/>
              <a:t>locality-sensitive hash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Reducing Search Space with a Locality-Sensitive Hash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 number of hashes</a:t>
            </a:r>
          </a:p>
          <a:p>
            <a:pPr lvl="1"/>
            <a:r>
              <a:rPr lang="en-US" dirty="0" smtClean="0"/>
              <a:t>Use second-level hash function to translate the arrays to single integers</a:t>
            </a:r>
          </a:p>
          <a:p>
            <a:pPr lvl="1"/>
            <a:r>
              <a:rPr lang="en-US" dirty="0" smtClean="0"/>
              <a:t>This is the number of bucket in the table</a:t>
            </a:r>
          </a:p>
          <a:p>
            <a:r>
              <a:rPr lang="en-US" dirty="0" smtClean="0"/>
              <a:t>Create L tables to reduce the probability of missing close neighbors</a:t>
            </a:r>
          </a:p>
          <a:p>
            <a:r>
              <a:rPr lang="en-US" dirty="0" smtClean="0"/>
              <a:t> 			  hash function for the 	 table</a:t>
            </a:r>
          </a:p>
          <a:p>
            <a:r>
              <a:rPr lang="en-US" dirty="0" smtClean="0"/>
              <a:t>          set of identifiers stored in</a:t>
            </a:r>
          </a:p>
          <a:p>
            <a:r>
              <a:rPr lang="en-US" dirty="0" smtClean="0"/>
              <a:t>For each reference </a:t>
            </a:r>
            <a:r>
              <a:rPr lang="en-US" dirty="0" smtClean="0"/>
              <a:t>feature      we calculate </a:t>
            </a:r>
            <a:r>
              <a:rPr lang="en-US" dirty="0" smtClean="0"/>
              <a:t>		</a:t>
            </a:r>
            <a:r>
              <a:rPr lang="en-US" dirty="0" smtClean="0"/>
              <a:t>  </a:t>
            </a:r>
            <a:r>
              <a:rPr lang="en-US" dirty="0" smtClean="0"/>
              <a:t>and </a:t>
            </a:r>
            <a:r>
              <a:rPr lang="en-US" dirty="0" smtClean="0"/>
              <a:t>store j in bucket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52" y="3993819"/>
            <a:ext cx="1158788" cy="45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4358" y="4041319"/>
            <a:ext cx="540576" cy="4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780" y="5050874"/>
            <a:ext cx="1436109" cy="4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3353" y="5427273"/>
            <a:ext cx="318525" cy="4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152" y="4471008"/>
            <a:ext cx="869907" cy="4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5671" y="4498860"/>
            <a:ext cx="318525" cy="4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4495" y="5064725"/>
            <a:ext cx="373476" cy="4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Reducing Search Space with a Locality-Sensitive Hash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query feature q, we find matches in two stages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Retrieve features	  and calculate 		     ,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167" y="2119372"/>
            <a:ext cx="2910836" cy="5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6680" y="3123196"/>
            <a:ext cx="280926" cy="33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0882" y="3158820"/>
            <a:ext cx="1179306" cy="3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313" y="3049663"/>
            <a:ext cx="830287" cy="47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</a:p>
          <a:p>
            <a:pPr lvl="1"/>
            <a:r>
              <a:rPr lang="en-US" dirty="0" smtClean="0"/>
              <a:t>Calculate features from query image</a:t>
            </a:r>
          </a:p>
          <a:p>
            <a:pPr lvl="1"/>
            <a:r>
              <a:rPr lang="en-US" dirty="0" smtClean="0"/>
              <a:t>Compare with features from reference images</a:t>
            </a:r>
          </a:p>
          <a:p>
            <a:pPr lvl="1"/>
            <a:r>
              <a:rPr lang="en-US" dirty="0" smtClean="0"/>
              <a:t>Return decision about which object matches</a:t>
            </a:r>
          </a:p>
          <a:p>
            <a:pPr lvl="1"/>
            <a:endParaRPr lang="en-US" dirty="0"/>
          </a:p>
          <a:p>
            <a:r>
              <a:rPr lang="en-US" dirty="0" smtClean="0"/>
              <a:t>Full object recognition</a:t>
            </a:r>
          </a:p>
          <a:p>
            <a:pPr lvl="1"/>
            <a:r>
              <a:rPr lang="en-US" dirty="0" smtClean="0"/>
              <a:t>Algorithm returns:</a:t>
            </a:r>
          </a:p>
          <a:p>
            <a:pPr lvl="2"/>
            <a:r>
              <a:rPr lang="en-US" dirty="0" smtClean="0"/>
              <a:t>Identity</a:t>
            </a:r>
          </a:p>
          <a:p>
            <a:pPr lvl="2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LSH with Voting Method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06286"/>
            <a:ext cx="4038600" cy="4819877"/>
          </a:xfrm>
        </p:spPr>
        <p:txBody>
          <a:bodyPr/>
          <a:lstStyle/>
          <a:p>
            <a:r>
              <a:rPr lang="en-US" dirty="0" smtClean="0"/>
              <a:t>5 cm</a:t>
            </a:r>
          </a:p>
          <a:p>
            <a:pPr lvl="1"/>
            <a:r>
              <a:rPr lang="en-US" dirty="0" smtClean="0"/>
              <a:t>100% with 600 divisions for 20 tables</a:t>
            </a:r>
          </a:p>
          <a:p>
            <a:pPr lvl="1"/>
            <a:r>
              <a:rPr lang="en-US" dirty="0" smtClean="0"/>
              <a:t>100% with 800 divisions for 100 tables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306286"/>
            <a:ext cx="4038600" cy="4819877"/>
          </a:xfrm>
        </p:spPr>
        <p:txBody>
          <a:bodyPr/>
          <a:lstStyle/>
          <a:p>
            <a:r>
              <a:rPr lang="en-US" dirty="0" smtClean="0"/>
              <a:t>10cm</a:t>
            </a:r>
          </a:p>
          <a:p>
            <a:pPr lvl="1"/>
            <a:r>
              <a:rPr lang="en-US" dirty="0" smtClean="0"/>
              <a:t>100% with 300 or 400 divisions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00752"/>
            <a:ext cx="8206599" cy="34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LSH with Voting Method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20" y="2123951"/>
            <a:ext cx="8154926" cy="32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LSH with Voting Method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211283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8648" y="1211283"/>
            <a:ext cx="4038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25" y="1941928"/>
            <a:ext cx="8182023" cy="34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LSH with Voting Method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8648" y="1211283"/>
            <a:ext cx="4038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398" y="1251788"/>
            <a:ext cx="56578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211283"/>
            <a:ext cx="3224151" cy="45259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RDs with LSH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270660"/>
            <a:ext cx="4038600" cy="4855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5cm</a:t>
            </a:r>
          </a:p>
          <a:p>
            <a:r>
              <a:rPr lang="en-US" dirty="0" smtClean="0"/>
              <a:t>80% with 400 divisions and 20 tables</a:t>
            </a:r>
          </a:p>
          <a:p>
            <a:r>
              <a:rPr lang="en-US" dirty="0" smtClean="0"/>
              <a:t>94% with 400 divisions and 100 tables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70660"/>
            <a:ext cx="4038600" cy="48555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10cm</a:t>
            </a:r>
          </a:p>
          <a:p>
            <a:r>
              <a:rPr lang="en-US" dirty="0" smtClean="0"/>
              <a:t>83% with 400 divisions and 100 tables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25" y="3174740"/>
            <a:ext cx="8182023" cy="35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x percent of RDs with LSH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235034"/>
            <a:ext cx="4038600" cy="4891129"/>
          </a:xfrm>
        </p:spPr>
        <p:txBody>
          <a:bodyPr>
            <a:normAutofit/>
          </a:bodyPr>
          <a:lstStyle/>
          <a:p>
            <a:r>
              <a:rPr lang="en-US" dirty="0" smtClean="0"/>
              <a:t>5cm</a:t>
            </a:r>
          </a:p>
          <a:p>
            <a:r>
              <a:rPr lang="en-US" dirty="0" smtClean="0"/>
              <a:t>99.8% with 40 RDs, 400 divisions and 20 tables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35034"/>
            <a:ext cx="4038600" cy="4891129"/>
          </a:xfrm>
        </p:spPr>
        <p:txBody>
          <a:bodyPr/>
          <a:lstStyle/>
          <a:p>
            <a:r>
              <a:rPr lang="en-US" dirty="0" smtClean="0"/>
              <a:t>10cm</a:t>
            </a:r>
          </a:p>
          <a:p>
            <a:r>
              <a:rPr lang="en-US" dirty="0" smtClean="0"/>
              <a:t>96% with 160 RDs, 400 divisions and 100 tables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19" y="3277246"/>
            <a:ext cx="8159193" cy="344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Associative LSH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007" y="2019856"/>
            <a:ext cx="4485241" cy="37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of LSH</a:t>
            </a:r>
          </a:p>
          <a:p>
            <a:r>
              <a:rPr lang="en-US" dirty="0" smtClean="0"/>
              <a:t>Get results from LSH</a:t>
            </a:r>
          </a:p>
          <a:p>
            <a:r>
              <a:rPr lang="en-US" dirty="0" smtClean="0"/>
              <a:t>Check neighborhood of q for better results</a:t>
            </a:r>
          </a:p>
          <a:p>
            <a:r>
              <a:rPr lang="en-US" dirty="0" smtClean="0"/>
              <a:t>Increases the success rate</a:t>
            </a:r>
          </a:p>
          <a:p>
            <a:r>
              <a:rPr lang="en-US" dirty="0" smtClean="0"/>
              <a:t>Number of comparisons increases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5cm</a:t>
            </a:r>
          </a:p>
          <a:p>
            <a:r>
              <a:rPr lang="en-US" dirty="0" smtClean="0"/>
              <a:t>LSH with RDs smallest number of comparisons for list of top 3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19" y="2787468"/>
            <a:ext cx="8182024" cy="351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r>
              <a:rPr lang="en-US" dirty="0" smtClean="0"/>
              <a:t>cm</a:t>
            </a:r>
          </a:p>
          <a:p>
            <a:r>
              <a:rPr lang="en-US" dirty="0" smtClean="0"/>
              <a:t>LSH with voting smallest number of comparisons for list of top 5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417" y="2631992"/>
            <a:ext cx="4963154" cy="41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06006"/>
            <a:ext cx="7772400" cy="113653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6" descr="C:\Users\Yanbo\AppData\Local\Microsoft\Windows\Temporary Internet Files\Content.IE5\85QPFU3T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303" y="3552825"/>
            <a:ext cx="31432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Full object recognition is expensive</a:t>
            </a:r>
          </a:p>
          <a:p>
            <a:pPr lvl="2"/>
            <a:r>
              <a:rPr lang="en-US" dirty="0" smtClean="0"/>
              <a:t>High dimensionality</a:t>
            </a:r>
          </a:p>
          <a:p>
            <a:pPr lvl="2"/>
            <a:r>
              <a:rPr lang="en-US" dirty="0" smtClean="0"/>
              <a:t>Time linear with reference features</a:t>
            </a:r>
          </a:p>
          <a:p>
            <a:pPr lvl="2"/>
            <a:r>
              <a:rPr lang="en-US" dirty="0" smtClean="0"/>
              <a:t>Reference features linear with example objects</a:t>
            </a:r>
          </a:p>
          <a:p>
            <a:endParaRPr lang="en-US" dirty="0"/>
          </a:p>
          <a:p>
            <a:r>
              <a:rPr lang="en-US" dirty="0" smtClean="0"/>
              <a:t>Relaxed Object Recognition</a:t>
            </a:r>
          </a:p>
          <a:p>
            <a:pPr lvl="1"/>
            <a:r>
              <a:rPr lang="en-US" dirty="0" smtClean="0"/>
              <a:t>Pruning step before actual recognition</a:t>
            </a:r>
          </a:p>
          <a:p>
            <a:pPr lvl="1"/>
            <a:r>
              <a:rPr lang="en-US" dirty="0" smtClean="0"/>
              <a:t>Reduces computation time</a:t>
            </a:r>
          </a:p>
          <a:p>
            <a:pPr lvl="1"/>
            <a:r>
              <a:rPr lang="en-US" dirty="0" smtClean="0"/>
              <a:t>Does not reduce success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7716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Context</a:t>
            </a:r>
          </a:p>
          <a:p>
            <a:pPr lvl="1"/>
            <a:r>
              <a:rPr lang="en-US" dirty="0" smtClean="0"/>
              <a:t>Characterize shape in 2D or 3D</a:t>
            </a:r>
          </a:p>
          <a:p>
            <a:pPr lvl="1"/>
            <a:r>
              <a:rPr lang="en-US" dirty="0" smtClean="0"/>
              <a:t>Histograms of edge pixels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46" y="3483923"/>
            <a:ext cx="5219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Two-dimensional Shape Contexts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Detect edges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coordinate in edge map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Radar like division of region around point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Count edge points in each region</a:t>
            </a:r>
          </a:p>
          <a:p>
            <a:endParaRPr lang="en-US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3996582"/>
            <a:ext cx="2551463" cy="244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85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Two-dimensional Shape Contexts</a:t>
            </a:r>
            <a:endParaRPr lang="en-US" dirty="0" smtClean="0"/>
          </a:p>
          <a:p>
            <a:pPr lvl="1"/>
            <a:r>
              <a:rPr lang="en-US" dirty="0" smtClean="0"/>
              <a:t>Each region is 1 bin</a:t>
            </a:r>
          </a:p>
          <a:p>
            <a:pPr lvl="1"/>
            <a:r>
              <a:rPr lang="en-US" dirty="0" smtClean="0"/>
              <a:t>Regions further from center summarize larger area</a:t>
            </a:r>
          </a:p>
          <a:p>
            <a:pPr lvl="1"/>
            <a:r>
              <a:rPr lang="en-US" dirty="0" smtClean="0"/>
              <a:t>More accurately captures and weighs more heavily information toward the center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3996582"/>
            <a:ext cx="2551463" cy="244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3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Two-dimensional Shape Contexts</a:t>
            </a:r>
            <a:endParaRPr lang="en-US" dirty="0" smtClean="0"/>
          </a:p>
          <a:p>
            <a:pPr lvl="1"/>
            <a:r>
              <a:rPr lang="en-US" dirty="0" smtClean="0"/>
              <a:t>Shapes must be similar to match</a:t>
            </a:r>
          </a:p>
          <a:p>
            <a:pPr lvl="1"/>
            <a:r>
              <a:rPr lang="en-US" dirty="0" smtClean="0"/>
              <a:t>Similar orientation relative to the object</a:t>
            </a:r>
          </a:p>
          <a:p>
            <a:pPr lvl="2"/>
            <a:r>
              <a:rPr lang="en-US" dirty="0" smtClean="0"/>
              <a:t>Orientation variant</a:t>
            </a:r>
          </a:p>
          <a:p>
            <a:pPr lvl="1"/>
            <a:r>
              <a:rPr lang="en-US" dirty="0" smtClean="0"/>
              <a:t>Similar scale of the object</a:t>
            </a:r>
          </a:p>
          <a:p>
            <a:pPr lvl="2"/>
            <a:r>
              <a:rPr lang="en-US" dirty="0" smtClean="0"/>
              <a:t>Scale variant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3996582"/>
            <a:ext cx="2551463" cy="244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5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Three-dimensional </a:t>
            </a:r>
            <a:r>
              <a:rPr lang="en-US" dirty="0"/>
              <a:t>Shape Contexts</a:t>
            </a:r>
            <a:endParaRPr lang="en-US" dirty="0" smtClean="0"/>
          </a:p>
          <a:p>
            <a:pPr lvl="1"/>
            <a:r>
              <a:rPr lang="en-US" dirty="0" smtClean="0"/>
              <a:t>Similar idea in </a:t>
            </a:r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Use 3D range scans</a:t>
            </a:r>
            <a:endParaRPr lang="en-US" dirty="0" smtClean="0"/>
          </a:p>
          <a:p>
            <a:pPr lvl="1"/>
            <a:r>
              <a:rPr lang="en-US" dirty="0" smtClean="0"/>
              <a:t>No need to consider scale</a:t>
            </a:r>
          </a:p>
          <a:p>
            <a:pPr lvl="2"/>
            <a:r>
              <a:rPr lang="en-US" dirty="0" smtClean="0"/>
              <a:t>Real world dimensions</a:t>
            </a:r>
            <a:endParaRPr lang="en-US" dirty="0"/>
          </a:p>
          <a:p>
            <a:pPr lvl="1"/>
            <a:r>
              <a:rPr lang="en-US" dirty="0" smtClean="0"/>
              <a:t>Rotate sphere around azimuth in 12 discrete angles</a:t>
            </a:r>
          </a:p>
          <a:p>
            <a:pPr lvl="2"/>
            <a:r>
              <a:rPr lang="en-US" dirty="0" smtClean="0"/>
              <a:t>No need to take rotation of query image into consideration</a:t>
            </a:r>
          </a:p>
          <a:p>
            <a:pPr lvl="2"/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32" y="4332232"/>
            <a:ext cx="24574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5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3D shape contexts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03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56 3D car models</a:t>
            </a:r>
          </a:p>
          <a:p>
            <a:pPr lvl="1"/>
            <a:r>
              <a:rPr lang="en-US" dirty="0" smtClean="0"/>
              <a:t>376 features/model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Range </a:t>
            </a:r>
            <a:r>
              <a:rPr lang="en-US" dirty="0" smtClean="0"/>
              <a:t>scans of models</a:t>
            </a:r>
          </a:p>
          <a:p>
            <a:pPr lvl="1"/>
            <a:r>
              <a:rPr lang="en-US" dirty="0" smtClean="0"/>
              <a:t>5cm &amp; </a:t>
            </a:r>
            <a:r>
              <a:rPr lang="en-US" dirty="0" smtClean="0"/>
              <a:t>10cm </a:t>
            </a:r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300 </a:t>
            </a:r>
            <a:r>
              <a:rPr lang="en-US" dirty="0" smtClean="0"/>
              <a:t>features/scan</a:t>
            </a:r>
          </a:p>
          <a:p>
            <a:pPr lvl="1"/>
            <a:r>
              <a:rPr lang="en-US" dirty="0" smtClean="0"/>
              <a:t>Use NN to match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91" y="1224439"/>
            <a:ext cx="4328957" cy="243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798" y="4923702"/>
            <a:ext cx="4743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8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10092</TotalTime>
  <Words>816</Words>
  <Application>Microsoft Office PowerPoint</Application>
  <PresentationFormat>On-screen Show (4:3)</PresentationFormat>
  <Paragraphs>200</Paragraphs>
  <Slides>29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Object Recognition Using Locality-Sensitive Hashing of Shape Contexts</vt:lpstr>
      <vt:lpstr>Introduction</vt:lpstr>
      <vt:lpstr>Introduction</vt:lpstr>
      <vt:lpstr>Features</vt:lpstr>
      <vt:lpstr>Features</vt:lpstr>
      <vt:lpstr>Features</vt:lpstr>
      <vt:lpstr>Features</vt:lpstr>
      <vt:lpstr>Features</vt:lpstr>
      <vt:lpstr>Experiments with 3D shape contexts</vt:lpstr>
      <vt:lpstr>Experiments with 3D shape contexts</vt:lpstr>
      <vt:lpstr>Experiments with 3D shape contexts</vt:lpstr>
      <vt:lpstr>Experiments with 3D shape contexts</vt:lpstr>
      <vt:lpstr>Reducing Running Time with Representative Descriptors</vt:lpstr>
      <vt:lpstr>Experiments</vt:lpstr>
      <vt:lpstr>Experiments</vt:lpstr>
      <vt:lpstr>Experiments</vt:lpstr>
      <vt:lpstr>Reducing Search Space with a Locality-Sensitive Hash</vt:lpstr>
      <vt:lpstr>Reducing Search Space with a Locality-Sensitive Hash</vt:lpstr>
      <vt:lpstr>Reducing Search Space with a Locality-Sensitive Hash</vt:lpstr>
      <vt:lpstr>LSH with Voting Method</vt:lpstr>
      <vt:lpstr>LSH with Voting Method</vt:lpstr>
      <vt:lpstr>LSH with Voting Method</vt:lpstr>
      <vt:lpstr>LSH with Voting Method</vt:lpstr>
      <vt:lpstr>Using RDs with LSH</vt:lpstr>
      <vt:lpstr>Using x percent of RDs with LSH</vt:lpstr>
      <vt:lpstr>Associative LSH</vt:lpstr>
      <vt:lpstr>Summary</vt:lpstr>
      <vt:lpstr>Summary</vt:lpstr>
      <vt:lpstr>Questions?</vt:lpstr>
    </vt:vector>
  </TitlesOfParts>
  <Company>University of Nevada, Reno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 of Interactive Localization and_x000b_Navigation of People with Visual Impairments</dc:title>
  <dc:creator>Ilias Apostolopoulos;Navid Fallah;Eelke Folmer;Kostas Bekris</dc:creator>
  <cp:lastModifiedBy>ilapost</cp:lastModifiedBy>
  <cp:revision>679</cp:revision>
  <dcterms:created xsi:type="dcterms:W3CDTF">2011-09-01T18:04:34Z</dcterms:created>
  <dcterms:modified xsi:type="dcterms:W3CDTF">2012-05-03T17:07:32Z</dcterms:modified>
</cp:coreProperties>
</file>