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59"/>
  </p:notesMasterIdLst>
  <p:handoutMasterIdLst>
    <p:handoutMasterId r:id="rId60"/>
  </p:handoutMasterIdLst>
  <p:sldIdLst>
    <p:sldId id="256" r:id="rId2"/>
    <p:sldId id="1526" r:id="rId3"/>
    <p:sldId id="1581" r:id="rId4"/>
    <p:sldId id="1582" r:id="rId5"/>
    <p:sldId id="1527" r:id="rId6"/>
    <p:sldId id="1583" r:id="rId7"/>
    <p:sldId id="1585" r:id="rId8"/>
    <p:sldId id="1536" r:id="rId9"/>
    <p:sldId id="1586" r:id="rId10"/>
    <p:sldId id="1588" r:id="rId11"/>
    <p:sldId id="1553" r:id="rId12"/>
    <p:sldId id="1556" r:id="rId13"/>
    <p:sldId id="1557" r:id="rId14"/>
    <p:sldId id="1559" r:id="rId15"/>
    <p:sldId id="1558" r:id="rId16"/>
    <p:sldId id="1560" r:id="rId17"/>
    <p:sldId id="1562" r:id="rId18"/>
    <p:sldId id="1561" r:id="rId19"/>
    <p:sldId id="1580" r:id="rId20"/>
    <p:sldId id="1589" r:id="rId21"/>
    <p:sldId id="1590" r:id="rId22"/>
    <p:sldId id="1529" r:id="rId23"/>
    <p:sldId id="1605" r:id="rId24"/>
    <p:sldId id="1626" r:id="rId25"/>
    <p:sldId id="1627" r:id="rId26"/>
    <p:sldId id="1629" r:id="rId27"/>
    <p:sldId id="1675" r:id="rId28"/>
    <p:sldId id="1638" r:id="rId29"/>
    <p:sldId id="1657" r:id="rId30"/>
    <p:sldId id="1676" r:id="rId31"/>
    <p:sldId id="1660" r:id="rId32"/>
    <p:sldId id="1666" r:id="rId33"/>
    <p:sldId id="1667" r:id="rId34"/>
    <p:sldId id="1672" r:id="rId35"/>
    <p:sldId id="1674" r:id="rId36"/>
    <p:sldId id="1679" r:id="rId37"/>
    <p:sldId id="1682" r:id="rId38"/>
    <p:sldId id="1683" r:id="rId39"/>
    <p:sldId id="1684" r:id="rId40"/>
    <p:sldId id="1694" r:id="rId41"/>
    <p:sldId id="1695" r:id="rId42"/>
    <p:sldId id="1696" r:id="rId43"/>
    <p:sldId id="1697" r:id="rId44"/>
    <p:sldId id="1698" r:id="rId45"/>
    <p:sldId id="1699" r:id="rId46"/>
    <p:sldId id="1700" r:id="rId47"/>
    <p:sldId id="1703" r:id="rId48"/>
    <p:sldId id="1744" r:id="rId49"/>
    <p:sldId id="1530" r:id="rId50"/>
    <p:sldId id="1546" r:id="rId51"/>
    <p:sldId id="1539" r:id="rId52"/>
    <p:sldId id="1540" r:id="rId53"/>
    <p:sldId id="1541" r:id="rId54"/>
    <p:sldId id="1551" r:id="rId55"/>
    <p:sldId id="1543" r:id="rId56"/>
    <p:sldId id="1544" r:id="rId57"/>
    <p:sldId id="1502" r:id="rId58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800000"/>
    <a:srgbClr val="DDDDDD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9" autoAdjust="0"/>
  </p:normalViewPr>
  <p:slideViewPr>
    <p:cSldViewPr>
      <p:cViewPr varScale="1">
        <p:scale>
          <a:sx n="106" d="100"/>
          <a:sy n="106" d="100"/>
        </p:scale>
        <p:origin x="168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1DD98-E695-43C0-8CE4-CCA4859C459D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8FC409B-5397-4E9F-B4F2-358089715FCF}">
      <dgm:prSet/>
      <dgm:spPr/>
      <dgm:t>
        <a:bodyPr/>
        <a:lstStyle/>
        <a:p>
          <a:r>
            <a:rPr lang="en-US" b="1" dirty="0"/>
            <a:t>So everything is basically </a:t>
          </a:r>
          <a:r>
            <a:rPr lang="en-US" b="1" dirty="0">
              <a:solidFill>
                <a:srgbClr val="FF0000"/>
              </a:solidFill>
            </a:rPr>
            <a:t>Linear</a:t>
          </a:r>
          <a:r>
            <a:rPr lang="en-US" b="1" dirty="0"/>
            <a:t> Classification</a:t>
          </a:r>
          <a:endParaRPr lang="en-US" dirty="0"/>
        </a:p>
      </dgm:t>
    </dgm:pt>
    <dgm:pt modelId="{FDA22184-8BE2-4453-B025-0F9836596858}" type="parTrans" cxnId="{846C4D99-4EB2-4A8A-848E-A3E768974DD4}">
      <dgm:prSet/>
      <dgm:spPr/>
      <dgm:t>
        <a:bodyPr/>
        <a:lstStyle/>
        <a:p>
          <a:endParaRPr lang="en-US"/>
        </a:p>
      </dgm:t>
    </dgm:pt>
    <dgm:pt modelId="{92AF1582-5F9D-4179-8FC5-A822E8BD9190}" type="sibTrans" cxnId="{846C4D99-4EB2-4A8A-848E-A3E768974DD4}">
      <dgm:prSet/>
      <dgm:spPr/>
      <dgm:t>
        <a:bodyPr/>
        <a:lstStyle/>
        <a:p>
          <a:endParaRPr lang="en-US"/>
        </a:p>
      </dgm:t>
    </dgm:pt>
    <dgm:pt modelId="{D7E8D250-73C1-4951-A197-D6CDA81036E3}">
      <dgm:prSet/>
      <dgm:spPr/>
      <dgm:t>
        <a:bodyPr/>
        <a:lstStyle/>
        <a:p>
          <a:r>
            <a:rPr lang="en-US" dirty="0"/>
            <a:t>Change of representation</a:t>
          </a:r>
        </a:p>
      </dgm:t>
    </dgm:pt>
    <dgm:pt modelId="{AAEA75BD-8597-4590-91A7-8C7572D86495}" type="parTrans" cxnId="{1FAD3491-7E4E-40E7-BD7A-6D35D313BB00}">
      <dgm:prSet/>
      <dgm:spPr/>
      <dgm:t>
        <a:bodyPr/>
        <a:lstStyle/>
        <a:p>
          <a:endParaRPr lang="en-US"/>
        </a:p>
      </dgm:t>
    </dgm:pt>
    <dgm:pt modelId="{B6F36B94-B2CE-4E1E-A309-F3BD49BB9C27}" type="sibTrans" cxnId="{1FAD3491-7E4E-40E7-BD7A-6D35D313BB00}">
      <dgm:prSet/>
      <dgm:spPr/>
      <dgm:t>
        <a:bodyPr/>
        <a:lstStyle/>
        <a:p>
          <a:endParaRPr lang="en-US"/>
        </a:p>
      </dgm:t>
    </dgm:pt>
    <dgm:pt modelId="{8E31ACBC-B995-4441-9809-D7AB3F721DF0}">
      <dgm:prSet/>
      <dgm:spPr/>
      <dgm:t>
        <a:bodyPr/>
        <a:lstStyle/>
        <a:p>
          <a:r>
            <a:rPr lang="en-US" dirty="0"/>
            <a:t>Kernel methods </a:t>
          </a:r>
        </a:p>
      </dgm:t>
    </dgm:pt>
    <dgm:pt modelId="{04A19159-6B33-43DE-9758-C7093BC938F3}" type="parTrans" cxnId="{02DDC723-A4E3-4A93-BB00-FEF75A4D3A9A}">
      <dgm:prSet/>
      <dgm:spPr/>
      <dgm:t>
        <a:bodyPr/>
        <a:lstStyle/>
        <a:p>
          <a:endParaRPr lang="en-US"/>
        </a:p>
      </dgm:t>
    </dgm:pt>
    <dgm:pt modelId="{9E4F0151-50F0-4F7C-9202-451D3CD9587C}" type="sibTrans" cxnId="{02DDC723-A4E3-4A93-BB00-FEF75A4D3A9A}">
      <dgm:prSet/>
      <dgm:spPr/>
      <dgm:t>
        <a:bodyPr/>
        <a:lstStyle/>
        <a:p>
          <a:endParaRPr lang="en-US"/>
        </a:p>
      </dgm:t>
    </dgm:pt>
    <dgm:pt modelId="{9733BF98-3155-4104-A0A3-5CA902A4C171}">
      <dgm:prSet/>
      <dgm:spPr/>
      <dgm:t>
        <a:bodyPr/>
        <a:lstStyle/>
        <a:p>
          <a:r>
            <a:rPr lang="en-US" dirty="0"/>
            <a:t>High dimensional representation</a:t>
          </a:r>
        </a:p>
      </dgm:t>
    </dgm:pt>
    <dgm:pt modelId="{90E99304-634D-470F-A87D-3FE46935E7FC}" type="parTrans" cxnId="{1B28A4ED-B80B-462B-A7F7-E00E36D1CA9C}">
      <dgm:prSet/>
      <dgm:spPr/>
      <dgm:t>
        <a:bodyPr/>
        <a:lstStyle/>
        <a:p>
          <a:endParaRPr lang="en-US"/>
        </a:p>
      </dgm:t>
    </dgm:pt>
    <dgm:pt modelId="{068F5BD9-FE57-40B9-96C8-B507A6730AFD}" type="sibTrans" cxnId="{1B28A4ED-B80B-462B-A7F7-E00E36D1CA9C}">
      <dgm:prSet/>
      <dgm:spPr/>
      <dgm:t>
        <a:bodyPr/>
        <a:lstStyle/>
        <a:p>
          <a:endParaRPr lang="en-US"/>
        </a:p>
      </dgm:t>
    </dgm:pt>
    <dgm:pt modelId="{ED81B7C4-BC24-451A-BC0B-21CEE193F869}">
      <dgm:prSet/>
      <dgm:spPr/>
      <dgm:t>
        <a:bodyPr/>
        <a:lstStyle/>
        <a:p>
          <a:r>
            <a:rPr lang="en-US" dirty="0"/>
            <a:t>Feature spaces</a:t>
          </a:r>
        </a:p>
      </dgm:t>
    </dgm:pt>
    <dgm:pt modelId="{25B2142B-5B29-442C-A230-1B919A981799}" type="parTrans" cxnId="{BA5D8546-5B1B-4A59-B08B-0A16B0788F5D}">
      <dgm:prSet/>
      <dgm:spPr/>
      <dgm:t>
        <a:bodyPr/>
        <a:lstStyle/>
        <a:p>
          <a:endParaRPr lang="en-US"/>
        </a:p>
      </dgm:t>
    </dgm:pt>
    <dgm:pt modelId="{5C63639E-5C6F-45B1-9F95-DEF7FDBD9EC6}" type="sibTrans" cxnId="{BA5D8546-5B1B-4A59-B08B-0A16B0788F5D}">
      <dgm:prSet/>
      <dgm:spPr/>
      <dgm:t>
        <a:bodyPr/>
        <a:lstStyle/>
        <a:p>
          <a:endParaRPr lang="en-US"/>
        </a:p>
      </dgm:t>
    </dgm:pt>
    <dgm:pt modelId="{9E7DC9BC-CBAB-4298-8E93-D2CDBE8713BE}" type="pres">
      <dgm:prSet presAssocID="{46E1DD98-E695-43C0-8CE4-CCA4859C459D}" presName="Name0" presStyleCnt="0">
        <dgm:presLayoutVars>
          <dgm:chMax val="7"/>
          <dgm:chPref val="5"/>
        </dgm:presLayoutVars>
      </dgm:prSet>
      <dgm:spPr/>
    </dgm:pt>
    <dgm:pt modelId="{BAEAD31E-7903-4848-AC19-562D23CF5374}" type="pres">
      <dgm:prSet presAssocID="{46E1DD98-E695-43C0-8CE4-CCA4859C459D}" presName="arrowNode" presStyleLbl="node1" presStyleIdx="0" presStyleCnt="1"/>
      <dgm:spPr/>
    </dgm:pt>
    <dgm:pt modelId="{9ADB610B-A695-4143-802E-2CAAF184AE95}" type="pres">
      <dgm:prSet presAssocID="{88FC409B-5397-4E9F-B4F2-358089715FCF}" presName="txNode1" presStyleLbl="revTx" presStyleIdx="0" presStyleCnt="5">
        <dgm:presLayoutVars>
          <dgm:bulletEnabled val="1"/>
        </dgm:presLayoutVars>
      </dgm:prSet>
      <dgm:spPr/>
    </dgm:pt>
    <dgm:pt modelId="{B1F82D1E-7205-4B7D-ADF0-6FA2A5B1565F}" type="pres">
      <dgm:prSet presAssocID="{D7E8D250-73C1-4951-A197-D6CDA81036E3}" presName="txNode2" presStyleLbl="revTx" presStyleIdx="1" presStyleCnt="5">
        <dgm:presLayoutVars>
          <dgm:bulletEnabled val="1"/>
        </dgm:presLayoutVars>
      </dgm:prSet>
      <dgm:spPr/>
    </dgm:pt>
    <dgm:pt modelId="{C568E44E-520B-4A1B-93B3-B309164C13D6}" type="pres">
      <dgm:prSet presAssocID="{B6F36B94-B2CE-4E1E-A309-F3BD49BB9C27}" presName="dotNode2" presStyleCnt="0"/>
      <dgm:spPr/>
    </dgm:pt>
    <dgm:pt modelId="{C51A5DEE-D2CF-46AF-9AB2-3ED02579F991}" type="pres">
      <dgm:prSet presAssocID="{B6F36B94-B2CE-4E1E-A309-F3BD49BB9C27}" presName="dotRepeatNode" presStyleLbl="fgShp" presStyleIdx="0" presStyleCnt="3"/>
      <dgm:spPr/>
    </dgm:pt>
    <dgm:pt modelId="{DD774381-EAAD-406A-B801-AE0DCD65B7E7}" type="pres">
      <dgm:prSet presAssocID="{8E31ACBC-B995-4441-9809-D7AB3F721DF0}" presName="txNode3" presStyleLbl="revTx" presStyleIdx="2" presStyleCnt="5">
        <dgm:presLayoutVars>
          <dgm:bulletEnabled val="1"/>
        </dgm:presLayoutVars>
      </dgm:prSet>
      <dgm:spPr/>
    </dgm:pt>
    <dgm:pt modelId="{ABBAC16D-FBBD-4FC1-9DDE-ED2FCD49E8A8}" type="pres">
      <dgm:prSet presAssocID="{9E4F0151-50F0-4F7C-9202-451D3CD9587C}" presName="dotNode3" presStyleCnt="0"/>
      <dgm:spPr/>
    </dgm:pt>
    <dgm:pt modelId="{AD068913-236E-4682-9D45-C0B45A5CE1B2}" type="pres">
      <dgm:prSet presAssocID="{9E4F0151-50F0-4F7C-9202-451D3CD9587C}" presName="dotRepeatNode" presStyleLbl="fgShp" presStyleIdx="1" presStyleCnt="3"/>
      <dgm:spPr/>
    </dgm:pt>
    <dgm:pt modelId="{67C18755-D3C2-4E58-B48B-F97782CD1A29}" type="pres">
      <dgm:prSet presAssocID="{9733BF98-3155-4104-A0A3-5CA902A4C171}" presName="txNode4" presStyleLbl="revTx" presStyleIdx="3" presStyleCnt="5">
        <dgm:presLayoutVars>
          <dgm:bulletEnabled val="1"/>
        </dgm:presLayoutVars>
      </dgm:prSet>
      <dgm:spPr/>
    </dgm:pt>
    <dgm:pt modelId="{7E254ECE-2BC5-4B94-B7FB-12532124979D}" type="pres">
      <dgm:prSet presAssocID="{068F5BD9-FE57-40B9-96C8-B507A6730AFD}" presName="dotNode4" presStyleCnt="0"/>
      <dgm:spPr/>
    </dgm:pt>
    <dgm:pt modelId="{D771A624-55E7-4211-94E3-0704AB0782F0}" type="pres">
      <dgm:prSet presAssocID="{068F5BD9-FE57-40B9-96C8-B507A6730AFD}" presName="dotRepeatNode" presStyleLbl="fgShp" presStyleIdx="2" presStyleCnt="3"/>
      <dgm:spPr/>
    </dgm:pt>
    <dgm:pt modelId="{C1437DB1-7EC8-48DF-8200-EE2F4E963CD4}" type="pres">
      <dgm:prSet presAssocID="{ED81B7C4-BC24-451A-BC0B-21CEE193F869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02DDC723-A4E3-4A93-BB00-FEF75A4D3A9A}" srcId="{46E1DD98-E695-43C0-8CE4-CCA4859C459D}" destId="{8E31ACBC-B995-4441-9809-D7AB3F721DF0}" srcOrd="2" destOrd="0" parTransId="{04A19159-6B33-43DE-9758-C7093BC938F3}" sibTransId="{9E4F0151-50F0-4F7C-9202-451D3CD9587C}"/>
    <dgm:cxn modelId="{25EE2329-8868-44D8-B6A6-2C5943237976}" type="presOf" srcId="{9E4F0151-50F0-4F7C-9202-451D3CD9587C}" destId="{AD068913-236E-4682-9D45-C0B45A5CE1B2}" srcOrd="0" destOrd="0" presId="urn:microsoft.com/office/officeart/2009/3/layout/DescendingProcess"/>
    <dgm:cxn modelId="{1E1A8F29-D596-4DFF-AE31-869077A38C26}" type="presOf" srcId="{9733BF98-3155-4104-A0A3-5CA902A4C171}" destId="{67C18755-D3C2-4E58-B48B-F97782CD1A29}" srcOrd="0" destOrd="0" presId="urn:microsoft.com/office/officeart/2009/3/layout/DescendingProcess"/>
    <dgm:cxn modelId="{0F25BA2D-B03F-4050-B765-128C6D772FB4}" type="presOf" srcId="{ED81B7C4-BC24-451A-BC0B-21CEE193F869}" destId="{C1437DB1-7EC8-48DF-8200-EE2F4E963CD4}" srcOrd="0" destOrd="0" presId="urn:microsoft.com/office/officeart/2009/3/layout/DescendingProcess"/>
    <dgm:cxn modelId="{BA5D8546-5B1B-4A59-B08B-0A16B0788F5D}" srcId="{46E1DD98-E695-43C0-8CE4-CCA4859C459D}" destId="{ED81B7C4-BC24-451A-BC0B-21CEE193F869}" srcOrd="4" destOrd="0" parTransId="{25B2142B-5B29-442C-A230-1B919A981799}" sibTransId="{5C63639E-5C6F-45B1-9F95-DEF7FDBD9EC6}"/>
    <dgm:cxn modelId="{37582A8D-2D16-4DF7-90FD-959366D2C5AF}" type="presOf" srcId="{88FC409B-5397-4E9F-B4F2-358089715FCF}" destId="{9ADB610B-A695-4143-802E-2CAAF184AE95}" srcOrd="0" destOrd="0" presId="urn:microsoft.com/office/officeart/2009/3/layout/DescendingProcess"/>
    <dgm:cxn modelId="{1FAD3491-7E4E-40E7-BD7A-6D35D313BB00}" srcId="{46E1DD98-E695-43C0-8CE4-CCA4859C459D}" destId="{D7E8D250-73C1-4951-A197-D6CDA81036E3}" srcOrd="1" destOrd="0" parTransId="{AAEA75BD-8597-4590-91A7-8C7572D86495}" sibTransId="{B6F36B94-B2CE-4E1E-A309-F3BD49BB9C27}"/>
    <dgm:cxn modelId="{D85CCA96-0C86-4BAB-98E3-E01C433CA597}" type="presOf" srcId="{B6F36B94-B2CE-4E1E-A309-F3BD49BB9C27}" destId="{C51A5DEE-D2CF-46AF-9AB2-3ED02579F991}" srcOrd="0" destOrd="0" presId="urn:microsoft.com/office/officeart/2009/3/layout/DescendingProcess"/>
    <dgm:cxn modelId="{846C4D99-4EB2-4A8A-848E-A3E768974DD4}" srcId="{46E1DD98-E695-43C0-8CE4-CCA4859C459D}" destId="{88FC409B-5397-4E9F-B4F2-358089715FCF}" srcOrd="0" destOrd="0" parTransId="{FDA22184-8BE2-4453-B025-0F9836596858}" sibTransId="{92AF1582-5F9D-4179-8FC5-A822E8BD9190}"/>
    <dgm:cxn modelId="{C3EC02B1-6C27-4E82-8469-2C15E08B000B}" type="presOf" srcId="{D7E8D250-73C1-4951-A197-D6CDA81036E3}" destId="{B1F82D1E-7205-4B7D-ADF0-6FA2A5B1565F}" srcOrd="0" destOrd="0" presId="urn:microsoft.com/office/officeart/2009/3/layout/DescendingProcess"/>
    <dgm:cxn modelId="{D7B30EDE-B438-486C-97EA-E0EC536C508A}" type="presOf" srcId="{8E31ACBC-B995-4441-9809-D7AB3F721DF0}" destId="{DD774381-EAAD-406A-B801-AE0DCD65B7E7}" srcOrd="0" destOrd="0" presId="urn:microsoft.com/office/officeart/2009/3/layout/DescendingProcess"/>
    <dgm:cxn modelId="{E373B9DF-34CE-4D4A-A6FE-5388D139BD66}" type="presOf" srcId="{46E1DD98-E695-43C0-8CE4-CCA4859C459D}" destId="{9E7DC9BC-CBAB-4298-8E93-D2CDBE8713BE}" srcOrd="0" destOrd="0" presId="urn:microsoft.com/office/officeart/2009/3/layout/DescendingProcess"/>
    <dgm:cxn modelId="{1B28A4ED-B80B-462B-A7F7-E00E36D1CA9C}" srcId="{46E1DD98-E695-43C0-8CE4-CCA4859C459D}" destId="{9733BF98-3155-4104-A0A3-5CA902A4C171}" srcOrd="3" destOrd="0" parTransId="{90E99304-634D-470F-A87D-3FE46935E7FC}" sibTransId="{068F5BD9-FE57-40B9-96C8-B507A6730AFD}"/>
    <dgm:cxn modelId="{1FB9BAF6-A576-44DC-BF51-C8E1E2D908A5}" type="presOf" srcId="{068F5BD9-FE57-40B9-96C8-B507A6730AFD}" destId="{D771A624-55E7-4211-94E3-0704AB0782F0}" srcOrd="0" destOrd="0" presId="urn:microsoft.com/office/officeart/2009/3/layout/DescendingProcess"/>
    <dgm:cxn modelId="{EC87F9AC-1789-42DB-9205-057D07E0BB9F}" type="presParOf" srcId="{9E7DC9BC-CBAB-4298-8E93-D2CDBE8713BE}" destId="{BAEAD31E-7903-4848-AC19-562D23CF5374}" srcOrd="0" destOrd="0" presId="urn:microsoft.com/office/officeart/2009/3/layout/DescendingProcess"/>
    <dgm:cxn modelId="{AA7EB882-14CF-4542-A091-C129906FA7A0}" type="presParOf" srcId="{9E7DC9BC-CBAB-4298-8E93-D2CDBE8713BE}" destId="{9ADB610B-A695-4143-802E-2CAAF184AE95}" srcOrd="1" destOrd="0" presId="urn:microsoft.com/office/officeart/2009/3/layout/DescendingProcess"/>
    <dgm:cxn modelId="{D3C1BE1E-0D0B-428D-A52A-03CCB664E10B}" type="presParOf" srcId="{9E7DC9BC-CBAB-4298-8E93-D2CDBE8713BE}" destId="{B1F82D1E-7205-4B7D-ADF0-6FA2A5B1565F}" srcOrd="2" destOrd="0" presId="urn:microsoft.com/office/officeart/2009/3/layout/DescendingProcess"/>
    <dgm:cxn modelId="{49B76305-6EFB-4867-A968-DB9F8475BB9E}" type="presParOf" srcId="{9E7DC9BC-CBAB-4298-8E93-D2CDBE8713BE}" destId="{C568E44E-520B-4A1B-93B3-B309164C13D6}" srcOrd="3" destOrd="0" presId="urn:microsoft.com/office/officeart/2009/3/layout/DescendingProcess"/>
    <dgm:cxn modelId="{7261E73F-AB30-4AB4-AB6C-DFCF9D103E7B}" type="presParOf" srcId="{C568E44E-520B-4A1B-93B3-B309164C13D6}" destId="{C51A5DEE-D2CF-46AF-9AB2-3ED02579F991}" srcOrd="0" destOrd="0" presId="urn:microsoft.com/office/officeart/2009/3/layout/DescendingProcess"/>
    <dgm:cxn modelId="{313C449F-1308-40F5-903C-6062E0D28AE8}" type="presParOf" srcId="{9E7DC9BC-CBAB-4298-8E93-D2CDBE8713BE}" destId="{DD774381-EAAD-406A-B801-AE0DCD65B7E7}" srcOrd="4" destOrd="0" presId="urn:microsoft.com/office/officeart/2009/3/layout/DescendingProcess"/>
    <dgm:cxn modelId="{EA2D33FE-067C-4992-82DB-12841B2E6D3C}" type="presParOf" srcId="{9E7DC9BC-CBAB-4298-8E93-D2CDBE8713BE}" destId="{ABBAC16D-FBBD-4FC1-9DDE-ED2FCD49E8A8}" srcOrd="5" destOrd="0" presId="urn:microsoft.com/office/officeart/2009/3/layout/DescendingProcess"/>
    <dgm:cxn modelId="{199AE7AC-572C-459A-9365-9880BD597329}" type="presParOf" srcId="{ABBAC16D-FBBD-4FC1-9DDE-ED2FCD49E8A8}" destId="{AD068913-236E-4682-9D45-C0B45A5CE1B2}" srcOrd="0" destOrd="0" presId="urn:microsoft.com/office/officeart/2009/3/layout/DescendingProcess"/>
    <dgm:cxn modelId="{4BE075FE-5D15-4658-BC0D-4BEE952246C7}" type="presParOf" srcId="{9E7DC9BC-CBAB-4298-8E93-D2CDBE8713BE}" destId="{67C18755-D3C2-4E58-B48B-F97782CD1A29}" srcOrd="6" destOrd="0" presId="urn:microsoft.com/office/officeart/2009/3/layout/DescendingProcess"/>
    <dgm:cxn modelId="{18F0B482-BB48-4CC2-A5C3-120DEA40818F}" type="presParOf" srcId="{9E7DC9BC-CBAB-4298-8E93-D2CDBE8713BE}" destId="{7E254ECE-2BC5-4B94-B7FB-12532124979D}" srcOrd="7" destOrd="0" presId="urn:microsoft.com/office/officeart/2009/3/layout/DescendingProcess"/>
    <dgm:cxn modelId="{0423DBE5-17E1-4221-8190-03CA731A8A28}" type="presParOf" srcId="{7E254ECE-2BC5-4B94-B7FB-12532124979D}" destId="{D771A624-55E7-4211-94E3-0704AB0782F0}" srcOrd="0" destOrd="0" presId="urn:microsoft.com/office/officeart/2009/3/layout/DescendingProcess"/>
    <dgm:cxn modelId="{28F9BB2C-1363-4A17-8C19-18346461CBDC}" type="presParOf" srcId="{9E7DC9BC-CBAB-4298-8E93-D2CDBE8713BE}" destId="{C1437DB1-7EC8-48DF-8200-EE2F4E963CD4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EAD31E-7903-4848-AC19-562D23CF5374}">
      <dsp:nvSpPr>
        <dsp:cNvPr id="0" name=""/>
        <dsp:cNvSpPr/>
      </dsp:nvSpPr>
      <dsp:spPr>
        <a:xfrm rot="4396374">
          <a:off x="1792181" y="1000771"/>
          <a:ext cx="4341503" cy="302765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A5DEE-D2CF-46AF-9AB2-3ED02579F991}">
      <dsp:nvSpPr>
        <dsp:cNvPr id="0" name=""/>
        <dsp:cNvSpPr/>
      </dsp:nvSpPr>
      <dsp:spPr>
        <a:xfrm>
          <a:off x="3418522" y="1396105"/>
          <a:ext cx="109636" cy="109636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068913-236E-4682-9D45-C0B45A5CE1B2}">
      <dsp:nvSpPr>
        <dsp:cNvPr id="0" name=""/>
        <dsp:cNvSpPr/>
      </dsp:nvSpPr>
      <dsp:spPr>
        <a:xfrm>
          <a:off x="4169231" y="2001621"/>
          <a:ext cx="109636" cy="109636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1A624-55E7-4211-94E3-0704AB0782F0}">
      <dsp:nvSpPr>
        <dsp:cNvPr id="0" name=""/>
        <dsp:cNvSpPr/>
      </dsp:nvSpPr>
      <dsp:spPr>
        <a:xfrm>
          <a:off x="4731847" y="2709732"/>
          <a:ext cx="109636" cy="109636"/>
        </a:xfrm>
        <a:prstGeom prst="ellipse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DB610B-A695-4143-802E-2CAAF184AE95}">
      <dsp:nvSpPr>
        <dsp:cNvPr id="0" name=""/>
        <dsp:cNvSpPr/>
      </dsp:nvSpPr>
      <dsp:spPr>
        <a:xfrm>
          <a:off x="1501140" y="0"/>
          <a:ext cx="2046884" cy="80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b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So everything is basically </a:t>
          </a:r>
          <a:r>
            <a:rPr lang="en-US" sz="1900" b="1" kern="1200" dirty="0">
              <a:solidFill>
                <a:srgbClr val="FF0000"/>
              </a:solidFill>
            </a:rPr>
            <a:t>Linear</a:t>
          </a:r>
          <a:r>
            <a:rPr lang="en-US" sz="1900" b="1" kern="1200" dirty="0"/>
            <a:t> Classification</a:t>
          </a:r>
          <a:endParaRPr lang="en-US" sz="1900" kern="1200" dirty="0"/>
        </a:p>
      </dsp:txBody>
      <dsp:txXfrm>
        <a:off x="1501140" y="0"/>
        <a:ext cx="2046884" cy="804672"/>
      </dsp:txXfrm>
    </dsp:sp>
    <dsp:sp modelId="{B1F82D1E-7205-4B7D-ADF0-6FA2A5B1565F}">
      <dsp:nvSpPr>
        <dsp:cNvPr id="0" name=""/>
        <dsp:cNvSpPr/>
      </dsp:nvSpPr>
      <dsp:spPr>
        <a:xfrm>
          <a:off x="4045915" y="1048588"/>
          <a:ext cx="2987344" cy="80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Change of representation</a:t>
          </a:r>
        </a:p>
      </dsp:txBody>
      <dsp:txXfrm>
        <a:off x="4045915" y="1048588"/>
        <a:ext cx="2987344" cy="804672"/>
      </dsp:txXfrm>
    </dsp:sp>
    <dsp:sp modelId="{DD774381-EAAD-406A-B801-AE0DCD65B7E7}">
      <dsp:nvSpPr>
        <dsp:cNvPr id="0" name=""/>
        <dsp:cNvSpPr/>
      </dsp:nvSpPr>
      <dsp:spPr>
        <a:xfrm>
          <a:off x="1501140" y="1654103"/>
          <a:ext cx="2378811" cy="80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Kernel methods </a:t>
          </a:r>
        </a:p>
      </dsp:txBody>
      <dsp:txXfrm>
        <a:off x="1501140" y="1654103"/>
        <a:ext cx="2378811" cy="804672"/>
      </dsp:txXfrm>
    </dsp:sp>
    <dsp:sp modelId="{67C18755-D3C2-4E58-B48B-F97782CD1A29}">
      <dsp:nvSpPr>
        <dsp:cNvPr id="0" name=""/>
        <dsp:cNvSpPr/>
      </dsp:nvSpPr>
      <dsp:spPr>
        <a:xfrm>
          <a:off x="5207660" y="2362215"/>
          <a:ext cx="1825599" cy="80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High dimensional representation</a:t>
          </a:r>
        </a:p>
      </dsp:txBody>
      <dsp:txXfrm>
        <a:off x="5207660" y="2362215"/>
        <a:ext cx="1825599" cy="804672"/>
      </dsp:txXfrm>
    </dsp:sp>
    <dsp:sp modelId="{C1437DB1-7EC8-48DF-8200-EE2F4E963CD4}">
      <dsp:nvSpPr>
        <dsp:cNvPr id="0" name=""/>
        <dsp:cNvSpPr/>
      </dsp:nvSpPr>
      <dsp:spPr>
        <a:xfrm>
          <a:off x="4267200" y="4224527"/>
          <a:ext cx="2766059" cy="8046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Feature spaces</a:t>
          </a:r>
        </a:p>
      </dsp:txBody>
      <dsp:txXfrm>
        <a:off x="4267200" y="4224527"/>
        <a:ext cx="2766059" cy="8046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0275D6-EF58-41D2-8020-61B42EC6917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3A3C7-DD28-4D1C-B480-A7EF41F628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34D1A69-FB78-4656-8927-43DB3D68E0DA}" type="datetimeFigureOut">
              <a:rPr lang="en-US"/>
              <a:pPr>
                <a:defRPr/>
              </a:pPr>
              <a:t>9/11/2022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60627-CC43-4E0E-9C3F-330A04D85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E34A3-027F-4958-9634-481064272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9B65A619-F74E-497F-883F-8670EDE5D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244A217-5191-46A0-80AE-D9A82B2745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02FE2A-3213-4DAE-B7F9-88E61A8079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7628111-36D8-4708-A834-CEE3576ADC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59F4374-9A55-4F4F-81B3-DCA28F1F1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8D698F2-FF88-48D6-B033-DBC83B6AD4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7246816-09EE-47CA-B643-8328C3074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3A77E2BA-A5D7-4742-910C-858AAD138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795C47-6703-44A4-ACEC-0EAE23075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2933CDD-0DC2-487C-AEA7-8B18CB4DD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noramic From Rood2-TDD">
            <a:extLst>
              <a:ext uri="{FF2B5EF4-FFF2-40B4-BE49-F238E27FC236}">
                <a16:creationId xmlns:a16="http://schemas.microsoft.com/office/drawing/2014/main" id="{E7731BD7-9CCE-412D-82E9-6CA7A926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 strip copy">
            <a:extLst>
              <a:ext uri="{FF2B5EF4-FFF2-40B4-BE49-F238E27FC236}">
                <a16:creationId xmlns:a16="http://schemas.microsoft.com/office/drawing/2014/main" id="{F3DFD06F-E964-4BCD-9A40-A8DA9191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e strip copy">
            <a:extLst>
              <a:ext uri="{FF2B5EF4-FFF2-40B4-BE49-F238E27FC236}">
                <a16:creationId xmlns:a16="http://schemas.microsoft.com/office/drawing/2014/main" id="{53559749-60EF-4F86-ABFD-708B1631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evada_Master_stack_slogan_4c large">
            <a:extLst>
              <a:ext uri="{FF2B5EF4-FFF2-40B4-BE49-F238E27FC236}">
                <a16:creationId xmlns:a16="http://schemas.microsoft.com/office/drawing/2014/main" id="{BDBCA116-FA47-4129-8F7D-288B14F5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Rectangle 2">
            <a:extLst>
              <a:ext uri="{FF2B5EF4-FFF2-40B4-BE49-F238E27FC236}">
                <a16:creationId xmlns:a16="http://schemas.microsoft.com/office/drawing/2014/main" id="{EE36A46F-2B3C-4DA6-AA63-5C3AE9DF661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362200"/>
            <a:ext cx="8763000" cy="914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/>
              <a:t>CS 485/685 – Computer Vision</a:t>
            </a:r>
            <a:endParaRPr lang="en-US" altLang="en-US" noProof="0" dirty="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1C4ADF2-4AE5-4ACB-8890-41B3A12148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DA170DF-AC6A-4A88-BFFD-0FB355991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6375"/>
            <a:ext cx="2133600" cy="266700"/>
          </a:xfrm>
        </p:spPr>
        <p:txBody>
          <a:bodyPr/>
          <a:lstStyle>
            <a:lvl1pPr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3057BCE-E544-4106-83FF-75DBFCB9A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6375"/>
            <a:ext cx="2895600" cy="266700"/>
          </a:xfrm>
        </p:spPr>
        <p:txBody>
          <a:bodyPr/>
          <a:lstStyle>
            <a:lvl1pPr algn="ctr"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71C08BB-E55C-4F68-BA47-704088D3A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6375"/>
            <a:ext cx="2133600" cy="2667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C52C50-21FB-4E9B-A6EF-4AC796FB8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70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56F2-E6EB-4C6B-A220-5F2A67DA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4EBCF-AD2E-4CAE-8E6F-9AA7EAFA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1447800"/>
            <a:ext cx="8534400" cy="5029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5F5919-68E3-4B68-AA5D-B62BB3FD4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C9DE0-EC4D-4772-8FF5-F4DD79D45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6A196-FCFD-40EB-B0D8-9361799AB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FD03-5775-4C08-A471-19050BBC7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5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B7767-B80C-4BBD-9725-819A4E74C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6948F-500A-4AB1-8C45-3CB25FF23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4E7CA-22AA-45BA-A500-1CCBEDAC9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52EC5-5223-4AAE-A447-D45113943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6BEB53-9ECE-4EB8-9F85-32DA07973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E521-ABEE-49DD-9B80-EB4395559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7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913" y="1066800"/>
            <a:ext cx="41783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668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5913" y="3771900"/>
            <a:ext cx="41783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7719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5E2C-F308-463E-B909-8BC6B01B8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5913" y="1066800"/>
            <a:ext cx="85105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913" y="3771900"/>
            <a:ext cx="85105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C2F1-7B83-47E3-812B-0770791B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066800"/>
            <a:ext cx="4178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668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719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5059-D73A-4B54-85E4-CE8CBB9BB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38D0-0D50-4481-8388-3A265178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7EAA-9986-4CA2-9F9F-5F835B54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E3468-AE69-40B4-88F8-B9ADAD5B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64C9D-01FF-450D-B593-DE679635C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402CE4-7C15-4692-AEF5-AF54A9F43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0F47-3EF8-4047-B8BE-002F11616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0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EB08-7ACB-42E3-AA10-E44AD8D5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AB73D-3611-41B8-804B-67A1F451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05B41-14D7-48D8-A52C-7666FB94D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4B152-6C0D-43CD-8F4F-18C4B6BEC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7CCE96-245E-4881-A399-089F4F3E2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794F-EEF6-40BF-8500-BA0050776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17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A3C5-66C4-4966-B4DD-E082B4C3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6E77-A191-4928-A3B6-E8D7E5846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A53BD-3603-4623-8A9B-12E0631BD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2C508-8E5E-49ED-A6C7-E49B1368A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9F8D0-EB6A-4F69-B3CF-5CEF59EFB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2C8FA-CE9F-4C6C-B96A-E2002718A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392C-97B0-46D1-82E0-65E31A77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1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BD02-1DE7-4804-910C-3561D844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8A63-61FE-44CA-A456-C7B87640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79E56-BA16-40C6-A652-89A2FD49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98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119AB-E046-4A72-B414-92647AEF0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65B39-3460-4335-A23D-D54055007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98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9775A5-456C-4A12-99AC-A2A42EEA6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B4B1AE-B22D-4107-B079-53DFEEBB4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C250EA-4AED-4051-B50F-9A36C3CC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5CA1-6F2A-46A0-A57D-CD6DD96C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F8A1-DCAE-48FA-9C1C-AA109E62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C28A6A-6911-4D98-A499-EAF0040EF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5D6BDE-9644-426E-96C1-BA1EFC26E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90D213-3510-48E7-9A62-44EAF66C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7F30-CCAF-4E4C-B078-E4F68A073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84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76A0B1-9018-494B-AD57-BD9FD8078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4ADECC-A8EC-48EC-A211-082377E8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21FC8E-C5A0-4A5A-B812-AA3197745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4C78-159D-4032-B9B9-21B56047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28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3019-9E55-4CCD-A254-18CD25F0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2014A-E2B8-472E-8286-C88164D0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54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0881D-4CFD-4A99-9F97-B8C9610C8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9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EEEFE-6571-4113-B97B-17143A956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21A9E-FE99-4610-B59E-C126322E3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845E2-02BE-47DD-AEE0-872C46A77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486D-60FF-4915-941C-AB095557B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99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3D53-953E-47AF-8C6D-25F8A535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BBE7C-B677-4548-A269-B25229E49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5489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B5FAE-AB55-43A2-8F1A-74FCEBC81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9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B6363-5925-4F14-9640-8A22EDCA4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5D964-770E-407E-8638-8C523447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D7967-A4F7-4BB7-BDC2-6D89FC8EC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902F-B844-46A8-8757-E2D9FA694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5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902067-7529-4BB9-B509-147F3777A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14519C-4998-4407-9342-00E1F45BA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blue strip copy">
            <a:extLst>
              <a:ext uri="{FF2B5EF4-FFF2-40B4-BE49-F238E27FC236}">
                <a16:creationId xmlns:a16="http://schemas.microsoft.com/office/drawing/2014/main" id="{531107D4-57B4-4B17-A075-9D20269F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lue strip copy">
            <a:extLst>
              <a:ext uri="{FF2B5EF4-FFF2-40B4-BE49-F238E27FC236}">
                <a16:creationId xmlns:a16="http://schemas.microsoft.com/office/drawing/2014/main" id="{A1B5E6AA-EF43-431A-AC21-25827C51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Nevada_N">
            <a:extLst>
              <a:ext uri="{FF2B5EF4-FFF2-40B4-BE49-F238E27FC236}">
                <a16:creationId xmlns:a16="http://schemas.microsoft.com/office/drawing/2014/main" id="{C6E89A11-F354-46CD-B722-8F989608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746A08E-EDD5-4907-A0BD-BA12EBDF18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ln/>
        </p:spPr>
        <p:txBody>
          <a:bodyPr/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76FAD80-442C-4236-AE1A-D92EBF677A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3CBDE36-3BD3-4021-8E1C-CB0652D310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ln/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910963-6D7B-43E5-BDC2-D2D96D1405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6" r:id="rId12"/>
    <p:sldLayoutId id="2147483807" r:id="rId13"/>
    <p:sldLayoutId id="2147483808" r:id="rId14"/>
  </p:sldLayoutIdLst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82.png"/><Relationship Id="rId4" Type="http://schemas.openxmlformats.org/officeDocument/2006/relationships/image" Target="../media/image64.png"/><Relationship Id="rId9" Type="http://schemas.openxmlformats.org/officeDocument/2006/relationships/image" Target="../media/image8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stanford.edu/people/karpathy/convnetjs/demo/cifar10.html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layground.tensorflow.org/#activation=tanh&amp;batchSize=10&amp;dataset=circle&amp;regDataset=reg-plane&amp;learningRate=0.03&amp;regularizationRate=0&amp;noise=0&amp;networkShape=4,2&amp;seed=0.01281&amp;showTestData=false&amp;discretize=false&amp;percTrainData=50&amp;x=true&amp;y=true&amp;xTimesY=false&amp;xSquared=false&amp;ySquared=false&amp;cosX=false&amp;sinX=false&amp;cosY=false&amp;sinY=false&amp;collectStats=false&amp;problem=classification&amp;initZero=false&amp;hideText=fals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89AA09-E974-4781-9762-8A2E5AD3FD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dirty="0"/>
              <a:t>CS791 Topics: Mass Detection in Mammograms</a:t>
            </a:r>
            <a:br>
              <a:rPr lang="en-US" altLang="en-US" sz="2800" dirty="0"/>
            </a:br>
            <a:br>
              <a:rPr lang="en-US" altLang="en-US" sz="2800" dirty="0"/>
            </a:br>
            <a:r>
              <a:rPr lang="en-US" altLang="ko-KR" sz="2400" b="1" dirty="0">
                <a:ea typeface="굴림" pitchFamily="48" charset="-127"/>
              </a:rPr>
              <a:t>Drs. George Bebis &amp; Alireza Tavakkoli</a:t>
            </a:r>
            <a:endParaRPr lang="en-US" altLang="en-US" sz="2800"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E43FFAE-8C3F-46DA-8936-F7FCB1EF6A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2000" dirty="0"/>
              <a:t>Introduction to Deep Learning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3DF-3856-49C0-BD72-0F54AF13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173B56-CD6A-436D-B32F-3365BC4D06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57400"/>
            <a:ext cx="8534400" cy="430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0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3DF-3856-49C0-BD72-0F54AF13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  <a:p>
            <a:pPr lvl="1"/>
            <a:r>
              <a:rPr lang="en-US" dirty="0"/>
              <a:t>Parametric approach</a:t>
            </a:r>
          </a:p>
          <a:p>
            <a:pPr lvl="2"/>
            <a:r>
              <a:rPr lang="en-US" dirty="0"/>
              <a:t>Take image features</a:t>
            </a:r>
          </a:p>
          <a:p>
            <a:pPr lvl="2"/>
            <a:r>
              <a:rPr lang="en-US" dirty="0"/>
              <a:t>Map features to a class score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1C5EFC-7EBE-4BA3-BB4B-66ACEC1A3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809" y="3962400"/>
            <a:ext cx="7752381" cy="2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73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CD3DF-3856-49C0-BD72-0F54AF1362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classification</a:t>
                </a:r>
              </a:p>
              <a:p>
                <a:pPr lvl="1"/>
                <a:r>
                  <a:rPr lang="en-US" dirty="0"/>
                  <a:t>Parametric approach</a:t>
                </a:r>
              </a:p>
              <a:p>
                <a:pPr lvl="2"/>
                <a:r>
                  <a:rPr lang="en-US" dirty="0"/>
                  <a:t>Take image features</a:t>
                </a:r>
              </a:p>
              <a:p>
                <a:pPr lvl="2"/>
                <a:r>
                  <a:rPr lang="en-US" dirty="0"/>
                  <a:t>Map features to a class score</a:t>
                </a:r>
              </a:p>
              <a:p>
                <a:pPr lvl="3"/>
                <a:r>
                  <a:rPr lang="en-US" dirty="0"/>
                  <a:t>this mapping is a linear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groupChr>
                      <m:groupChrPr>
                        <m:chr m:val="→"/>
                        <m:vertJc m:val="bot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</m:t>
                        </m:r>
                      </m:e>
                    </m:groupCh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i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66CD3DF-3856-49C0-BD72-0F54AF1362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524CD0C-CFAE-4C9E-9312-1CE3EC9D4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4406" y="3749040"/>
            <a:ext cx="4095238" cy="2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8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3DF-3856-49C0-BD72-0F54AF13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  <a:p>
            <a:pPr lvl="1"/>
            <a:r>
              <a:rPr lang="en-US" dirty="0"/>
              <a:t>Parametric approach example</a:t>
            </a:r>
          </a:p>
          <a:p>
            <a:pPr lvl="2"/>
            <a:r>
              <a:rPr lang="en-US" dirty="0"/>
              <a:t>4 pixels, 2 classes (cat, dog)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E5005A-B1B3-43F0-A3FB-01578129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3448574"/>
            <a:ext cx="1695238" cy="2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5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3DF-3856-49C0-BD72-0F54AF13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  <a:p>
            <a:pPr lvl="1"/>
            <a:r>
              <a:rPr lang="en-US" dirty="0"/>
              <a:t>Parametric approach example</a:t>
            </a:r>
          </a:p>
          <a:p>
            <a:pPr lvl="2"/>
            <a:r>
              <a:rPr lang="en-US" dirty="0"/>
              <a:t>4 pixels, 2 classes (cat, dog)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6B3C2F-9897-44BC-B2DA-8169F794D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3200400"/>
            <a:ext cx="4428571" cy="2504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43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3DF-3856-49C0-BD72-0F54AF13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  <a:p>
            <a:pPr lvl="1"/>
            <a:r>
              <a:rPr lang="en-US" dirty="0"/>
              <a:t>Parametric approach example</a:t>
            </a:r>
          </a:p>
          <a:p>
            <a:pPr lvl="2"/>
            <a:r>
              <a:rPr lang="en-US" dirty="0"/>
              <a:t>4 pixels, 2 classes (cat, dog)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FCF127-062A-447B-A8CF-2278CF8D4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824" y="3200400"/>
            <a:ext cx="5571429" cy="2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68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3DF-3856-49C0-BD72-0F54AF13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  <a:p>
            <a:pPr lvl="1"/>
            <a:r>
              <a:rPr lang="en-US" dirty="0"/>
              <a:t>Parametric approach example</a:t>
            </a:r>
          </a:p>
          <a:p>
            <a:pPr lvl="2"/>
            <a:r>
              <a:rPr lang="en-US" dirty="0"/>
              <a:t>4 pixels, 2 classes (cat, dog)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EB5E00-2270-425C-8D62-39FA1AE9E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762" y="3200400"/>
            <a:ext cx="7390476" cy="2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5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8E4-F2E8-4EC0-A9F4-6C85A10DE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CD3DF-3856-49C0-BD72-0F54AF136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A5FB2D-27AD-4928-B5E1-14400334D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D70E37-14B3-4F77-872A-E56814BEF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52" y="2667000"/>
            <a:ext cx="7438095" cy="34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33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12A00-08B5-4D34-80E1-10BA09342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F70A6-B64C-4E22-A509-252FD3F39A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Linear score function </a:t>
                </a:r>
              </a:p>
              <a:p>
                <a:pPr lvl="1"/>
                <a:r>
                  <a:rPr lang="en-US" dirty="0"/>
                  <a:t>How did we produce them?</a:t>
                </a:r>
              </a:p>
              <a:p>
                <a:pPr lvl="2"/>
                <a:r>
                  <a:rPr lang="en-US" dirty="0"/>
                  <a:t>Model training.</a:t>
                </a:r>
              </a:p>
              <a:p>
                <a:pPr lvl="3"/>
                <a:r>
                  <a:rPr lang="en-US" dirty="0"/>
                  <a:t>How can we tell these values are good or bad?</a:t>
                </a:r>
              </a:p>
              <a:p>
                <a:pPr lvl="4"/>
                <a:r>
                  <a:rPr lang="en-US" dirty="0"/>
                  <a:t>loss function</a:t>
                </a:r>
              </a:p>
              <a:p>
                <a:pPr lvl="4"/>
                <a:r>
                  <a:rPr lang="en-US" dirty="0"/>
                  <a:t>quantifying the good/bad-ness of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endParaRPr lang="en-US" b="1" dirty="0"/>
              </a:p>
              <a:p>
                <a:pPr lvl="3"/>
                <a:r>
                  <a:rPr lang="en-US" dirty="0"/>
                  <a:t>Optimization</a:t>
                </a:r>
              </a:p>
              <a:p>
                <a:pPr lvl="4"/>
                <a:r>
                  <a:rPr lang="en-US" dirty="0"/>
                  <a:t>start with randomized values for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𝐛</m:t>
                    </m:r>
                  </m:oMath>
                </a14:m>
                <a:r>
                  <a:rPr lang="en-US" dirty="0"/>
                  <a:t> and minimize the loss</a:t>
                </a:r>
              </a:p>
              <a:p>
                <a:pPr lvl="3"/>
                <a:r>
                  <a:rPr lang="en-US" dirty="0"/>
                  <a:t>Convolutional Nets</a:t>
                </a:r>
              </a:p>
              <a:p>
                <a:pPr lvl="4"/>
                <a:r>
                  <a:rPr lang="en-US" dirty="0"/>
                  <a:t>a tweak to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F6F70A6-B64C-4E22-A509-252FD3F39A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A7F9E1-A1B4-4538-8E77-70BCCE83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4BA2F1-8073-47C5-BB82-7DADE3D7E2FA}"/>
                  </a:ext>
                </a:extLst>
              </p:cNvPr>
              <p:cNvSpPr/>
              <p:nvPr/>
            </p:nvSpPr>
            <p:spPr>
              <a:xfrm>
                <a:off x="6019800" y="1496307"/>
                <a:ext cx="2819400" cy="46166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A4BA2F1-8073-47C5-BB82-7DADE3D7E2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1496307"/>
                <a:ext cx="2819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1251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61746139-6642-48FD-931F-14EB43067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Linear Classifier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2A1EEA0-2404-49DB-AD4B-F8C611EBC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Loss: </a:t>
            </a:r>
            <a:r>
              <a:rPr lang="en-US" dirty="0" err="1"/>
              <a:t>Softmax</a:t>
            </a:r>
            <a:r>
              <a:rPr lang="en-US" dirty="0"/>
              <a:t> vs. SVM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C9269-6E14-4D36-AA11-0ED0A84BF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7392C-97B0-46D1-82E0-65E31A77BA5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8E93F-7AC8-4AA1-B5CB-D360BA236108}"/>
              </a:ext>
            </a:extLst>
          </p:cNvPr>
          <p:cNvSpPr txBox="1"/>
          <p:nvPr/>
        </p:nvSpPr>
        <p:spPr>
          <a:xfrm>
            <a:off x="952271" y="251864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Matrix multiply + linear bias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83D037F-8E91-435F-9B66-A9E18D7DF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64178"/>
            <a:ext cx="4952543" cy="196038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9BB952-CE76-411E-80FD-BD1DDADC2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4474981"/>
            <a:ext cx="4820414" cy="17300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258F54-6DEF-4D47-A671-089F8DD371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1143000"/>
            <a:ext cx="4744214" cy="179026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D98E19-4834-4FA5-ADF9-C94F23D3A7F8}"/>
              </a:ext>
            </a:extLst>
          </p:cNvPr>
          <p:cNvSpPr/>
          <p:nvPr/>
        </p:nvSpPr>
        <p:spPr>
          <a:xfrm>
            <a:off x="4772407" y="4114800"/>
            <a:ext cx="380543" cy="360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159993-A7AB-46AF-9378-3446D5555818}"/>
              </a:ext>
            </a:extLst>
          </p:cNvPr>
          <p:cNvSpPr/>
          <p:nvPr/>
        </p:nvSpPr>
        <p:spPr>
          <a:xfrm>
            <a:off x="4191000" y="5702812"/>
            <a:ext cx="380543" cy="360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D6A76A-EC57-4A62-ACAB-D3592FAF1643}"/>
              </a:ext>
            </a:extLst>
          </p:cNvPr>
          <p:cNvSpPr/>
          <p:nvPr/>
        </p:nvSpPr>
        <p:spPr>
          <a:xfrm>
            <a:off x="4279904" y="2407254"/>
            <a:ext cx="380543" cy="3601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23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1BFCF1-F559-494D-B793-8CBBF3B48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History</a:t>
            </a:r>
          </a:p>
          <a:p>
            <a:r>
              <a:rPr lang="en-US" dirty="0"/>
              <a:t>What is Machine Learning</a:t>
            </a:r>
          </a:p>
          <a:p>
            <a:r>
              <a:rPr lang="en-US" dirty="0"/>
              <a:t>Linear Classification</a:t>
            </a:r>
          </a:p>
          <a:p>
            <a:r>
              <a:rPr lang="en-US" dirty="0"/>
              <a:t>Data Driven Approach to Linear Classification</a:t>
            </a:r>
          </a:p>
          <a:p>
            <a:pPr lvl="1"/>
            <a:r>
              <a:rPr lang="en-US" dirty="0"/>
              <a:t>Loss</a:t>
            </a:r>
          </a:p>
          <a:p>
            <a:pPr lvl="1"/>
            <a:r>
              <a:rPr lang="en-US" dirty="0"/>
              <a:t>Optimization</a:t>
            </a:r>
          </a:p>
          <a:p>
            <a:pPr lvl="1"/>
            <a:r>
              <a:rPr lang="en-US" dirty="0"/>
              <a:t>Training</a:t>
            </a:r>
          </a:p>
          <a:p>
            <a:r>
              <a:rPr lang="en-US" dirty="0"/>
              <a:t>Convolutional 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2924790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E501-787A-413F-80C4-58F368696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Classification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D490D-1FEB-4118-9BC7-9E3FADEE30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ln>
                <a:noFill/>
              </a:ln>
            </p:spPr>
            <p:txBody>
              <a:bodyPr/>
              <a:lstStyle/>
              <a:p>
                <a:r>
                  <a:rPr lang="en-US" dirty="0"/>
                  <a:t>Some dataset </a:t>
                </a:r>
                <a:endParaRPr lang="en-US" b="1" i="0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Some score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𝐖𝐗</m:t>
                    </m:r>
                  </m:oMath>
                </a14:m>
                <a:endParaRPr lang="en-US" b="1" dirty="0"/>
              </a:p>
              <a:p>
                <a:r>
                  <a:rPr lang="en-US" b="0" dirty="0"/>
                  <a:t>Some Loss function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>
                        <a:latin typeface="Cambria Math" panose="02040503050406030204" pitchFamily="18" charset="0"/>
                      </a:rPr>
                      <m:t>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=−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16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𝑦</m:t>
                                            </m:r>
                                          </m:sub>
                                        </m:sSub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p>
                                </m:sSup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∑</m:t>
                                </m:r>
                                <m:sSup>
                                  <m:sSup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sup>
                                </m:sSup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1600" b="0" dirty="0"/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≠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0,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We want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𝛁</m:t>
                        </m:r>
                      </m:e>
                      <m:sub>
                        <m: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𝑾</m:t>
                        </m:r>
                      </m:sub>
                    </m:sSub>
                    <m:r>
                      <a:rPr lang="en-US" b="1" i="1" smtClean="0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𝑳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DD490D-1FEB-4118-9BC7-9E3FADEE30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9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35F715-712B-4A25-910A-1944B779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300C5-D984-46BC-88F3-C382A18E0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0" y="1270686"/>
            <a:ext cx="5105400" cy="218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75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90D47-3A08-448A-9054-F306F5C0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3519CC-C8E2-4D8E-9890-7B643D0432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how exactly do we use the loss function?</a:t>
            </a:r>
          </a:p>
          <a:p>
            <a:pPr lvl="1"/>
            <a:r>
              <a:rPr lang="en-US" dirty="0"/>
              <a:t>Need to minimize the loss</a:t>
            </a:r>
          </a:p>
          <a:p>
            <a:pPr lvl="1"/>
            <a:r>
              <a:rPr lang="en-US" dirty="0"/>
              <a:t>This is an optimization</a:t>
            </a:r>
            <a:br>
              <a:rPr lang="en-US" dirty="0"/>
            </a:br>
            <a:r>
              <a:rPr lang="en-US" dirty="0"/>
              <a:t>problem</a:t>
            </a:r>
          </a:p>
          <a:p>
            <a:pPr lvl="2"/>
            <a:r>
              <a:rPr lang="en-US" dirty="0"/>
              <a:t>Some iterative</a:t>
            </a:r>
            <a:br>
              <a:rPr lang="en-US" dirty="0"/>
            </a:br>
            <a:r>
              <a:rPr lang="en-US" dirty="0"/>
              <a:t>method for</a:t>
            </a:r>
            <a:br>
              <a:rPr lang="en-US" dirty="0"/>
            </a:br>
            <a:r>
              <a:rPr lang="en-US" dirty="0"/>
              <a:t>finding the </a:t>
            </a:r>
            <a:br>
              <a:rPr lang="en-US" dirty="0"/>
            </a:br>
            <a:r>
              <a:rPr lang="en-US" dirty="0"/>
              <a:t>minimum </a:t>
            </a:r>
            <a:br>
              <a:rPr lang="en-US" dirty="0"/>
            </a:br>
            <a:r>
              <a:rPr lang="en-US" dirty="0"/>
              <a:t>loss values.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96A34-BE9A-4DC7-81D5-E60B232F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7" name="Picture 6" descr="A picture containing outdoor, grass, mountain, red&#10;&#10;Description automatically generated">
            <a:extLst>
              <a:ext uri="{FF2B5EF4-FFF2-40B4-BE49-F238E27FC236}">
                <a16:creationId xmlns:a16="http://schemas.microsoft.com/office/drawing/2014/main" id="{833CE30D-0D98-45AF-BF92-3B245D11A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316688"/>
            <a:ext cx="4724400" cy="31496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63827E3-7563-4EE8-B0C8-0EB2BADC91D2}"/>
              </a:ext>
            </a:extLst>
          </p:cNvPr>
          <p:cNvSpPr/>
          <p:nvPr/>
        </p:nvSpPr>
        <p:spPr>
          <a:xfrm>
            <a:off x="210084" y="5417321"/>
            <a:ext cx="5486400" cy="11695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 simple gradient descent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while </a:t>
            </a:r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True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batch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sample_training_date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(data, </a:t>
            </a:r>
            <a:r>
              <a:rPr lang="en-US" sz="1400" dirty="0" err="1">
                <a:solidFill>
                  <a:srgbClr val="0000FF"/>
                </a:solidFill>
                <a:latin typeface="Consolas" panose="020B0609020204030204" pitchFamily="49" charset="0"/>
              </a:rPr>
              <a:t>batch_size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w_grads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evaluate_gradient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>
                <a:solidFill>
                  <a:srgbClr val="09885A"/>
                </a:solidFill>
                <a:latin typeface="Consolas" panose="020B0609020204030204" pitchFamily="49" charset="0"/>
              </a:rPr>
              <a:t>loss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batch, weights)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weights += -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step_size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*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w_grads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43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5D2E-AEED-431D-A3E1-AE5D697AE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Graphs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0CB49-DE04-46B8-A3D0-DBED50DC8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way to efficient compute gradients</a:t>
            </a:r>
          </a:p>
          <a:p>
            <a:pPr lvl="1"/>
            <a:r>
              <a:rPr lang="en-US" dirty="0"/>
              <a:t>Depth:</a:t>
            </a:r>
          </a:p>
          <a:p>
            <a:pPr lvl="2"/>
            <a:r>
              <a:rPr lang="en-US" dirty="0"/>
              <a:t>length of the path from input layer to output layer</a:t>
            </a:r>
          </a:p>
          <a:p>
            <a:pPr lvl="2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9C1987-F13C-485D-9888-CA89EE468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ECCF7A-AEE5-4AA5-9E30-FDD7B03D7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854" y="3048000"/>
            <a:ext cx="6216292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666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EED1-CC09-4368-BB8C-4C222EA0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C09C1-4C2A-4E44-BD3B-602CC0AC7A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Using the computational graph and calculus rules</a:t>
                </a:r>
              </a:p>
              <a:p>
                <a:pPr lvl="1"/>
                <a:r>
                  <a:rPr lang="en-US" dirty="0"/>
                  <a:t>We can formulate gradient with backpropagation.</a:t>
                </a:r>
              </a:p>
              <a:p>
                <a:pPr lvl="1"/>
                <a:r>
                  <a:rPr lang="en-US" dirty="0"/>
                  <a:t>Example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b="0" dirty="0"/>
              </a:p>
              <a:p>
                <a:pPr lvl="3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=−2,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=5,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=−4</m:t>
                    </m:r>
                  </m:oMath>
                </a14:m>
                <a:endParaRPr lang="en-US" b="0" dirty="0"/>
              </a:p>
              <a:p>
                <a:pPr lvl="2"/>
                <a:endParaRPr lang="en-US" dirty="0"/>
              </a:p>
              <a:p>
                <a:pPr lvl="1"/>
                <a:r>
                  <a:rPr lang="en-US" dirty="0"/>
                  <a:t>(1) Forward pass</a:t>
                </a:r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B3C09C1-4C2A-4E44-BD3B-602CC0AC7A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D15A0-E3A4-4C6B-B5B6-EFDC831F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15A658-BDDD-415E-80F0-F74F13CA3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619" y="4267200"/>
            <a:ext cx="6504762" cy="20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8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EED1-CC09-4368-BB8C-4C222EA0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09C1-4C2A-4E44-BD3B-602CC0AC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Backpropagation</a:t>
            </a:r>
          </a:p>
          <a:p>
            <a:pPr lvl="1"/>
            <a:r>
              <a:rPr lang="en-US" dirty="0"/>
              <a:t>(2) Backward Pass</a:t>
            </a:r>
          </a:p>
          <a:p>
            <a:pPr lvl="3"/>
            <a:r>
              <a:rPr lang="en-US" dirty="0"/>
              <a:t>we go backwards and apply chain rule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D15A0-E3A4-4C6B-B5B6-EFDC831F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63525"/>
          </a:xfrm>
        </p:spPr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1C9684-06D0-42E1-93AD-89A5D6C50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38" y="3657600"/>
            <a:ext cx="8102124" cy="2362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F03EC3-4BFF-4935-8E5C-4EFE9F118798}"/>
                  </a:ext>
                </a:extLst>
              </p:cNvPr>
              <p:cNvSpPr txBox="1"/>
              <p:nvPr/>
            </p:nvSpPr>
            <p:spPr>
              <a:xfrm>
                <a:off x="6130806" y="3505200"/>
                <a:ext cx="609600" cy="61888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𝑑𝑧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EF03EC3-4BFF-4935-8E5C-4EFE9F118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0806" y="3505200"/>
                <a:ext cx="609600" cy="618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2B9DF7-9898-49D8-8B42-B488280DA8C1}"/>
                  </a:ext>
                </a:extLst>
              </p:cNvPr>
              <p:cNvSpPr txBox="1"/>
              <p:nvPr/>
            </p:nvSpPr>
            <p:spPr>
              <a:xfrm>
                <a:off x="6134100" y="5097650"/>
                <a:ext cx="609600" cy="66556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E2B9DF7-9898-49D8-8B42-B488280DA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0" y="5097650"/>
                <a:ext cx="609600" cy="6655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A46611E-F75D-4C85-A765-6AF329C56955}"/>
              </a:ext>
            </a:extLst>
          </p:cNvPr>
          <p:cNvCxnSpPr>
            <a:cxnSpLocks/>
          </p:cNvCxnSpPr>
          <p:nvPr/>
        </p:nvCxnSpPr>
        <p:spPr>
          <a:xfrm flipH="1">
            <a:off x="6553200" y="4724400"/>
            <a:ext cx="1371600" cy="0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AC5E71-8BEE-47BD-BC8B-FF5080791A22}"/>
                  </a:ext>
                </a:extLst>
              </p:cNvPr>
              <p:cNvSpPr txBox="1"/>
              <p:nvPr/>
            </p:nvSpPr>
            <p:spPr>
              <a:xfrm>
                <a:off x="6934200" y="4724400"/>
                <a:ext cx="990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C00000"/>
                    </a:solidFill>
                  </a:rPr>
                  <a:t>Loss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AC5E71-8BEE-47BD-BC8B-FF5080791A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4724400"/>
                <a:ext cx="990600" cy="369332"/>
              </a:xfrm>
              <a:prstGeom prst="rect">
                <a:avLst/>
              </a:prstGeom>
              <a:blipFill>
                <a:blip r:embed="rId5"/>
                <a:stretch>
                  <a:fillRect l="-555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52313B-0341-4A30-9324-1E2839A3CAEB}"/>
                  </a:ext>
                </a:extLst>
              </p:cNvPr>
              <p:cNvSpPr txBox="1"/>
              <p:nvPr/>
            </p:nvSpPr>
            <p:spPr>
              <a:xfrm>
                <a:off x="2929117" y="4235084"/>
                <a:ext cx="1642883" cy="665567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b="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252313B-0341-4A30-9324-1E2839A3C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17" y="4235084"/>
                <a:ext cx="1642883" cy="6655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3802D3-2B08-4466-9A89-93D998788306}"/>
                  </a:ext>
                </a:extLst>
              </p:cNvPr>
              <p:cNvSpPr txBox="1"/>
              <p:nvPr/>
            </p:nvSpPr>
            <p:spPr>
              <a:xfrm>
                <a:off x="2929116" y="5505992"/>
                <a:ext cx="1642883" cy="666208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den>
                      </m:f>
                      <m:r>
                        <a:rPr lang="en-US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𝑑𝑞</m:t>
                          </m:r>
                        </m:num>
                        <m:den>
                          <m:r>
                            <a:rPr lang="en-US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13802D3-2B08-4466-9A89-93D9987883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9116" y="5505992"/>
                <a:ext cx="1642883" cy="6662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783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EED1-CC09-4368-BB8C-4C222EA0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in Linear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09C1-4C2A-4E44-BD3B-602CC0AC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more complex example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D15A0-E3A4-4C6B-B5B6-EFDC831F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63525"/>
          </a:xfrm>
        </p:spPr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19AB5-3FA7-4DB0-8F8D-EED02B4C8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133" y="1973602"/>
            <a:ext cx="8295734" cy="450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208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EED1-CC09-4368-BB8C-4C222EA0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in Linear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09C1-4C2A-4E44-BD3B-602CC0AC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Forward Pass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D15A0-E3A4-4C6B-B5B6-EFDC831F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63525"/>
          </a:xfrm>
        </p:spPr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3F6C5-B59A-4F85-B57C-CB3C7F46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4" y="2486228"/>
            <a:ext cx="8224336" cy="353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0645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EED1-CC09-4368-BB8C-4C222EA0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in Linear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09C1-4C2A-4E44-BD3B-602CC0AC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Forward Pass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D15A0-E3A4-4C6B-B5B6-EFDC831F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63525"/>
          </a:xfrm>
        </p:spPr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3F6C5-B59A-4F85-B57C-CB3C7F46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4" y="2486228"/>
            <a:ext cx="8224336" cy="3533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805F5B-7E77-4BCF-8569-7031779C650E}"/>
              </a:ext>
            </a:extLst>
          </p:cNvPr>
          <p:cNvSpPr txBox="1"/>
          <p:nvPr/>
        </p:nvSpPr>
        <p:spPr>
          <a:xfrm>
            <a:off x="2209800" y="3186214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-1.5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E59FE-7C8D-465E-B8D8-E2E373441BBD}"/>
              </a:ext>
            </a:extLst>
          </p:cNvPr>
          <p:cNvSpPr txBox="1"/>
          <p:nvPr/>
        </p:nvSpPr>
        <p:spPr>
          <a:xfrm>
            <a:off x="2209800" y="4700430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-1.1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6039D-36E8-45CF-A1F8-909ED7514536}"/>
              </a:ext>
            </a:extLst>
          </p:cNvPr>
          <p:cNvSpPr txBox="1"/>
          <p:nvPr/>
        </p:nvSpPr>
        <p:spPr>
          <a:xfrm>
            <a:off x="3209925" y="3795814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-2.6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C72AD-CF67-462A-A9EB-90C386F98347}"/>
              </a:ext>
            </a:extLst>
          </p:cNvPr>
          <p:cNvSpPr txBox="1"/>
          <p:nvPr/>
        </p:nvSpPr>
        <p:spPr>
          <a:xfrm>
            <a:off x="4038600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-2.6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3AF96-52C4-45BB-9A4B-5187BFA9424A}"/>
              </a:ext>
            </a:extLst>
          </p:cNvPr>
          <p:cNvSpPr txBox="1"/>
          <p:nvPr/>
        </p:nvSpPr>
        <p:spPr>
          <a:xfrm>
            <a:off x="5029200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2.6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FFD19-E697-4636-BCBC-14A52F3B424C}"/>
              </a:ext>
            </a:extLst>
          </p:cNvPr>
          <p:cNvSpPr txBox="1"/>
          <p:nvPr/>
        </p:nvSpPr>
        <p:spPr>
          <a:xfrm>
            <a:off x="5938336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13.5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233AE-EEBC-48C2-9C86-B982B31510B2}"/>
              </a:ext>
            </a:extLst>
          </p:cNvPr>
          <p:cNvSpPr txBox="1"/>
          <p:nvPr/>
        </p:nvSpPr>
        <p:spPr>
          <a:xfrm>
            <a:off x="6928936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14.5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DCB9D-88DE-471E-A801-AEB84A919EDF}"/>
              </a:ext>
            </a:extLst>
          </p:cNvPr>
          <p:cNvSpPr txBox="1"/>
          <p:nvPr/>
        </p:nvSpPr>
        <p:spPr>
          <a:xfrm>
            <a:off x="7821654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0.07</a:t>
            </a:r>
          </a:p>
        </p:txBody>
      </p:sp>
    </p:spTree>
    <p:extLst>
      <p:ext uri="{BB962C8B-B14F-4D97-AF65-F5344CB8AC3E}">
        <p14:creationId xmlns:p14="http://schemas.microsoft.com/office/powerpoint/2010/main" val="3056923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EED1-CC09-4368-BB8C-4C222EA0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Backpropagation in Linear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C09C1-4C2A-4E44-BD3B-602CC0AC7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  <a:p>
            <a:pPr lvl="1"/>
            <a:r>
              <a:rPr lang="en-US" dirty="0"/>
              <a:t>Backward Pass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9D15A0-E3A4-4C6B-B5B6-EFDC831F5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263525"/>
          </a:xfrm>
        </p:spPr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3F6C5-B59A-4F85-B57C-CB3C7F46B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464" y="2486228"/>
            <a:ext cx="8224336" cy="353357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2805F5B-7E77-4BCF-8569-7031779C650E}"/>
              </a:ext>
            </a:extLst>
          </p:cNvPr>
          <p:cNvSpPr txBox="1"/>
          <p:nvPr/>
        </p:nvSpPr>
        <p:spPr>
          <a:xfrm>
            <a:off x="2209800" y="3186214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-1.5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5E59FE-7C8D-465E-B8D8-E2E373441BBD}"/>
              </a:ext>
            </a:extLst>
          </p:cNvPr>
          <p:cNvSpPr txBox="1"/>
          <p:nvPr/>
        </p:nvSpPr>
        <p:spPr>
          <a:xfrm>
            <a:off x="2209800" y="4700430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-1.1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86039D-36E8-45CF-A1F8-909ED7514536}"/>
              </a:ext>
            </a:extLst>
          </p:cNvPr>
          <p:cNvSpPr txBox="1"/>
          <p:nvPr/>
        </p:nvSpPr>
        <p:spPr>
          <a:xfrm>
            <a:off x="3209925" y="3795814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-2.6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C72AD-CF67-462A-A9EB-90C386F98347}"/>
              </a:ext>
            </a:extLst>
          </p:cNvPr>
          <p:cNvSpPr txBox="1"/>
          <p:nvPr/>
        </p:nvSpPr>
        <p:spPr>
          <a:xfrm>
            <a:off x="4038600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-2.6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D3AF96-52C4-45BB-9A4B-5187BFA9424A}"/>
              </a:ext>
            </a:extLst>
          </p:cNvPr>
          <p:cNvSpPr txBox="1"/>
          <p:nvPr/>
        </p:nvSpPr>
        <p:spPr>
          <a:xfrm>
            <a:off x="5029200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2.6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4FFD19-E697-4636-BCBC-14A52F3B424C}"/>
              </a:ext>
            </a:extLst>
          </p:cNvPr>
          <p:cNvSpPr txBox="1"/>
          <p:nvPr/>
        </p:nvSpPr>
        <p:spPr>
          <a:xfrm>
            <a:off x="5938336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13.5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B7233AE-EEBC-48C2-9C86-B982B31510B2}"/>
              </a:ext>
            </a:extLst>
          </p:cNvPr>
          <p:cNvSpPr txBox="1"/>
          <p:nvPr/>
        </p:nvSpPr>
        <p:spPr>
          <a:xfrm>
            <a:off x="6928936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14.5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FDCB9D-88DE-471E-A801-AEB84A919EDF}"/>
              </a:ext>
            </a:extLst>
          </p:cNvPr>
          <p:cNvSpPr txBox="1"/>
          <p:nvPr/>
        </p:nvSpPr>
        <p:spPr>
          <a:xfrm>
            <a:off x="7821654" y="4448299"/>
            <a:ext cx="609600" cy="338554"/>
          </a:xfrm>
          <a:prstGeom prst="rect">
            <a:avLst/>
          </a:prstGeom>
          <a:noFill/>
          <a:ln>
            <a:solidFill>
              <a:srgbClr val="33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33399"/>
                </a:solidFill>
              </a:rPr>
              <a:t>0.07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4CF9527-496F-4A60-A578-550ACB7DC073}"/>
              </a:ext>
            </a:extLst>
          </p:cNvPr>
          <p:cNvSpPr txBox="1"/>
          <p:nvPr/>
        </p:nvSpPr>
        <p:spPr>
          <a:xfrm>
            <a:off x="8153400" y="5162362"/>
            <a:ext cx="60960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4C6B30D-8642-4199-9F52-328B16C7F4EB}"/>
              </a:ext>
            </a:extLst>
          </p:cNvPr>
          <p:cNvSpPr txBox="1"/>
          <p:nvPr/>
        </p:nvSpPr>
        <p:spPr>
          <a:xfrm>
            <a:off x="7039757" y="5162362"/>
            <a:ext cx="1036283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-0.00476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E6BE66-0626-45BC-9005-527D789B85B0}"/>
              </a:ext>
            </a:extLst>
          </p:cNvPr>
          <p:cNvSpPr txBox="1"/>
          <p:nvPr/>
        </p:nvSpPr>
        <p:spPr>
          <a:xfrm>
            <a:off x="5942845" y="5164396"/>
            <a:ext cx="1004920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-0.00476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BAC90F-7E69-4E6B-9EB3-E78F3EC0FC2C}"/>
                  </a:ext>
                </a:extLst>
              </p:cNvPr>
              <p:cNvSpPr txBox="1"/>
              <p:nvPr/>
            </p:nvSpPr>
            <p:spPr>
              <a:xfrm>
                <a:off x="7969793" y="4071645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dirty="0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BAC90F-7E69-4E6B-9EB3-E78F3EC0F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9793" y="4071645"/>
                <a:ext cx="304956" cy="338554"/>
              </a:xfrm>
              <a:prstGeom prst="rect">
                <a:avLst/>
              </a:prstGeom>
              <a:blipFill>
                <a:blip r:embed="rId3"/>
                <a:stretch>
                  <a:fillRect l="-5769" b="-10526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759E62-CA35-43F6-A41A-3C16ACCBB357}"/>
                  </a:ext>
                </a:extLst>
              </p:cNvPr>
              <p:cNvSpPr txBox="1"/>
              <p:nvPr/>
            </p:nvSpPr>
            <p:spPr>
              <a:xfrm>
                <a:off x="7077075" y="4081294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3759E62-CA35-43F6-A41A-3C16ACCBB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075" y="4081294"/>
                <a:ext cx="304956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C030E2-78AB-4430-A165-5DAA2CD523CF}"/>
                  </a:ext>
                </a:extLst>
              </p:cNvPr>
              <p:cNvSpPr txBox="1"/>
              <p:nvPr/>
            </p:nvSpPr>
            <p:spPr>
              <a:xfrm>
                <a:off x="6107264" y="4081294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DC030E2-78AB-4430-A165-5DAA2CD523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7264" y="4081294"/>
                <a:ext cx="304956" cy="338554"/>
              </a:xfrm>
              <a:prstGeom prst="rect">
                <a:avLst/>
              </a:prstGeom>
              <a:blipFill>
                <a:blip r:embed="rId5"/>
                <a:stretch>
                  <a:fillRect l="-1923" b="-3509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86AB74-B5B0-4F85-BFD6-8EABCD365F99}"/>
                  </a:ext>
                </a:extLst>
              </p:cNvPr>
              <p:cNvSpPr txBox="1"/>
              <p:nvPr/>
            </p:nvSpPr>
            <p:spPr>
              <a:xfrm>
                <a:off x="5216677" y="4083591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5D86AB74-B5B0-4F85-BFD6-8EABCD365F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6677" y="4083591"/>
                <a:ext cx="304956" cy="3385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1762E9-02FF-4EF1-8B9B-2ED57959EEBC}"/>
                  </a:ext>
                </a:extLst>
              </p:cNvPr>
              <p:cNvSpPr txBox="1"/>
              <p:nvPr/>
            </p:nvSpPr>
            <p:spPr>
              <a:xfrm>
                <a:off x="4196845" y="4076363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𝒖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1762E9-02FF-4EF1-8B9B-2ED57959EE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845" y="4076363"/>
                <a:ext cx="304956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04DF31FB-D92D-4187-B16F-B31A5BB1A96A}"/>
              </a:ext>
            </a:extLst>
          </p:cNvPr>
          <p:cNvSpPr txBox="1"/>
          <p:nvPr/>
        </p:nvSpPr>
        <p:spPr>
          <a:xfrm>
            <a:off x="4860806" y="5162362"/>
            <a:ext cx="1004921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-0.06409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25DFF52-2C16-4EE9-A476-9601AFA6BB02}"/>
              </a:ext>
            </a:extLst>
          </p:cNvPr>
          <p:cNvSpPr txBox="1"/>
          <p:nvPr/>
        </p:nvSpPr>
        <p:spPr>
          <a:xfrm>
            <a:off x="3745690" y="5162362"/>
            <a:ext cx="10362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0.06409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458B29-6434-4B73-9DAA-FC1F8F789C2C}"/>
                  </a:ext>
                </a:extLst>
              </p:cNvPr>
              <p:cNvSpPr txBox="1"/>
              <p:nvPr/>
            </p:nvSpPr>
            <p:spPr>
              <a:xfrm>
                <a:off x="3377349" y="3428278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C7458B29-6434-4B73-9DAA-FC1F8F789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7349" y="3428278"/>
                <a:ext cx="304956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89A9DEB0-682F-4674-B81A-B6557D7E092D}"/>
              </a:ext>
            </a:extLst>
          </p:cNvPr>
          <p:cNvSpPr txBox="1"/>
          <p:nvPr/>
        </p:nvSpPr>
        <p:spPr>
          <a:xfrm>
            <a:off x="3251075" y="4108322"/>
            <a:ext cx="962191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0.06409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76EF6F-C759-4923-AF7E-38042EC69492}"/>
                  </a:ext>
                </a:extLst>
              </p:cNvPr>
              <p:cNvSpPr txBox="1"/>
              <p:nvPr/>
            </p:nvSpPr>
            <p:spPr>
              <a:xfrm>
                <a:off x="2362122" y="2812510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76EF6F-C759-4923-AF7E-38042EC69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22" y="2812510"/>
                <a:ext cx="304956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EBE578-207A-4396-91E9-B2359F278368}"/>
                  </a:ext>
                </a:extLst>
              </p:cNvPr>
              <p:cNvSpPr txBox="1"/>
              <p:nvPr/>
            </p:nvSpPr>
            <p:spPr>
              <a:xfrm>
                <a:off x="2362122" y="5071646"/>
                <a:ext cx="304956" cy="338554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 b="1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DEBE578-207A-4396-91E9-B2359F2783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22" y="5071646"/>
                <a:ext cx="304956" cy="338554"/>
              </a:xfrm>
              <a:prstGeom prst="rect">
                <a:avLst/>
              </a:prstGeom>
              <a:blipFill>
                <a:blip r:embed="rId10"/>
                <a:stretch>
                  <a:fillRect l="-3774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E42FE58E-D689-4CAF-B6B6-3D5B95995714}"/>
              </a:ext>
            </a:extLst>
          </p:cNvPr>
          <p:cNvSpPr txBox="1"/>
          <p:nvPr/>
        </p:nvSpPr>
        <p:spPr>
          <a:xfrm>
            <a:off x="2705460" y="5331639"/>
            <a:ext cx="954396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0.06409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7B18240-F834-4EA3-B0FF-C9C387DC5C93}"/>
              </a:ext>
            </a:extLst>
          </p:cNvPr>
          <p:cNvSpPr txBox="1"/>
          <p:nvPr/>
        </p:nvSpPr>
        <p:spPr>
          <a:xfrm>
            <a:off x="2336326" y="3511745"/>
            <a:ext cx="962191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0.06409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9C40B0C-8730-490F-826E-A00E641C0FF7}"/>
              </a:ext>
            </a:extLst>
          </p:cNvPr>
          <p:cNvSpPr txBox="1"/>
          <p:nvPr/>
        </p:nvSpPr>
        <p:spPr>
          <a:xfrm>
            <a:off x="1787178" y="4104046"/>
            <a:ext cx="962191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0.06409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D6F642B-3298-4D44-BE6B-8EBF123936D6}"/>
              </a:ext>
            </a:extLst>
          </p:cNvPr>
          <p:cNvSpPr txBox="1"/>
          <p:nvPr/>
        </p:nvSpPr>
        <p:spPr>
          <a:xfrm>
            <a:off x="1185475" y="2889640"/>
            <a:ext cx="1169823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-0.96135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61DD167-EF27-4B2C-8C86-7845E7308400}"/>
              </a:ext>
            </a:extLst>
          </p:cNvPr>
          <p:cNvSpPr txBox="1"/>
          <p:nvPr/>
        </p:nvSpPr>
        <p:spPr>
          <a:xfrm>
            <a:off x="1121125" y="3683294"/>
            <a:ext cx="1249666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0.0006409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2006589-0E8B-4C6B-8FE7-1873DC23C58E}"/>
              </a:ext>
            </a:extLst>
          </p:cNvPr>
          <p:cNvSpPr txBox="1"/>
          <p:nvPr/>
        </p:nvSpPr>
        <p:spPr>
          <a:xfrm>
            <a:off x="783767" y="4046955"/>
            <a:ext cx="962191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1.40998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3DE6B09-ADD7-4A2F-BFB8-23975B8581BC}"/>
              </a:ext>
            </a:extLst>
          </p:cNvPr>
          <p:cNvSpPr txBox="1"/>
          <p:nvPr/>
        </p:nvSpPr>
        <p:spPr>
          <a:xfrm>
            <a:off x="881303" y="5004832"/>
            <a:ext cx="1249665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</a:rPr>
              <a:t>-0.003205</a:t>
            </a:r>
          </a:p>
        </p:txBody>
      </p:sp>
    </p:spTree>
    <p:extLst>
      <p:ext uri="{BB962C8B-B14F-4D97-AF65-F5344CB8AC3E}">
        <p14:creationId xmlns:p14="http://schemas.microsoft.com/office/powerpoint/2010/main" val="36920769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680F2-139C-4A9C-905F-FFCEC6B4D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Modularized Implementation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E3709-0A03-47FD-B808-7B02FEA7A0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Pseudocode 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A4241EF-9C5F-4877-AD92-6606E46E3C7F}"/>
              </a:ext>
            </a:extLst>
          </p:cNvPr>
          <p:cNvSpPr/>
          <p:nvPr/>
        </p:nvSpPr>
        <p:spPr>
          <a:xfrm>
            <a:off x="914400" y="2192685"/>
            <a:ext cx="7848600" cy="332398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 modularized computational graphs</a:t>
            </a:r>
          </a:p>
          <a:p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class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comp_graph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(object):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#...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forward(inputs):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#1. [pass input to input gates]</a:t>
            </a:r>
          </a:p>
          <a:p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      #2. forward through computational graph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gate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self.graph.nodes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  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gate.forward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   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 here we implement each gate function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loss         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 the final gate has the output loss</a:t>
            </a: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backward():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for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gate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reversed(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self.graph.nodes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()):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gate.backward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()  </a:t>
            </a:r>
            <a:r>
              <a:rPr lang="en-US" sz="1400" dirty="0">
                <a:solidFill>
                  <a:srgbClr val="00B050"/>
                </a:solidFill>
                <a:latin typeface="Consolas" panose="020B0609020204030204" pitchFamily="49" charset="0"/>
              </a:rPr>
              <a:t># here we implement each gate local gradients</a:t>
            </a:r>
          </a:p>
          <a:p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   </a:t>
            </a:r>
            <a:r>
              <a:rPr lang="en-US" sz="1400" dirty="0">
                <a:solidFill>
                  <a:srgbClr val="CC9900"/>
                </a:solidFill>
                <a:latin typeface="Consolas" panose="020B0609020204030204" pitchFamily="49" charset="0"/>
              </a:rPr>
              <a:t>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input_gradients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277933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2B49-F242-4F25-8578-C6DBD0D1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Machine Learning?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2D37D-931F-4133-B4D9-0615BD68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  <p:pic>
        <p:nvPicPr>
          <p:cNvPr id="10" name="Content Placeholder 9" descr="Diagram&#10;&#10;Description automatically generated">
            <a:extLst>
              <a:ext uri="{FF2B5EF4-FFF2-40B4-BE49-F238E27FC236}">
                <a16:creationId xmlns:a16="http://schemas.microsoft.com/office/drawing/2014/main" id="{0EF25CE2-AC63-49C6-9AAB-01D05CF21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73307"/>
            <a:ext cx="8534400" cy="3978186"/>
          </a:xfrm>
        </p:spPr>
      </p:pic>
    </p:spTree>
    <p:extLst>
      <p:ext uri="{BB962C8B-B14F-4D97-AF65-F5344CB8AC3E}">
        <p14:creationId xmlns:p14="http://schemas.microsoft.com/office/powerpoint/2010/main" val="821701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E01E4-5C19-47A4-9614-A2C9DCCD6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Linear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DEF34-ED56-4E62-A517-D2C4EF05F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4C1A3-CA8E-4F5F-B461-2091ED491E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76400"/>
            <a:ext cx="5404825" cy="16002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EBCF4D-016B-4203-95B3-D8DA1B2ABBB4}"/>
                  </a:ext>
                </a:extLst>
              </p:cNvPr>
              <p:cNvSpPr/>
              <p:nvPr/>
            </p:nvSpPr>
            <p:spPr>
              <a:xfrm>
                <a:off x="5867400" y="2131367"/>
                <a:ext cx="2819400" cy="46166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sz="2400" b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>
                              <a:solidFill>
                                <a:srgbClr val="333399"/>
                              </a:solidFill>
                              <a:latin typeface="Cambria Math" panose="02040503050406030204" pitchFamily="18" charset="0"/>
                            </a:rPr>
                            <m:t>𝐖</m:t>
                          </m:r>
                        </m:e>
                      </m:d>
                      <m:r>
                        <a:rPr lang="en-US" sz="2400" i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𝐖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1">
                          <a:solidFill>
                            <a:srgbClr val="333399"/>
                          </a:solidFill>
                          <a:latin typeface="Cambria Math" panose="02040503050406030204" pitchFamily="18" charset="0"/>
                        </a:rPr>
                        <m:t>𝐛</m:t>
                      </m:r>
                    </m:oMath>
                  </m:oMathPara>
                </a14:m>
                <a:endParaRPr lang="en-US" sz="2400" dirty="0">
                  <a:solidFill>
                    <a:srgbClr val="333399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5EBCF4D-016B-4203-95B3-D8DA1B2ABB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2131367"/>
                <a:ext cx="28194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74ACA83-0826-40EF-82C1-FAFFA3209C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3693610"/>
            <a:ext cx="6005048" cy="278339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5956F53-79BB-41D3-83B0-3D40F730C2F6}"/>
              </a:ext>
            </a:extLst>
          </p:cNvPr>
          <p:cNvCxnSpPr>
            <a:cxnSpLocks/>
          </p:cNvCxnSpPr>
          <p:nvPr/>
        </p:nvCxnSpPr>
        <p:spPr>
          <a:xfrm>
            <a:off x="8001000" y="4800600"/>
            <a:ext cx="0" cy="1143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EC060FE-8227-4423-AE8E-7AF93FF397BF}"/>
              </a:ext>
            </a:extLst>
          </p:cNvPr>
          <p:cNvCxnSpPr>
            <a:cxnSpLocks/>
          </p:cNvCxnSpPr>
          <p:nvPr/>
        </p:nvCxnSpPr>
        <p:spPr>
          <a:xfrm flipV="1">
            <a:off x="8001000" y="3657600"/>
            <a:ext cx="0" cy="114300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C5AFD91-08EB-491C-9613-681D2EC821F1}"/>
              </a:ext>
            </a:extLst>
          </p:cNvPr>
          <p:cNvSpPr txBox="1"/>
          <p:nvPr/>
        </p:nvSpPr>
        <p:spPr>
          <a:xfrm>
            <a:off x="8153400" y="461593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50D436-F9F5-487A-A3EA-74542DEFC9E6}"/>
              </a:ext>
            </a:extLst>
          </p:cNvPr>
          <p:cNvSpPr txBox="1"/>
          <p:nvPr/>
        </p:nvSpPr>
        <p:spPr>
          <a:xfrm>
            <a:off x="8151975" y="3588439"/>
            <a:ext cx="839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Catness</a:t>
            </a:r>
            <a:endParaRPr lang="en-US" sz="1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D9CD0-2628-44AF-A904-96BA8BC867E7}"/>
              </a:ext>
            </a:extLst>
          </p:cNvPr>
          <p:cNvSpPr txBox="1"/>
          <p:nvPr/>
        </p:nvSpPr>
        <p:spPr>
          <a:xfrm>
            <a:off x="8151975" y="5570086"/>
            <a:ext cx="915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Dogness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84568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8693C-801B-4F57-B76F-F59B7D335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35615-EA9E-47BC-9761-27FCAFCAA36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It translates to this linear function (A Perceptron)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Multi-layer neural net</a:t>
                </a:r>
              </a:p>
              <a:p>
                <a:pPr lvl="1"/>
                <a:r>
                  <a:rPr lang="en-US" dirty="0"/>
                  <a:t>Stack these on top of each other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en-US" dirty="0"/>
              </a:p>
              <a:p>
                <a:pPr lvl="2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1335615-EA9E-47BC-9761-27FCAFCAA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0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ED45D4-454B-4D09-A987-ADEF44875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E5EF01-8E29-40E2-8E14-81725E3A5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98" y="2038524"/>
            <a:ext cx="2380952" cy="13904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CFB7DC-DA96-4212-A7BD-7AAA159485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5371" y="4591295"/>
            <a:ext cx="4571429" cy="19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217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6B12EC1-168D-48FD-B0B1-D8487321B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 Architectures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F32BB8A-6324-465D-B36B-350F066155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Two-layer neural net</a:t>
            </a:r>
          </a:p>
          <a:p>
            <a:pPr lvl="1"/>
            <a:r>
              <a:rPr lang="en-US" dirty="0"/>
              <a:t>counting No. multiplies</a:t>
            </a:r>
          </a:p>
          <a:p>
            <a:pPr lvl="1"/>
            <a:r>
              <a:rPr lang="en-US" dirty="0"/>
              <a:t>one hidden layer</a:t>
            </a:r>
          </a:p>
          <a:p>
            <a:pPr lvl="1"/>
            <a:r>
              <a:rPr lang="en-US" dirty="0"/>
              <a:t>fully connected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9621766-2DA2-4C72-9637-EAE92B4BCB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Multi-layer neural net</a:t>
            </a:r>
          </a:p>
          <a:p>
            <a:pPr lvl="1"/>
            <a:r>
              <a:rPr lang="en-US" dirty="0"/>
              <a:t>counting No. multiplies</a:t>
            </a:r>
          </a:p>
          <a:p>
            <a:pPr lvl="1"/>
            <a:r>
              <a:rPr lang="en-US" dirty="0"/>
              <a:t>multiple hidden layers</a:t>
            </a:r>
          </a:p>
          <a:p>
            <a:pPr lvl="1"/>
            <a:r>
              <a:rPr lang="en-US" dirty="0"/>
              <a:t>fully connected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17D581-868C-4CD4-A46D-141AE9C3C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7392C-97B0-46D1-82E0-65E31A77BA5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B356F5D-2EC6-4B9F-A1B9-C622A2DDC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700715"/>
            <a:ext cx="3124200" cy="224751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51EEDAE-D224-45A4-A138-4B1F64556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0942" y="3700714"/>
            <a:ext cx="4469865" cy="22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08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E44057-BBA1-4E94-930A-D1A3BC7F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Deep Neural Networks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FA8355-289D-4E32-B1A9-C1CB021F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neural nets are inefficient</a:t>
            </a:r>
          </a:p>
          <a:p>
            <a:pPr lvl="1"/>
            <a:r>
              <a:rPr lang="en-US" dirty="0"/>
              <a:t>scalability issues</a:t>
            </a:r>
          </a:p>
          <a:p>
            <a:pPr lvl="2"/>
            <a:r>
              <a:rPr lang="en-US" dirty="0"/>
              <a:t>dense connections</a:t>
            </a:r>
          </a:p>
          <a:p>
            <a:pPr lvl="2"/>
            <a:r>
              <a:rPr lang="en-US" dirty="0"/>
              <a:t>no repeat weights</a:t>
            </a:r>
          </a:p>
          <a:p>
            <a:pPr lvl="2"/>
            <a:r>
              <a:rPr lang="en-US" dirty="0"/>
              <a:t>no spatial information integration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5695-E022-4BD4-9D4F-7A46F866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7392C-97B0-46D1-82E0-65E31A77BA5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FF3EBF-90E9-4FFD-B8A0-09E90131A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047" y="3791286"/>
            <a:ext cx="6961905" cy="26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6600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E44057-BBA1-4E94-930A-D1A3BC7F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Deep Neural Networks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FA8355-289D-4E32-B1A9-C1CB021F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neural nets are inefficient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Problem:</a:t>
            </a:r>
            <a:r>
              <a:rPr lang="en-US" dirty="0"/>
              <a:t> dense connectivity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5695-E022-4BD4-9D4F-7A46F866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7392C-97B0-46D1-82E0-65E31A77BA5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332082-3E4D-4DFA-A80A-9DC843979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4" y="2438400"/>
            <a:ext cx="7448571" cy="37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29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0E44057-BBA1-4E94-930A-D1A3BC7FF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Deep Neural Networks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DFA8355-289D-4E32-B1A9-C1CB021FC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Deep neural nets are inefficient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Solution: </a:t>
            </a:r>
            <a:r>
              <a:rPr lang="en-US" dirty="0"/>
              <a:t>sparse connectivity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1C5695-E022-4BD4-9D4F-7A46F8665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27392C-97B0-46D1-82E0-65E31A77BA59}" type="slidenum">
              <a:rPr lang="en-US" altLang="en-US" smtClean="0"/>
              <a:pPr>
                <a:defRPr/>
              </a:pPr>
              <a:t>35</a:t>
            </a:fld>
            <a:endParaRPr lang="en-US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85FA12-6580-4AE5-B43F-FAEC924B1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14" y="2438400"/>
            <a:ext cx="7448571" cy="37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9478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09E04-CED3-4D13-B7B4-E7DA7709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 (CNNs)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DE497-4D71-41EF-8406-1072C61B4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Addressing the deep network problems</a:t>
            </a:r>
          </a:p>
          <a:p>
            <a:pPr lvl="1"/>
            <a:r>
              <a:rPr lang="en-US" dirty="0"/>
              <a:t>Instead of using matrix multiplication use convolution</a:t>
            </a:r>
          </a:p>
          <a:p>
            <a:pPr lvl="1"/>
            <a:r>
              <a:rPr lang="en-US" dirty="0"/>
              <a:t>This will result in Convolutional Neural Networks (CNN)</a:t>
            </a:r>
          </a:p>
          <a:p>
            <a:pPr lvl="2"/>
            <a:r>
              <a:rPr lang="en-US" dirty="0"/>
              <a:t>Almost synonymous with deep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DAFF5A-32E8-4CEF-B9CC-EF75F479C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8BCAC3-CA17-4B23-811A-250B797B77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657600"/>
            <a:ext cx="8686800" cy="275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383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B8C9-BFDC-48D5-B9CC-C06A9178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Organization of Visual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55A5-F8FD-4AE0-93D7-E6006AF7A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Training hierarchical models</a:t>
            </a:r>
          </a:p>
          <a:p>
            <a:pPr lvl="1"/>
            <a:r>
              <a:rPr lang="en-US" dirty="0"/>
              <a:t>gradient based training of parameters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LeCun</a:t>
            </a:r>
            <a:r>
              <a:rPr lang="en-US" dirty="0">
                <a:sym typeface="Wingdings" panose="05000000000000000000" pitchFamily="2" charset="2"/>
              </a:rPr>
              <a:t>, et al.  1998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backpropagation and gradient based learning</a:t>
            </a: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94E9D-EA96-4B31-8D7C-D6DC0D5E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AC4D93-57CB-448E-A97E-479A5CC243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810000"/>
            <a:ext cx="793432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50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FB8C9-BFDC-48D5-B9CC-C06A91780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Hierarchical Organization of Visual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955A5-F8FD-4AE0-93D7-E6006AF7A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Deep Convolutional Neural Networks</a:t>
            </a:r>
          </a:p>
          <a:p>
            <a:pPr lvl="1"/>
            <a:r>
              <a:rPr lang="en-US" dirty="0"/>
              <a:t>gradient based training of parameters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 err="1">
                <a:sym typeface="Wingdings" panose="05000000000000000000" pitchFamily="2" charset="2"/>
              </a:rPr>
              <a:t>Krizhevsky</a:t>
            </a:r>
            <a:r>
              <a:rPr lang="en-US" dirty="0">
                <a:sym typeface="Wingdings" panose="05000000000000000000" pitchFamily="2" charset="2"/>
              </a:rPr>
              <a:t>, et al.  2012</a:t>
            </a:r>
          </a:p>
          <a:p>
            <a:pPr lvl="2"/>
            <a:r>
              <a:rPr lang="en-US" dirty="0" err="1">
                <a:sym typeface="Wingdings" panose="05000000000000000000" pitchFamily="2" charset="2"/>
              </a:rPr>
              <a:t>AlexNet</a:t>
            </a:r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994E9D-EA96-4B31-8D7C-D6DC0D5E8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4EED36-DA56-497A-BAFC-B51A8CCCA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733800"/>
            <a:ext cx="7172325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22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what exactly are these and how do they work?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First let’s take a look at a fully connected layer</a:t>
            </a:r>
          </a:p>
          <a:p>
            <a:pPr lvl="1"/>
            <a:r>
              <a:rPr lang="en-US" dirty="0"/>
              <a:t>input image 32x32x3: </a:t>
            </a:r>
          </a:p>
          <a:p>
            <a:pPr lvl="2"/>
            <a:r>
              <a:rPr lang="en-US" dirty="0"/>
              <a:t>stretch the image into one column (row) 1x3072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12" name="Picture 11" descr="A picture containing clock&#10;&#10;Description automatically generated">
            <a:extLst>
              <a:ext uri="{FF2B5EF4-FFF2-40B4-BE49-F238E27FC236}">
                <a16:creationId xmlns:a16="http://schemas.microsoft.com/office/drawing/2014/main" id="{C73D93A4-F4F0-437F-A4CB-D274F8F2C5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75" y="3810000"/>
            <a:ext cx="5915025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696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2B49-F242-4F25-8578-C6DBD0D1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Basically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2D37D-931F-4133-B4D9-0615BD68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468915E-DB2A-4110-BB03-E8D6EBC4FE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3200"/>
            <a:ext cx="9051611" cy="3171825"/>
          </a:xfr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46205A8-521B-476A-A4AB-C26BCB22B67B}"/>
              </a:ext>
            </a:extLst>
          </p:cNvPr>
          <p:cNvSpPr txBox="1"/>
          <p:nvPr/>
        </p:nvSpPr>
        <p:spPr>
          <a:xfrm>
            <a:off x="1676400" y="1839337"/>
            <a:ext cx="15279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/>
              <a:t>Linear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2226A6-D4B6-4576-89B0-7C93ABF6E2C4}"/>
              </a:ext>
            </a:extLst>
          </p:cNvPr>
          <p:cNvSpPr txBox="1"/>
          <p:nvPr/>
        </p:nvSpPr>
        <p:spPr>
          <a:xfrm>
            <a:off x="5149909" y="1839337"/>
            <a:ext cx="31812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Non-Linear </a:t>
            </a:r>
          </a:p>
        </p:txBody>
      </p:sp>
    </p:spTree>
    <p:extLst>
      <p:ext uri="{BB962C8B-B14F-4D97-AF65-F5344CB8AC3E}">
        <p14:creationId xmlns:p14="http://schemas.microsoft.com/office/powerpoint/2010/main" val="22813378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convolutional networks</a:t>
            </a:r>
          </a:p>
          <a:p>
            <a:pPr lvl="1"/>
            <a:r>
              <a:rPr lang="en-US" dirty="0"/>
              <a:t>input image 32x32x3: </a:t>
            </a:r>
          </a:p>
          <a:p>
            <a:pPr lvl="2"/>
            <a:r>
              <a:rPr lang="en-US" dirty="0"/>
              <a:t>we preserve spatial structure, share weights, local computations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1A4B9-6AAD-4966-B000-AC829FB92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2971800"/>
            <a:ext cx="1346667" cy="3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382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convolutional networks</a:t>
            </a:r>
          </a:p>
          <a:p>
            <a:pPr lvl="1"/>
            <a:r>
              <a:rPr lang="en-US" dirty="0"/>
              <a:t>input image 32x32x3: </a:t>
            </a:r>
          </a:p>
          <a:p>
            <a:pPr lvl="2"/>
            <a:r>
              <a:rPr lang="en-US" dirty="0"/>
              <a:t>convolve a smaller kernel with each pixel in the input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33C9A73-F009-4BC6-9F59-71CB7F790B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2971800"/>
            <a:ext cx="2480000" cy="3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238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convolutional networks</a:t>
            </a:r>
          </a:p>
          <a:p>
            <a:pPr lvl="1"/>
            <a:r>
              <a:rPr lang="en-US" dirty="0"/>
              <a:t>input image 32x32x3: </a:t>
            </a:r>
          </a:p>
          <a:p>
            <a:pPr lvl="2"/>
            <a:r>
              <a:rPr lang="en-US" dirty="0"/>
              <a:t>convolve a smaller kernel with each pixel in the input image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081815D-3F4C-4D25-8233-10B25AB830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2971800"/>
            <a:ext cx="4140000" cy="3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01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convolutional networks</a:t>
            </a:r>
          </a:p>
          <a:p>
            <a:pPr lvl="1"/>
            <a:r>
              <a:rPr lang="en-US" dirty="0"/>
              <a:t>input image 32x32x3: </a:t>
            </a:r>
          </a:p>
          <a:p>
            <a:pPr lvl="2"/>
            <a:r>
              <a:rPr lang="en-US" dirty="0"/>
              <a:t>now consider a second convolution kernel (the green filter)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43</a:t>
            </a:fld>
            <a:endParaRPr lang="en-US" alt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953D36-4045-4B8F-B59C-4C6E87E0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2971800"/>
            <a:ext cx="4260000" cy="3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0790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convolutional networks</a:t>
            </a:r>
          </a:p>
          <a:p>
            <a:pPr lvl="1"/>
            <a:r>
              <a:rPr lang="en-US" dirty="0"/>
              <a:t>input image 32x32x3: </a:t>
            </a:r>
          </a:p>
          <a:p>
            <a:pPr lvl="2"/>
            <a:r>
              <a:rPr lang="en-US" dirty="0"/>
              <a:t>now consider a third convolution kernel (the red filter)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43111D-5E01-4C8B-AAB9-8041009A5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896" y="2971800"/>
            <a:ext cx="4406667" cy="35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8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convolutional networks</a:t>
            </a:r>
          </a:p>
          <a:p>
            <a:pPr lvl="1"/>
            <a:r>
              <a:rPr lang="en-US" dirty="0"/>
              <a:t>input image 32x32x3: </a:t>
            </a:r>
          </a:p>
          <a:p>
            <a:pPr lvl="2"/>
            <a:r>
              <a:rPr lang="en-US" dirty="0"/>
              <a:t>now consider 6 convolution kernels (filters in the yellow box)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4EB66D-856E-4C8B-BF5B-580249D28B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857" y="2738914"/>
            <a:ext cx="5564286" cy="38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0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Building a convolutional network</a:t>
            </a:r>
          </a:p>
          <a:p>
            <a:pPr lvl="1"/>
            <a:r>
              <a:rPr lang="en-US" dirty="0"/>
              <a:t>Chain convolution layers and </a:t>
            </a:r>
            <a:r>
              <a:rPr lang="en-US" dirty="0" err="1"/>
              <a:t>ReLUs</a:t>
            </a:r>
            <a:r>
              <a:rPr lang="en-US" dirty="0"/>
              <a:t> (activation maps)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9CC932-6E8F-4581-A286-1E8641E96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819400"/>
            <a:ext cx="8686800" cy="357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361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0D18E-55D7-4A0F-BF35-84986F701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Convolutional Neural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31CE3-0BC8-4A39-8529-6B5535E45C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Complete CNN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05FCC3-B767-4BE6-BD84-6DC7A21F0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C3B3B0-C3D0-424E-A178-3F59FC393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286000"/>
            <a:ext cx="8610600" cy="375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5218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EB8A3-6E1E-4FE1-98DF-BCC742CBD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CNNs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DA89B-E48A-4F13-BB45-CD4C9B0BE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47B108-20C8-4F14-BD8D-4A68D0412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Alireza Tavakkoli, PhD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F43A3-29CE-4078-8E69-913EF488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EDCEC6-EA1C-4FF8-A8E2-6110C33B6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1610"/>
            <a:ext cx="9144000" cy="32153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42F5686-7188-40F1-9F61-BA6A641BBF28}"/>
              </a:ext>
            </a:extLst>
          </p:cNvPr>
          <p:cNvSpPr/>
          <p:nvPr/>
        </p:nvSpPr>
        <p:spPr>
          <a:xfrm>
            <a:off x="533400" y="2170039"/>
            <a:ext cx="7943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https://cs.stanford.edu/people/karpathy/convnetjs/demo/cifar10.html</a:t>
            </a:r>
            <a:endParaRPr lang="en-US" dirty="0"/>
          </a:p>
          <a:p>
            <a:pPr algn="ctr"/>
            <a:endParaRPr lang="en-US" dirty="0">
              <a:hlinkClick r:id="rId4"/>
            </a:endParaRPr>
          </a:p>
          <a:p>
            <a:pPr algn="ctr"/>
            <a:r>
              <a:rPr lang="en-US" dirty="0" err="1">
                <a:hlinkClick r:id="rId4"/>
              </a:rPr>
              <a:t>NeuralNet</a:t>
            </a:r>
            <a:r>
              <a:rPr lang="en-US" dirty="0">
                <a:hlinkClick r:id="rId4"/>
              </a:rPr>
              <a:t> Playground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891474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FE7FA-577D-48D4-BDB5-6098E9026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Learning vs. Artificial Intelligence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A89F4B-C2EF-4835-8019-AA6DA2006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  <p:pic>
        <p:nvPicPr>
          <p:cNvPr id="10" name="Content Placeholder 9" descr="Relationship between branches of AI">
            <a:extLst>
              <a:ext uri="{FF2B5EF4-FFF2-40B4-BE49-F238E27FC236}">
                <a16:creationId xmlns:a16="http://schemas.microsoft.com/office/drawing/2014/main" id="{4E22C540-F207-4C3F-A0C8-A068BDCA6B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2166937"/>
            <a:ext cx="7877175" cy="3590925"/>
          </a:xfrm>
        </p:spPr>
      </p:pic>
    </p:spTree>
    <p:extLst>
      <p:ext uri="{BB962C8B-B14F-4D97-AF65-F5344CB8AC3E}">
        <p14:creationId xmlns:p14="http://schemas.microsoft.com/office/powerpoint/2010/main" val="121853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E097-E9E8-4BF8-9942-9BFBC9FA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8732-9208-4BC3-851E-E272491A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Representation Matters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64403-4001-414B-9596-BC3ED44C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1F735-629B-4563-86B7-AC210D15F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57400"/>
            <a:ext cx="9144000" cy="43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21519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36FF3-DDAA-4EFD-9B9A-979C4D515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Deep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CAF28-9CEC-4E84-8271-B58EEE8B9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  <a:p>
            <a:endParaRPr lang="en-US" dirty="0"/>
          </a:p>
          <a:p>
            <a:r>
              <a:rPr lang="en-US" dirty="0"/>
              <a:t>Algorithms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Platform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FE8EE-9AE8-4985-8652-5F39816B6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3230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86C9A-4D7E-4C7A-A14A-A8F856062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Data: ImageNet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1660225-077D-41B1-BEE1-A5FD138FD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9438" y="1447800"/>
            <a:ext cx="7205123" cy="5029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1CFC11-DE21-4103-A1CA-FDB46170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9536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20A9-0F99-4C56-AE05-1F2565FC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ImageNet Large Scale Visual Recognition Challenge (CVPR 2015)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05897-88D1-449D-B9DF-55C3002CD7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Image Classification Challenge</a:t>
            </a:r>
          </a:p>
          <a:p>
            <a:pPr lvl="1"/>
            <a:r>
              <a:rPr lang="en-US" dirty="0"/>
              <a:t>1,000 object classes</a:t>
            </a:r>
          </a:p>
          <a:p>
            <a:pPr lvl="1"/>
            <a:r>
              <a:rPr lang="en-US" dirty="0"/>
              <a:t>1,431,167 images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246C1-8503-4AAB-BB1C-33EEEDCA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817C08-FDB4-4EAE-81A7-FEC8E4906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258" y="3048000"/>
            <a:ext cx="7461483" cy="332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137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E20A9-0F99-4C56-AE05-1F2565FC0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B246C1-8503-4AAB-BB1C-33EEEDCA0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B1FCCA8-3C8D-43BF-9C29-9E0E117859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478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4291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F280F-1285-4E68-8D0D-495FD032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Platforms</a:t>
            </a:r>
          </a:p>
        </p:txBody>
      </p:sp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6802BB70-F3C5-40EC-8498-F139D017B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75" y="2200275"/>
            <a:ext cx="7715250" cy="3524250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F25DE9-D838-467D-BA6E-DA9B438F4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6898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6446A14-A0C7-4958-B813-2721E3D94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4067545"/>
            <a:ext cx="8772525" cy="26003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4FD1CE-4588-41CE-A39F-3ACB69C5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Made It All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F9716-3867-4A97-A628-CE95D3A0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 (CNNs)</a:t>
            </a:r>
          </a:p>
          <a:p>
            <a:pPr lvl="1"/>
            <a:r>
              <a:rPr lang="en-US" dirty="0"/>
              <a:t>Early Stages</a:t>
            </a:r>
          </a:p>
          <a:p>
            <a:pPr lvl="2"/>
            <a:r>
              <a:rPr lang="en-US" dirty="0" err="1"/>
              <a:t>LeCun</a:t>
            </a:r>
            <a:r>
              <a:rPr lang="en-US" dirty="0"/>
              <a:t> et al. (1998)</a:t>
            </a:r>
          </a:p>
          <a:p>
            <a:pPr lvl="3"/>
            <a:r>
              <a:rPr lang="en-US" dirty="0"/>
              <a:t>Platform: </a:t>
            </a:r>
          </a:p>
          <a:p>
            <a:pPr lvl="4"/>
            <a:r>
              <a:rPr lang="en-US" dirty="0"/>
              <a:t>Pentium 2 (No. Transistors ~ 10</a:t>
            </a:r>
            <a:r>
              <a:rPr lang="en-US" baseline="30000" dirty="0"/>
              <a:t>6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Training: </a:t>
            </a:r>
          </a:p>
          <a:p>
            <a:pPr lvl="4"/>
            <a:r>
              <a:rPr lang="en-US" dirty="0"/>
              <a:t>NIST (No. of Pixels ~ 10</a:t>
            </a:r>
            <a:r>
              <a:rPr lang="en-US" baseline="30000" dirty="0"/>
              <a:t>7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7816-47B0-4F6B-B3F8-195EC0A3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788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D1CE-4588-41CE-A39F-3ACB69C5C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Made It All Possible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3F9716-3867-4A97-A628-CE95D3A03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Convolutional Neural Networks (CNNs)</a:t>
            </a:r>
          </a:p>
          <a:p>
            <a:pPr lvl="1"/>
            <a:r>
              <a:rPr lang="en-US" dirty="0"/>
              <a:t>Contemporary CNNs</a:t>
            </a:r>
          </a:p>
          <a:p>
            <a:pPr lvl="2"/>
            <a:r>
              <a:rPr lang="en-US" dirty="0" err="1"/>
              <a:t>AlexNet</a:t>
            </a:r>
            <a:r>
              <a:rPr lang="en-US" dirty="0"/>
              <a:t>: </a:t>
            </a:r>
            <a:r>
              <a:rPr lang="en-US" dirty="0" err="1"/>
              <a:t>Krizhevsky</a:t>
            </a:r>
            <a:r>
              <a:rPr lang="en-US" dirty="0"/>
              <a:t> et al. (2012)</a:t>
            </a:r>
          </a:p>
          <a:p>
            <a:pPr lvl="3"/>
            <a:r>
              <a:rPr lang="en-US" dirty="0"/>
              <a:t>Platform: </a:t>
            </a:r>
          </a:p>
          <a:p>
            <a:pPr lvl="4"/>
            <a:r>
              <a:rPr lang="en-US" dirty="0" err="1"/>
              <a:t>Xeon+GPU</a:t>
            </a:r>
            <a:r>
              <a:rPr lang="en-US" dirty="0"/>
              <a:t> (No. Transistors ~ 10</a:t>
            </a:r>
            <a:r>
              <a:rPr lang="en-US" baseline="30000" dirty="0"/>
              <a:t>9</a:t>
            </a:r>
            <a:r>
              <a:rPr lang="en-US" dirty="0"/>
              <a:t>)</a:t>
            </a:r>
          </a:p>
          <a:p>
            <a:pPr lvl="3"/>
            <a:r>
              <a:rPr lang="en-US" dirty="0"/>
              <a:t>Training: </a:t>
            </a:r>
          </a:p>
          <a:p>
            <a:pPr lvl="4"/>
            <a:r>
              <a:rPr lang="en-US" dirty="0"/>
              <a:t>ImageNet (No. of Pixels ~ 10</a:t>
            </a:r>
            <a:r>
              <a:rPr lang="en-US" baseline="30000" dirty="0"/>
              <a:t>14</a:t>
            </a:r>
            <a:r>
              <a:rPr lang="en-US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317816-47B0-4F6B-B3F8-195EC0A3B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A5A350-04D5-446D-8867-5350DEA9E2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" y="4062293"/>
            <a:ext cx="8067675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884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ACA56AEE-B72F-42CD-8A70-9CB147A8E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B302D-EBC9-4EA4-B050-64F51FC3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D7F8B0-F122-4AD6-9F65-1FE729F68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415423"/>
            <a:ext cx="7239000" cy="5060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742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4E097-E9E8-4BF8-9942-9BFBC9FA2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6D8732-9208-4BC3-851E-E272491A3E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Kernel Methods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C64403-4001-414B-9596-BC3ED44C9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CA5B5030-BA61-47A2-A610-FE081AB42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743200"/>
            <a:ext cx="798195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24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B2B49-F242-4F25-8578-C6DBD0D11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Everything Is Basically Classification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2D37D-931F-4133-B4D9-0615BD680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AD7CB63-97B8-4084-84DC-30D0B73E30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6537609"/>
              </p:ext>
            </p:extLst>
          </p:nvPr>
        </p:nvGraphicFramePr>
        <p:xfrm>
          <a:off x="304800" y="1447800"/>
          <a:ext cx="8534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6469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08D3F-A055-40A6-B94E-151EAF23A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D8AFE-B81F-46FC-93C5-A142EFCA15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Classification tasks</a:t>
            </a:r>
          </a:p>
          <a:p>
            <a:pPr lvl="1"/>
            <a:r>
              <a:rPr lang="en-US" dirty="0"/>
              <a:t>take an image as input</a:t>
            </a:r>
          </a:p>
          <a:p>
            <a:pPr lvl="1"/>
            <a:r>
              <a:rPr lang="en-US" dirty="0"/>
              <a:t>return image label</a:t>
            </a:r>
          </a:p>
          <a:p>
            <a:pPr lvl="2"/>
            <a:endParaRPr lang="en-US" dirty="0"/>
          </a:p>
          <a:p>
            <a:r>
              <a:rPr lang="en-US" dirty="0"/>
              <a:t>No way to hard-code</a:t>
            </a:r>
          </a:p>
          <a:p>
            <a:pPr lvl="1"/>
            <a:r>
              <a:rPr lang="en-US" dirty="0"/>
              <a:t>the recognition problem</a:t>
            </a:r>
            <a:br>
              <a:rPr lang="en-US" dirty="0"/>
            </a:br>
            <a:r>
              <a:rPr lang="en-US" dirty="0"/>
              <a:t>for any arbitrary class of objects with the aforementioned variances.</a:t>
            </a:r>
          </a:p>
          <a:p>
            <a:pPr lvl="1"/>
            <a:endParaRPr lang="en-US" dirty="0"/>
          </a:p>
          <a:p>
            <a:r>
              <a:rPr lang="en-US" dirty="0"/>
              <a:t>Many attempts have been made in computer vision to solve this problem.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B927FD-AD81-4967-97DC-CBAED923F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81B08E0-CBF4-4DAB-80BA-362BE51B0613}"/>
              </a:ext>
            </a:extLst>
          </p:cNvPr>
          <p:cNvSpPr/>
          <p:nvPr/>
        </p:nvSpPr>
        <p:spPr>
          <a:xfrm>
            <a:off x="5498284" y="2590800"/>
            <a:ext cx="3188516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image_classifier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(image):</a:t>
            </a:r>
          </a:p>
          <a:p>
            <a:r>
              <a:rPr lang="en-US" sz="1400" dirty="0">
                <a:solidFill>
                  <a:srgbClr val="AAAAAA"/>
                </a:solidFill>
                <a:latin typeface="Consolas" panose="020B0609020204030204" pitchFamily="49" charset="0"/>
              </a:rPr>
              <a:t>   # some magic happens here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label</a:t>
            </a:r>
          </a:p>
        </p:txBody>
      </p:sp>
    </p:spTree>
    <p:extLst>
      <p:ext uri="{BB962C8B-B14F-4D97-AF65-F5344CB8AC3E}">
        <p14:creationId xmlns:p14="http://schemas.microsoft.com/office/powerpoint/2010/main" val="340140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FC876-BF6D-49CF-BA21-0583317A5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Approach to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3181-A02B-4985-8256-9DEF135333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Data-driven approach</a:t>
            </a:r>
          </a:p>
          <a:p>
            <a:pPr lvl="1"/>
            <a:r>
              <a:rPr lang="en-US" dirty="0"/>
              <a:t>Collect annotated data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Use Machine Learning to train a model for the classifier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Evaluate the classifier on new images</a:t>
            </a:r>
          </a:p>
          <a:p>
            <a:pPr lvl="2"/>
            <a:r>
              <a:rPr lang="en-US" dirty="0"/>
              <a:t>this will classify unseen new images (test set)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ADD8B5-6A3A-43AC-87D1-34921F0A2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DD212C-5EA7-450A-8B60-029F3A1DA486}"/>
              </a:ext>
            </a:extLst>
          </p:cNvPr>
          <p:cNvSpPr/>
          <p:nvPr/>
        </p:nvSpPr>
        <p:spPr>
          <a:xfrm>
            <a:off x="2923563" y="3307917"/>
            <a:ext cx="365760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train (images, labels):</a:t>
            </a:r>
          </a:p>
          <a:p>
            <a:r>
              <a:rPr lang="en-US" sz="1400" dirty="0">
                <a:solidFill>
                  <a:srgbClr val="AAAAAA"/>
                </a:solidFill>
                <a:latin typeface="Consolas" panose="020B0609020204030204" pitchFamily="49" charset="0"/>
              </a:rPr>
              <a:t>   # Machine Learning Happens Here.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0F5685-3E0B-4AE4-8846-88395A2C4603}"/>
              </a:ext>
            </a:extLst>
          </p:cNvPr>
          <p:cNvSpPr/>
          <p:nvPr/>
        </p:nvSpPr>
        <p:spPr>
          <a:xfrm>
            <a:off x="2923563" y="5443057"/>
            <a:ext cx="3657600" cy="73866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predict (</a:t>
            </a:r>
            <a:r>
              <a:rPr lang="en-US" sz="1400" dirty="0" err="1">
                <a:solidFill>
                  <a:srgbClr val="000000"/>
                </a:solidFill>
                <a:latin typeface="Consolas" panose="020B0609020204030204" pitchFamily="49" charset="0"/>
              </a:rPr>
              <a:t>test_image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, model):</a:t>
            </a:r>
          </a:p>
          <a:p>
            <a:r>
              <a:rPr lang="en-US" sz="1400" dirty="0">
                <a:solidFill>
                  <a:srgbClr val="AAAAAA"/>
                </a:solidFill>
                <a:latin typeface="Consolas" panose="020B0609020204030204" pitchFamily="49" charset="0"/>
              </a:rPr>
              <a:t>   # Use Model -&gt; Predict Label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r>
              <a:rPr lang="en-US" sz="1400" dirty="0">
                <a:solidFill>
                  <a:srgbClr val="0000FF"/>
                </a:solidFill>
                <a:latin typeface="Consolas" panose="020B0609020204030204" pitchFamily="49" charset="0"/>
              </a:rPr>
              <a:t>   return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 label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5B2442-5856-4757-9445-6218926DF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9630" y="1576087"/>
            <a:ext cx="2962276" cy="1142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79604"/>
      </p:ext>
    </p:extLst>
  </p:cSld>
  <p:clrMapOvr>
    <a:masterClrMapping/>
  </p:clrMapOvr>
</p:sld>
</file>

<file path=ppt/theme/theme1.xml><?xml version="1.0" encoding="utf-8"?>
<a:theme xmlns:a="http://schemas.openxmlformats.org/drawingml/2006/main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mpVisTemplate-v2.potx" id="{E1CC7301-0447-4CDC-AD2D-64E4B38463C5}" vid="{4445406C-0E9F-4369-A559-CC0E2ED4EB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CompVisTemplate-v2</Template>
  <TotalTime>12467</TotalTime>
  <Words>1422</Words>
  <Application>Microsoft Office PowerPoint</Application>
  <PresentationFormat>On-screen Show (4:3)</PresentationFormat>
  <Paragraphs>385</Paragraphs>
  <Slides>57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Cambria Math</vt:lpstr>
      <vt:lpstr>Consolas</vt:lpstr>
      <vt:lpstr>Wingdings</vt:lpstr>
      <vt:lpstr>2_UNR-landscape</vt:lpstr>
      <vt:lpstr>CS791 Topics: Mass Detection in Mammograms  Drs. George Bebis &amp; Alireza Tavakkoli</vt:lpstr>
      <vt:lpstr>Outline</vt:lpstr>
      <vt:lpstr>What Is Machine Learning?</vt:lpstr>
      <vt:lpstr>Everything Is Basically Classification</vt:lpstr>
      <vt:lpstr>Data Representation</vt:lpstr>
      <vt:lpstr>Data Representation</vt:lpstr>
      <vt:lpstr>Everything Is Basically Classification</vt:lpstr>
      <vt:lpstr>Classification</vt:lpstr>
      <vt:lpstr>Machine Learning Approach to Classification</vt:lpstr>
      <vt:lpstr>Machine Learning Approach to Classification</vt:lpstr>
      <vt:lpstr>Machine Learning Approach to Classification</vt:lpstr>
      <vt:lpstr>Machine Learning Approach to Classification</vt:lpstr>
      <vt:lpstr>Machine Learning Approach to Classification</vt:lpstr>
      <vt:lpstr>Machine Learning Approach to Classification</vt:lpstr>
      <vt:lpstr>Machine Learning Approach to Classification</vt:lpstr>
      <vt:lpstr>Machine Learning Approach to Classification</vt:lpstr>
      <vt:lpstr>Machine Learning Approach to Classification</vt:lpstr>
      <vt:lpstr>Machine Learning Approach to Classification</vt:lpstr>
      <vt:lpstr>Loss: Softmax vs. SVM</vt:lpstr>
      <vt:lpstr>Linear Classification</vt:lpstr>
      <vt:lpstr>Optimization</vt:lpstr>
      <vt:lpstr>Computational Graphs</vt:lpstr>
      <vt:lpstr>Backpropagation</vt:lpstr>
      <vt:lpstr>Backpropagation</vt:lpstr>
      <vt:lpstr>Backpropagation in Linear Classification</vt:lpstr>
      <vt:lpstr>Backpropagation in Linear Classification</vt:lpstr>
      <vt:lpstr>Backpropagation in Linear Classification</vt:lpstr>
      <vt:lpstr>Backpropagation in Linear Classification</vt:lpstr>
      <vt:lpstr>Modularized Implementation</vt:lpstr>
      <vt:lpstr>Recall: Linear Classification</vt:lpstr>
      <vt:lpstr>Neural Networks</vt:lpstr>
      <vt:lpstr>Neural Network Architectures</vt:lpstr>
      <vt:lpstr>Disadvantages of Deep Neural Networks</vt:lpstr>
      <vt:lpstr>Disadvantages of Deep Neural Networks</vt:lpstr>
      <vt:lpstr>Disadvantages of Deep Neural Networks</vt:lpstr>
      <vt:lpstr>Convolutional Neural Networks (CNNs)</vt:lpstr>
      <vt:lpstr>Hierarchical Organization of Visual System</vt:lpstr>
      <vt:lpstr>Hierarchical Organization of Visual System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Convolutional Neural Networks</vt:lpstr>
      <vt:lpstr>CNNs</vt:lpstr>
      <vt:lpstr>Deep Learning vs. Artificial Intelligence</vt:lpstr>
      <vt:lpstr>Ingredients for Deep Learning</vt:lpstr>
      <vt:lpstr>Data: ImageNet</vt:lpstr>
      <vt:lpstr>ImageNet Large Scale Visual Recognition Challenge (CVPR 2015)</vt:lpstr>
      <vt:lpstr>Architecture</vt:lpstr>
      <vt:lpstr>Platforms</vt:lpstr>
      <vt:lpstr>What Made It All Possible</vt:lpstr>
      <vt:lpstr>What Made It All Possible</vt:lpstr>
      <vt:lpstr>Questions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Tavakkoli</dc:creator>
  <cp:lastModifiedBy>Alireza Tavakkoli</cp:lastModifiedBy>
  <cp:revision>116</cp:revision>
  <dcterms:created xsi:type="dcterms:W3CDTF">2019-01-03T19:48:27Z</dcterms:created>
  <dcterms:modified xsi:type="dcterms:W3CDTF">2022-09-12T02:57:47Z</dcterms:modified>
</cp:coreProperties>
</file>