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7e85c45e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7e85c45e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Generated 3000 images per category - small medium and large.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1500 abnormal and 1500 normal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1d059684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1d059684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Two models used in Quintana 2023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Global Average Pooling, followed by fully connected layer, with a soft max layer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 standard </a:t>
            </a:r>
            <a:r>
              <a:rPr lang="en"/>
              <a:t>metrics</a:t>
            </a:r>
            <a:r>
              <a:rPr lang="en"/>
              <a:t> like </a:t>
            </a:r>
            <a:r>
              <a:rPr lang="en"/>
              <a:t>accuracy, specificity and sensitivity, may use F1 score due to class imbalances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a7e85c45e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a7e85c45e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7e85c45e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a7e85c45e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7e85c45e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a7e85c45e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7e85c45e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7e85c45e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a7e85c45e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a7e85c45e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7e85c45e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a7e85c45e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7e85c45e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a7e85c45e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a7e85c45e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a7e85c45e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14b671df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14b671df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Subsequently, we intend to utilize this patch-based classifier to extract the lesion area using class activation maps.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Finally, we will feed this extracted area into a whole-image classifier,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generating patches for analysis, and predicting whether the area is malignant or benign.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7e85c45e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7e85c45e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a7e85c45e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a7e85c45e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41c7aa6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641c7aa6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641c7aa61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641c7aa61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641c7aa61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641c7aa61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641c7aa61c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641c7aa61c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641c7aa61c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641c7aa61c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641c7aa61c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641c7aa61c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641c7aa61c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641c7aa61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641c7aa61c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641c7aa61c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1a9d1973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1a9d1973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9217908e2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9217908e2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9217908e2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9217908e2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acd9962d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acd9962d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ffa13fa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ffa13fa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Contrast Limited Adaptive Histogram Equalization (CLAHE; Kaur et al., 2022).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technique will help eliminate artifacts and reduce background noise in the images.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7b5e640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a7b5e640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a7b5e6400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a7b5e6400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-80/10/10 train/validation/test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7b5e6400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a7b5e6400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a7de8568f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a7de8568f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Relationship Id="rId7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41.png"/><Relationship Id="rId5" Type="http://schemas.openxmlformats.org/officeDocument/2006/relationships/image" Target="../media/image47.png"/><Relationship Id="rId6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67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Relationship Id="rId7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60.png"/><Relationship Id="rId5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Relationship Id="rId4" Type="http://schemas.openxmlformats.org/officeDocument/2006/relationships/image" Target="../media/image63.png"/><Relationship Id="rId5" Type="http://schemas.openxmlformats.org/officeDocument/2006/relationships/image" Target="../media/image59.png"/><Relationship Id="rId6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Relationship Id="rId4" Type="http://schemas.openxmlformats.org/officeDocument/2006/relationships/image" Target="../media/image50.png"/><Relationship Id="rId5" Type="http://schemas.openxmlformats.org/officeDocument/2006/relationships/image" Target="../media/image65.png"/><Relationship Id="rId6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png"/><Relationship Id="rId4" Type="http://schemas.openxmlformats.org/officeDocument/2006/relationships/image" Target="../media/image23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20" Type="http://schemas.openxmlformats.org/officeDocument/2006/relationships/hyperlink" Target="http://paperpile.com/b/6aj0Jf/905P" TargetMode="External"/><Relationship Id="rId11" Type="http://schemas.openxmlformats.org/officeDocument/2006/relationships/hyperlink" Target="http://dx.doi.org/10.1109/spices52834.2022.9774096" TargetMode="External"/><Relationship Id="rId10" Type="http://schemas.openxmlformats.org/officeDocument/2006/relationships/hyperlink" Target="http://paperpile.com/b/6aj0Jf/3RiQ" TargetMode="External"/><Relationship Id="rId21" Type="http://schemas.openxmlformats.org/officeDocument/2006/relationships/hyperlink" Target="http://arxiv.org/abs/1803.01906" TargetMode="External"/><Relationship Id="rId13" Type="http://schemas.openxmlformats.org/officeDocument/2006/relationships/hyperlink" Target="http://paperpile.com/b/6aj0Jf/DPHa" TargetMode="External"/><Relationship Id="rId12" Type="http://schemas.openxmlformats.org/officeDocument/2006/relationships/hyperlink" Target="http://paperpile.com/b/6aj0Jf/DPHa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paperpile.com/b/6aj0Jf/yqn6" TargetMode="External"/><Relationship Id="rId4" Type="http://schemas.openxmlformats.org/officeDocument/2006/relationships/hyperlink" Target="http://paperpile.com/b/6aj0Jf/yqn6" TargetMode="External"/><Relationship Id="rId9" Type="http://schemas.openxmlformats.org/officeDocument/2006/relationships/hyperlink" Target="http://paperpile.com/b/6aj0Jf/3RiQ" TargetMode="External"/><Relationship Id="rId15" Type="http://schemas.openxmlformats.org/officeDocument/2006/relationships/hyperlink" Target="http://paperpile.com/b/6aj0Jf/DPHa" TargetMode="External"/><Relationship Id="rId14" Type="http://schemas.openxmlformats.org/officeDocument/2006/relationships/hyperlink" Target="http://paperpile.com/b/6aj0Jf/DPHa" TargetMode="External"/><Relationship Id="rId17" Type="http://schemas.openxmlformats.org/officeDocument/2006/relationships/hyperlink" Target="http://dx.doi.org/10.3390/bioengineering10050534" TargetMode="External"/><Relationship Id="rId16" Type="http://schemas.openxmlformats.org/officeDocument/2006/relationships/hyperlink" Target="http://paperpile.com/b/6aj0Jf/DPHa" TargetMode="External"/><Relationship Id="rId5" Type="http://schemas.openxmlformats.org/officeDocument/2006/relationships/hyperlink" Target="http://paperpile.com/b/6aj0Jf/yqn6" TargetMode="External"/><Relationship Id="rId19" Type="http://schemas.openxmlformats.org/officeDocument/2006/relationships/hyperlink" Target="http://paperpile.com/b/6aj0Jf/905P" TargetMode="External"/><Relationship Id="rId6" Type="http://schemas.openxmlformats.org/officeDocument/2006/relationships/hyperlink" Target="http://paperpile.com/b/6aj0Jf/yqn6" TargetMode="External"/><Relationship Id="rId18" Type="http://schemas.openxmlformats.org/officeDocument/2006/relationships/hyperlink" Target="http://paperpile.com/b/6aj0Jf/905P" TargetMode="External"/><Relationship Id="rId7" Type="http://schemas.openxmlformats.org/officeDocument/2006/relationships/hyperlink" Target="http://paperpile.com/b/6aj0Jf/yqn6" TargetMode="External"/><Relationship Id="rId8" Type="http://schemas.openxmlformats.org/officeDocument/2006/relationships/hyperlink" Target="http://paperpile.com/b/6aj0Jf/3RiQ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0.png"/><Relationship Id="rId13" Type="http://schemas.openxmlformats.org/officeDocument/2006/relationships/image" Target="../media/image8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435200"/>
            <a:ext cx="8520600" cy="227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Adapting patch-based classifiers for whole image classification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7083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</a:t>
            </a:r>
            <a:r>
              <a:rPr lang="en"/>
              <a:t>Székely</a:t>
            </a:r>
            <a:r>
              <a:rPr lang="en"/>
              <a:t> and Gaurav Srikar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 Augmentation</a:t>
            </a:r>
            <a:endParaRPr/>
          </a:p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173725" y="1207350"/>
            <a:ext cx="2451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95"/>
              <a:t>Original</a:t>
            </a:r>
            <a:endParaRPr sz="1595"/>
          </a:p>
        </p:txBody>
      </p:sp>
      <p:sp>
        <p:nvSpPr>
          <p:cNvPr id="199" name="Google Shape;1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3">
            <a:alphaModFix/>
          </a:blip>
          <a:srcRect b="5131" l="15526" r="17377" t="8913"/>
          <a:stretch/>
        </p:blipFill>
        <p:spPr>
          <a:xfrm>
            <a:off x="566000" y="1626300"/>
            <a:ext cx="1666452" cy="1626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2121000" y="1232700"/>
            <a:ext cx="2451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95"/>
              <a:t>Rotations</a:t>
            </a:r>
            <a:endParaRPr sz="1595"/>
          </a:p>
        </p:txBody>
      </p:sp>
      <p:sp>
        <p:nvSpPr>
          <p:cNvPr id="202" name="Google Shape;202;p22"/>
          <p:cNvSpPr txBox="1"/>
          <p:nvPr/>
        </p:nvSpPr>
        <p:spPr>
          <a:xfrm>
            <a:off x="4559025" y="1232700"/>
            <a:ext cx="1727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95">
                <a:solidFill>
                  <a:schemeClr val="lt2"/>
                </a:solidFill>
              </a:rPr>
              <a:t>Vertical flips</a:t>
            </a:r>
            <a:endParaRPr sz="1595">
              <a:solidFill>
                <a:schemeClr val="lt2"/>
              </a:solidFill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6531050" y="1195200"/>
            <a:ext cx="1727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95">
                <a:solidFill>
                  <a:schemeClr val="lt2"/>
                </a:solidFill>
              </a:rPr>
              <a:t>Horizontal Flips</a:t>
            </a:r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 rotWithShape="1">
          <a:blip r:embed="rId4">
            <a:alphaModFix/>
          </a:blip>
          <a:srcRect b="2518" l="12883" r="17361" t="8481"/>
          <a:stretch/>
        </p:blipFill>
        <p:spPr>
          <a:xfrm>
            <a:off x="6525363" y="1615925"/>
            <a:ext cx="1666452" cy="162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 rotWithShape="1">
          <a:blip r:embed="rId5">
            <a:alphaModFix/>
          </a:blip>
          <a:srcRect b="3654" l="12751" r="15368" t="6987"/>
          <a:stretch/>
        </p:blipFill>
        <p:spPr>
          <a:xfrm>
            <a:off x="4535425" y="1626300"/>
            <a:ext cx="1727099" cy="162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 rotWithShape="1">
          <a:blip r:embed="rId6">
            <a:alphaModFix/>
          </a:blip>
          <a:srcRect b="5355" l="12689" r="11506" t="7285"/>
          <a:stretch/>
        </p:blipFill>
        <p:spPr>
          <a:xfrm>
            <a:off x="2469663" y="1615925"/>
            <a:ext cx="1852150" cy="162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 rotWithShape="1">
          <a:blip r:embed="rId7">
            <a:alphaModFix/>
          </a:blip>
          <a:srcRect b="3661" l="12429" r="15180" t="9374"/>
          <a:stretch/>
        </p:blipFill>
        <p:spPr>
          <a:xfrm>
            <a:off x="9421250" y="2995728"/>
            <a:ext cx="1727099" cy="155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 txBox="1"/>
          <p:nvPr>
            <p:ph idx="1" type="body"/>
          </p:nvPr>
        </p:nvSpPr>
        <p:spPr>
          <a:xfrm rot="5400000">
            <a:off x="9116475" y="2638100"/>
            <a:ext cx="2451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2795"/>
              <a:t>=</a:t>
            </a:r>
            <a:endParaRPr sz="2795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/>
          <p:nvPr/>
        </p:nvSpPr>
        <p:spPr>
          <a:xfrm>
            <a:off x="160775" y="3010925"/>
            <a:ext cx="8712900" cy="134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219000" y="3116425"/>
            <a:ext cx="86181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Models</a:t>
            </a:r>
            <a:endParaRPr/>
          </a:p>
        </p:txBody>
      </p:sp>
      <p:sp>
        <p:nvSpPr>
          <p:cNvPr id="216" name="Google Shape;216;p23"/>
          <p:cNvSpPr txBox="1"/>
          <p:nvPr>
            <p:ph idx="1" type="body"/>
          </p:nvPr>
        </p:nvSpPr>
        <p:spPr>
          <a:xfrm>
            <a:off x="311700" y="712925"/>
            <a:ext cx="8024700" cy="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General Architecture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7" name="Google Shape;217;p23"/>
          <p:cNvSpPr txBox="1"/>
          <p:nvPr>
            <p:ph idx="1" type="body"/>
          </p:nvPr>
        </p:nvSpPr>
        <p:spPr>
          <a:xfrm>
            <a:off x="5925875" y="4355525"/>
            <a:ext cx="29478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407">
                <a:solidFill>
                  <a:schemeClr val="dk1"/>
                </a:solidFill>
              </a:rPr>
              <a:t>Adapted from Quintana et al, 2023</a:t>
            </a:r>
            <a:endParaRPr sz="1407">
              <a:solidFill>
                <a:schemeClr val="dk1"/>
              </a:solidFill>
            </a:endParaRPr>
          </a:p>
        </p:txBody>
      </p:sp>
      <p:sp>
        <p:nvSpPr>
          <p:cNvPr id="218" name="Google Shape;21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160775" y="1189625"/>
            <a:ext cx="8676300" cy="134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165500" y="1440000"/>
            <a:ext cx="1012500" cy="172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250" y="3165525"/>
            <a:ext cx="8712899" cy="9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66175"/>
            <a:ext cx="8712904" cy="9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Small x1 and x1.25 ResNet152</a:t>
            </a:r>
            <a:endParaRPr/>
          </a:p>
        </p:txBody>
      </p:sp>
      <p:sp>
        <p:nvSpPr>
          <p:cNvPr id="228" name="Google Shape;22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00" y="1404852"/>
            <a:ext cx="4171264" cy="278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013" y="1404850"/>
            <a:ext cx="4171284" cy="278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Small x1.50 and x1.75 ResNet152</a:t>
            </a:r>
            <a:endParaRPr/>
          </a:p>
        </p:txBody>
      </p:sp>
      <p:sp>
        <p:nvSpPr>
          <p:cNvPr id="237" name="Google Shape;23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7650"/>
            <a:ext cx="4138250" cy="27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100" y="1387645"/>
            <a:ext cx="4138250" cy="2758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Small x2 and x2.25 ResNet152</a:t>
            </a:r>
            <a:endParaRPr/>
          </a:p>
        </p:txBody>
      </p:sp>
      <p:sp>
        <p:nvSpPr>
          <p:cNvPr id="246" name="Google Shape;2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" name="Google Shape;2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4" y="1458644"/>
            <a:ext cx="4012948" cy="267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58650"/>
            <a:ext cx="4012954" cy="267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Small x1 and x1.25 DenseNet121</a:t>
            </a:r>
            <a:endParaRPr/>
          </a:p>
        </p:txBody>
      </p:sp>
      <p:sp>
        <p:nvSpPr>
          <p:cNvPr id="255" name="Google Shape;25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75" y="1265956"/>
            <a:ext cx="3918377" cy="261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151" y="1265938"/>
            <a:ext cx="3918377" cy="261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Small x1.50 and x1.75 DenseNet121</a:t>
            </a:r>
            <a:endParaRPr/>
          </a:p>
        </p:txBody>
      </p:sp>
      <p:sp>
        <p:nvSpPr>
          <p:cNvPr id="264" name="Google Shape;26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0233" y="1259150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00" y="1313875"/>
            <a:ext cx="4022548" cy="268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3675" y="1313894"/>
            <a:ext cx="4022548" cy="268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29708" y="441435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Small x2 and x2.25 DenseNet121</a:t>
            </a:r>
            <a:endParaRPr/>
          </a:p>
        </p:txBody>
      </p:sp>
      <p:sp>
        <p:nvSpPr>
          <p:cNvPr id="275" name="Google Shape;27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05" y="1156149"/>
            <a:ext cx="4247900" cy="28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177" y="1156134"/>
            <a:ext cx="4247900" cy="2831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Medium x1 and x1.25 </a:t>
            </a:r>
            <a:r>
              <a:rPr lang="en"/>
              <a:t>ResNet152</a:t>
            </a:r>
            <a:endParaRPr/>
          </a:p>
        </p:txBody>
      </p:sp>
      <p:sp>
        <p:nvSpPr>
          <p:cNvPr id="284" name="Google Shape;28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6" name="Google Shape;2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00" y="1245675"/>
            <a:ext cx="4117873" cy="27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125" y="1245662"/>
            <a:ext cx="4117873" cy="274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Medium x1 and x1.25 </a:t>
            </a:r>
            <a:r>
              <a:rPr lang="en"/>
              <a:t>DenseNet121</a:t>
            </a:r>
            <a:endParaRPr/>
          </a:p>
        </p:txBody>
      </p:sp>
      <p:sp>
        <p:nvSpPr>
          <p:cNvPr id="293" name="Google Shape;29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5" name="Google Shape;2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63" y="1510412"/>
            <a:ext cx="4051773" cy="270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962" y="1510436"/>
            <a:ext cx="4051773" cy="270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29725" y="475725"/>
            <a:ext cx="4785000" cy="45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575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0"/>
              <a:buChar char="●"/>
            </a:pPr>
            <a:r>
              <a:rPr lang="en" sz="1530">
                <a:solidFill>
                  <a:schemeClr val="dk1"/>
                </a:solidFill>
              </a:rPr>
              <a:t>Project Focus: Employ Patch-based CNNs for high-resolution mammography image classification.</a:t>
            </a:r>
            <a:endParaRPr sz="153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530"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30"/>
              <a:buChar char="●"/>
            </a:pPr>
            <a:r>
              <a:rPr lang="en" sz="1530">
                <a:solidFill>
                  <a:schemeClr val="dk1"/>
                </a:solidFill>
              </a:rPr>
              <a:t>Goal: Develop a patch-based classifier to discriminate whether an image contains abnormal or normal tissue, as well as apply a sliding window whole-image classifier</a:t>
            </a:r>
            <a:endParaRPr sz="153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530"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30"/>
              <a:buChar char="●"/>
            </a:pPr>
            <a:r>
              <a:rPr lang="en" sz="1530">
                <a:solidFill>
                  <a:schemeClr val="dk1"/>
                </a:solidFill>
              </a:rPr>
              <a:t>Hypothesis: Enhance mammogram mass classification accuracy using Patch-based methods.</a:t>
            </a:r>
            <a:endParaRPr sz="153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530"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30"/>
              <a:buChar char="●"/>
            </a:pPr>
            <a:r>
              <a:rPr lang="en" sz="1530">
                <a:solidFill>
                  <a:schemeClr val="dk1"/>
                </a:solidFill>
              </a:rPr>
              <a:t>Objective: Preserve essential details like small malignant masses and calcifications for improved high-resolution image classification.</a:t>
            </a:r>
            <a:endParaRPr sz="1530">
              <a:solidFill>
                <a:schemeClr val="dk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550" y="636725"/>
            <a:ext cx="4277250" cy="2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550" y="3067025"/>
            <a:ext cx="4277251" cy="15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/15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 txBox="1"/>
          <p:nvPr>
            <p:ph type="title"/>
          </p:nvPr>
        </p:nvSpPr>
        <p:spPr>
          <a:xfrm>
            <a:off x="2014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Large x1 ResNet125 and Large x1 DenseNet121</a:t>
            </a:r>
            <a:endParaRPr/>
          </a:p>
        </p:txBody>
      </p:sp>
      <p:sp>
        <p:nvSpPr>
          <p:cNvPr id="302" name="Google Shape;30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" name="Google Shape;3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7150" y="1517875"/>
            <a:ext cx="4029399" cy="26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51" y="1517863"/>
            <a:ext cx="4029399" cy="26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patches training/validation/test accuracy</a:t>
            </a:r>
            <a:endParaRPr/>
          </a:p>
        </p:txBody>
      </p:sp>
      <p:sp>
        <p:nvSpPr>
          <p:cNvPr id="311" name="Google Shape;31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3" name="Google Shape;3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75" y="1757363"/>
            <a:ext cx="4468823" cy="220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875" y="1757375"/>
            <a:ext cx="4468751" cy="2206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/>
          <p:nvPr/>
        </p:nvSpPr>
        <p:spPr>
          <a:xfrm>
            <a:off x="653725" y="2053400"/>
            <a:ext cx="741900" cy="1910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5109000" y="1995800"/>
            <a:ext cx="811500" cy="1910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4"/>
          <p:cNvPicPr preferRelativeResize="0"/>
          <p:nvPr/>
        </p:nvPicPr>
        <p:blipFill rotWithShape="1">
          <a:blip r:embed="rId3">
            <a:alphaModFix/>
          </a:blip>
          <a:srcRect b="4470" l="1301" r="57902" t="7532"/>
          <a:stretch/>
        </p:blipFill>
        <p:spPr>
          <a:xfrm>
            <a:off x="1327875" y="766150"/>
            <a:ext cx="292607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Sliding Window Approach</a:t>
            </a:r>
            <a:endParaRPr/>
          </a:p>
        </p:txBody>
      </p:sp>
      <p:sp>
        <p:nvSpPr>
          <p:cNvPr id="323" name="Google Shape;32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34"/>
          <p:cNvSpPr txBox="1"/>
          <p:nvPr/>
        </p:nvSpPr>
        <p:spPr>
          <a:xfrm>
            <a:off x="3515100" y="4395450"/>
            <a:ext cx="89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Not to scale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325" name="Google Shape;325;p34"/>
          <p:cNvSpPr/>
          <p:nvPr/>
        </p:nvSpPr>
        <p:spPr>
          <a:xfrm>
            <a:off x="1327625" y="7664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4"/>
          <p:cNvSpPr/>
          <p:nvPr/>
        </p:nvSpPr>
        <p:spPr>
          <a:xfrm>
            <a:off x="2059025" y="7664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4"/>
          <p:cNvSpPr/>
          <p:nvPr/>
        </p:nvSpPr>
        <p:spPr>
          <a:xfrm>
            <a:off x="2790425" y="7664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4"/>
          <p:cNvSpPr/>
          <p:nvPr/>
        </p:nvSpPr>
        <p:spPr>
          <a:xfrm>
            <a:off x="3521825" y="7664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4"/>
          <p:cNvSpPr/>
          <p:nvPr/>
        </p:nvSpPr>
        <p:spPr>
          <a:xfrm>
            <a:off x="1327863" y="14978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4"/>
          <p:cNvSpPr/>
          <p:nvPr/>
        </p:nvSpPr>
        <p:spPr>
          <a:xfrm>
            <a:off x="2059263" y="14978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4"/>
          <p:cNvSpPr/>
          <p:nvPr/>
        </p:nvSpPr>
        <p:spPr>
          <a:xfrm>
            <a:off x="2790663" y="14978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4"/>
          <p:cNvSpPr/>
          <p:nvPr/>
        </p:nvSpPr>
        <p:spPr>
          <a:xfrm>
            <a:off x="3522063" y="14978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4"/>
          <p:cNvSpPr/>
          <p:nvPr/>
        </p:nvSpPr>
        <p:spPr>
          <a:xfrm>
            <a:off x="1327625" y="22292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4"/>
          <p:cNvSpPr/>
          <p:nvPr/>
        </p:nvSpPr>
        <p:spPr>
          <a:xfrm>
            <a:off x="2059025" y="22292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4"/>
          <p:cNvSpPr/>
          <p:nvPr/>
        </p:nvSpPr>
        <p:spPr>
          <a:xfrm>
            <a:off x="2790425" y="22292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4"/>
          <p:cNvSpPr/>
          <p:nvPr/>
        </p:nvSpPr>
        <p:spPr>
          <a:xfrm>
            <a:off x="3521825" y="22292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4"/>
          <p:cNvSpPr/>
          <p:nvPr/>
        </p:nvSpPr>
        <p:spPr>
          <a:xfrm>
            <a:off x="1327863" y="29606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4"/>
          <p:cNvSpPr/>
          <p:nvPr/>
        </p:nvSpPr>
        <p:spPr>
          <a:xfrm>
            <a:off x="2059263" y="29606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4"/>
          <p:cNvSpPr/>
          <p:nvPr/>
        </p:nvSpPr>
        <p:spPr>
          <a:xfrm>
            <a:off x="2790663" y="29606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"/>
          <p:cNvSpPr/>
          <p:nvPr/>
        </p:nvSpPr>
        <p:spPr>
          <a:xfrm>
            <a:off x="3522063" y="29606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4"/>
          <p:cNvSpPr/>
          <p:nvPr/>
        </p:nvSpPr>
        <p:spPr>
          <a:xfrm>
            <a:off x="1327613" y="36920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4"/>
          <p:cNvSpPr/>
          <p:nvPr/>
        </p:nvSpPr>
        <p:spPr>
          <a:xfrm>
            <a:off x="2059013" y="36920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4"/>
          <p:cNvSpPr/>
          <p:nvPr/>
        </p:nvSpPr>
        <p:spPr>
          <a:xfrm>
            <a:off x="2790413" y="36920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4"/>
          <p:cNvSpPr/>
          <p:nvPr/>
        </p:nvSpPr>
        <p:spPr>
          <a:xfrm>
            <a:off x="3521813" y="3692050"/>
            <a:ext cx="731400" cy="7314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4"/>
          <p:cNvSpPr/>
          <p:nvPr/>
        </p:nvSpPr>
        <p:spPr>
          <a:xfrm>
            <a:off x="5653850" y="7548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46" name="Google Shape;346;p34"/>
          <p:cNvSpPr/>
          <p:nvPr/>
        </p:nvSpPr>
        <p:spPr>
          <a:xfrm>
            <a:off x="6115550" y="7548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47" name="Google Shape;347;p34"/>
          <p:cNvSpPr/>
          <p:nvPr/>
        </p:nvSpPr>
        <p:spPr>
          <a:xfrm>
            <a:off x="6577250" y="7548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48" name="Google Shape;348;p34"/>
          <p:cNvSpPr/>
          <p:nvPr/>
        </p:nvSpPr>
        <p:spPr>
          <a:xfrm>
            <a:off x="7038950" y="7548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49" name="Google Shape;349;p34"/>
          <p:cNvSpPr/>
          <p:nvPr/>
        </p:nvSpPr>
        <p:spPr>
          <a:xfrm>
            <a:off x="7038950" y="12165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350" name="Google Shape;350;p34"/>
          <p:cNvSpPr/>
          <p:nvPr/>
        </p:nvSpPr>
        <p:spPr>
          <a:xfrm>
            <a:off x="5653850" y="12165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1" name="Google Shape;351;p34"/>
          <p:cNvSpPr/>
          <p:nvPr/>
        </p:nvSpPr>
        <p:spPr>
          <a:xfrm>
            <a:off x="6115550" y="12165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6577250" y="12165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3" name="Google Shape;353;p34"/>
          <p:cNvSpPr/>
          <p:nvPr/>
        </p:nvSpPr>
        <p:spPr>
          <a:xfrm>
            <a:off x="5653850" y="16782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4" name="Google Shape;354;p34"/>
          <p:cNvSpPr/>
          <p:nvPr/>
        </p:nvSpPr>
        <p:spPr>
          <a:xfrm>
            <a:off x="6115550" y="16782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5" name="Google Shape;355;p34"/>
          <p:cNvSpPr/>
          <p:nvPr/>
        </p:nvSpPr>
        <p:spPr>
          <a:xfrm>
            <a:off x="6577250" y="16782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6" name="Google Shape;356;p34"/>
          <p:cNvSpPr/>
          <p:nvPr/>
        </p:nvSpPr>
        <p:spPr>
          <a:xfrm>
            <a:off x="7038950" y="16782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7" name="Google Shape;357;p34"/>
          <p:cNvSpPr/>
          <p:nvPr/>
        </p:nvSpPr>
        <p:spPr>
          <a:xfrm>
            <a:off x="7038950" y="21399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8" name="Google Shape;358;p34"/>
          <p:cNvSpPr/>
          <p:nvPr/>
        </p:nvSpPr>
        <p:spPr>
          <a:xfrm>
            <a:off x="5653850" y="21399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59" name="Google Shape;359;p34"/>
          <p:cNvSpPr/>
          <p:nvPr/>
        </p:nvSpPr>
        <p:spPr>
          <a:xfrm>
            <a:off x="6115550" y="21399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0" name="Google Shape;360;p34"/>
          <p:cNvSpPr/>
          <p:nvPr/>
        </p:nvSpPr>
        <p:spPr>
          <a:xfrm>
            <a:off x="6577250" y="21399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1" name="Google Shape;361;p34"/>
          <p:cNvSpPr/>
          <p:nvPr/>
        </p:nvSpPr>
        <p:spPr>
          <a:xfrm>
            <a:off x="5653850" y="26016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2" name="Google Shape;362;p34"/>
          <p:cNvSpPr/>
          <p:nvPr/>
        </p:nvSpPr>
        <p:spPr>
          <a:xfrm>
            <a:off x="6115550" y="26016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3" name="Google Shape;363;p34"/>
          <p:cNvSpPr/>
          <p:nvPr/>
        </p:nvSpPr>
        <p:spPr>
          <a:xfrm>
            <a:off x="6577250" y="2601675"/>
            <a:ext cx="461700" cy="4617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4" name="Google Shape;364;p34"/>
          <p:cNvSpPr/>
          <p:nvPr/>
        </p:nvSpPr>
        <p:spPr>
          <a:xfrm>
            <a:off x="7038950" y="2601675"/>
            <a:ext cx="461700" cy="4617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65" name="Google Shape;365;p34"/>
          <p:cNvSpPr txBox="1"/>
          <p:nvPr/>
        </p:nvSpPr>
        <p:spPr>
          <a:xfrm>
            <a:off x="5447925" y="3105325"/>
            <a:ext cx="32580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Image Size = (3518, 2800, 3)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Patch size = (175x175)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Stride = (33, 33, 3),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# Windows = (102, 80)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Disadvantages:</a:t>
            </a:r>
            <a:endParaRPr sz="17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Time consuming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/>
          <p:nvPr/>
        </p:nvSpPr>
        <p:spPr>
          <a:xfrm>
            <a:off x="411900" y="970388"/>
            <a:ext cx="8320200" cy="1558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Implementation of </a:t>
            </a:r>
            <a:r>
              <a:rPr lang="en"/>
              <a:t>Sliding Window Approach</a:t>
            </a:r>
            <a:endParaRPr/>
          </a:p>
        </p:txBody>
      </p:sp>
      <p:sp>
        <p:nvSpPr>
          <p:cNvPr id="372" name="Google Shape;37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3" name="Google Shape;373;p35"/>
          <p:cNvPicPr preferRelativeResize="0"/>
          <p:nvPr/>
        </p:nvPicPr>
        <p:blipFill rotWithShape="1">
          <a:blip r:embed="rId3">
            <a:alphaModFix/>
          </a:blip>
          <a:srcRect b="0" l="0" r="5873" t="0"/>
          <a:stretch/>
        </p:blipFill>
        <p:spPr>
          <a:xfrm>
            <a:off x="411975" y="3090850"/>
            <a:ext cx="8320050" cy="15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450" y="1153950"/>
            <a:ext cx="955725" cy="9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5"/>
          <p:cNvSpPr txBox="1"/>
          <p:nvPr/>
        </p:nvSpPr>
        <p:spPr>
          <a:xfrm>
            <a:off x="766413" y="2075400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14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6" name="Google Shape;37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343" y="1239276"/>
            <a:ext cx="787380" cy="78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6075" y="1386213"/>
            <a:ext cx="491200" cy="4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1850" y="1586100"/>
            <a:ext cx="91440" cy="9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6900" y="1586100"/>
            <a:ext cx="91440" cy="9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0175" y="1586087"/>
            <a:ext cx="91440" cy="9144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5"/>
          <p:cNvSpPr txBox="1"/>
          <p:nvPr/>
        </p:nvSpPr>
        <p:spPr>
          <a:xfrm>
            <a:off x="2528738" y="2075400"/>
            <a:ext cx="107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35"/>
          <p:cNvSpPr txBox="1"/>
          <p:nvPr/>
        </p:nvSpPr>
        <p:spPr>
          <a:xfrm>
            <a:off x="4283763" y="2075400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16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5489663" y="2075400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400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35"/>
          <p:cNvSpPr txBox="1"/>
          <p:nvPr/>
        </p:nvSpPr>
        <p:spPr>
          <a:xfrm>
            <a:off x="6564713" y="2075400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400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7801113" y="2075388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6" name="Google Shape;386;p35"/>
          <p:cNvCxnSpPr/>
          <p:nvPr/>
        </p:nvCxnSpPr>
        <p:spPr>
          <a:xfrm>
            <a:off x="2035250" y="16526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35"/>
          <p:cNvSpPr txBox="1"/>
          <p:nvPr/>
        </p:nvSpPr>
        <p:spPr>
          <a:xfrm>
            <a:off x="1906407" y="1602938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8" name="Google Shape;388;p35"/>
          <p:cNvCxnSpPr/>
          <p:nvPr/>
        </p:nvCxnSpPr>
        <p:spPr>
          <a:xfrm>
            <a:off x="3825900" y="16526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9" name="Google Shape;389;p35"/>
          <p:cNvSpPr txBox="1"/>
          <p:nvPr/>
        </p:nvSpPr>
        <p:spPr>
          <a:xfrm>
            <a:off x="3697057" y="1602938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0" name="Google Shape;390;p35"/>
          <p:cNvCxnSpPr/>
          <p:nvPr/>
        </p:nvCxnSpPr>
        <p:spPr>
          <a:xfrm>
            <a:off x="5302563" y="16526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1" name="Google Shape;391;p35"/>
          <p:cNvSpPr txBox="1"/>
          <p:nvPr/>
        </p:nvSpPr>
        <p:spPr>
          <a:xfrm>
            <a:off x="5173719" y="1602938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2" name="Google Shape;392;p35"/>
          <p:cNvCxnSpPr/>
          <p:nvPr/>
        </p:nvCxnSpPr>
        <p:spPr>
          <a:xfrm>
            <a:off x="6343100" y="16145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3" name="Google Shape;393;p35"/>
          <p:cNvSpPr txBox="1"/>
          <p:nvPr/>
        </p:nvSpPr>
        <p:spPr>
          <a:xfrm>
            <a:off x="6214257" y="1564838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4" name="Google Shape;394;p35"/>
          <p:cNvCxnSpPr/>
          <p:nvPr/>
        </p:nvCxnSpPr>
        <p:spPr>
          <a:xfrm>
            <a:off x="7497263" y="16145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35"/>
          <p:cNvSpPr txBox="1"/>
          <p:nvPr/>
        </p:nvSpPr>
        <p:spPr>
          <a:xfrm>
            <a:off x="7368419" y="1564838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p35"/>
          <p:cNvSpPr txBox="1"/>
          <p:nvPr/>
        </p:nvSpPr>
        <p:spPr>
          <a:xfrm>
            <a:off x="3495339" y="1283325"/>
            <a:ext cx="107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 POOL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35"/>
          <p:cNvSpPr txBox="1"/>
          <p:nvPr/>
        </p:nvSpPr>
        <p:spPr>
          <a:xfrm>
            <a:off x="5219006" y="1283325"/>
            <a:ext cx="49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FC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35"/>
          <p:cNvSpPr txBox="1"/>
          <p:nvPr/>
        </p:nvSpPr>
        <p:spPr>
          <a:xfrm>
            <a:off x="6259556" y="1283325"/>
            <a:ext cx="49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FC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35"/>
          <p:cNvSpPr txBox="1"/>
          <p:nvPr/>
        </p:nvSpPr>
        <p:spPr>
          <a:xfrm>
            <a:off x="7413719" y="1283325"/>
            <a:ext cx="49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FC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35"/>
          <p:cNvSpPr txBox="1"/>
          <p:nvPr/>
        </p:nvSpPr>
        <p:spPr>
          <a:xfrm>
            <a:off x="411900" y="569275"/>
            <a:ext cx="485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Training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401" name="Google Shape;401;p35"/>
          <p:cNvSpPr txBox="1"/>
          <p:nvPr/>
        </p:nvSpPr>
        <p:spPr>
          <a:xfrm>
            <a:off x="411900" y="2702550"/>
            <a:ext cx="485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Testing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"/>
          <p:cNvSpPr/>
          <p:nvPr/>
        </p:nvSpPr>
        <p:spPr>
          <a:xfrm>
            <a:off x="162450" y="1393800"/>
            <a:ext cx="8819100" cy="226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Implementation of Sliding Window Approach</a:t>
            </a:r>
            <a:endParaRPr/>
          </a:p>
        </p:txBody>
      </p:sp>
      <p:sp>
        <p:nvSpPr>
          <p:cNvPr id="408" name="Google Shape;40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36"/>
          <p:cNvSpPr/>
          <p:nvPr/>
        </p:nvSpPr>
        <p:spPr>
          <a:xfrm>
            <a:off x="2114725" y="1990575"/>
            <a:ext cx="1394400" cy="784800"/>
          </a:xfrm>
          <a:prstGeom prst="cube">
            <a:avLst>
              <a:gd fmla="val 10592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Trained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DenseNet121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/ ResNet152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Patch Classifier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0" name="Google Shape;4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050" y="1905100"/>
            <a:ext cx="955725" cy="9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893" y="1990426"/>
            <a:ext cx="787380" cy="78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393" y="1990438"/>
            <a:ext cx="787380" cy="785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36"/>
          <p:cNvCxnSpPr/>
          <p:nvPr/>
        </p:nvCxnSpPr>
        <p:spPr>
          <a:xfrm>
            <a:off x="1710213" y="238297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4" name="Google Shape;414;p36"/>
          <p:cNvSpPr txBox="1"/>
          <p:nvPr/>
        </p:nvSpPr>
        <p:spPr>
          <a:xfrm>
            <a:off x="355604" y="3195600"/>
            <a:ext cx="13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3518 x 2800 x 3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5" name="Google Shape;415;p36"/>
          <p:cNvCxnSpPr/>
          <p:nvPr/>
        </p:nvCxnSpPr>
        <p:spPr>
          <a:xfrm>
            <a:off x="3576025" y="2382963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36"/>
          <p:cNvSpPr txBox="1"/>
          <p:nvPr/>
        </p:nvSpPr>
        <p:spPr>
          <a:xfrm>
            <a:off x="3968000" y="3195600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3926164" y="1535800"/>
            <a:ext cx="103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Feature Maps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8" name="Google Shape;418;p36"/>
          <p:cNvCxnSpPr/>
          <p:nvPr/>
        </p:nvCxnSpPr>
        <p:spPr>
          <a:xfrm>
            <a:off x="5029338" y="23552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9" name="Google Shape;419;p36"/>
          <p:cNvSpPr txBox="1"/>
          <p:nvPr/>
        </p:nvSpPr>
        <p:spPr>
          <a:xfrm>
            <a:off x="4900494" y="2305538"/>
            <a:ext cx="58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f1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f2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20" name="Google Shape;420;p36"/>
          <p:cNvCxnSpPr/>
          <p:nvPr/>
        </p:nvCxnSpPr>
        <p:spPr>
          <a:xfrm>
            <a:off x="6351838" y="235522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36"/>
          <p:cNvSpPr txBox="1"/>
          <p:nvPr/>
        </p:nvSpPr>
        <p:spPr>
          <a:xfrm>
            <a:off x="6222994" y="2305538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36"/>
          <p:cNvSpPr txBox="1"/>
          <p:nvPr/>
        </p:nvSpPr>
        <p:spPr>
          <a:xfrm>
            <a:off x="5374688" y="3195600"/>
            <a:ext cx="95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1024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36"/>
          <p:cNvSpPr txBox="1"/>
          <p:nvPr/>
        </p:nvSpPr>
        <p:spPr>
          <a:xfrm>
            <a:off x="6697188" y="3195600"/>
            <a:ext cx="95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1024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4" name="Google Shape;4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7693" y="1990563"/>
            <a:ext cx="787380" cy="785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36"/>
          <p:cNvCxnSpPr/>
          <p:nvPr/>
        </p:nvCxnSpPr>
        <p:spPr>
          <a:xfrm>
            <a:off x="7628543" y="2355236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6" name="Google Shape;426;p36"/>
          <p:cNvSpPr txBox="1"/>
          <p:nvPr/>
        </p:nvSpPr>
        <p:spPr>
          <a:xfrm>
            <a:off x="7499700" y="2305549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p36"/>
          <p:cNvSpPr txBox="1"/>
          <p:nvPr/>
        </p:nvSpPr>
        <p:spPr>
          <a:xfrm>
            <a:off x="7943488" y="3195725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106 x 83 x 2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8" name="Google Shape;428;p36"/>
          <p:cNvPicPr preferRelativeResize="0"/>
          <p:nvPr/>
        </p:nvPicPr>
        <p:blipFill rotWithShape="1">
          <a:blip r:embed="rId5">
            <a:alphaModFix/>
          </a:blip>
          <a:srcRect b="4470" l="1301" r="57902" t="7532"/>
          <a:stretch/>
        </p:blipFill>
        <p:spPr>
          <a:xfrm>
            <a:off x="355625" y="1570487"/>
            <a:ext cx="1300199" cy="16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with Whole Image</a:t>
            </a:r>
            <a:endParaRPr/>
          </a:p>
        </p:txBody>
      </p:sp>
      <p:sp>
        <p:nvSpPr>
          <p:cNvPr id="434" name="Google Shape;43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5" name="Google Shape;4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125" y="636725"/>
            <a:ext cx="7172325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with Whole Image</a:t>
            </a:r>
            <a:endParaRPr/>
          </a:p>
        </p:txBody>
      </p:sp>
      <p:sp>
        <p:nvSpPr>
          <p:cNvPr id="441" name="Google Shape;44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38"/>
          <p:cNvSpPr txBox="1"/>
          <p:nvPr/>
        </p:nvSpPr>
        <p:spPr>
          <a:xfrm>
            <a:off x="2142725" y="4438825"/>
            <a:ext cx="558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CISW Duration: 2 Secs 841814 msec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SW Duration: 12.0 Mins 25 Secs 293741 msec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443" name="Google Shape;443;p38"/>
          <p:cNvPicPr preferRelativeResize="0"/>
          <p:nvPr/>
        </p:nvPicPr>
        <p:blipFill rotWithShape="1">
          <a:blip r:embed="rId3">
            <a:alphaModFix/>
          </a:blip>
          <a:srcRect b="8600" l="11306" r="11089" t="5995"/>
          <a:stretch/>
        </p:blipFill>
        <p:spPr>
          <a:xfrm>
            <a:off x="1266900" y="636725"/>
            <a:ext cx="6909735" cy="38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without Regularization</a:t>
            </a:r>
            <a:endParaRPr/>
          </a:p>
        </p:txBody>
      </p:sp>
      <p:sp>
        <p:nvSpPr>
          <p:cNvPr id="449" name="Google Shape;44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0" name="Google Shape;450;p39"/>
          <p:cNvPicPr preferRelativeResize="0"/>
          <p:nvPr/>
        </p:nvPicPr>
        <p:blipFill rotWithShape="1">
          <a:blip r:embed="rId3">
            <a:alphaModFix/>
          </a:blip>
          <a:srcRect b="0" l="55620" r="0" t="0"/>
          <a:stretch/>
        </p:blipFill>
        <p:spPr>
          <a:xfrm>
            <a:off x="1478900" y="657750"/>
            <a:ext cx="2931450" cy="37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9"/>
          <p:cNvSpPr txBox="1"/>
          <p:nvPr/>
        </p:nvSpPr>
        <p:spPr>
          <a:xfrm>
            <a:off x="1964375" y="4476775"/>
            <a:ext cx="196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Without Dropout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52" name="Google Shape;452;p39"/>
          <p:cNvPicPr preferRelativeResize="0"/>
          <p:nvPr/>
        </p:nvPicPr>
        <p:blipFill rotWithShape="1">
          <a:blip r:embed="rId4">
            <a:alphaModFix/>
          </a:blip>
          <a:srcRect b="0" l="56153" r="0" t="0"/>
          <a:stretch/>
        </p:blipFill>
        <p:spPr>
          <a:xfrm>
            <a:off x="4817275" y="657750"/>
            <a:ext cx="2931450" cy="37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9"/>
          <p:cNvSpPr txBox="1"/>
          <p:nvPr/>
        </p:nvSpPr>
        <p:spPr>
          <a:xfrm>
            <a:off x="5302750" y="4476775"/>
            <a:ext cx="196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With Dropout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Aggregation Techniques</a:t>
            </a:r>
            <a:endParaRPr/>
          </a:p>
        </p:txBody>
      </p:sp>
      <p:sp>
        <p:nvSpPr>
          <p:cNvPr id="459" name="Google Shape;45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p40"/>
          <p:cNvSpPr txBox="1"/>
          <p:nvPr/>
        </p:nvSpPr>
        <p:spPr>
          <a:xfrm>
            <a:off x="311700" y="795300"/>
            <a:ext cx="8129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Multiple Instance Learning - Campanella 2019 - Requires large datasets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Majority vote of class predictions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Averaging the prediction </a:t>
            </a:r>
            <a:r>
              <a:rPr b="1" lang="en" sz="1800">
                <a:solidFill>
                  <a:schemeClr val="dk1"/>
                </a:solidFill>
              </a:rPr>
              <a:t>scores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Compute a quantile function of the patch prediction scores to more fully characterize their distribution, then train a linear classifier from the quantile function or build quantile aggregation into a CNN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- Couture 2018a&amp;b.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Other patch feature aggregation techniques.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61" name="Google Shape;461;p40"/>
          <p:cNvPicPr preferRelativeResize="0"/>
          <p:nvPr/>
        </p:nvPicPr>
        <p:blipFill rotWithShape="1">
          <a:blip r:embed="rId3">
            <a:alphaModFix/>
          </a:blip>
          <a:srcRect b="12793" l="0" r="0" t="0"/>
          <a:stretch/>
        </p:blipFill>
        <p:spPr>
          <a:xfrm>
            <a:off x="399950" y="3404375"/>
            <a:ext cx="2035150" cy="14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000" y="3399825"/>
            <a:ext cx="1593974" cy="14412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0"/>
          <p:cNvGrpSpPr/>
          <p:nvPr/>
        </p:nvGrpSpPr>
        <p:grpSpPr>
          <a:xfrm>
            <a:off x="4370878" y="3399800"/>
            <a:ext cx="1443726" cy="1441238"/>
            <a:chOff x="4724399" y="3366125"/>
            <a:chExt cx="1675051" cy="1690800"/>
          </a:xfrm>
        </p:grpSpPr>
        <p:sp>
          <p:nvSpPr>
            <p:cNvPr id="464" name="Google Shape;464;p40"/>
            <p:cNvSpPr/>
            <p:nvPr/>
          </p:nvSpPr>
          <p:spPr>
            <a:xfrm>
              <a:off x="4734750" y="3366125"/>
              <a:ext cx="1664700" cy="16908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65" name="Google Shape;465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24399" y="3413625"/>
              <a:ext cx="1642200" cy="164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6" name="Google Shape;46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500" y="3399800"/>
            <a:ext cx="2758551" cy="14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Current Direction</a:t>
            </a:r>
            <a:endParaRPr/>
          </a:p>
        </p:txBody>
      </p:sp>
      <p:sp>
        <p:nvSpPr>
          <p:cNvPr id="472" name="Google Shape;472;p41"/>
          <p:cNvSpPr txBox="1"/>
          <p:nvPr>
            <p:ph idx="12" type="sldNum"/>
          </p:nvPr>
        </p:nvSpPr>
        <p:spPr>
          <a:xfrm>
            <a:off x="8595308" y="474990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3" name="Google Shape;473;p41"/>
          <p:cNvSpPr/>
          <p:nvPr/>
        </p:nvSpPr>
        <p:spPr>
          <a:xfrm>
            <a:off x="730550" y="714650"/>
            <a:ext cx="8236500" cy="2043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1"/>
          <p:cNvSpPr/>
          <p:nvPr/>
        </p:nvSpPr>
        <p:spPr>
          <a:xfrm>
            <a:off x="2593988" y="1221175"/>
            <a:ext cx="1394400" cy="784800"/>
          </a:xfrm>
          <a:prstGeom prst="cube">
            <a:avLst>
              <a:gd fmla="val 10592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Our Patch Classifier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5" name="Google Shape;4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255" y="1221038"/>
            <a:ext cx="787380" cy="785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41"/>
          <p:cNvCxnSpPr/>
          <p:nvPr/>
        </p:nvCxnSpPr>
        <p:spPr>
          <a:xfrm>
            <a:off x="2194650" y="1611875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7" name="Google Shape;477;p41"/>
          <p:cNvSpPr txBox="1"/>
          <p:nvPr/>
        </p:nvSpPr>
        <p:spPr>
          <a:xfrm>
            <a:off x="845192" y="2435888"/>
            <a:ext cx="13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3518 x 2800 x 3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8" name="Google Shape;478;p41"/>
          <p:cNvCxnSpPr/>
          <p:nvPr/>
        </p:nvCxnSpPr>
        <p:spPr>
          <a:xfrm>
            <a:off x="4039763" y="1611863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9" name="Google Shape;479;p41"/>
          <p:cNvSpPr txBox="1"/>
          <p:nvPr/>
        </p:nvSpPr>
        <p:spPr>
          <a:xfrm>
            <a:off x="4283075" y="2384075"/>
            <a:ext cx="119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1024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0" name="Google Shape;480;p41"/>
          <p:cNvCxnSpPr/>
          <p:nvPr/>
        </p:nvCxnSpPr>
        <p:spPr>
          <a:xfrm>
            <a:off x="5288406" y="1585836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1" name="Google Shape;481;p41"/>
          <p:cNvSpPr txBox="1"/>
          <p:nvPr/>
        </p:nvSpPr>
        <p:spPr>
          <a:xfrm>
            <a:off x="5159563" y="1536149"/>
            <a:ext cx="58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</a:t>
            </a:r>
            <a:r>
              <a:rPr lang="en" sz="1200">
                <a:solidFill>
                  <a:schemeClr val="lt1"/>
                </a:solidFill>
              </a:rPr>
              <a:t>X</a:t>
            </a: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p41"/>
          <p:cNvSpPr txBox="1"/>
          <p:nvPr/>
        </p:nvSpPr>
        <p:spPr>
          <a:xfrm>
            <a:off x="6291863" y="2384075"/>
            <a:ext cx="9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106 x 83 x 2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3" name="Google Shape;483;p41"/>
          <p:cNvPicPr preferRelativeResize="0"/>
          <p:nvPr/>
        </p:nvPicPr>
        <p:blipFill rotWithShape="1">
          <a:blip r:embed="rId4">
            <a:alphaModFix/>
          </a:blip>
          <a:srcRect b="4470" l="1301" r="57902" t="7532"/>
          <a:stretch/>
        </p:blipFill>
        <p:spPr>
          <a:xfrm>
            <a:off x="845213" y="810775"/>
            <a:ext cx="1300199" cy="16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701" y="963849"/>
            <a:ext cx="86150" cy="12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1"/>
          <p:cNvSpPr/>
          <p:nvPr/>
        </p:nvSpPr>
        <p:spPr>
          <a:xfrm>
            <a:off x="5651238" y="1339050"/>
            <a:ext cx="656700" cy="61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GAP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6" name="Google Shape;486;p41"/>
          <p:cNvCxnSpPr/>
          <p:nvPr/>
        </p:nvCxnSpPr>
        <p:spPr>
          <a:xfrm>
            <a:off x="6342588" y="1585813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7" name="Google Shape;487;p41"/>
          <p:cNvCxnSpPr/>
          <p:nvPr/>
        </p:nvCxnSpPr>
        <p:spPr>
          <a:xfrm>
            <a:off x="6865163" y="1585813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8" name="Google Shape;488;p41"/>
          <p:cNvSpPr/>
          <p:nvPr/>
        </p:nvSpPr>
        <p:spPr>
          <a:xfrm rot="5400000">
            <a:off x="6641063" y="1450025"/>
            <a:ext cx="1544400" cy="32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Dense</a:t>
            </a:r>
            <a:endParaRPr/>
          </a:p>
        </p:txBody>
      </p:sp>
      <p:sp>
        <p:nvSpPr>
          <p:cNvPr id="489" name="Google Shape;489;p41"/>
          <p:cNvSpPr/>
          <p:nvPr/>
        </p:nvSpPr>
        <p:spPr>
          <a:xfrm rot="5400000">
            <a:off x="7362213" y="1451850"/>
            <a:ext cx="1544400" cy="32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Dense</a:t>
            </a:r>
            <a:endParaRPr/>
          </a:p>
        </p:txBody>
      </p:sp>
      <p:cxnSp>
        <p:nvCxnSpPr>
          <p:cNvPr id="490" name="Google Shape;490;p41"/>
          <p:cNvCxnSpPr/>
          <p:nvPr/>
        </p:nvCxnSpPr>
        <p:spPr>
          <a:xfrm>
            <a:off x="7598788" y="1585813"/>
            <a:ext cx="35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1" name="Google Shape;491;p41"/>
          <p:cNvCxnSpPr>
            <a:stCxn id="489" idx="0"/>
          </p:cNvCxnSpPr>
          <p:nvPr/>
        </p:nvCxnSpPr>
        <p:spPr>
          <a:xfrm flipH="1" rot="10800000">
            <a:off x="8296263" y="1385400"/>
            <a:ext cx="138900" cy="22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2" name="Google Shape;492;p41"/>
          <p:cNvSpPr/>
          <p:nvPr/>
        </p:nvSpPr>
        <p:spPr>
          <a:xfrm>
            <a:off x="8453988" y="1325600"/>
            <a:ext cx="74100" cy="83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cxnSp>
        <p:nvCxnSpPr>
          <p:cNvPr id="493" name="Google Shape;493;p41"/>
          <p:cNvCxnSpPr>
            <a:stCxn id="489" idx="0"/>
          </p:cNvCxnSpPr>
          <p:nvPr/>
        </p:nvCxnSpPr>
        <p:spPr>
          <a:xfrm>
            <a:off x="8296263" y="1613700"/>
            <a:ext cx="129600" cy="18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4" name="Google Shape;494;p41"/>
          <p:cNvSpPr/>
          <p:nvPr/>
        </p:nvSpPr>
        <p:spPr>
          <a:xfrm>
            <a:off x="8453988" y="1766275"/>
            <a:ext cx="74100" cy="83400"/>
          </a:xfrm>
          <a:prstGeom prst="ellipse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495" name="Google Shape;495;p41"/>
          <p:cNvSpPr txBox="1"/>
          <p:nvPr/>
        </p:nvSpPr>
        <p:spPr>
          <a:xfrm>
            <a:off x="8453988" y="1221050"/>
            <a:ext cx="581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Abnormal</a:t>
            </a:r>
            <a:endParaRPr sz="700"/>
          </a:p>
        </p:txBody>
      </p:sp>
      <p:sp>
        <p:nvSpPr>
          <p:cNvPr id="496" name="Google Shape;496;p41"/>
          <p:cNvSpPr txBox="1"/>
          <p:nvPr/>
        </p:nvSpPr>
        <p:spPr>
          <a:xfrm>
            <a:off x="8453988" y="1661725"/>
            <a:ext cx="581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N</a:t>
            </a:r>
            <a:r>
              <a:rPr lang="en" sz="700"/>
              <a:t>ormal</a:t>
            </a:r>
            <a:endParaRPr sz="700"/>
          </a:p>
        </p:txBody>
      </p:sp>
      <p:pic>
        <p:nvPicPr>
          <p:cNvPr id="497" name="Google Shape;497;p41"/>
          <p:cNvPicPr preferRelativeResize="0"/>
          <p:nvPr/>
        </p:nvPicPr>
        <p:blipFill rotWithShape="1">
          <a:blip r:embed="rId6">
            <a:alphaModFix/>
          </a:blip>
          <a:srcRect b="50468" l="0" r="0" t="0"/>
          <a:stretch/>
        </p:blipFill>
        <p:spPr>
          <a:xfrm>
            <a:off x="730562" y="3131325"/>
            <a:ext cx="4990174" cy="172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1"/>
          <p:cNvSpPr txBox="1"/>
          <p:nvPr/>
        </p:nvSpPr>
        <p:spPr>
          <a:xfrm>
            <a:off x="296500" y="714650"/>
            <a:ext cx="54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365675" y="3131325"/>
            <a:ext cx="54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2.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500" name="Google Shape;500;p41"/>
          <p:cNvGrpSpPr/>
          <p:nvPr/>
        </p:nvGrpSpPr>
        <p:grpSpPr>
          <a:xfrm>
            <a:off x="5638509" y="755045"/>
            <a:ext cx="3292200" cy="1995048"/>
            <a:chOff x="5638509" y="755045"/>
            <a:chExt cx="3292200" cy="1995048"/>
          </a:xfrm>
        </p:grpSpPr>
        <p:sp>
          <p:nvSpPr>
            <p:cNvPr id="501" name="Google Shape;501;p41"/>
            <p:cNvSpPr/>
            <p:nvPr/>
          </p:nvSpPr>
          <p:spPr>
            <a:xfrm>
              <a:off x="5638509" y="755045"/>
              <a:ext cx="3292200" cy="1979369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2" name="Google Shape;502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48652" y="1227843"/>
              <a:ext cx="787380" cy="771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41"/>
            <p:cNvSpPr txBox="1"/>
            <p:nvPr/>
          </p:nvSpPr>
          <p:spPr>
            <a:xfrm>
              <a:off x="5664434" y="2380792"/>
              <a:ext cx="95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106 x 83 x 2</a:t>
              </a:r>
              <a:endPara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Review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950" y="907750"/>
            <a:ext cx="3432299" cy="271210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5637950" y="560525"/>
            <a:ext cx="21261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407">
                <a:solidFill>
                  <a:schemeClr val="dk1"/>
                </a:solidFill>
              </a:rPr>
              <a:t>Xi et. al. 2018</a:t>
            </a:r>
            <a:endParaRPr sz="1407">
              <a:solidFill>
                <a:schemeClr val="dk1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950" y="3712175"/>
            <a:ext cx="3432299" cy="95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82675" y="560525"/>
            <a:ext cx="21261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407">
                <a:solidFill>
                  <a:schemeClr val="dk1"/>
                </a:solidFill>
              </a:rPr>
              <a:t>Quintana et. al. 2023</a:t>
            </a:r>
            <a:endParaRPr sz="1407">
              <a:solidFill>
                <a:schemeClr val="dk1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075" y="902200"/>
            <a:ext cx="5404293" cy="376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2"/>
          <p:cNvSpPr txBox="1"/>
          <p:nvPr>
            <p:ph idx="1" type="body"/>
          </p:nvPr>
        </p:nvSpPr>
        <p:spPr>
          <a:xfrm>
            <a:off x="311700" y="647350"/>
            <a:ext cx="8520600" cy="43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742950" rtl="0" algn="l">
              <a:lnSpc>
                <a:spcPct val="1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Hou, L., Samaras, D., Kurc, T. M., Gao, Y., Davis, J. E., &amp; Saltz, J. H. (2016). Patch-based Convolutional Neural Network for Whole Slide Tissue Image Classification. </a:t>
            </a:r>
            <a:r>
              <a:rPr i="1"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Proceedings / CVPR, IEEE Computer Society Conference on Computer Vision and Pattern Recognition. IEEE Computer Society Conference on Computer Vision and Pattern Recognition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</a:t>
            </a:r>
            <a:r>
              <a:rPr i="1"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2016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2424–2433.</a:t>
            </a:r>
            <a:endParaRPr sz="113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74295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Kaur, G., Joseph, A. J., &amp; Pournami. (2022, March 10). Patch-based All convolutional neural network model for classification of benign and malignant mammograms. </a:t>
            </a:r>
            <a:r>
              <a:rPr i="1"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2022 IEEE International Conference on Signal Processing, Informatics, Communication and Energy Systems (SPICES)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 2022 IEEE International Conference on Signal Processing, Informatics, Communication and Energy Systems (SPICES), THIRUVANANTHAPURAM, India. https://doi.org/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10.1109/spices52834.2022.9774096</a:t>
            </a:r>
            <a:endParaRPr sz="113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74295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Quintana, G. I., Li, Z., Vancamberg, L., Mougeot, M., Desolneux, A., &amp; Muller, S. (2023). Exploiting Patch Sizes and Resolutions for Multi-Scale Deep Learning in Mammogram Image Classification. </a:t>
            </a:r>
            <a:r>
              <a:rPr i="1"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Bioengineering (Basel, Switzerland)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</a:t>
            </a:r>
            <a:r>
              <a:rPr i="1"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(5). https://doi.org/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10.3390/bioengineering10050534</a:t>
            </a:r>
            <a:endParaRPr sz="113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74295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Xi, P., Shu, C., &amp; Goubran, R. (2018). Abnormality Detection in Mammography using Deep Convolutional Neural Networks. In </a:t>
            </a:r>
            <a:r>
              <a:rPr i="1"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arXiv [cs.CV]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 arXiv. </a:t>
            </a:r>
            <a:r>
              <a:rPr lang="en" sz="113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http://arxiv.org/abs/1803.01906</a:t>
            </a:r>
            <a:endParaRPr sz="113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742950" rtl="0" algn="l">
              <a:lnSpc>
                <a:spcPct val="18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113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Rangarajan, K., Gupta, A., Dasgupta, S., Marri, U., Gupta, A. K., Hari, S., ... &amp; Arora, C. (2022). Ultra-high resolution, multi-scale, context-aware approach for detection of small cancers on mammography. Scientific reports, 12(1), 11622.</a:t>
            </a:r>
            <a:endParaRPr sz="113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595">
              <a:solidFill>
                <a:schemeClr val="dk1"/>
              </a:solidFill>
            </a:endParaRPr>
          </a:p>
        </p:txBody>
      </p:sp>
      <p:sp>
        <p:nvSpPr>
          <p:cNvPr id="509" name="Google Shape;509;p42"/>
          <p:cNvSpPr txBox="1"/>
          <p:nvPr>
            <p:ph type="title"/>
          </p:nvPr>
        </p:nvSpPr>
        <p:spPr>
          <a:xfrm>
            <a:off x="311700" y="15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spcBef>
                <a:spcPts val="1800"/>
              </a:spcBef>
              <a:spcAft>
                <a:spcPts val="600"/>
              </a:spcAft>
              <a:buNone/>
            </a:pPr>
            <a:r>
              <a:rPr lang="en" sz="2266"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3466"/>
          </a:p>
        </p:txBody>
      </p:sp>
      <p:sp>
        <p:nvSpPr>
          <p:cNvPr id="510" name="Google Shape;510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/15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3"/>
          <p:cNvSpPr txBox="1"/>
          <p:nvPr>
            <p:ph idx="1" type="body"/>
          </p:nvPr>
        </p:nvSpPr>
        <p:spPr>
          <a:xfrm>
            <a:off x="359600" y="1600500"/>
            <a:ext cx="8520600" cy="19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1"/>
                </a:solidFill>
              </a:rPr>
              <a:t>Thank You for Your Attention</a:t>
            </a:r>
            <a:endParaRPr sz="4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100">
                <a:solidFill>
                  <a:schemeClr val="dk1"/>
                </a:solidFill>
              </a:rPr>
              <a:t>Questions?</a:t>
            </a:r>
            <a:endParaRPr sz="4100">
              <a:solidFill>
                <a:schemeClr val="dk1"/>
              </a:solidFill>
            </a:endParaRPr>
          </a:p>
        </p:txBody>
      </p:sp>
      <p:sp>
        <p:nvSpPr>
          <p:cNvPr id="516" name="Google Shape;51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9558550" y="371025"/>
            <a:ext cx="390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Table1. accuracy (Acc)  on </a:t>
            </a:r>
            <a:r>
              <a:rPr b="1" lang="en">
                <a:solidFill>
                  <a:schemeClr val="dk1"/>
                </a:solidFill>
              </a:rPr>
              <a:t>CBIS-DDSM.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37150" y="3898800"/>
            <a:ext cx="390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ccuracy (Acc) on </a:t>
            </a:r>
            <a:r>
              <a:rPr b="1" lang="en">
                <a:solidFill>
                  <a:schemeClr val="dk1"/>
                </a:solidFill>
              </a:rPr>
              <a:t>GEHC dataset.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145500" y="844500"/>
            <a:ext cx="37212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b="1" lang="en" sz="1607">
                <a:solidFill>
                  <a:schemeClr val="dk1"/>
                </a:solidFill>
              </a:rPr>
              <a:t>Quintana et. al. 2023 Results</a:t>
            </a:r>
            <a:endParaRPr b="1" sz="1607">
              <a:solidFill>
                <a:schemeClr val="dk1"/>
              </a:solidFill>
            </a:endParaRPr>
          </a:p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46198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4" name="Google Shape;84;p16"/>
          <p:cNvGrpSpPr/>
          <p:nvPr/>
        </p:nvGrpSpPr>
        <p:grpSpPr>
          <a:xfrm>
            <a:off x="237308" y="2806239"/>
            <a:ext cx="2599188" cy="1092556"/>
            <a:chOff x="4152300" y="2834625"/>
            <a:chExt cx="2308748" cy="980750"/>
          </a:xfrm>
        </p:grpSpPr>
        <p:pic>
          <p:nvPicPr>
            <p:cNvPr id="85" name="Google Shape;85;p16"/>
            <p:cNvPicPr preferRelativeResize="0"/>
            <p:nvPr/>
          </p:nvPicPr>
          <p:blipFill rotWithShape="1">
            <a:blip r:embed="rId3">
              <a:alphaModFix/>
            </a:blip>
            <a:srcRect b="58237" l="0" r="77366" t="0"/>
            <a:stretch/>
          </p:blipFill>
          <p:spPr>
            <a:xfrm>
              <a:off x="4152300" y="2834625"/>
              <a:ext cx="1086449" cy="980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6"/>
            <p:cNvPicPr preferRelativeResize="0"/>
            <p:nvPr/>
          </p:nvPicPr>
          <p:blipFill rotWithShape="1">
            <a:blip r:embed="rId3">
              <a:alphaModFix/>
            </a:blip>
            <a:srcRect b="58237" l="74536" r="0" t="0"/>
            <a:stretch/>
          </p:blipFill>
          <p:spPr>
            <a:xfrm>
              <a:off x="5238750" y="2834625"/>
              <a:ext cx="1222298" cy="980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" name="Google Shape;87;p16"/>
          <p:cNvGrpSpPr/>
          <p:nvPr/>
        </p:nvGrpSpPr>
        <p:grpSpPr>
          <a:xfrm>
            <a:off x="237157" y="1186190"/>
            <a:ext cx="2599096" cy="1169839"/>
            <a:chOff x="4152300" y="999050"/>
            <a:chExt cx="2239249" cy="980750"/>
          </a:xfrm>
        </p:grpSpPr>
        <p:pic>
          <p:nvPicPr>
            <p:cNvPr id="88" name="Google Shape;88;p16"/>
            <p:cNvPicPr preferRelativeResize="0"/>
            <p:nvPr/>
          </p:nvPicPr>
          <p:blipFill rotWithShape="1">
            <a:blip r:embed="rId4">
              <a:alphaModFix/>
            </a:blip>
            <a:srcRect b="37640" l="0" r="76363" t="0"/>
            <a:stretch/>
          </p:blipFill>
          <p:spPr>
            <a:xfrm>
              <a:off x="4152300" y="999050"/>
              <a:ext cx="1086449" cy="98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6"/>
            <p:cNvPicPr preferRelativeResize="0"/>
            <p:nvPr/>
          </p:nvPicPr>
          <p:blipFill rotWithShape="1">
            <a:blip r:embed="rId4">
              <a:alphaModFix/>
            </a:blip>
            <a:srcRect b="37640" l="74920" r="0" t="0"/>
            <a:stretch/>
          </p:blipFill>
          <p:spPr>
            <a:xfrm>
              <a:off x="5238750" y="999050"/>
              <a:ext cx="1152799" cy="980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6"/>
          <p:cNvSpPr txBox="1"/>
          <p:nvPr/>
        </p:nvSpPr>
        <p:spPr>
          <a:xfrm>
            <a:off x="237150" y="2356025"/>
            <a:ext cx="32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ccuracy (Acc) on </a:t>
            </a:r>
            <a:r>
              <a:rPr b="1" lang="en">
                <a:solidFill>
                  <a:schemeClr val="dk1"/>
                </a:solidFill>
              </a:rPr>
              <a:t>CBISD-DDSM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866700" y="1382775"/>
            <a:ext cx="3721200" cy="3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b="1" lang="en" sz="1607">
                <a:solidFill>
                  <a:schemeClr val="dk1"/>
                </a:solidFill>
              </a:rPr>
              <a:t>Xi et. al. 2018 Results </a:t>
            </a:r>
            <a:endParaRPr b="1" sz="1607">
              <a:solidFill>
                <a:schemeClr val="dk1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6701" y="1724474"/>
            <a:ext cx="4828252" cy="147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3866700" y="3152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Accuracy on </a:t>
            </a:r>
            <a:r>
              <a:rPr b="1" lang="en">
                <a:solidFill>
                  <a:schemeClr val="dk1"/>
                </a:solidFill>
              </a:rPr>
              <a:t>MIAS database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Design - Patch Classification</a:t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-4107900" y="519525"/>
            <a:ext cx="4117200" cy="4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Datasets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Training and Validation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VINDR-Mammo Dataset (20,000 images)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Test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Patch-based CNN (80-20 training-validation)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Whole Image Classifier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9403025" y="3399275"/>
            <a:ext cx="2165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Contrast Limited Adaptive Histogram Equalization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188400" y="910925"/>
            <a:ext cx="8767200" cy="3119700"/>
            <a:chOff x="0" y="790600"/>
            <a:chExt cx="8767200" cy="3119700"/>
          </a:xfrm>
        </p:grpSpPr>
        <p:sp>
          <p:nvSpPr>
            <p:cNvPr id="103" name="Google Shape;103;p17"/>
            <p:cNvSpPr txBox="1"/>
            <p:nvPr/>
          </p:nvSpPr>
          <p:spPr>
            <a:xfrm>
              <a:off x="0" y="790600"/>
              <a:ext cx="8767200" cy="3119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</a:endParaRPr>
            </a:p>
          </p:txBody>
        </p:sp>
        <p:grpSp>
          <p:nvGrpSpPr>
            <p:cNvPr id="104" name="Google Shape;104;p17"/>
            <p:cNvGrpSpPr/>
            <p:nvPr/>
          </p:nvGrpSpPr>
          <p:grpSpPr>
            <a:xfrm>
              <a:off x="9300" y="2542224"/>
              <a:ext cx="1196400" cy="554100"/>
              <a:chOff x="1700925" y="1041724"/>
              <a:chExt cx="1196400" cy="554100"/>
            </a:xfrm>
          </p:grpSpPr>
          <p:sp>
            <p:nvSpPr>
              <p:cNvPr id="105" name="Google Shape;105;p17"/>
              <p:cNvSpPr/>
              <p:nvPr/>
            </p:nvSpPr>
            <p:spPr>
              <a:xfrm>
                <a:off x="1700925" y="1041725"/>
                <a:ext cx="1196400" cy="486600"/>
              </a:xfrm>
              <a:prstGeom prst="round2SameRect">
                <a:avLst>
                  <a:gd fmla="val 16667" name="adj1"/>
                  <a:gd fmla="val 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7"/>
              <p:cNvSpPr txBox="1"/>
              <p:nvPr/>
            </p:nvSpPr>
            <p:spPr>
              <a:xfrm>
                <a:off x="1770500" y="1041724"/>
                <a:ext cx="10944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</a:rPr>
                  <a:t>VINDR</a:t>
                </a:r>
                <a:endParaRPr sz="1200">
                  <a:solidFill>
                    <a:schemeClr val="lt1"/>
                  </a:solidFill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</a:rPr>
                  <a:t>795 images</a:t>
                </a:r>
                <a:endParaRPr sz="1200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107" name="Google Shape;107;p17"/>
            <p:cNvPicPr preferRelativeResize="0"/>
            <p:nvPr/>
          </p:nvPicPr>
          <p:blipFill rotWithShape="1">
            <a:blip r:embed="rId3">
              <a:alphaModFix/>
            </a:blip>
            <a:srcRect b="0" l="2702" r="8384" t="9082"/>
            <a:stretch/>
          </p:blipFill>
          <p:spPr>
            <a:xfrm>
              <a:off x="1383163" y="2263525"/>
              <a:ext cx="1349176" cy="10346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8" name="Google Shape;108;p17"/>
            <p:cNvCxnSpPr>
              <a:endCxn id="109" idx="1"/>
            </p:cNvCxnSpPr>
            <p:nvPr/>
          </p:nvCxnSpPr>
          <p:spPr>
            <a:xfrm>
              <a:off x="2703925" y="2745140"/>
              <a:ext cx="362100" cy="656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0" name="Google Shape;110;p17"/>
            <p:cNvCxnSpPr>
              <a:endCxn id="111" idx="1"/>
            </p:cNvCxnSpPr>
            <p:nvPr/>
          </p:nvCxnSpPr>
          <p:spPr>
            <a:xfrm>
              <a:off x="2698825" y="2747625"/>
              <a:ext cx="367200" cy="24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2" name="Google Shape;112;p17"/>
            <p:cNvCxnSpPr/>
            <p:nvPr/>
          </p:nvCxnSpPr>
          <p:spPr>
            <a:xfrm flipH="1" rot="10800000">
              <a:off x="2699725" y="2178559"/>
              <a:ext cx="366300" cy="56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" name="Google Shape;113;p17"/>
            <p:cNvCxnSpPr/>
            <p:nvPr/>
          </p:nvCxnSpPr>
          <p:spPr>
            <a:xfrm>
              <a:off x="1205263" y="2778926"/>
              <a:ext cx="177900" cy="3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09" name="Google Shape;109;p17"/>
            <p:cNvPicPr preferRelativeResize="0"/>
            <p:nvPr/>
          </p:nvPicPr>
          <p:blipFill rotWithShape="1">
            <a:blip r:embed="rId4">
              <a:alphaModFix/>
            </a:blip>
            <a:srcRect b="0" l="20842" r="24164" t="7080"/>
            <a:stretch/>
          </p:blipFill>
          <p:spPr>
            <a:xfrm>
              <a:off x="3066025" y="3064832"/>
              <a:ext cx="587203" cy="674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7"/>
            <p:cNvPicPr preferRelativeResize="0"/>
            <p:nvPr/>
          </p:nvPicPr>
          <p:blipFill rotWithShape="1">
            <a:blip r:embed="rId5">
              <a:alphaModFix/>
            </a:blip>
            <a:srcRect b="4105" l="19805" r="23132" t="6648"/>
            <a:stretch/>
          </p:blipFill>
          <p:spPr>
            <a:xfrm>
              <a:off x="3066025" y="2467250"/>
              <a:ext cx="573548" cy="609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7"/>
            <p:cNvPicPr preferRelativeResize="0"/>
            <p:nvPr/>
          </p:nvPicPr>
          <p:blipFill rotWithShape="1">
            <a:blip r:embed="rId6">
              <a:alphaModFix/>
            </a:blip>
            <a:srcRect b="3491" l="20254" r="24312" t="5333"/>
            <a:stretch/>
          </p:blipFill>
          <p:spPr>
            <a:xfrm>
              <a:off x="3078450" y="1854167"/>
              <a:ext cx="548700" cy="613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7"/>
            <p:cNvPicPr preferRelativeResize="0"/>
            <p:nvPr/>
          </p:nvPicPr>
          <p:blipFill rotWithShape="1">
            <a:blip r:embed="rId7">
              <a:alphaModFix/>
            </a:blip>
            <a:srcRect b="0" l="22545" r="27341" t="0"/>
            <a:stretch/>
          </p:blipFill>
          <p:spPr>
            <a:xfrm>
              <a:off x="3986900" y="2342987"/>
              <a:ext cx="429901" cy="8578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6" name="Google Shape;116;p17"/>
            <p:cNvCxnSpPr/>
            <p:nvPr/>
          </p:nvCxnSpPr>
          <p:spPr>
            <a:xfrm flipH="1" rot="10800000">
              <a:off x="3627150" y="2740950"/>
              <a:ext cx="366300" cy="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17" name="Google Shape;117;p17"/>
            <p:cNvPicPr preferRelativeResize="0"/>
            <p:nvPr/>
          </p:nvPicPr>
          <p:blipFill rotWithShape="1">
            <a:blip r:embed="rId8">
              <a:alphaModFix/>
            </a:blip>
            <a:srcRect b="869" l="23005" r="27868" t="1474"/>
            <a:stretch/>
          </p:blipFill>
          <p:spPr>
            <a:xfrm>
              <a:off x="3986900" y="1488300"/>
              <a:ext cx="429901" cy="8546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8" name="Google Shape;118;p17"/>
            <p:cNvCxnSpPr>
              <a:endCxn id="117" idx="1"/>
            </p:cNvCxnSpPr>
            <p:nvPr/>
          </p:nvCxnSpPr>
          <p:spPr>
            <a:xfrm flipH="1" rot="10800000">
              <a:off x="3627200" y="1915638"/>
              <a:ext cx="359700" cy="232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19" name="Google Shape;119;p17"/>
            <p:cNvPicPr preferRelativeResize="0"/>
            <p:nvPr/>
          </p:nvPicPr>
          <p:blipFill rotWithShape="1">
            <a:blip r:embed="rId9">
              <a:alphaModFix/>
            </a:blip>
            <a:srcRect b="3583" l="13440" r="16849" t="10476"/>
            <a:stretch/>
          </p:blipFill>
          <p:spPr>
            <a:xfrm>
              <a:off x="4789125" y="2451750"/>
              <a:ext cx="663127" cy="61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7"/>
            <p:cNvPicPr preferRelativeResize="0"/>
            <p:nvPr/>
          </p:nvPicPr>
          <p:blipFill rotWithShape="1">
            <a:blip r:embed="rId10">
              <a:alphaModFix/>
            </a:blip>
            <a:srcRect b="4015" l="16011" r="18663" t="8319"/>
            <a:stretch/>
          </p:blipFill>
          <p:spPr>
            <a:xfrm>
              <a:off x="4794487" y="1587293"/>
              <a:ext cx="652411" cy="6567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" name="Google Shape;121;p17"/>
            <p:cNvCxnSpPr/>
            <p:nvPr/>
          </p:nvCxnSpPr>
          <p:spPr>
            <a:xfrm flipH="1" rot="10800000">
              <a:off x="4416800" y="2740950"/>
              <a:ext cx="366300" cy="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2" name="Google Shape;122;p17"/>
            <p:cNvCxnSpPr/>
            <p:nvPr/>
          </p:nvCxnSpPr>
          <p:spPr>
            <a:xfrm flipH="1" rot="10800000">
              <a:off x="4438000" y="1913538"/>
              <a:ext cx="366300" cy="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23" name="Google Shape;123;p17"/>
            <p:cNvPicPr preferRelativeResize="0"/>
            <p:nvPr/>
          </p:nvPicPr>
          <p:blipFill rotWithShape="1">
            <a:blip r:embed="rId11">
              <a:alphaModFix/>
            </a:blip>
            <a:srcRect b="4006" l="14689" r="17743" t="9278"/>
            <a:stretch/>
          </p:blipFill>
          <p:spPr>
            <a:xfrm>
              <a:off x="4804125" y="3129487"/>
              <a:ext cx="633129" cy="6093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4" name="Google Shape;124;p17"/>
            <p:cNvCxnSpPr/>
            <p:nvPr/>
          </p:nvCxnSpPr>
          <p:spPr>
            <a:xfrm flipH="1" rot="10800000">
              <a:off x="3627150" y="3389400"/>
              <a:ext cx="1139700" cy="10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125" name="Google Shape;125;p17"/>
            <p:cNvGrpSpPr/>
            <p:nvPr/>
          </p:nvGrpSpPr>
          <p:grpSpPr>
            <a:xfrm>
              <a:off x="5686028" y="2659838"/>
              <a:ext cx="3081162" cy="446200"/>
              <a:chOff x="244250" y="1154000"/>
              <a:chExt cx="5943600" cy="1380996"/>
            </a:xfrm>
          </p:grpSpPr>
          <p:sp>
            <p:nvSpPr>
              <p:cNvPr id="126" name="Google Shape;126;p17"/>
              <p:cNvSpPr txBox="1"/>
              <p:nvPr/>
            </p:nvSpPr>
            <p:spPr>
              <a:xfrm>
                <a:off x="244250" y="1154000"/>
                <a:ext cx="5943600" cy="11382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2"/>
                  </a:solidFill>
                </a:endParaRPr>
              </a:p>
            </p:txBody>
          </p:sp>
          <p:pic>
            <p:nvPicPr>
              <p:cNvPr id="127" name="Google Shape;127;p1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305961" y="1477721"/>
                <a:ext cx="5876150" cy="1057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" name="Google Shape;128;p17"/>
            <p:cNvGrpSpPr/>
            <p:nvPr/>
          </p:nvGrpSpPr>
          <p:grpSpPr>
            <a:xfrm>
              <a:off x="5686073" y="2196174"/>
              <a:ext cx="3080822" cy="459166"/>
              <a:chOff x="244250" y="1171950"/>
              <a:chExt cx="7560300" cy="1679466"/>
            </a:xfrm>
          </p:grpSpPr>
          <p:sp>
            <p:nvSpPr>
              <p:cNvPr id="129" name="Google Shape;129;p17"/>
              <p:cNvSpPr txBox="1"/>
              <p:nvPr/>
            </p:nvSpPr>
            <p:spPr>
              <a:xfrm>
                <a:off x="244250" y="1171950"/>
                <a:ext cx="7560300" cy="1344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2"/>
                  </a:solidFill>
                </a:endParaRPr>
              </a:p>
            </p:txBody>
          </p:sp>
          <p:pic>
            <p:nvPicPr>
              <p:cNvPr id="130" name="Google Shape;130;p1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04399" y="1506741"/>
                <a:ext cx="7492851" cy="1344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31" name="Google Shape;131;p17"/>
            <p:cNvCxnSpPr/>
            <p:nvPr/>
          </p:nvCxnSpPr>
          <p:spPr>
            <a:xfrm>
              <a:off x="5507775" y="1917725"/>
              <a:ext cx="200400" cy="411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2" name="Google Shape;132;p17"/>
            <p:cNvCxnSpPr/>
            <p:nvPr/>
          </p:nvCxnSpPr>
          <p:spPr>
            <a:xfrm flipH="1" rot="10800000">
              <a:off x="5437250" y="2695075"/>
              <a:ext cx="260100" cy="3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3" name="Google Shape;133;p17"/>
            <p:cNvCxnSpPr/>
            <p:nvPr/>
          </p:nvCxnSpPr>
          <p:spPr>
            <a:xfrm flipH="1" rot="10800000">
              <a:off x="5474775" y="3045063"/>
              <a:ext cx="243600" cy="390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34" name="Google Shape;134;p17"/>
            <p:cNvSpPr txBox="1"/>
            <p:nvPr/>
          </p:nvSpPr>
          <p:spPr>
            <a:xfrm>
              <a:off x="106200" y="1831925"/>
              <a:ext cx="1002600" cy="46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Dataset</a:t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135;p17"/>
            <p:cNvSpPr txBox="1"/>
            <p:nvPr/>
          </p:nvSpPr>
          <p:spPr>
            <a:xfrm>
              <a:off x="1592325" y="1878125"/>
              <a:ext cx="1002600" cy="369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Distribution</a:t>
              </a:r>
              <a:endPara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136;p17"/>
            <p:cNvSpPr txBox="1"/>
            <p:nvPr/>
          </p:nvSpPr>
          <p:spPr>
            <a:xfrm>
              <a:off x="2858325" y="1225463"/>
              <a:ext cx="1002600" cy="738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Small, Medium, Large</a:t>
              </a:r>
              <a:endPara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137;p17"/>
            <p:cNvSpPr txBox="1"/>
            <p:nvPr/>
          </p:nvSpPr>
          <p:spPr>
            <a:xfrm>
              <a:off x="3700550" y="959975"/>
              <a:ext cx="1002600" cy="55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Patch Extraction</a:t>
              </a:r>
              <a:endPara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138;p17"/>
            <p:cNvSpPr txBox="1"/>
            <p:nvPr/>
          </p:nvSpPr>
          <p:spPr>
            <a:xfrm>
              <a:off x="4542775" y="1366150"/>
              <a:ext cx="1196400" cy="369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Augmentation</a:t>
              </a:r>
              <a:endPara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" name="Google Shape;139;p17"/>
            <p:cNvSpPr txBox="1"/>
            <p:nvPr/>
          </p:nvSpPr>
          <p:spPr>
            <a:xfrm>
              <a:off x="6451800" y="1779150"/>
              <a:ext cx="1196400" cy="369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Model</a:t>
              </a:r>
              <a:endPara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40" name="Google Shape;140;p17"/>
          <p:cNvSpPr/>
          <p:nvPr/>
        </p:nvSpPr>
        <p:spPr>
          <a:xfrm>
            <a:off x="8493450" y="2453650"/>
            <a:ext cx="411900" cy="69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8493450" y="2922500"/>
            <a:ext cx="411900" cy="69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Small, Medium, Large Categories</a:t>
            </a:r>
            <a:endParaRPr/>
          </a:p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25" y="1438837"/>
            <a:ext cx="3782523" cy="28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025" y="1442237"/>
            <a:ext cx="3872251" cy="28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5545700" y="3418150"/>
            <a:ext cx="50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138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6527700" y="3017950"/>
            <a:ext cx="50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244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7216475" y="1890650"/>
            <a:ext cx="50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450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image dataset</a:t>
            </a:r>
            <a:endParaRPr/>
          </a:p>
        </p:txBody>
      </p:sp>
      <p:sp>
        <p:nvSpPr>
          <p:cNvPr id="159" name="Google Shape;159;p19"/>
          <p:cNvSpPr txBox="1"/>
          <p:nvPr>
            <p:ph idx="1" type="body"/>
          </p:nvPr>
        </p:nvSpPr>
        <p:spPr>
          <a:xfrm>
            <a:off x="452350" y="521938"/>
            <a:ext cx="193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140 small images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0" name="Google Shape;160;p19"/>
          <p:cNvSpPr txBox="1"/>
          <p:nvPr>
            <p:ph idx="12" type="sldNum"/>
          </p:nvPr>
        </p:nvSpPr>
        <p:spPr>
          <a:xfrm>
            <a:off x="8490483" y="422795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 b="5118" l="20057" r="24365" t="6488"/>
          <a:stretch/>
        </p:blipFill>
        <p:spPr>
          <a:xfrm>
            <a:off x="104825" y="891162"/>
            <a:ext cx="2626749" cy="31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b="5597" l="20743" r="23209" t="7081"/>
          <a:stretch/>
        </p:blipFill>
        <p:spPr>
          <a:xfrm>
            <a:off x="3249388" y="891163"/>
            <a:ext cx="2681277" cy="31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>
            <p:ph idx="1" type="body"/>
          </p:nvPr>
        </p:nvSpPr>
        <p:spPr>
          <a:xfrm>
            <a:off x="3438625" y="521938"/>
            <a:ext cx="2302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1660">
                <a:solidFill>
                  <a:schemeClr val="dk1"/>
                </a:solidFill>
              </a:rPr>
              <a:t>470</a:t>
            </a:r>
            <a:r>
              <a:rPr lang="en" sz="1660">
                <a:solidFill>
                  <a:schemeClr val="dk1"/>
                </a:solidFill>
              </a:rPr>
              <a:t> medium images</a:t>
            </a:r>
            <a:endParaRPr sz="1660">
              <a:solidFill>
                <a:schemeClr val="dk1"/>
              </a:solidFill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5">
            <a:alphaModFix/>
          </a:blip>
          <a:srcRect b="4709" l="16901" r="23311" t="5933"/>
          <a:stretch/>
        </p:blipFill>
        <p:spPr>
          <a:xfrm>
            <a:off x="6207400" y="891162"/>
            <a:ext cx="2795290" cy="31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486625" y="521938"/>
            <a:ext cx="23028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1660">
                <a:solidFill>
                  <a:schemeClr val="dk1"/>
                </a:solidFill>
              </a:rPr>
              <a:t>185</a:t>
            </a:r>
            <a:r>
              <a:rPr lang="en" sz="1660">
                <a:solidFill>
                  <a:schemeClr val="dk1"/>
                </a:solidFill>
              </a:rPr>
              <a:t> large images</a:t>
            </a:r>
            <a:endParaRPr sz="1660">
              <a:solidFill>
                <a:schemeClr val="dk1"/>
              </a:solidFill>
            </a:endParaRPr>
          </a:p>
        </p:txBody>
      </p:sp>
      <p:sp>
        <p:nvSpPr>
          <p:cNvPr id="166" name="Google Shape;166;p19"/>
          <p:cNvSpPr txBox="1"/>
          <p:nvPr>
            <p:ph idx="1" type="body"/>
          </p:nvPr>
        </p:nvSpPr>
        <p:spPr>
          <a:xfrm>
            <a:off x="104700" y="4024475"/>
            <a:ext cx="262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98 train, 21 </a:t>
            </a:r>
            <a:r>
              <a:rPr lang="en" sz="1500">
                <a:solidFill>
                  <a:schemeClr val="dk1"/>
                </a:solidFill>
              </a:rPr>
              <a:t>validate</a:t>
            </a:r>
            <a:r>
              <a:rPr lang="en" sz="1500">
                <a:solidFill>
                  <a:schemeClr val="dk1"/>
                </a:solidFill>
              </a:rPr>
              <a:t>, 21 test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67" name="Google Shape;167;p19"/>
          <p:cNvSpPr txBox="1"/>
          <p:nvPr>
            <p:ph idx="1" type="body"/>
          </p:nvPr>
        </p:nvSpPr>
        <p:spPr>
          <a:xfrm>
            <a:off x="3228900" y="4024475"/>
            <a:ext cx="270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329 </a:t>
            </a:r>
            <a:r>
              <a:rPr lang="en">
                <a:solidFill>
                  <a:schemeClr val="dk1"/>
                </a:solidFill>
              </a:rPr>
              <a:t>train, 70 validate, 71 test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8" name="Google Shape;168;p19"/>
          <p:cNvSpPr txBox="1"/>
          <p:nvPr>
            <p:ph idx="1" type="body"/>
          </p:nvPr>
        </p:nvSpPr>
        <p:spPr>
          <a:xfrm>
            <a:off x="6207400" y="4024475"/>
            <a:ext cx="279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129 </a:t>
            </a:r>
            <a:r>
              <a:rPr lang="en">
                <a:solidFill>
                  <a:schemeClr val="dk1"/>
                </a:solidFill>
              </a:rPr>
              <a:t>train, 28 validate, 28 test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>
            <p:ph type="title"/>
          </p:nvPr>
        </p:nvSpPr>
        <p:spPr>
          <a:xfrm>
            <a:off x="311700" y="134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Patchify Lesions</a:t>
            </a:r>
            <a:endParaRPr/>
          </a:p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311700" y="706900"/>
            <a:ext cx="2726400" cy="44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Small Patches</a:t>
            </a:r>
            <a:endParaRPr sz="21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138x138 (x1)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172</a:t>
            </a:r>
            <a:r>
              <a:rPr lang="en" sz="1700">
                <a:solidFill>
                  <a:schemeClr val="dk1"/>
                </a:solidFill>
              </a:rPr>
              <a:t>x172 (x1.25)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207x207 (x1.50)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241x241 (x1.75)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276x276 (x2)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310x310 (x2.25)</a:t>
            </a:r>
            <a:endParaRPr sz="17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Medium Patches</a:t>
            </a:r>
            <a:endParaRPr sz="21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 244x244 (x1)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305x30x (x1.25)</a:t>
            </a:r>
            <a:endParaRPr sz="17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Large</a:t>
            </a:r>
            <a:endParaRPr sz="21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450x450 (x1)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 b="0" l="23024" r="26293" t="1234"/>
          <a:stretch/>
        </p:blipFill>
        <p:spPr>
          <a:xfrm>
            <a:off x="3510700" y="31850"/>
            <a:ext cx="2606848" cy="507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b="0" l="25436" r="28516" t="0"/>
          <a:stretch/>
        </p:blipFill>
        <p:spPr>
          <a:xfrm>
            <a:off x="6117550" y="31700"/>
            <a:ext cx="2339200" cy="507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type="title"/>
          </p:nvPr>
        </p:nvSpPr>
        <p:spPr>
          <a:xfrm>
            <a:off x="311700" y="134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Patchify Normal</a:t>
            </a:r>
            <a:endParaRPr/>
          </a:p>
        </p:txBody>
      </p:sp>
      <p:sp>
        <p:nvSpPr>
          <p:cNvPr id="183" name="Google Shape;183;p21"/>
          <p:cNvSpPr txBox="1"/>
          <p:nvPr>
            <p:ph idx="1" type="body"/>
          </p:nvPr>
        </p:nvSpPr>
        <p:spPr>
          <a:xfrm>
            <a:off x="311700" y="706900"/>
            <a:ext cx="3243600" cy="44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100">
                <a:solidFill>
                  <a:schemeClr val="dk1"/>
                </a:solidFill>
              </a:rPr>
              <a:t>Remove black squares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Remove lesion patches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Randomly select normal tissue patch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84" name="Google Shape;1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3">
            <a:alphaModFix/>
          </a:blip>
          <a:srcRect b="9627" l="12032" r="8279" t="10938"/>
          <a:stretch/>
        </p:blipFill>
        <p:spPr>
          <a:xfrm>
            <a:off x="3430102" y="507325"/>
            <a:ext cx="4618900" cy="46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/>
        </p:nvSpPr>
        <p:spPr>
          <a:xfrm>
            <a:off x="7225425" y="1536150"/>
            <a:ext cx="275100" cy="2715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1"/>
          <p:cNvSpPr/>
          <p:nvPr/>
        </p:nvSpPr>
        <p:spPr>
          <a:xfrm>
            <a:off x="3441025" y="525375"/>
            <a:ext cx="3368700" cy="4531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"/>
          <p:cNvSpPr/>
          <p:nvPr/>
        </p:nvSpPr>
        <p:spPr>
          <a:xfrm flipH="1">
            <a:off x="6809725" y="3744425"/>
            <a:ext cx="816000" cy="1338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1"/>
          <p:cNvSpPr/>
          <p:nvPr/>
        </p:nvSpPr>
        <p:spPr>
          <a:xfrm flipH="1">
            <a:off x="6752175" y="3444775"/>
            <a:ext cx="360900" cy="731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"/>
          <p:cNvSpPr/>
          <p:nvPr/>
        </p:nvSpPr>
        <p:spPr>
          <a:xfrm flipH="1">
            <a:off x="6809700" y="525375"/>
            <a:ext cx="1119300" cy="661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1"/>
          <p:cNvSpPr/>
          <p:nvPr/>
        </p:nvSpPr>
        <p:spPr>
          <a:xfrm flipH="1">
            <a:off x="5960475" y="1186575"/>
            <a:ext cx="1152600" cy="349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1"/>
          <p:cNvSpPr/>
          <p:nvPr/>
        </p:nvSpPr>
        <p:spPr>
          <a:xfrm flipH="1">
            <a:off x="7225500" y="1841475"/>
            <a:ext cx="816000" cy="1603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