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689ACC-4914-4DE4-A229-6DD8DA038DD0}">
  <a:tblStyle styleId="{82689ACC-4914-4DE4-A229-6DD8DA038D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7" Type="http://schemas.openxmlformats.org/officeDocument/2006/relationships/font" Target="fonts/ProximaNova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8329beb8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8329beb8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88056e62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a88056e6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88056e62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88056e62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8329beb8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8329beb8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8329beb8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8329beb8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88ddf9d3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88ddf9d3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b68a2131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9b68a2131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b68a2131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9b68a2131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b68a2131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b68a2131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b68a2131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b68a2131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min normalization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Discard averaging in Lcam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8a9f669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8a9f669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GMIC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b68a21315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b68a2131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88056d4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88056d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b68a2131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b68a2131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8329beb8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8329beb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8329beb8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8329beb8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Class Activation Maps as Attentions for Abnormality Classification in Mammograms</a:t>
            </a:r>
            <a:endParaRPr sz="28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Aminul Huq and Mst. Tasnim Pervin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ResNet34  </a:t>
            </a:r>
            <a:r>
              <a:rPr lang="en" sz="2500">
                <a:solidFill>
                  <a:schemeClr val="lt2"/>
                </a:solidFill>
              </a:rPr>
              <a:t>vs </a:t>
            </a:r>
            <a:r>
              <a:rPr lang="en" sz="2500">
                <a:solidFill>
                  <a:schemeClr val="accent3"/>
                </a:solidFill>
              </a:rPr>
              <a:t> ResNet34+CAM-Loss</a:t>
            </a:r>
            <a:endParaRPr sz="25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3"/>
              </a:solidFill>
            </a:endParaRPr>
          </a:p>
        </p:txBody>
      </p:sp>
      <p:graphicFrame>
        <p:nvGraphicFramePr>
          <p:cNvPr id="128" name="Google Shape;128;p22"/>
          <p:cNvGraphicFramePr/>
          <p:nvPr/>
        </p:nvGraphicFramePr>
        <p:xfrm>
          <a:off x="76200" y="154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895500"/>
                <a:gridCol w="895500"/>
                <a:gridCol w="895500"/>
                <a:gridCol w="895500"/>
              </a:tblGrid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Training Acc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Validation Acc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Testing Acc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ResNet-34</a:t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98.98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88.46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82.09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ResNet-34 + CAM Loss (Saliency)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95.73</a:t>
                      </a:r>
                      <a:endParaRPr b="1"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84.62</a:t>
                      </a:r>
                      <a:endParaRPr b="1"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86.57</a:t>
                      </a:r>
                      <a:endParaRPr b="1" sz="1000"/>
                    </a:p>
                  </a:txBody>
                  <a:tcPr marT="19050" marB="19050" marR="28575" marL="28575" anchor="ctr"/>
                </a:tc>
              </a:tr>
            </a:tbl>
          </a:graphicData>
        </a:graphic>
      </p:graphicFrame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8950" y="950550"/>
            <a:ext cx="26283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5700" y="950550"/>
            <a:ext cx="26283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0100" y="2995750"/>
            <a:ext cx="2706000" cy="20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0450" y="3046800"/>
            <a:ext cx="2503550" cy="1941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22"/>
          <p:cNvGraphicFramePr/>
          <p:nvPr/>
        </p:nvGraphicFramePr>
        <p:xfrm>
          <a:off x="76200" y="3267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895500"/>
                <a:gridCol w="895500"/>
                <a:gridCol w="895500"/>
                <a:gridCol w="895500"/>
              </a:tblGrid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Precision</a:t>
                      </a:r>
                      <a:endParaRPr sz="1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Recall</a:t>
                      </a:r>
                      <a:endParaRPr sz="1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F1 Score</a:t>
                      </a:r>
                      <a:endParaRPr sz="1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ResNet-34</a:t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81.69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82.08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81.04</a:t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ResNet-34 + CAM Loss (Saliency)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87.31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86.56</a:t>
                      </a:r>
                      <a:endParaRPr sz="1000"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85.60</a:t>
                      </a:r>
                      <a:endParaRPr b="1" sz="1000"/>
                    </a:p>
                  </a:txBody>
                  <a:tcPr marT="19050" marB="19050" marR="28575" marL="28575" anchor="ctr"/>
                </a:tc>
              </a:tr>
            </a:tbl>
          </a:graphicData>
        </a:graphic>
      </p:graphicFrame>
      <p:sp>
        <p:nvSpPr>
          <p:cNvPr id="134" name="Google Shape;134;p22"/>
          <p:cNvSpPr txBox="1"/>
          <p:nvPr/>
        </p:nvSpPr>
        <p:spPr>
          <a:xfrm>
            <a:off x="6106075" y="720750"/>
            <a:ext cx="1120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ResNet-34</a:t>
            </a:r>
            <a:endParaRPr sz="1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5723425" y="4913700"/>
            <a:ext cx="18855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ResNet-34 + CAMLoss</a:t>
            </a:r>
            <a:endParaRPr sz="1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325" y="2709275"/>
            <a:ext cx="6464751" cy="23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325" y="343871"/>
            <a:ext cx="6464749" cy="2322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400" y="0"/>
            <a:ext cx="6347226" cy="23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375" y="2492400"/>
            <a:ext cx="6347226" cy="24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ResNet34 +CAMLoss (GradCAM  </a:t>
            </a:r>
            <a:r>
              <a:rPr lang="en" sz="2500">
                <a:solidFill>
                  <a:schemeClr val="lt2"/>
                </a:solidFill>
              </a:rPr>
              <a:t>vs</a:t>
            </a:r>
            <a:r>
              <a:rPr lang="en" sz="2500">
                <a:solidFill>
                  <a:schemeClr val="accent3"/>
                </a:solidFill>
              </a:rPr>
              <a:t>  LayerCAM)</a:t>
            </a:r>
            <a:endParaRPr sz="25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1152475"/>
            <a:ext cx="789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8" name="Google Shape;158;p25"/>
          <p:cNvGraphicFramePr/>
          <p:nvPr/>
        </p:nvGraphicFramePr>
        <p:xfrm>
          <a:off x="836775" y="1443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2563000"/>
                <a:gridCol w="1486625"/>
                <a:gridCol w="1556550"/>
                <a:gridCol w="1446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Training Acc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Validation Acc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Testing Acc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CAM-Loss(GradCAM) + L2 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88.46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82.09</a:t>
                      </a:r>
                      <a:endParaRPr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CAM-Loss(GradCAM) + L1 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92.68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84.62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86.57</a:t>
                      </a:r>
                      <a:endParaRPr b="1"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CAM-Loss(LayerCAM) + L2 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95.73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84.62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86.57</a:t>
                      </a:r>
                      <a:endParaRPr b="1"/>
                    </a:p>
                  </a:txBody>
                  <a:tcPr marT="19050" marB="19050" marR="28575" marL="2857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CAM-Loss(LayerCAM) + L1 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97.76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88.46</a:t>
                      </a:r>
                      <a:endParaRPr/>
                    </a:p>
                  </a:txBody>
                  <a:tcPr marT="19050" marB="19050" marR="28575" marL="2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83.58</a:t>
                      </a:r>
                      <a:endParaRPr/>
                    </a:p>
                  </a:txBody>
                  <a:tcPr marT="19050" marB="19050" marR="28575" marL="2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Small vs Medium vs Large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935675"/>
            <a:ext cx="7892700" cy="36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Included both Malignant and Benign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225" y="2571750"/>
            <a:ext cx="3108600" cy="2415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26"/>
          <p:cNvGraphicFramePr/>
          <p:nvPr/>
        </p:nvGraphicFramePr>
        <p:xfrm>
          <a:off x="2452050" y="128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1059975"/>
                <a:gridCol w="1059975"/>
                <a:gridCol w="1059975"/>
                <a:gridCol w="1059975"/>
              </a:tblGrid>
              <a:tr h="314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Small (0-0.5%)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Medium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(0.5-3%)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Large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(&gt;3%)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14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Training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372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66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54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14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Testing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47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16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400" y="2571750"/>
            <a:ext cx="3013536" cy="24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Small vs Medium vs Large Performance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27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Small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Large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Train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96.50 (13 msclf)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 (0 </a:t>
                      </a:r>
                      <a:r>
                        <a:rPr lang="en"/>
                        <a:t>msclf</a:t>
                      </a:r>
                      <a:r>
                        <a:rPr lang="en"/>
                        <a:t>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98.15 (1 </a:t>
                      </a:r>
                      <a:r>
                        <a:rPr lang="en"/>
                        <a:t>msclf</a:t>
                      </a:r>
                      <a:r>
                        <a:rPr lang="en"/>
                        <a:t>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Test Data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91.48 (4 msclf)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75.00 (4 </a:t>
                      </a:r>
                      <a:r>
                        <a:rPr lang="en"/>
                        <a:t>msclf)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75.00 (1 </a:t>
                      </a:r>
                      <a:r>
                        <a:rPr lang="en"/>
                        <a:t>msclf</a:t>
                      </a:r>
                      <a:r>
                        <a:rPr lang="en"/>
                        <a:t>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75" name="Google Shape;175;p27"/>
          <p:cNvSpPr txBox="1"/>
          <p:nvPr/>
        </p:nvSpPr>
        <p:spPr>
          <a:xfrm>
            <a:off x="3667200" y="3353375"/>
            <a:ext cx="180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</a:rPr>
              <a:t>Predicted benign but should be malignant</a:t>
            </a:r>
            <a:endParaRPr sz="1300">
              <a:solidFill>
                <a:schemeClr val="accent3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6428425" y="3353375"/>
            <a:ext cx="180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</a:rPr>
              <a:t>Predicted malignant but should be benign</a:t>
            </a:r>
            <a:endParaRPr sz="1300">
              <a:solidFill>
                <a:schemeClr val="accent3"/>
              </a:solidFill>
            </a:endParaRPr>
          </a:p>
        </p:txBody>
      </p:sp>
      <p:cxnSp>
        <p:nvCxnSpPr>
          <p:cNvPr id="177" name="Google Shape;177;p27"/>
          <p:cNvCxnSpPr>
            <a:stCxn id="175" idx="0"/>
          </p:cNvCxnSpPr>
          <p:nvPr/>
        </p:nvCxnSpPr>
        <p:spPr>
          <a:xfrm rot="10800000">
            <a:off x="3604500" y="2989475"/>
            <a:ext cx="967500" cy="3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7"/>
          <p:cNvCxnSpPr>
            <a:stCxn id="175" idx="0"/>
          </p:cNvCxnSpPr>
          <p:nvPr/>
        </p:nvCxnSpPr>
        <p:spPr>
          <a:xfrm flipH="1" rot="10800000">
            <a:off x="4572000" y="2989475"/>
            <a:ext cx="1020600" cy="3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7"/>
          <p:cNvCxnSpPr>
            <a:stCxn id="176" idx="0"/>
          </p:cNvCxnSpPr>
          <p:nvPr/>
        </p:nvCxnSpPr>
        <p:spPr>
          <a:xfrm rot="10800000">
            <a:off x="7329025" y="2989475"/>
            <a:ext cx="4200" cy="3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&amp; Future Work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017725"/>
            <a:ext cx="790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Disruption of gradients to generate class activation maps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Using too many augmentations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Long training time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 on binary classification( Benign and Malignant) 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Identification of small, medium and large mass and calcification.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</a:t>
            </a:r>
            <a:r>
              <a:rPr lang="en"/>
              <a:t>classification</a:t>
            </a:r>
            <a:r>
              <a:rPr lang="en"/>
              <a:t> performance by using class activation maps. </a:t>
            </a:r>
            <a:endParaRPr/>
          </a:p>
          <a:p>
            <a:pPr indent="0" lvl="0" marL="45720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5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425" y="719025"/>
            <a:ext cx="7482744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950" y="1911300"/>
            <a:ext cx="936700" cy="10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2900" y="4540001"/>
            <a:ext cx="2095638" cy="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Details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CAM-Loss integration after 15 epochs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Copying an instance in each iteration for preserving gradients to generate class activation maps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Agnostic Activation 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Saliency Map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Augmentation and Preprocessing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446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INbreast - Benign: 220, Malignant: 123, Total: 343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Ignored Normal ones.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Training &amp; Validation: 80% (90% &amp; 10%)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Testing: 20%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Preprocessing: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Training: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Cropped images according to the contours to remove as much black images as possible. 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Perform Truncation Normalization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CLAHE(1.0 and 2.0)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Resized into 1024 x 768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Validation &amp; </a:t>
            </a:r>
            <a:r>
              <a:rPr lang="en"/>
              <a:t>Testing :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Resized into 1024 x 768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No augmentation applied</a:t>
            </a:r>
            <a:endParaRPr/>
          </a:p>
        </p:txBody>
      </p:sp>
      <p:graphicFrame>
        <p:nvGraphicFramePr>
          <p:cNvPr id="87" name="Google Shape;87;p17"/>
          <p:cNvGraphicFramePr/>
          <p:nvPr/>
        </p:nvGraphicFramePr>
        <p:xfrm>
          <a:off x="4572000" y="3519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627075"/>
                <a:gridCol w="760425"/>
                <a:gridCol w="673600"/>
                <a:gridCol w="835725"/>
                <a:gridCol w="652500"/>
                <a:gridCol w="7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Training 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(After Augmentation)</a:t>
                      </a:r>
                      <a:endParaRPr sz="1000"/>
                    </a:p>
                  </a:txBody>
                  <a:tcPr marT="91425" marB="91425" marR="91425" marL="91425"/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Validation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Testing</a:t>
                      </a:r>
                      <a:endParaRPr sz="1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Benign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Malignant</a:t>
                      </a:r>
                      <a:endParaRPr sz="10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Benign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Malignant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Benign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Malignant</a:t>
                      </a:r>
                      <a:endParaRPr sz="1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352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47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</a:t>
                      </a:r>
                      <a:endParaRPr sz="10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88" name="Google Shape;88;p17"/>
          <p:cNvSpPr txBox="1"/>
          <p:nvPr/>
        </p:nvSpPr>
        <p:spPr>
          <a:xfrm>
            <a:off x="5352150" y="3201000"/>
            <a:ext cx="27849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TABLE I. Data Distribution after Preprocessing</a:t>
            </a:r>
            <a:endParaRPr sz="10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4714950" y="1059125"/>
            <a:ext cx="4461300" cy="22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/>
              <a:t>Training </a:t>
            </a:r>
            <a:r>
              <a:rPr lang="en" sz="1350"/>
              <a:t>Augmentations</a:t>
            </a:r>
            <a:endParaRPr sz="1350"/>
          </a:p>
          <a:p>
            <a:pPr indent="-314325" lvl="0" marL="457200" rtl="0" algn="l">
              <a:spcBef>
                <a:spcPts val="120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Random Horizontal Flip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Random Vertical Flip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Random Rotation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Random Auto Contrast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Random Adjust Sharpness</a:t>
            </a:r>
            <a:endParaRPr sz="13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Description &amp; Hyper-parameter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ResNet-34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Focal Loss (gamma = 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Adam Optimizer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Rate 0.0002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Learning Rate on Plateau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Batch Size - 8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Epochs - 50 - Choose the model with best validation performance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Experiments 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789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ResNet34  </a:t>
            </a:r>
            <a:r>
              <a:rPr lang="en">
                <a:solidFill>
                  <a:schemeClr val="lt2"/>
                </a:solidFill>
              </a:rPr>
              <a:t>vs</a:t>
            </a:r>
            <a:r>
              <a:rPr lang="en"/>
              <a:t>   </a:t>
            </a:r>
            <a:r>
              <a:rPr lang="en"/>
              <a:t>Finetuned  </a:t>
            </a:r>
            <a:r>
              <a:rPr lang="en"/>
              <a:t>ResNet34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Agnostic Activation Maps </a:t>
            </a:r>
            <a:r>
              <a:rPr lang="en">
                <a:solidFill>
                  <a:schemeClr val="lt2"/>
                </a:solidFill>
              </a:rPr>
              <a:t>vs</a:t>
            </a:r>
            <a:r>
              <a:rPr lang="en"/>
              <a:t> Saliency Maps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ResNet34  </a:t>
            </a:r>
            <a:r>
              <a:rPr lang="en">
                <a:solidFill>
                  <a:schemeClr val="lt2"/>
                </a:solidFill>
              </a:rPr>
              <a:t>vs </a:t>
            </a:r>
            <a:r>
              <a:rPr lang="en"/>
              <a:t> ResNet34+CAMloss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ResNet34+CAMloss (GradCAM  </a:t>
            </a:r>
            <a:r>
              <a:rPr lang="en">
                <a:solidFill>
                  <a:schemeClr val="lt2"/>
                </a:solidFill>
              </a:rPr>
              <a:t>vs</a:t>
            </a:r>
            <a:r>
              <a:rPr lang="en"/>
              <a:t>  LayerCAM 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</a:t>
            </a:r>
            <a:r>
              <a:rPr lang="en">
                <a:solidFill>
                  <a:schemeClr val="lt2"/>
                </a:solidFill>
              </a:rPr>
              <a:t>vs</a:t>
            </a:r>
            <a:r>
              <a:rPr lang="en"/>
              <a:t> Medium </a:t>
            </a:r>
            <a:r>
              <a:rPr lang="en">
                <a:solidFill>
                  <a:schemeClr val="lt2"/>
                </a:solidFill>
              </a:rPr>
              <a:t>vs</a:t>
            </a:r>
            <a:r>
              <a:rPr lang="en"/>
              <a:t> Large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375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ResNet34 </a:t>
            </a:r>
            <a:r>
              <a:rPr lang="en" sz="2500">
                <a:solidFill>
                  <a:schemeClr val="lt2"/>
                </a:solidFill>
              </a:rPr>
              <a:t>vs</a:t>
            </a:r>
            <a:r>
              <a:rPr lang="en" sz="2500">
                <a:solidFill>
                  <a:schemeClr val="accent3"/>
                </a:solidFill>
              </a:rPr>
              <a:t> Finetuned ResNet34</a:t>
            </a:r>
            <a:r>
              <a:rPr lang="en" sz="2500"/>
              <a:t> </a:t>
            </a:r>
            <a:endParaRPr sz="2500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789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Froze initial 2 layers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575" y="1085600"/>
            <a:ext cx="2680789" cy="198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570" y="1117565"/>
            <a:ext cx="2711056" cy="198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2075" y="3069550"/>
            <a:ext cx="2711049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1575" y="3069550"/>
            <a:ext cx="2628300" cy="19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2" name="Google Shape;112;p20"/>
          <p:cNvGraphicFramePr/>
          <p:nvPr/>
        </p:nvGraphicFramePr>
        <p:xfrm>
          <a:off x="311700" y="218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817575"/>
                <a:gridCol w="817575"/>
                <a:gridCol w="817575"/>
                <a:gridCol w="817575"/>
              </a:tblGrid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Training Acc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Validation Acc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Testing Acc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Without Finetuning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83.74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84.62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73.13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7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With Finetuning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98.98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88.46</a:t>
                      </a:r>
                      <a:endParaRPr b="1"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82.09</a:t>
                      </a:r>
                      <a:endParaRPr b="1"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3" name="Google Shape;113;p20"/>
          <p:cNvSpPr txBox="1"/>
          <p:nvPr/>
        </p:nvSpPr>
        <p:spPr>
          <a:xfrm>
            <a:off x="5995575" y="751900"/>
            <a:ext cx="1260300" cy="1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Without Finetuning</a:t>
            </a:r>
            <a:endParaRPr sz="1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3"/>
                </a:solidFill>
              </a:rPr>
              <a:t>Class Agnostic Activation Maps </a:t>
            </a:r>
            <a:r>
              <a:rPr lang="en" sz="2500">
                <a:solidFill>
                  <a:schemeClr val="lt2"/>
                </a:solidFill>
              </a:rPr>
              <a:t>vs</a:t>
            </a:r>
            <a:r>
              <a:rPr lang="en" sz="2500">
                <a:solidFill>
                  <a:schemeClr val="accent3"/>
                </a:solidFill>
              </a:rPr>
              <a:t> Saliency Maps</a:t>
            </a:r>
            <a:endParaRPr sz="2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473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the difference between (CAM-Saliency) is shown in the graph</a:t>
            </a:r>
            <a:endParaRPr/>
          </a:p>
        </p:txBody>
      </p:sp>
      <p:graphicFrame>
        <p:nvGraphicFramePr>
          <p:cNvPr id="120" name="Google Shape;120;p21"/>
          <p:cNvGraphicFramePr/>
          <p:nvPr/>
        </p:nvGraphicFramePr>
        <p:xfrm>
          <a:off x="700100" y="1960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{82689ACC-4914-4DE4-A229-6DD8DA038DD0}</a:tableStyleId>
              </a:tblPr>
              <a:tblGrid>
                <a:gridCol w="957075"/>
                <a:gridCol w="957075"/>
                <a:gridCol w="957075"/>
                <a:gridCol w="957075"/>
              </a:tblGrid>
              <a:tr h="5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Training Acc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Validation Acc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Testing Acc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CAM-Loss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(CAAM)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98.17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88.46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82.09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5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CAM-Loss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(Saliency)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100.00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88.46</a:t>
                      </a:r>
                      <a:endParaRPr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83.58</a:t>
                      </a:r>
                      <a:endParaRPr b="1" sz="1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275" y="3066300"/>
            <a:ext cx="2576401" cy="20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780" y="883050"/>
            <a:ext cx="2663389" cy="211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