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0" r:id="rId3"/>
    <p:sldId id="272" r:id="rId4"/>
    <p:sldId id="273" r:id="rId5"/>
    <p:sldId id="271" r:id="rId6"/>
    <p:sldId id="276" r:id="rId7"/>
    <p:sldId id="279" r:id="rId8"/>
    <p:sldId id="278" r:id="rId9"/>
    <p:sldId id="281" r:id="rId10"/>
    <p:sldId id="282" r:id="rId11"/>
    <p:sldId id="283" r:id="rId12"/>
    <p:sldId id="1598" r:id="rId13"/>
    <p:sldId id="1599" r:id="rId14"/>
    <p:sldId id="1600" r:id="rId15"/>
    <p:sldId id="280" r:id="rId16"/>
    <p:sldId id="1601" r:id="rId17"/>
    <p:sldId id="1602" r:id="rId18"/>
    <p:sldId id="1603" r:id="rId19"/>
    <p:sldId id="1604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1595" r:id="rId28"/>
    <p:sldId id="1597" r:id="rId29"/>
  </p:sldIdLst>
  <p:sldSz cx="9144000" cy="6858000" type="screen4x3"/>
  <p:notesSz cx="68580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ivbQP9Z4TSzPMSE9Cu9MtBa9YQ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1093" autoAdjust="0"/>
  </p:normalViewPr>
  <p:slideViewPr>
    <p:cSldViewPr snapToGrid="0">
      <p:cViewPr varScale="1">
        <p:scale>
          <a:sx n="61" d="100"/>
          <a:sy n="61" d="100"/>
        </p:scale>
        <p:origin x="1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34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634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70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054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739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150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58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404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42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676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369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4ff06d59c1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4ff06d59c1_0_29:notes"/>
          <p:cNvSpPr txBox="1">
            <a:spLocks noGrp="1"/>
          </p:cNvSpPr>
          <p:nvPr>
            <p:ph type="body" idx="1"/>
          </p:nvPr>
        </p:nvSpPr>
        <p:spPr>
          <a:xfrm>
            <a:off x="685800" y="4416425"/>
            <a:ext cx="54864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4ff06d59c1_0_29:notes"/>
          <p:cNvSpPr txBox="1">
            <a:spLocks noGrp="1"/>
          </p:cNvSpPr>
          <p:nvPr>
            <p:ph type="sldNum" idx="12"/>
          </p:nvPr>
        </p:nvSpPr>
        <p:spPr>
          <a:xfrm>
            <a:off x="3884613" y="8829675"/>
            <a:ext cx="29718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56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10" descr="Panoramic From Rood2-TD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038600"/>
            <a:ext cx="91440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0" descr="blue strip cop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0" descr="blue strip copy"/>
          <p:cNvPicPr preferRelativeResize="0"/>
          <p:nvPr/>
        </p:nvPicPr>
        <p:blipFill rotWithShape="1">
          <a:blip r:embed="rId4">
            <a:alphaModFix/>
          </a:blip>
          <a:srcRect l="-35" t="20168"/>
          <a:stretch/>
        </p:blipFill>
        <p:spPr>
          <a:xfrm>
            <a:off x="0" y="6556375"/>
            <a:ext cx="9144000" cy="3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0" descr="Nevada_Master_stack_slogan_4c lar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3925" y="501650"/>
            <a:ext cx="2209800" cy="163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0"/>
          <p:cNvSpPr txBox="1">
            <a:spLocks noGrp="1"/>
          </p:cNvSpPr>
          <p:nvPr>
            <p:ph type="ctrTitle"/>
          </p:nvPr>
        </p:nvSpPr>
        <p:spPr>
          <a:xfrm>
            <a:off x="152400" y="2362200"/>
            <a:ext cx="8763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ubTitle" idx="1"/>
          </p:nvPr>
        </p:nvSpPr>
        <p:spPr>
          <a:xfrm>
            <a:off x="152400" y="3352800"/>
            <a:ext cx="8991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457200" y="6556375"/>
            <a:ext cx="2133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3124200" y="6556375"/>
            <a:ext cx="2895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6553200" y="6556375"/>
            <a:ext cx="21336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 rot="5400000">
            <a:off x="4724400" y="2362200"/>
            <a:ext cx="60960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1"/>
          </p:nvPr>
        </p:nvSpPr>
        <p:spPr>
          <a:xfrm rot="5400000">
            <a:off x="381000" y="304800"/>
            <a:ext cx="60960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41783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body" idx="2"/>
          </p:nvPr>
        </p:nvSpPr>
        <p:spPr>
          <a:xfrm>
            <a:off x="4646613" y="10668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body" idx="3"/>
          </p:nvPr>
        </p:nvSpPr>
        <p:spPr>
          <a:xfrm>
            <a:off x="315913" y="3771900"/>
            <a:ext cx="41783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4"/>
          </p:nvPr>
        </p:nvSpPr>
        <p:spPr>
          <a:xfrm>
            <a:off x="4646613" y="37719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85105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2"/>
          </p:nvPr>
        </p:nvSpPr>
        <p:spPr>
          <a:xfrm>
            <a:off x="315913" y="3771900"/>
            <a:ext cx="85105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OBJECT_AND_TWO_OBJECT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311150" y="76200"/>
            <a:ext cx="852170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15913" y="1066800"/>
            <a:ext cx="4178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4646613" y="10668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3"/>
          </p:nvPr>
        </p:nvSpPr>
        <p:spPr>
          <a:xfrm>
            <a:off x="4646613" y="3771900"/>
            <a:ext cx="4179887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4191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4648200" y="1447800"/>
            <a:ext cx="41910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9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5489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▪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630238" y="2057399"/>
            <a:ext cx="2949575" cy="429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548957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630238" y="2057399"/>
            <a:ext cx="2949575" cy="429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body" idx="1"/>
          </p:nvPr>
        </p:nvSpPr>
        <p:spPr>
          <a:xfrm rot="5400000">
            <a:off x="2057400" y="-304800"/>
            <a:ext cx="50292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73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  <a:defRPr sz="2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Google Shape;12;p9" descr="blue strip copy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0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9" descr="blue strip copy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75" y="6480175"/>
            <a:ext cx="9140825" cy="37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9" descr="Nevada_N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52400" y="98425"/>
            <a:ext cx="1120775" cy="11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9"/>
          <p:cNvSpPr txBox="1">
            <a:spLocks noGrp="1"/>
          </p:cNvSpPr>
          <p:nvPr>
            <p:ph type="dt" idx="10"/>
          </p:nvPr>
        </p:nvSpPr>
        <p:spPr>
          <a:xfrm>
            <a:off x="457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ftr" idx="11"/>
          </p:nvPr>
        </p:nvSpPr>
        <p:spPr>
          <a:xfrm>
            <a:off x="3124200" y="6553200"/>
            <a:ext cx="2895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8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76200" y="2224726"/>
            <a:ext cx="8991600" cy="1119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/>
              <a:t>Enhancing Breast Cancer Diagnosis Through BEMD-Guided Mass Classification</a:t>
            </a:r>
            <a:endParaRPr sz="1800" u="sng" dirty="0"/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307375" y="3162725"/>
            <a:ext cx="8991600" cy="6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rPr lang="en-US" sz="1800" dirty="0">
                <a:solidFill>
                  <a:srgbClr val="999999"/>
                </a:solidFill>
              </a:rPr>
              <a:t>Negar </a:t>
            </a:r>
            <a:r>
              <a:rPr lang="en-US" sz="1800" dirty="0" err="1">
                <a:solidFill>
                  <a:srgbClr val="999999"/>
                </a:solidFill>
              </a:rPr>
              <a:t>Maghsoudi</a:t>
            </a:r>
            <a:r>
              <a:rPr lang="en-US" sz="1800" dirty="0">
                <a:solidFill>
                  <a:srgbClr val="999999"/>
                </a:solidFill>
              </a:rPr>
              <a:t> – Ashkan Reisi</a:t>
            </a:r>
            <a:endParaRPr sz="1800" dirty="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79223-EEE5-21BE-8886-0335128CC1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1DD40-3C34-FF49-A238-0CA43ED2929B}"/>
              </a:ext>
            </a:extLst>
          </p:cNvPr>
          <p:cNvSpPr txBox="1"/>
          <p:nvPr/>
        </p:nvSpPr>
        <p:spPr>
          <a:xfrm>
            <a:off x="1810820" y="514403"/>
            <a:ext cx="55223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ResNet50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BB2FFF-D81E-0B97-F9A8-0247C133879F}"/>
              </a:ext>
            </a:extLst>
          </p:cNvPr>
          <p:cNvSpPr txBox="1"/>
          <p:nvPr/>
        </p:nvSpPr>
        <p:spPr>
          <a:xfrm>
            <a:off x="647272" y="1657375"/>
            <a:ext cx="7849456" cy="263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dirty="0"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en-US" dirty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ResNet50 framework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Less trainable parameters: 200 million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20 million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Faster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Played with hyperparameters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L2 regularization – Early stopping (10 Epochs) – Data augmentation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Applied cross fold validation : k=5</a:t>
            </a:r>
          </a:p>
        </p:txBody>
      </p:sp>
    </p:spTree>
    <p:extLst>
      <p:ext uri="{BB962C8B-B14F-4D97-AF65-F5344CB8AC3E}">
        <p14:creationId xmlns:p14="http://schemas.microsoft.com/office/powerpoint/2010/main" val="3935091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E72F-0091-CA52-EEBA-E545C0D32F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28" name="Picture 27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B19BC5D-8B36-1B2D-DA9B-516890759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"/>
          <a:stretch/>
        </p:blipFill>
        <p:spPr>
          <a:xfrm>
            <a:off x="6478" y="305685"/>
            <a:ext cx="3359359" cy="2585311"/>
          </a:xfrm>
          <a:prstGeom prst="rect">
            <a:avLst/>
          </a:prstGeom>
        </p:spPr>
      </p:pic>
      <p:pic>
        <p:nvPicPr>
          <p:cNvPr id="30" name="Picture 29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449AB019-5045-D074-7111-28B05ACFD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6"/>
          <a:stretch/>
        </p:blipFill>
        <p:spPr>
          <a:xfrm>
            <a:off x="3046395" y="304800"/>
            <a:ext cx="3359359" cy="2585311"/>
          </a:xfrm>
          <a:prstGeom prst="rect">
            <a:avLst/>
          </a:prstGeom>
        </p:spPr>
      </p:pic>
      <p:pic>
        <p:nvPicPr>
          <p:cNvPr id="32" name="Picture 31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F8900C64-16CB-04CC-45F5-78741B661B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6"/>
          <a:stretch/>
        </p:blipFill>
        <p:spPr>
          <a:xfrm>
            <a:off x="6092447" y="305683"/>
            <a:ext cx="3359359" cy="2585311"/>
          </a:xfrm>
          <a:prstGeom prst="rect">
            <a:avLst/>
          </a:prstGeom>
        </p:spPr>
      </p:pic>
      <p:pic>
        <p:nvPicPr>
          <p:cNvPr id="34" name="Picture 33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56CAF839-6F82-2EA9-6BE5-99F3600E7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965" y="3142720"/>
            <a:ext cx="3451005" cy="2585311"/>
          </a:xfrm>
          <a:prstGeom prst="rect">
            <a:avLst/>
          </a:prstGeom>
        </p:spPr>
      </p:pic>
      <p:pic>
        <p:nvPicPr>
          <p:cNvPr id="36" name="Picture 3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E28B338F-AAD8-202B-4582-3F499B5A1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084" y="3142719"/>
            <a:ext cx="3451005" cy="258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CE72F-0091-CA52-EEBA-E545C0D32F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14" name="Picture 13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380B5738-1009-87DF-F1A3-30664254D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33" y="320035"/>
            <a:ext cx="2910877" cy="2183158"/>
          </a:xfrm>
          <a:prstGeom prst="rect">
            <a:avLst/>
          </a:prstGeom>
        </p:spPr>
      </p:pic>
      <p:pic>
        <p:nvPicPr>
          <p:cNvPr id="16" name="Picture 1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FA73BB7C-566E-D501-4CDC-1902DB34D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119" y="320035"/>
            <a:ext cx="2910877" cy="2183158"/>
          </a:xfrm>
          <a:prstGeom prst="rect">
            <a:avLst/>
          </a:prstGeom>
        </p:spPr>
      </p:pic>
      <p:pic>
        <p:nvPicPr>
          <p:cNvPr id="18" name="Picture 17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104FFF6C-B008-5E4A-9506-FAC15B92E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996" y="320035"/>
            <a:ext cx="2910877" cy="2183158"/>
          </a:xfrm>
          <a:prstGeom prst="rect">
            <a:avLst/>
          </a:prstGeom>
        </p:spPr>
      </p:pic>
      <p:pic>
        <p:nvPicPr>
          <p:cNvPr id="20" name="Picture 19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0A2FFEF7-CDD1-744E-1673-7A0470064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680" y="3026477"/>
            <a:ext cx="3273417" cy="2455063"/>
          </a:xfrm>
          <a:prstGeom prst="rect">
            <a:avLst/>
          </a:prstGeom>
        </p:spPr>
      </p:pic>
      <p:pic>
        <p:nvPicPr>
          <p:cNvPr id="22" name="Picture 21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AD8695EC-6361-7489-1BBB-5E630A02AB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123" y="3026478"/>
            <a:ext cx="2910877" cy="2183158"/>
          </a:xfrm>
          <a:prstGeom prst="rect">
            <a:avLst/>
          </a:prstGeom>
        </p:spPr>
      </p:pic>
      <p:pic>
        <p:nvPicPr>
          <p:cNvPr id="23" name="Picture 22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A3A850F1-9FC9-6AF2-392D-0DD7FD6A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34"/>
            <a:ext cx="3273417" cy="2455063"/>
          </a:xfrm>
          <a:prstGeom prst="rect">
            <a:avLst/>
          </a:prstGeom>
        </p:spPr>
      </p:pic>
      <p:pic>
        <p:nvPicPr>
          <p:cNvPr id="24" name="Picture 23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440581F-80B8-CAB3-C71E-FD722BB64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41" y="320034"/>
            <a:ext cx="3273417" cy="2455063"/>
          </a:xfrm>
          <a:prstGeom prst="rect">
            <a:avLst/>
          </a:prstGeom>
        </p:spPr>
      </p:pic>
      <p:pic>
        <p:nvPicPr>
          <p:cNvPr id="25" name="Picture 24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0D42A84A-7313-CDA7-AD61-B7CCFFB4D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82" y="320034"/>
            <a:ext cx="3273417" cy="2455063"/>
          </a:xfrm>
          <a:prstGeom prst="rect">
            <a:avLst/>
          </a:prstGeom>
        </p:spPr>
      </p:pic>
      <p:pic>
        <p:nvPicPr>
          <p:cNvPr id="26" name="Picture 25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35FEF154-D0A8-F5BD-ABAA-E2F084804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756" y="3026477"/>
            <a:ext cx="3273417" cy="24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3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VGG16</a:t>
            </a:r>
            <a:endParaRPr dirty="0"/>
          </a:p>
        </p:txBody>
      </p:sp>
      <p:sp>
        <p:nvSpPr>
          <p:cNvPr id="228" name="Google Shape;228;g24ff06d59c1_0_29"/>
          <p:cNvSpPr txBox="1">
            <a:spLocks noGrp="1"/>
          </p:cNvSpPr>
          <p:nvPr>
            <p:ph type="body" idx="1"/>
          </p:nvPr>
        </p:nvSpPr>
        <p:spPr>
          <a:xfrm>
            <a:off x="304800" y="1286365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Data augmentation:</a:t>
            </a:r>
            <a:r>
              <a:rPr lang="en-US" sz="1800" b="0" dirty="0">
                <a:latin typeface="+mj-lt"/>
              </a:rPr>
              <a:t> Employed rotation, horizontal flip, and vertical flip to enhance the diversity of training data.</a:t>
            </a: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Learning rate: </a:t>
            </a:r>
            <a:r>
              <a:rPr lang="en-US" sz="1800" b="0" dirty="0">
                <a:latin typeface="+mj-lt"/>
              </a:rPr>
              <a:t>Initialized with 0.001 and applied a decay rate of 0.5 every 10 epochs to adaptively adjust model’s weights.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L2 regularization:</a:t>
            </a:r>
            <a:r>
              <a:rPr lang="en-US" sz="1800" b="0" dirty="0">
                <a:latin typeface="+mj-lt"/>
              </a:rPr>
              <a:t> Applied L2 with a rate 1e-4 to prevent overfitting.</a:t>
            </a:r>
          </a:p>
          <a:p>
            <a:pPr lvl="0" algn="just">
              <a:lnSpc>
                <a:spcPct val="150000"/>
              </a:lnSpc>
            </a:pPr>
            <a:r>
              <a:rPr lang="en-US" sz="1800" dirty="0">
                <a:latin typeface="+mj-lt"/>
              </a:rPr>
              <a:t>Dropout after dense layer: </a:t>
            </a:r>
            <a:r>
              <a:rPr lang="en-US" sz="1800" b="0" dirty="0">
                <a:latin typeface="+mj-lt"/>
              </a:rPr>
              <a:t>Inserted a dropout layer with rate of 0.5 after each dense layer to improve generalization.</a:t>
            </a:r>
          </a:p>
          <a:p>
            <a:pPr lvl="0" algn="just">
              <a:lnSpc>
                <a:spcPct val="150000"/>
              </a:lnSpc>
            </a:pPr>
            <a:endParaRPr lang="en-US" sz="1800" b="0" dirty="0">
              <a:latin typeface="+mj-lt"/>
            </a:endParaRPr>
          </a:p>
          <a:p>
            <a:pPr lvl="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b="0" dirty="0">
                <a:latin typeface="+mj-lt"/>
              </a:rPr>
              <a:t>Each of these settings are applied and tested individually and in combination together across a range of values for each parameter. After evaluation, the above set of parameters overall had better results.</a:t>
            </a:r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03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VGG16-Single IMFs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5" name="Picture 4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63AB95B-59D6-20BC-0824-A61FEFF15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04" y="1402338"/>
            <a:ext cx="3230136" cy="2416243"/>
          </a:xfrm>
          <a:prstGeom prst="rect">
            <a:avLst/>
          </a:prstGeom>
        </p:spPr>
      </p:pic>
      <p:pic>
        <p:nvPicPr>
          <p:cNvPr id="7" name="Picture 6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5D316ED6-F784-0418-8230-64CBF831A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253" y="1404565"/>
            <a:ext cx="3225493" cy="2414016"/>
          </a:xfrm>
          <a:prstGeom prst="rect">
            <a:avLst/>
          </a:prstGeom>
        </p:spPr>
      </p:pic>
      <p:pic>
        <p:nvPicPr>
          <p:cNvPr id="9" name="Picture 8" descr="A graph of blue and orange lines&#10;&#10;Description automatically generated">
            <a:extLst>
              <a:ext uri="{FF2B5EF4-FFF2-40B4-BE49-F238E27FC236}">
                <a16:creationId xmlns:a16="http://schemas.microsoft.com/office/drawing/2014/main" id="{DF81D45D-00B5-C139-91E5-3E4AB807B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788" y="1402338"/>
            <a:ext cx="3227212" cy="2414016"/>
          </a:xfrm>
          <a:prstGeom prst="rect">
            <a:avLst/>
          </a:prstGeom>
        </p:spPr>
      </p:pic>
      <p:pic>
        <p:nvPicPr>
          <p:cNvPr id="11" name="Picture 10" descr="A graph of a graph&#10;&#10;Description automatically generated">
            <a:extLst>
              <a:ext uri="{FF2B5EF4-FFF2-40B4-BE49-F238E27FC236}">
                <a16:creationId xmlns:a16="http://schemas.microsoft.com/office/drawing/2014/main" id="{AA12B07B-DB29-2C7E-C75F-D6E8847D6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708" y="4075692"/>
            <a:ext cx="3222076" cy="2414016"/>
          </a:xfrm>
          <a:prstGeom prst="rect">
            <a:avLst/>
          </a:prstGeom>
        </p:spPr>
      </p:pic>
      <p:pic>
        <p:nvPicPr>
          <p:cNvPr id="13" name="Picture 1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03E0A83-94A2-BCD5-DED3-B9FCE6A9F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732" y="4075692"/>
            <a:ext cx="3216983" cy="24140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8B595A-BEEE-C5D4-DE77-3D0B7009F479}"/>
              </a:ext>
            </a:extLst>
          </p:cNvPr>
          <p:cNvSpPr txBox="1"/>
          <p:nvPr/>
        </p:nvSpPr>
        <p:spPr>
          <a:xfrm>
            <a:off x="1303757" y="1176540"/>
            <a:ext cx="591013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D34B76-EB4F-C59D-FD1F-9BDF90EFEEEC}"/>
              </a:ext>
            </a:extLst>
          </p:cNvPr>
          <p:cNvSpPr txBox="1"/>
          <p:nvPr/>
        </p:nvSpPr>
        <p:spPr>
          <a:xfrm>
            <a:off x="4301719" y="1176539"/>
            <a:ext cx="591013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C5A985-A8AA-0841-7D77-2354BFAD5C68}"/>
              </a:ext>
            </a:extLst>
          </p:cNvPr>
          <p:cNvSpPr txBox="1"/>
          <p:nvPr/>
        </p:nvSpPr>
        <p:spPr>
          <a:xfrm>
            <a:off x="7231705" y="1182115"/>
            <a:ext cx="591013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7EF0B3-D873-DD11-3049-B764F9E811C3}"/>
              </a:ext>
            </a:extLst>
          </p:cNvPr>
          <p:cNvSpPr txBox="1"/>
          <p:nvPr/>
        </p:nvSpPr>
        <p:spPr>
          <a:xfrm>
            <a:off x="2315239" y="3890490"/>
            <a:ext cx="591013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8B7D8-89B8-1096-7604-AAFE5B97666C}"/>
              </a:ext>
            </a:extLst>
          </p:cNvPr>
          <p:cNvSpPr txBox="1"/>
          <p:nvPr/>
        </p:nvSpPr>
        <p:spPr>
          <a:xfrm>
            <a:off x="6205232" y="3879846"/>
            <a:ext cx="591013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IMF5</a:t>
            </a:r>
          </a:p>
        </p:txBody>
      </p:sp>
    </p:spTree>
    <p:extLst>
      <p:ext uri="{BB962C8B-B14F-4D97-AF65-F5344CB8AC3E}">
        <p14:creationId xmlns:p14="http://schemas.microsoft.com/office/powerpoint/2010/main" val="2647464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VGG16-Combined IMFs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8" name="Picture 7" descr="A graph of a graph showing a number of blue and orange lines&#10;&#10;Description automatically generated">
            <a:extLst>
              <a:ext uri="{FF2B5EF4-FFF2-40B4-BE49-F238E27FC236}">
                <a16:creationId xmlns:a16="http://schemas.microsoft.com/office/drawing/2014/main" id="{CFF447DA-8AA5-57A1-8C60-F42CF008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4326673" cy="3245005"/>
          </a:xfrm>
          <a:prstGeom prst="rect">
            <a:avLst/>
          </a:prstGeom>
        </p:spPr>
      </p:pic>
      <p:pic>
        <p:nvPicPr>
          <p:cNvPr id="12" name="Picture 11" descr="A graph of a graph showing the results of a training test&#10;&#10;Description automatically generated with medium confidence">
            <a:extLst>
              <a:ext uri="{FF2B5EF4-FFF2-40B4-BE49-F238E27FC236}">
                <a16:creationId xmlns:a16="http://schemas.microsoft.com/office/drawing/2014/main" id="{BC668602-E80D-80D2-DA3A-BC60BDBB7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979" y="1370485"/>
            <a:ext cx="4332716" cy="32461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CF263E-AB10-7148-0F21-8241492131B5}"/>
              </a:ext>
            </a:extLst>
          </p:cNvPr>
          <p:cNvSpPr txBox="1"/>
          <p:nvPr/>
        </p:nvSpPr>
        <p:spPr>
          <a:xfrm>
            <a:off x="2172630" y="1143000"/>
            <a:ext cx="760142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IMF2,3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97C8D-8789-C3BC-F446-FF7FCB6D59F4}"/>
              </a:ext>
            </a:extLst>
          </p:cNvPr>
          <p:cNvSpPr txBox="1"/>
          <p:nvPr/>
        </p:nvSpPr>
        <p:spPr>
          <a:xfrm>
            <a:off x="6275466" y="1148575"/>
            <a:ext cx="982236" cy="30777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IMF2,3,4</a:t>
            </a:r>
          </a:p>
        </p:txBody>
      </p:sp>
    </p:spTree>
    <p:extLst>
      <p:ext uri="{BB962C8B-B14F-4D97-AF65-F5344CB8AC3E}">
        <p14:creationId xmlns:p14="http://schemas.microsoft.com/office/powerpoint/2010/main" val="1752367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</a:t>
            </a:r>
            <a:endParaRPr dirty="0"/>
          </a:p>
        </p:txBody>
      </p:sp>
      <p:sp>
        <p:nvSpPr>
          <p:cNvPr id="228" name="Google Shape;228;g24ff06d59c1_0_29"/>
          <p:cNvSpPr txBox="1">
            <a:spLocks noGrp="1"/>
          </p:cNvSpPr>
          <p:nvPr>
            <p:ph type="body" idx="1"/>
          </p:nvPr>
        </p:nvSpPr>
        <p:spPr>
          <a:xfrm>
            <a:off x="401444" y="4650059"/>
            <a:ext cx="8437756" cy="18269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150000"/>
              </a:lnSpc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D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ataset is small so using a reduced model might help prevent overfitting.</a:t>
            </a:r>
          </a:p>
          <a:p>
            <a:pPr lvl="0" algn="just">
              <a:lnSpc>
                <a:spcPct val="150000"/>
              </a:lnSpc>
            </a:pP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Deep networks, with a large number of parameters, are prone to overfitting.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12" name="Picture 11" descr="A diagram of a computer&#10;&#10;Description automatically generated with medium confidence">
            <a:extLst>
              <a:ext uri="{FF2B5EF4-FFF2-40B4-BE49-F238E27FC236}">
                <a16:creationId xmlns:a16="http://schemas.microsoft.com/office/drawing/2014/main" id="{8FF9CE27-AEA5-4806-7DA7-A2767F145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45672"/>
            <a:ext cx="7772400" cy="300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20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VGG-IMF1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3" name="Picture 2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9CB62330-B9C0-DFA1-5D8A-9D68D09FE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727" y="1028062"/>
            <a:ext cx="5700542" cy="279326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0.55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035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VGG-IMF2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5" name="Picture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A4FF7DA-3E7C-97FE-7BD1-1B382873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623" y="1006856"/>
            <a:ext cx="5706750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44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VGG-IMF3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0.75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3" name="Picture 2" descr="A graph of a model loss&#10;&#10;Description automatically generated with medium confidence">
            <a:extLst>
              <a:ext uri="{FF2B5EF4-FFF2-40B4-BE49-F238E27FC236}">
                <a16:creationId xmlns:a16="http://schemas.microsoft.com/office/drawing/2014/main" id="{214AE9C8-F147-D561-C4F1-C436A49A7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397" y="1044956"/>
            <a:ext cx="5661201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6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4478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Aim to utilize BEMD to decompose the mammogram images, into Bi-dimensional Intrinsic Mode Functions (BIMFs) </a:t>
            </a:r>
            <a:r>
              <a:rPr lang="en-US" sz="2000" b="0" dirty="0">
                <a:sym typeface="Wingdings" panose="05000000000000000000" pitchFamily="2" charset="2"/>
              </a:rPr>
              <a:t></a:t>
            </a:r>
            <a:r>
              <a:rPr lang="en-US" sz="2000" b="0" dirty="0">
                <a:latin typeface="+mn-lt"/>
              </a:rPr>
              <a:t> each capturing different scales or patterns within the data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latin typeface="+mn-lt"/>
              </a:rPr>
              <a:t>The BIMFs will capture various image features, from fine textures to larger structures</a:t>
            </a:r>
          </a:p>
          <a:p>
            <a:pPr algn="just">
              <a:lnSpc>
                <a:spcPct val="150000"/>
              </a:lnSpc>
            </a:pPr>
            <a:r>
              <a:rPr lang="en-US" sz="2000" b="0" dirty="0">
                <a:sym typeface="Wingdings" panose="05000000000000000000" pitchFamily="2" charset="2"/>
              </a:rPr>
              <a:t>Network training </a:t>
            </a:r>
            <a:r>
              <a:rPr lang="en-US" sz="2000" b="0" dirty="0">
                <a:latin typeface="+mn-lt"/>
              </a:rPr>
              <a:t> </a:t>
            </a:r>
            <a:r>
              <a:rPr lang="en-US" sz="2000" b="0" dirty="0">
                <a:effectLst/>
                <a:latin typeface="+mn-lt"/>
              </a:rPr>
              <a:t>involves feeding each set of BIMFs into network channels, which is expected to enhance the accuracy and efficiency of our analysis.</a:t>
            </a:r>
            <a:endParaRPr lang="en-US" sz="2000" b="0" dirty="0">
              <a:latin typeface="+mn-lt"/>
            </a:endParaRPr>
          </a:p>
          <a:p>
            <a:pPr marL="114300" indent="0" algn="just">
              <a:lnSpc>
                <a:spcPct val="150000"/>
              </a:lnSpc>
              <a:buNone/>
            </a:pPr>
            <a:endParaRPr lang="en-US" sz="2000" b="0" dirty="0">
              <a:latin typeface="+mn-lt"/>
            </a:endParaRP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Introduction - Recap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7058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VGG-IMF4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0.60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5" name="Picture 4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334C20EA-5572-4133-F94B-38C4B01C4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58" y="1006856"/>
            <a:ext cx="5631280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56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VGG-IMF5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0.53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5" name="Picture 4" descr="A graph of a loss&#10;&#10;Description automatically generated with medium confidence">
            <a:extLst>
              <a:ext uri="{FF2B5EF4-FFF2-40B4-BE49-F238E27FC236}">
                <a16:creationId xmlns:a16="http://schemas.microsoft.com/office/drawing/2014/main" id="{692FB2F5-2642-43B5-AEC0-33DB2407A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159" y="1006856"/>
            <a:ext cx="5629678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7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VGG-IMF2,3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0.95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5" name="Picture 4" descr="A graph of a model loss&#10;&#10;Description automatically generated with medium confidence">
            <a:extLst>
              <a:ext uri="{FF2B5EF4-FFF2-40B4-BE49-F238E27FC236}">
                <a16:creationId xmlns:a16="http://schemas.microsoft.com/office/drawing/2014/main" id="{C3F0774F-5608-4ADB-F280-3D8D8C6F1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403" y="1006856"/>
            <a:ext cx="5619189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28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VGG-IMF2,3,4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5" name="Picture 4" descr="A graph of loss and a loss&#10;&#10;Description automatically generated with medium confidence">
            <a:extLst>
              <a:ext uri="{FF2B5EF4-FFF2-40B4-BE49-F238E27FC236}">
                <a16:creationId xmlns:a16="http://schemas.microsoft.com/office/drawing/2014/main" id="{9FE8750C-A5F7-A727-2978-A77741E01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217" y="1044956"/>
            <a:ext cx="5659561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3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4ff06d59c1_0_29"/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Modified VGG-IMFs-All</a:t>
            </a:r>
            <a:endParaRPr dirty="0"/>
          </a:p>
        </p:txBody>
      </p:sp>
      <p:sp>
        <p:nvSpPr>
          <p:cNvPr id="229" name="Google Shape;229;g24ff06d59c1_0_29"/>
          <p:cNvSpPr txBox="1">
            <a:spLocks noGrp="1"/>
          </p:cNvSpPr>
          <p:nvPr>
            <p:ph type="sldNum" idx="12"/>
          </p:nvPr>
        </p:nvSpPr>
        <p:spPr>
          <a:xfrm>
            <a:off x="6553200" y="6553200"/>
            <a:ext cx="2133600" cy="26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1D52D6-4B42-2CF2-3D49-08703ABF33B5}"/>
              </a:ext>
            </a:extLst>
          </p:cNvPr>
          <p:cNvGraphicFramePr>
            <a:graphicFrameLocks noGrp="1"/>
          </p:cNvGraphicFramePr>
          <p:nvPr/>
        </p:nvGraphicFramePr>
        <p:xfrm>
          <a:off x="1180169" y="3881120"/>
          <a:ext cx="67836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512">
                  <a:extLst>
                    <a:ext uri="{9D8B030D-6E8A-4147-A177-3AD203B41FA5}">
                      <a16:colId xmlns:a16="http://schemas.microsoft.com/office/drawing/2014/main" val="3012131752"/>
                    </a:ext>
                  </a:extLst>
                </a:gridCol>
                <a:gridCol w="802888">
                  <a:extLst>
                    <a:ext uri="{9D8B030D-6E8A-4147-A177-3AD203B41FA5}">
                      <a16:colId xmlns:a16="http://schemas.microsoft.com/office/drawing/2014/main" val="3243566622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2974161711"/>
                    </a:ext>
                  </a:extLst>
                </a:gridCol>
                <a:gridCol w="780585">
                  <a:extLst>
                    <a:ext uri="{9D8B030D-6E8A-4147-A177-3AD203B41FA5}">
                      <a16:colId xmlns:a16="http://schemas.microsoft.com/office/drawing/2014/main" val="2345175985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1704889474"/>
                    </a:ext>
                  </a:extLst>
                </a:gridCol>
                <a:gridCol w="747132">
                  <a:extLst>
                    <a:ext uri="{9D8B030D-6E8A-4147-A177-3AD203B41FA5}">
                      <a16:colId xmlns:a16="http://schemas.microsoft.com/office/drawing/2014/main" val="2238634748"/>
                    </a:ext>
                  </a:extLst>
                </a:gridCol>
                <a:gridCol w="680225">
                  <a:extLst>
                    <a:ext uri="{9D8B030D-6E8A-4147-A177-3AD203B41FA5}">
                      <a16:colId xmlns:a16="http://schemas.microsoft.com/office/drawing/2014/main" val="3758279461"/>
                    </a:ext>
                  </a:extLst>
                </a:gridCol>
                <a:gridCol w="669073">
                  <a:extLst>
                    <a:ext uri="{9D8B030D-6E8A-4147-A177-3AD203B41FA5}">
                      <a16:colId xmlns:a16="http://schemas.microsoft.com/office/drawing/2014/main" val="217572547"/>
                    </a:ext>
                  </a:extLst>
                </a:gridCol>
                <a:gridCol w="758283">
                  <a:extLst>
                    <a:ext uri="{9D8B030D-6E8A-4147-A177-3AD203B41FA5}">
                      <a16:colId xmlns:a16="http://schemas.microsoft.com/office/drawing/2014/main" val="663085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AUC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Accuracy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Precision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Recall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371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697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926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173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443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Fold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Avg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0.96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0.76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0.90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0.62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0.89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0.67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0.92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0.73</a:t>
                      </a:r>
                    </a:p>
                  </a:txBody>
                  <a:tcPr>
                    <a:solidFill>
                      <a:srgbClr val="A28C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02849"/>
                  </a:ext>
                </a:extLst>
              </a:tr>
            </a:tbl>
          </a:graphicData>
        </a:graphic>
      </p:graphicFrame>
      <p:pic>
        <p:nvPicPr>
          <p:cNvPr id="7" name="Picture 6" descr="A graph of loss and loss&#10;&#10;Description automatically generated with medium confidence">
            <a:extLst>
              <a:ext uri="{FF2B5EF4-FFF2-40B4-BE49-F238E27FC236}">
                <a16:creationId xmlns:a16="http://schemas.microsoft.com/office/drawing/2014/main" id="{7AA05650-53FD-2FCE-CAB7-B71AE6E3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934" y="1006856"/>
            <a:ext cx="5596128" cy="279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16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9F7A-2316-5190-DD2B-C9C9B714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BIMFs Limitation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35C1-3143-8AEC-471C-96701651B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68" y="3429000"/>
            <a:ext cx="3776546" cy="581722"/>
          </a:xfrm>
        </p:spPr>
        <p:txBody>
          <a:bodyPr/>
          <a:lstStyle/>
          <a:p>
            <a:pPr marL="114300" indent="0" algn="just">
              <a:lnSpc>
                <a:spcPct val="150000"/>
              </a:lnSpc>
              <a:buNone/>
            </a:pPr>
            <a:r>
              <a:rPr lang="en-US" sz="1800" b="0" dirty="0"/>
              <a:t>The generated BIMFs do not capture details of the mass in ROIs.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AAD2-1962-8F32-C530-60A915FF45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A close up of a grey object&#10;&#10;Description automatically generated">
            <a:extLst>
              <a:ext uri="{FF2B5EF4-FFF2-40B4-BE49-F238E27FC236}">
                <a16:creationId xmlns:a16="http://schemas.microsoft.com/office/drawing/2014/main" id="{1D68C853-C9E4-2E4B-89DD-1E5067705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19200"/>
            <a:ext cx="7772400" cy="1656412"/>
          </a:xfrm>
          <a:prstGeom prst="rect">
            <a:avLst/>
          </a:prstGeom>
        </p:spPr>
      </p:pic>
      <p:pic>
        <p:nvPicPr>
          <p:cNvPr id="8" name="Picture 7" descr="A collage of images of different shapes&#10;&#10;Description automatically generated">
            <a:extLst>
              <a:ext uri="{FF2B5EF4-FFF2-40B4-BE49-F238E27FC236}">
                <a16:creationId xmlns:a16="http://schemas.microsoft.com/office/drawing/2014/main" id="{F05B1BAB-B19C-D31E-F0F9-0C96810D5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683" y="2921620"/>
            <a:ext cx="4880517" cy="350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2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9F7A-2316-5190-DD2B-C9C9B714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0F35C1-3143-8AEC-471C-96701651B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8534400" cy="5029200"/>
          </a:xfrm>
        </p:spPr>
        <p:txBody>
          <a:bodyPr/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We investigated the application of BEMD in combination with neural networks, specifically ResNet50, VGG16, and a simplified version of VGG.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b="0" dirty="0">
                <a:solidFill>
                  <a:schemeClr val="tx1"/>
                </a:solidFill>
                <a:latin typeface="+mj-lt"/>
              </a:rPr>
              <a:t>For each network, different sets of values are tested for each hyper-parameter to evaluate performance.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ResNet50 yielded the highest accuracy at 0.6, followed by VGG16 at 0.62, and the simplified model outperformed both with an accuracy of 0.7.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800" b="0" i="0" dirty="0">
                <a:solidFill>
                  <a:schemeClr val="tx1"/>
                </a:solidFill>
                <a:effectLst/>
                <a:latin typeface="+mj-lt"/>
              </a:rPr>
              <a:t>The generated BIMFs demonstrated limitations in capturing details of mass within the Region of Interest.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AAAD2-1962-8F32-C530-60A915FF45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95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AD7C-8FD1-4A69-87F0-153ABD3C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Faced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dirty="0"/>
              <a:t>Challenges</a:t>
            </a:r>
            <a:b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31CCA-9652-4004-9BD3-F51797C6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6C0F47-3EF8-4047-B8BE-002F11616092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F380481-6ACF-2D48-72B4-B9DEFE693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5029200"/>
          </a:xfrm>
        </p:spPr>
        <p:txBody>
          <a:bodyPr/>
          <a:lstStyle/>
          <a:p>
            <a:endParaRPr lang="en-US" sz="1800" dirty="0"/>
          </a:p>
          <a:p>
            <a:pPr>
              <a:lnSpc>
                <a:spcPct val="107000"/>
              </a:lnSpc>
            </a:pPr>
            <a:r>
              <a:rPr lang="en-US" sz="2000" b="0" dirty="0"/>
              <a:t>A proper BEMD implementation was not easy</a:t>
            </a:r>
            <a:br>
              <a:rPr lang="en-US" sz="2000" b="0" dirty="0"/>
            </a:br>
            <a:endParaRPr lang="en-US" sz="2000" b="0" dirty="0"/>
          </a:p>
          <a:p>
            <a:pPr>
              <a:lnSpc>
                <a:spcPct val="107000"/>
              </a:lnSpc>
            </a:pPr>
            <a:r>
              <a:rPr lang="en-US" sz="2000" b="0" dirty="0"/>
              <a:t>Understanding BEMD code is challenging</a:t>
            </a:r>
            <a:br>
              <a:rPr lang="en-US" sz="2000" b="0" dirty="0"/>
            </a:br>
            <a:endParaRPr lang="en-US" sz="2000" b="0" dirty="0"/>
          </a:p>
          <a:p>
            <a:pPr>
              <a:lnSpc>
                <a:spcPct val="107000"/>
              </a:lnSpc>
            </a:pPr>
            <a:r>
              <a:rPr lang="en-US" sz="2000" b="0" dirty="0"/>
              <a:t>GPU out of memory issues</a:t>
            </a:r>
            <a:br>
              <a:rPr lang="en-US" sz="2000" b="0" dirty="0"/>
            </a:br>
            <a:endParaRPr lang="en-US" sz="2000" b="0" dirty="0"/>
          </a:p>
          <a:p>
            <a:pPr>
              <a:lnSpc>
                <a:spcPct val="107000"/>
              </a:lnSpc>
            </a:pPr>
            <a:r>
              <a:rPr lang="en-US" sz="2000" b="0" dirty="0"/>
              <a:t>Coming up with a proper framework for the whole BEM-Neural Network integration</a:t>
            </a:r>
            <a:br>
              <a:rPr lang="en-US" sz="2000" b="0" dirty="0"/>
            </a:br>
            <a:endParaRPr lang="en-US" sz="2000" b="0" dirty="0"/>
          </a:p>
          <a:p>
            <a:pPr>
              <a:lnSpc>
                <a:spcPct val="107000"/>
              </a:lnSpc>
            </a:pPr>
            <a:r>
              <a:rPr lang="en-US" sz="2000" b="0" dirty="0"/>
              <a:t>Finding appropriate network architecture </a:t>
            </a:r>
            <a:br>
              <a:rPr lang="en-US" sz="2000" b="0" dirty="0"/>
            </a:br>
            <a:endParaRPr lang="en-US" sz="2000" b="0" dirty="0"/>
          </a:p>
          <a:p>
            <a:pPr>
              <a:lnSpc>
                <a:spcPct val="107000"/>
              </a:lnSpc>
            </a:pPr>
            <a:endParaRPr lang="en-US" sz="2000" b="0" dirty="0"/>
          </a:p>
          <a:p>
            <a:pPr marL="0" indent="0">
              <a:lnSpc>
                <a:spcPct val="107000"/>
              </a:lnSpc>
              <a:buNone/>
            </a:pPr>
            <a:endParaRPr lang="en-US" sz="2000" b="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7C0D4C-0278-6949-8C2C-060B8036A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2183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42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C0E0-620A-DFAC-DA56-A8CCD64F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will continue to work on it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F1AA6-F6A0-17C6-00C2-D4F2173A8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0" dirty="0"/>
              <a:t>SVMs sound to be very promising  for our method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b="0" dirty="0"/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/>
              <a:t>Enhanced BEMD Implementation: Investigate modifications to the BEMD algorithm to improve its performance in extracting meaningful features.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0" dirty="0"/>
              <a:t>Ensemble Methods: Investigate the effectiveness of ensemble methods by combining predictions from multiple models.</a:t>
            </a:r>
          </a:p>
          <a:p>
            <a:pPr marL="114300" indent="0">
              <a:buNone/>
            </a:pPr>
            <a:br>
              <a:rPr lang="en-US" sz="2400" b="0" dirty="0"/>
            </a:br>
            <a:endParaRPr lang="en-US" sz="2400" b="0" dirty="0"/>
          </a:p>
          <a:p>
            <a:pPr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D7378-6CDC-968D-5671-78C93C5E2E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9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1C02-0E70-5758-6E4D-F409A49D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29642-87F0-6E1A-D42D-B5E1138A12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53EC80F-8E4A-A381-5633-3FC318C8E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693747"/>
              </p:ext>
            </p:extLst>
          </p:nvPr>
        </p:nvGraphicFramePr>
        <p:xfrm>
          <a:off x="981182" y="1779141"/>
          <a:ext cx="7181635" cy="3824315"/>
        </p:xfrm>
        <a:graphic>
          <a:graphicData uri="http://schemas.openxmlformats.org/drawingml/2006/table">
            <a:tbl>
              <a:tblPr/>
              <a:tblGrid>
                <a:gridCol w="3304012">
                  <a:extLst>
                    <a:ext uri="{9D8B030D-6E8A-4147-A177-3AD203B41FA5}">
                      <a16:colId xmlns:a16="http://schemas.microsoft.com/office/drawing/2014/main" val="3583243874"/>
                    </a:ext>
                  </a:extLst>
                </a:gridCol>
                <a:gridCol w="3877623">
                  <a:extLst>
                    <a:ext uri="{9D8B030D-6E8A-4147-A177-3AD203B41FA5}">
                      <a16:colId xmlns:a16="http://schemas.microsoft.com/office/drawing/2014/main" val="3541934851"/>
                    </a:ext>
                  </a:extLst>
                </a:gridCol>
              </a:tblGrid>
              <a:tr h="68571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CBIS-DDSM Data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127222"/>
                  </a:ext>
                </a:extLst>
              </a:tr>
              <a:tr h="68571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ROI image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684059"/>
                  </a:ext>
                </a:extLst>
              </a:tr>
              <a:tr h="16798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875529"/>
                  </a:ext>
                </a:extLst>
              </a:tr>
              <a:tr h="6857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 1660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7758556"/>
                  </a:ext>
                </a:extLst>
              </a:tr>
              <a:tr h="6857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Training and validation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~1300 ( 80 - 20 ratio)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2455766"/>
                  </a:ext>
                </a:extLst>
              </a:tr>
              <a:tr h="7093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~360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065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955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B2C85-6D5B-A7D0-770A-0727B6692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363313"/>
            <a:ext cx="7391400" cy="762000"/>
          </a:xfrm>
        </p:spPr>
        <p:txBody>
          <a:bodyPr/>
          <a:lstStyle/>
          <a:p>
            <a:r>
              <a:rPr lang="en-US" dirty="0"/>
              <a:t>Framework 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3E833-DCE2-CB48-C8CE-6808757581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sp>
        <p:nvSpPr>
          <p:cNvPr id="85" name="Flowchart: Multidocument 84">
            <a:extLst>
              <a:ext uri="{FF2B5EF4-FFF2-40B4-BE49-F238E27FC236}">
                <a16:creationId xmlns:a16="http://schemas.microsoft.com/office/drawing/2014/main" id="{241888B2-88A0-4D7C-8EBF-0D91A35D78AE}"/>
              </a:ext>
            </a:extLst>
          </p:cNvPr>
          <p:cNvSpPr/>
          <p:nvPr/>
        </p:nvSpPr>
        <p:spPr>
          <a:xfrm>
            <a:off x="5786787" y="2208567"/>
            <a:ext cx="1250295" cy="1694886"/>
          </a:xfrm>
          <a:prstGeom prst="flowChartMultidocument">
            <a:avLst/>
          </a:prstGeom>
          <a:noFill/>
          <a:ln w="12700" cap="flat" cmpd="sng" algn="ctr">
            <a:solidFill>
              <a:srgbClr val="FBA7A7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0BA2D80-C8EF-440B-9CAF-7708BE374CD2}"/>
              </a:ext>
            </a:extLst>
          </p:cNvPr>
          <p:cNvSpPr/>
          <p:nvPr/>
        </p:nvSpPr>
        <p:spPr>
          <a:xfrm>
            <a:off x="5467705" y="2169930"/>
            <a:ext cx="1722044" cy="2133486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BEMD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0773715-59AC-4646-AEAC-42547C7039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330" y="2288227"/>
            <a:ext cx="1554172" cy="123318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94D5D9F-34C4-41DE-B81E-5847739B6B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6328" y="2253063"/>
            <a:ext cx="2327665" cy="1904301"/>
          </a:xfrm>
          <a:prstGeom prst="rect">
            <a:avLst/>
          </a:prstGeom>
        </p:spPr>
      </p:pic>
      <p:sp>
        <p:nvSpPr>
          <p:cNvPr id="89" name="TextBox 10">
            <a:extLst>
              <a:ext uri="{FF2B5EF4-FFF2-40B4-BE49-F238E27FC236}">
                <a16:creationId xmlns:a16="http://schemas.microsoft.com/office/drawing/2014/main" id="{7D1C3B08-60AB-41F2-9140-DEE70F83EA42}"/>
              </a:ext>
            </a:extLst>
          </p:cNvPr>
          <p:cNvSpPr txBox="1"/>
          <p:nvPr/>
        </p:nvSpPr>
        <p:spPr>
          <a:xfrm>
            <a:off x="648384" y="3552282"/>
            <a:ext cx="2021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ROIs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EDAA951-DE86-44D0-87CC-9FCBD04C324D}"/>
              </a:ext>
            </a:extLst>
          </p:cNvPr>
          <p:cNvSpPr/>
          <p:nvPr/>
        </p:nvSpPr>
        <p:spPr>
          <a:xfrm>
            <a:off x="7455435" y="3828397"/>
            <a:ext cx="120422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Putting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Bimfs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each image together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3">
                <a:extLst>
                  <a:ext uri="{FF2B5EF4-FFF2-40B4-BE49-F238E27FC236}">
                    <a16:creationId xmlns:a16="http://schemas.microsoft.com/office/drawing/2014/main" id="{A5CCAA20-C7E7-4877-9A9A-07EA735403F0}"/>
                  </a:ext>
                </a:extLst>
              </p:cNvPr>
              <p:cNvSpPr txBox="1"/>
              <p:nvPr/>
            </p:nvSpPr>
            <p:spPr>
              <a:xfrm>
                <a:off x="2392616" y="2246771"/>
                <a:ext cx="30949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𝐵𝑖𝑚𝑓</m:t>
                          </m:r>
                        </m:e>
                        <m:sub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2" name="TextBox 93">
                <a:extLst>
                  <a:ext uri="{FF2B5EF4-FFF2-40B4-BE49-F238E27FC236}">
                    <a16:creationId xmlns:a16="http://schemas.microsoft.com/office/drawing/2014/main" id="{A5CCAA20-C7E7-4877-9A9A-07EA735403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16" y="2246771"/>
                <a:ext cx="309491" cy="230832"/>
              </a:xfrm>
              <a:prstGeom prst="rect">
                <a:avLst/>
              </a:prstGeom>
              <a:blipFill>
                <a:blip r:embed="rId4"/>
                <a:stretch>
                  <a:fillRect r="-35294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5">
                <a:extLst>
                  <a:ext uri="{FF2B5EF4-FFF2-40B4-BE49-F238E27FC236}">
                    <a16:creationId xmlns:a16="http://schemas.microsoft.com/office/drawing/2014/main" id="{E317E1C8-9D92-4C09-AB70-6A9DF5661EE5}"/>
                  </a:ext>
                </a:extLst>
              </p:cNvPr>
              <p:cNvSpPr txBox="1"/>
              <p:nvPr/>
            </p:nvSpPr>
            <p:spPr>
              <a:xfrm>
                <a:off x="2383512" y="2554643"/>
                <a:ext cx="30949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𝐵𝑖𝑚𝑓</m:t>
                          </m:r>
                        </m:e>
                        <m:sub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3" name="TextBox 95">
                <a:extLst>
                  <a:ext uri="{FF2B5EF4-FFF2-40B4-BE49-F238E27FC236}">
                    <a16:creationId xmlns:a16="http://schemas.microsoft.com/office/drawing/2014/main" id="{E317E1C8-9D92-4C09-AB70-6A9DF5661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512" y="2554643"/>
                <a:ext cx="309491" cy="230832"/>
              </a:xfrm>
              <a:prstGeom prst="rect">
                <a:avLst/>
              </a:prstGeom>
              <a:blipFill>
                <a:blip r:embed="rId5"/>
                <a:stretch>
                  <a:fillRect r="-35294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6">
                <a:extLst>
                  <a:ext uri="{FF2B5EF4-FFF2-40B4-BE49-F238E27FC236}">
                    <a16:creationId xmlns:a16="http://schemas.microsoft.com/office/drawing/2014/main" id="{02F4E13F-EC87-471A-AE0E-4F32927AEA82}"/>
                  </a:ext>
                </a:extLst>
              </p:cNvPr>
              <p:cNvSpPr txBox="1"/>
              <p:nvPr/>
            </p:nvSpPr>
            <p:spPr>
              <a:xfrm>
                <a:off x="2383512" y="2844602"/>
                <a:ext cx="30949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sz="9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𝑖𝑚𝑓</m:t>
                          </m:r>
                        </m:e>
                        <m:sub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4" name="TextBox 96">
                <a:extLst>
                  <a:ext uri="{FF2B5EF4-FFF2-40B4-BE49-F238E27FC236}">
                    <a16:creationId xmlns:a16="http://schemas.microsoft.com/office/drawing/2014/main" id="{02F4E13F-EC87-471A-AE0E-4F32927AE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3512" y="2844602"/>
                <a:ext cx="309491" cy="230832"/>
              </a:xfrm>
              <a:prstGeom prst="rect">
                <a:avLst/>
              </a:prstGeom>
              <a:blipFill>
                <a:blip r:embed="rId6"/>
                <a:stretch>
                  <a:fillRect r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7">
                <a:extLst>
                  <a:ext uri="{FF2B5EF4-FFF2-40B4-BE49-F238E27FC236}">
                    <a16:creationId xmlns:a16="http://schemas.microsoft.com/office/drawing/2014/main" id="{4DA7AE5B-EFC8-4CA5-ADFC-0AE05E612200}"/>
                  </a:ext>
                </a:extLst>
              </p:cNvPr>
              <p:cNvSpPr txBox="1"/>
              <p:nvPr/>
            </p:nvSpPr>
            <p:spPr>
              <a:xfrm>
                <a:off x="2392616" y="3113981"/>
                <a:ext cx="30949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dirty="0" smtClean="0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US" sz="9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𝑖𝑚𝑓</m:t>
                          </m:r>
                        </m:e>
                        <m:sub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5" name="TextBox 97">
                <a:extLst>
                  <a:ext uri="{FF2B5EF4-FFF2-40B4-BE49-F238E27FC236}">
                    <a16:creationId xmlns:a16="http://schemas.microsoft.com/office/drawing/2014/main" id="{4DA7AE5B-EFC8-4CA5-ADFC-0AE05E6122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16" y="3113981"/>
                <a:ext cx="309491" cy="230832"/>
              </a:xfrm>
              <a:prstGeom prst="rect">
                <a:avLst/>
              </a:prstGeom>
              <a:blipFill>
                <a:blip r:embed="rId7"/>
                <a:stretch>
                  <a:fillRect r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8">
                <a:extLst>
                  <a:ext uri="{FF2B5EF4-FFF2-40B4-BE49-F238E27FC236}">
                    <a16:creationId xmlns:a16="http://schemas.microsoft.com/office/drawing/2014/main" id="{8DB20453-04F8-4916-BCAC-0146AB123BC6}"/>
                  </a:ext>
                </a:extLst>
              </p:cNvPr>
              <p:cNvSpPr txBox="1"/>
              <p:nvPr/>
            </p:nvSpPr>
            <p:spPr>
              <a:xfrm>
                <a:off x="2401748" y="3333046"/>
                <a:ext cx="58251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9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9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𝑖𝑚𝑓</m:t>
                        </m:r>
                      </m:e>
                      <m:sub>
                        <m:r>
                          <a:rPr kumimoji="0" lang="en-US" sz="9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b>
                    </m:sSub>
                  </m:oMath>
                </a14:m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TextBox 98">
                <a:extLst>
                  <a:ext uri="{FF2B5EF4-FFF2-40B4-BE49-F238E27FC236}">
                    <a16:creationId xmlns:a16="http://schemas.microsoft.com/office/drawing/2014/main" id="{8DB20453-04F8-4916-BCAC-0146AB123B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748" y="3333046"/>
                <a:ext cx="582510" cy="230832"/>
              </a:xfrm>
              <a:prstGeom prst="rect">
                <a:avLst/>
              </a:prstGeom>
              <a:blipFill>
                <a:blip r:embed="rId8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9">
                <a:extLst>
                  <a:ext uri="{FF2B5EF4-FFF2-40B4-BE49-F238E27FC236}">
                    <a16:creationId xmlns:a16="http://schemas.microsoft.com/office/drawing/2014/main" id="{DC3D2750-9EA5-46D0-9C41-30AF6B261C0D}"/>
                  </a:ext>
                </a:extLst>
              </p:cNvPr>
              <p:cNvSpPr txBox="1"/>
              <p:nvPr/>
            </p:nvSpPr>
            <p:spPr>
              <a:xfrm>
                <a:off x="2392616" y="3667528"/>
                <a:ext cx="309491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9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𝑖𝑚𝑓</m:t>
                          </m:r>
                        </m:e>
                        <m:sub>
                          <m:r>
                            <a:rPr lang="en-US" sz="9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7" name="TextBox 99">
                <a:extLst>
                  <a:ext uri="{FF2B5EF4-FFF2-40B4-BE49-F238E27FC236}">
                    <a16:creationId xmlns:a16="http://schemas.microsoft.com/office/drawing/2014/main" id="{DC3D2750-9EA5-46D0-9C41-30AF6B261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2616" y="3667528"/>
                <a:ext cx="309491" cy="230832"/>
              </a:xfrm>
              <a:prstGeom prst="rect">
                <a:avLst/>
              </a:prstGeom>
              <a:blipFill>
                <a:blip r:embed="rId9"/>
                <a:stretch>
                  <a:fillRect r="-11765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374CA4F-78AA-40D1-8726-34531B0B906B}"/>
              </a:ext>
            </a:extLst>
          </p:cNvPr>
          <p:cNvCxnSpPr>
            <a:stCxn id="87" idx="3"/>
            <a:endCxn id="92" idx="1"/>
          </p:cNvCxnSpPr>
          <p:nvPr/>
        </p:nvCxnSpPr>
        <p:spPr>
          <a:xfrm flipV="1">
            <a:off x="1732502" y="2362187"/>
            <a:ext cx="660114" cy="54263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E059B589-E3F2-4490-AEE5-7ECA171156AC}"/>
              </a:ext>
            </a:extLst>
          </p:cNvPr>
          <p:cNvCxnSpPr>
            <a:cxnSpLocks/>
            <a:stCxn id="87" idx="3"/>
            <a:endCxn id="93" idx="1"/>
          </p:cNvCxnSpPr>
          <p:nvPr/>
        </p:nvCxnSpPr>
        <p:spPr>
          <a:xfrm flipV="1">
            <a:off x="1732502" y="2670059"/>
            <a:ext cx="651010" cy="23475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5174A15-C343-4C94-8F03-B2FAFFA3039B}"/>
              </a:ext>
            </a:extLst>
          </p:cNvPr>
          <p:cNvCxnSpPr>
            <a:cxnSpLocks/>
            <a:stCxn id="87" idx="3"/>
            <a:endCxn id="94" idx="1"/>
          </p:cNvCxnSpPr>
          <p:nvPr/>
        </p:nvCxnSpPr>
        <p:spPr>
          <a:xfrm>
            <a:off x="1732502" y="2904818"/>
            <a:ext cx="651010" cy="5520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D6211DE-44F5-4A86-9FCA-BFF59911EFE2}"/>
              </a:ext>
            </a:extLst>
          </p:cNvPr>
          <p:cNvCxnSpPr>
            <a:cxnSpLocks/>
            <a:stCxn id="87" idx="3"/>
            <a:endCxn id="95" idx="1"/>
          </p:cNvCxnSpPr>
          <p:nvPr/>
        </p:nvCxnSpPr>
        <p:spPr>
          <a:xfrm>
            <a:off x="1732502" y="2904818"/>
            <a:ext cx="660114" cy="32457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D7B8DE8-4A36-466F-A837-23FF2FA119ED}"/>
              </a:ext>
            </a:extLst>
          </p:cNvPr>
          <p:cNvCxnSpPr>
            <a:cxnSpLocks/>
            <a:stCxn id="87" idx="3"/>
            <a:endCxn id="107" idx="1"/>
          </p:cNvCxnSpPr>
          <p:nvPr/>
        </p:nvCxnSpPr>
        <p:spPr>
          <a:xfrm>
            <a:off x="1732502" y="2904818"/>
            <a:ext cx="593484" cy="53735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585794E6-ED27-4676-8CA6-27A85A637A77}"/>
              </a:ext>
            </a:extLst>
          </p:cNvPr>
          <p:cNvCxnSpPr>
            <a:cxnSpLocks/>
          </p:cNvCxnSpPr>
          <p:nvPr/>
        </p:nvCxnSpPr>
        <p:spPr>
          <a:xfrm flipV="1">
            <a:off x="5158214" y="2964243"/>
            <a:ext cx="228611" cy="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6493CF17-D35E-4F6A-B77C-F32040213D05}"/>
                  </a:ext>
                </a:extLst>
              </p:cNvPr>
              <p:cNvSpPr/>
              <p:nvPr/>
            </p:nvSpPr>
            <p:spPr>
              <a:xfrm>
                <a:off x="7566096" y="2430932"/>
                <a:ext cx="1119144" cy="1312700"/>
              </a:xfrm>
              <a:prstGeom prst="cube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𝑁𝑒𝑡𝑤𝑜𝑟𝑘</m:t>
                      </m:r>
                      <m:r>
                        <a:rPr kumimoji="0" lang="en-US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9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𝐼𝑛𝑝𝑢𝑡</m:t>
                      </m:r>
                    </m:oMath>
                  </m:oMathPara>
                </a14:m>
                <a:br>
                  <a:rPr kumimoji="0" lang="en-US" sz="9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:r>
                  <a:rPr kumimoji="0" lang="en-US" sz="9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Construction</a:t>
                </a:r>
                <a14:m>
                  <m:oMath xmlns:m="http://schemas.openxmlformats.org/officeDocument/2006/math">
                    <m:r>
                      <a:rPr kumimoji="0" lang="en-US" sz="9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br>
                  <a: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</a:b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4" name="Cube 103">
                <a:extLst>
                  <a:ext uri="{FF2B5EF4-FFF2-40B4-BE49-F238E27FC236}">
                    <a16:creationId xmlns:a16="http://schemas.microsoft.com/office/drawing/2014/main" id="{6493CF17-D35E-4F6A-B77C-F32040213D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096" y="2430932"/>
                <a:ext cx="1119144" cy="1312700"/>
              </a:xfrm>
              <a:prstGeom prst="cube">
                <a:avLst/>
              </a:prstGeom>
              <a:blipFill>
                <a:blip r:embed="rId10"/>
                <a:stretch>
                  <a:fillRect l="-2688"/>
                </a:stretch>
              </a:blipFill>
              <a:ln w="12700" cap="flat" cmpd="sng" algn="ctr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" name="Rectangle 104">
            <a:extLst>
              <a:ext uri="{FF2B5EF4-FFF2-40B4-BE49-F238E27FC236}">
                <a16:creationId xmlns:a16="http://schemas.microsoft.com/office/drawing/2014/main" id="{B624396C-5232-4FB9-A4FF-47EA4D29D91A}"/>
              </a:ext>
            </a:extLst>
          </p:cNvPr>
          <p:cNvSpPr/>
          <p:nvPr/>
        </p:nvSpPr>
        <p:spPr>
          <a:xfrm>
            <a:off x="2473040" y="3381757"/>
            <a:ext cx="2633991" cy="82312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07064FA-02A5-4CED-8EA4-99F2992208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7095" y="3336556"/>
            <a:ext cx="2311734" cy="251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0">
                <a:extLst>
                  <a:ext uri="{FF2B5EF4-FFF2-40B4-BE49-F238E27FC236}">
                    <a16:creationId xmlns:a16="http://schemas.microsoft.com/office/drawing/2014/main" id="{5C038F6B-DB29-4107-90B2-2AABF55AE0F0}"/>
                  </a:ext>
                </a:extLst>
              </p:cNvPr>
              <p:cNvSpPr txBox="1"/>
              <p:nvPr/>
            </p:nvSpPr>
            <p:spPr>
              <a:xfrm>
                <a:off x="2325986" y="3326754"/>
                <a:ext cx="44275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dirty="0" smtClean="0">
                          <a:latin typeface="Cambria Math" panose="02040503050406030204" pitchFamily="18" charset="0"/>
                        </a:rPr>
                        <m:t>𝐵𝑖𝑚𝑓</m:t>
                      </m:r>
                      <m:r>
                        <a:rPr lang="en-US" sz="900" b="0" i="1" dirty="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7" name="TextBox 100">
                <a:extLst>
                  <a:ext uri="{FF2B5EF4-FFF2-40B4-BE49-F238E27FC236}">
                    <a16:creationId xmlns:a16="http://schemas.microsoft.com/office/drawing/2014/main" id="{5C038F6B-DB29-4107-90B2-2AABF55AE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986" y="3326754"/>
                <a:ext cx="442750" cy="230832"/>
              </a:xfrm>
              <a:prstGeom prst="rect">
                <a:avLst/>
              </a:prstGeom>
              <a:blipFill>
                <a:blip r:embed="rId12"/>
                <a:stretch>
                  <a:fillRect r="-9722"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>
            <a:extLst>
              <a:ext uri="{FF2B5EF4-FFF2-40B4-BE49-F238E27FC236}">
                <a16:creationId xmlns:a16="http://schemas.microsoft.com/office/drawing/2014/main" id="{C60D6730-9A52-44CA-AEE6-3554EA8EDA96}"/>
              </a:ext>
            </a:extLst>
          </p:cNvPr>
          <p:cNvSpPr/>
          <p:nvPr/>
        </p:nvSpPr>
        <p:spPr>
          <a:xfrm>
            <a:off x="2280644" y="2216119"/>
            <a:ext cx="2829128" cy="1383985"/>
          </a:xfrm>
          <a:prstGeom prst="rect">
            <a:avLst/>
          </a:prstGeom>
          <a:noFill/>
          <a:ln w="12700" cap="flat" cmpd="sng" algn="ctr">
            <a:solidFill>
              <a:srgbClr val="00B0F0"/>
            </a:solidFill>
            <a:prstDash val="dash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9" name="TextBox 11">
            <a:extLst>
              <a:ext uri="{FF2B5EF4-FFF2-40B4-BE49-F238E27FC236}">
                <a16:creationId xmlns:a16="http://schemas.microsoft.com/office/drawing/2014/main" id="{3B930917-4A12-4031-A4C5-818B6A577E8E}"/>
              </a:ext>
            </a:extLst>
          </p:cNvPr>
          <p:cNvSpPr txBox="1"/>
          <p:nvPr/>
        </p:nvSpPr>
        <p:spPr>
          <a:xfrm>
            <a:off x="3334781" y="3598251"/>
            <a:ext cx="1319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Decomposition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Flowchart: Multidocument 109">
                <a:extLst>
                  <a:ext uri="{FF2B5EF4-FFF2-40B4-BE49-F238E27FC236}">
                    <a16:creationId xmlns:a16="http://schemas.microsoft.com/office/drawing/2014/main" id="{FCA24970-E831-41A3-AF6C-D0CF80788B1B}"/>
                  </a:ext>
                </a:extLst>
              </p:cNvPr>
              <p:cNvSpPr/>
              <p:nvPr/>
            </p:nvSpPr>
            <p:spPr>
              <a:xfrm>
                <a:off x="5619916" y="2504028"/>
                <a:ext cx="1250295" cy="1694886"/>
              </a:xfrm>
              <a:prstGeom prst="flowChartMultidocument">
                <a:avLst/>
              </a:prstGeom>
              <a:noFill/>
              <a:ln w="12700" cap="flat" cmpd="sng" algn="ctr">
                <a:solidFill>
                  <a:srgbClr val="FBA7A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9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9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𝐷𝑒𝑐𝑜𝑚𝑝𝑜𝑠𝑒𝑑</m:t>
                          </m:r>
                          <m:r>
                            <a:rPr kumimoji="0" lang="en-US" sz="9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9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𝑅𝑂𝐼𝑆</m:t>
                          </m:r>
                        </m:e>
                        <m:sub>
                          <m:r>
                            <a:rPr kumimoji="0" lang="en-US" sz="9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0" name="Flowchart: Multidocument 109">
                <a:extLst>
                  <a:ext uri="{FF2B5EF4-FFF2-40B4-BE49-F238E27FC236}">
                    <a16:creationId xmlns:a16="http://schemas.microsoft.com/office/drawing/2014/main" id="{FCA24970-E831-41A3-AF6C-D0CF80788B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916" y="2504028"/>
                <a:ext cx="1250295" cy="1694886"/>
              </a:xfrm>
              <a:prstGeom prst="flowChartMultidocument">
                <a:avLst/>
              </a:prstGeom>
              <a:blipFill>
                <a:blip r:embed="rId13"/>
                <a:stretch>
                  <a:fillRect/>
                </a:stretch>
              </a:blipFill>
              <a:ln w="12700" cap="flat" cmpd="sng" algn="ctr">
                <a:solidFill>
                  <a:srgbClr val="FBA7A7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25">
            <a:extLst>
              <a:ext uri="{FF2B5EF4-FFF2-40B4-BE49-F238E27FC236}">
                <a16:creationId xmlns:a16="http://schemas.microsoft.com/office/drawing/2014/main" id="{02F4F137-7C9F-4F36-9D90-32EC2974FE2E}"/>
              </a:ext>
            </a:extLst>
          </p:cNvPr>
          <p:cNvSpPr txBox="1"/>
          <p:nvPr/>
        </p:nvSpPr>
        <p:spPr>
          <a:xfrm>
            <a:off x="6822159" y="2141382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2" name="TextBox 104">
            <a:extLst>
              <a:ext uri="{FF2B5EF4-FFF2-40B4-BE49-F238E27FC236}">
                <a16:creationId xmlns:a16="http://schemas.microsoft.com/office/drawing/2014/main" id="{99952FAA-7C18-4632-9890-D29544928739}"/>
              </a:ext>
            </a:extLst>
          </p:cNvPr>
          <p:cNvSpPr txBox="1"/>
          <p:nvPr/>
        </p:nvSpPr>
        <p:spPr>
          <a:xfrm>
            <a:off x="6749152" y="2300735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13" name="TextBox 107">
            <a:extLst>
              <a:ext uri="{FF2B5EF4-FFF2-40B4-BE49-F238E27FC236}">
                <a16:creationId xmlns:a16="http://schemas.microsoft.com/office/drawing/2014/main" id="{7AE62AF6-230D-42C2-AA59-4163898EAE85}"/>
              </a:ext>
            </a:extLst>
          </p:cNvPr>
          <p:cNvSpPr txBox="1"/>
          <p:nvPr/>
        </p:nvSpPr>
        <p:spPr>
          <a:xfrm>
            <a:off x="6666832" y="2473336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4" name="TextBox 108">
            <a:extLst>
              <a:ext uri="{FF2B5EF4-FFF2-40B4-BE49-F238E27FC236}">
                <a16:creationId xmlns:a16="http://schemas.microsoft.com/office/drawing/2014/main" id="{F7980360-ED31-4BC2-A95A-718B233498DC}"/>
              </a:ext>
            </a:extLst>
          </p:cNvPr>
          <p:cNvSpPr txBox="1"/>
          <p:nvPr/>
        </p:nvSpPr>
        <p:spPr>
          <a:xfrm>
            <a:off x="6599416" y="2624995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15" name="TextBox 110">
            <a:extLst>
              <a:ext uri="{FF2B5EF4-FFF2-40B4-BE49-F238E27FC236}">
                <a16:creationId xmlns:a16="http://schemas.microsoft.com/office/drawing/2014/main" id="{95F25724-C0AE-4913-B443-3DFBEFEC2CE6}"/>
              </a:ext>
            </a:extLst>
          </p:cNvPr>
          <p:cNvSpPr txBox="1"/>
          <p:nvPr/>
        </p:nvSpPr>
        <p:spPr>
          <a:xfrm>
            <a:off x="6517042" y="2765031"/>
            <a:ext cx="2535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FA7DB66-AE81-4357-A71C-55EFB56D3D6C}"/>
              </a:ext>
            </a:extLst>
          </p:cNvPr>
          <p:cNvSpPr/>
          <p:nvPr/>
        </p:nvSpPr>
        <p:spPr>
          <a:xfrm>
            <a:off x="6749152" y="5770711"/>
            <a:ext cx="1204224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</a:p>
        </p:txBody>
      </p:sp>
      <p:sp>
        <p:nvSpPr>
          <p:cNvPr id="119" name="Cube 118">
            <a:extLst>
              <a:ext uri="{FF2B5EF4-FFF2-40B4-BE49-F238E27FC236}">
                <a16:creationId xmlns:a16="http://schemas.microsoft.com/office/drawing/2014/main" id="{3C77B97B-5997-41A7-8881-E487095C853A}"/>
              </a:ext>
            </a:extLst>
          </p:cNvPr>
          <p:cNvSpPr/>
          <p:nvPr/>
        </p:nvSpPr>
        <p:spPr>
          <a:xfrm>
            <a:off x="6666832" y="4956681"/>
            <a:ext cx="1119144" cy="656572"/>
          </a:xfrm>
          <a:prstGeom prst="cube">
            <a:avLst/>
          </a:prstGeom>
          <a:noFill/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i="1" dirty="0">
                <a:solidFill>
                  <a:prstClr val="black"/>
                </a:solidFill>
                <a:latin typeface="Cambria Math" panose="02040503050406030204" pitchFamily="18" charset="0"/>
              </a:rPr>
              <a:t>Deep learning model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F355ED4-2A60-455B-A117-9EE416850A34}"/>
              </a:ext>
            </a:extLst>
          </p:cNvPr>
          <p:cNvCxnSpPr>
            <a:cxnSpLocks/>
          </p:cNvCxnSpPr>
          <p:nvPr/>
        </p:nvCxnSpPr>
        <p:spPr>
          <a:xfrm flipV="1">
            <a:off x="7299123" y="2963604"/>
            <a:ext cx="228611" cy="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6" name="Connector: Elbow 125">
            <a:extLst>
              <a:ext uri="{FF2B5EF4-FFF2-40B4-BE49-F238E27FC236}">
                <a16:creationId xmlns:a16="http://schemas.microsoft.com/office/drawing/2014/main" id="{63C3EE59-474D-6901-3205-F4496140A7F1}"/>
              </a:ext>
            </a:extLst>
          </p:cNvPr>
          <p:cNvCxnSpPr>
            <a:cxnSpLocks/>
          </p:cNvCxnSpPr>
          <p:nvPr/>
        </p:nvCxnSpPr>
        <p:spPr>
          <a:xfrm rot="5400000">
            <a:off x="7219198" y="3621622"/>
            <a:ext cx="2281607" cy="958399"/>
          </a:xfrm>
          <a:prstGeom prst="bentConnector3">
            <a:avLst>
              <a:gd name="adj1" fmla="val 99533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8" name="Cube 137">
            <a:extLst>
              <a:ext uri="{FF2B5EF4-FFF2-40B4-BE49-F238E27FC236}">
                <a16:creationId xmlns:a16="http://schemas.microsoft.com/office/drawing/2014/main" id="{E4FB2549-176A-008E-F21F-CFD943ABD64E}"/>
              </a:ext>
            </a:extLst>
          </p:cNvPr>
          <p:cNvSpPr/>
          <p:nvPr/>
        </p:nvSpPr>
        <p:spPr>
          <a:xfrm>
            <a:off x="4982302" y="5222056"/>
            <a:ext cx="1278207" cy="347325"/>
          </a:xfrm>
          <a:prstGeom prst="cub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Times New Roman" panose="02020603050405020304" pitchFamily="18" charset="0"/>
              </a:rPr>
              <a:t>Benign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9" name="Cube 138">
            <a:extLst>
              <a:ext uri="{FF2B5EF4-FFF2-40B4-BE49-F238E27FC236}">
                <a16:creationId xmlns:a16="http://schemas.microsoft.com/office/drawing/2014/main" id="{FFC0BC65-0339-B5E8-C0D4-757280891C4B}"/>
              </a:ext>
            </a:extLst>
          </p:cNvPr>
          <p:cNvSpPr/>
          <p:nvPr/>
        </p:nvSpPr>
        <p:spPr>
          <a:xfrm>
            <a:off x="4982966" y="5020874"/>
            <a:ext cx="1278207" cy="283086"/>
          </a:xfrm>
          <a:prstGeom prst="cube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  <a:cs typeface="Times New Roman" panose="02020603050405020304" pitchFamily="18" charset="0"/>
              </a:rPr>
              <a:t>Malignant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E12BC94-6569-8C10-18C6-84E27D2043C0}"/>
              </a:ext>
            </a:extLst>
          </p:cNvPr>
          <p:cNvCxnSpPr>
            <a:cxnSpLocks/>
          </p:cNvCxnSpPr>
          <p:nvPr/>
        </p:nvCxnSpPr>
        <p:spPr>
          <a:xfrm flipH="1" flipV="1">
            <a:off x="6378996" y="5238783"/>
            <a:ext cx="220420" cy="784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42BBDA87-21FE-C345-97D2-70EC7DDE0601}"/>
              </a:ext>
            </a:extLst>
          </p:cNvPr>
          <p:cNvSpPr txBox="1"/>
          <p:nvPr/>
        </p:nvSpPr>
        <p:spPr>
          <a:xfrm>
            <a:off x="5152910" y="5770711"/>
            <a:ext cx="11191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endParaRPr lang="en-US" dirty="0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BD9AB11-4016-2A17-CC53-2D04E519C287}"/>
              </a:ext>
            </a:extLst>
          </p:cNvPr>
          <p:cNvSpPr txBox="1"/>
          <p:nvPr/>
        </p:nvSpPr>
        <p:spPr>
          <a:xfrm>
            <a:off x="5839668" y="425916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Bimfs</a:t>
            </a:r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A504617-15D7-21FE-CADC-A5A9D68CA3A9}"/>
              </a:ext>
            </a:extLst>
          </p:cNvPr>
          <p:cNvSpPr txBox="1"/>
          <p:nvPr/>
        </p:nvSpPr>
        <p:spPr>
          <a:xfrm>
            <a:off x="-13497" y="4529174"/>
            <a:ext cx="52038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size: 1300 images of 320*320*5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55879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550BC-8DF2-54F7-55F4-AD790E84FE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7830C5-A393-D92A-F653-CB142BBF5FF0}"/>
              </a:ext>
            </a:extLst>
          </p:cNvPr>
          <p:cNvSpPr txBox="1"/>
          <p:nvPr/>
        </p:nvSpPr>
        <p:spPr>
          <a:xfrm>
            <a:off x="267128" y="1692915"/>
            <a:ext cx="8263848" cy="3472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Contrast Limited Adaptive Histogram Equalization (CLAHE) enhancement 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Aspect ratio consideration: r = w/h.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Excluding images with: I = {I | I ∈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</a:t>
            </a:r>
            <a:r>
              <a:rPr kumimoji="0" lang="en-US" sz="2000" b="0" i="0" u="none" strike="noStrike" kern="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w×h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0.4 ≤ r ≤ 1.5} </a:t>
            </a:r>
          </a:p>
          <a:p>
            <a:pPr marL="4572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Resizing ROI images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 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ropped the resized image around its center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 320*320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▪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Denoising by fast non-local means denoising algorithm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E3F8239-0812-3052-8F1E-09DFEE3DF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1" y="363313"/>
            <a:ext cx="7391400" cy="762000"/>
          </a:xfrm>
        </p:spPr>
        <p:txBody>
          <a:bodyPr/>
          <a:lstStyle/>
          <a:p>
            <a:r>
              <a:rPr lang="en-US" dirty="0"/>
              <a:t>Data Preprocessing</a:t>
            </a:r>
          </a:p>
        </p:txBody>
      </p:sp>
    </p:spTree>
    <p:extLst>
      <p:ext uri="{BB962C8B-B14F-4D97-AF65-F5344CB8AC3E}">
        <p14:creationId xmlns:p14="http://schemas.microsoft.com/office/powerpoint/2010/main" val="2611118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Pre-processing</a:t>
            </a:r>
            <a:endParaRPr dirty="0"/>
          </a:p>
        </p:txBody>
      </p:sp>
      <p:pic>
        <p:nvPicPr>
          <p:cNvPr id="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9F58AB7-A1E2-9A20-B248-D65329C25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37" t="25676" r="27355" b="39300"/>
          <a:stretch/>
        </p:blipFill>
        <p:spPr>
          <a:xfrm>
            <a:off x="192526" y="1986892"/>
            <a:ext cx="8758947" cy="3423308"/>
          </a:xfrm>
        </p:spPr>
      </p:pic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4D82032-1F32-EFE4-B367-C9BBBAE46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37" t="25676" r="27355" b="39300"/>
          <a:stretch/>
        </p:blipFill>
        <p:spPr>
          <a:xfrm>
            <a:off x="0" y="1764642"/>
            <a:ext cx="9144000" cy="357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5203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144;g24ff06d59c1_0_43">
            <a:extLst>
              <a:ext uri="{FF2B5EF4-FFF2-40B4-BE49-F238E27FC236}">
                <a16:creationId xmlns:a16="http://schemas.microsoft.com/office/drawing/2014/main" id="{CFF9D25F-9377-4043-A710-76BBA137DE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4800" y="1244600"/>
            <a:ext cx="8534400" cy="502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latin typeface="+mn-lt"/>
              </a:rPr>
              <a:t>Data checking to make sure the input data type is appropriate and numerical operations can be performed with floating-point accuracy.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latin typeface="+mn-lt"/>
              </a:rPr>
              <a:t>Initializing values for the data to be sifted and BIMF index are done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latin typeface="+mn-lt"/>
              </a:rPr>
              <a:t>Sifting process: </a:t>
            </a:r>
            <a:r>
              <a:rPr lang="en-US" sz="2000" b="0" dirty="0">
                <a:effectLst/>
                <a:latin typeface="+mn-lt"/>
              </a:rPr>
              <a:t>The 2D signal (input image) will be taken as input and a while loop iteratively applies the sifting process -&gt; the cost of the BIMF is computed as a ratio of the sum of squared differences between the BIMF and the input signal. If the cost is below a certain threshold, the loop is broken.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000" b="0" dirty="0">
                <a:effectLst/>
                <a:latin typeface="+mn-lt"/>
              </a:rPr>
              <a:t>After breaking out of the loop, the residue is computed by subtracting the computed BIMF from the original input image. At last, the BIMFs are stored in the BIMF matrix. </a:t>
            </a:r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BEMD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969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Decomposed Images</a:t>
            </a:r>
            <a:endParaRPr dirty="0"/>
          </a:p>
        </p:txBody>
      </p:sp>
      <p:pic>
        <p:nvPicPr>
          <p:cNvPr id="2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9B1AC5-272C-9C16-BBFB-184A54229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76" t="39663" r="29674" b="8177"/>
          <a:stretch/>
        </p:blipFill>
        <p:spPr>
          <a:xfrm>
            <a:off x="1039585" y="1563688"/>
            <a:ext cx="7064829" cy="4433462"/>
          </a:xfrm>
        </p:spPr>
      </p:pic>
      <p:pic>
        <p:nvPicPr>
          <p:cNvPr id="3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E5703A4-5EB2-C476-8559-91D7EF5E56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6" t="39663" r="29674" b="8177"/>
          <a:stretch/>
        </p:blipFill>
        <p:spPr>
          <a:xfrm>
            <a:off x="1039585" y="1563688"/>
            <a:ext cx="7064829" cy="4433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46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D2C73-9192-4C05-8C70-7AC55B1700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6" name="Google Shape;143;g24ff06d59c1_0_43">
            <a:extLst>
              <a:ext uri="{FF2B5EF4-FFF2-40B4-BE49-F238E27FC236}">
                <a16:creationId xmlns:a16="http://schemas.microsoft.com/office/drawing/2014/main" id="{486F1909-7B55-46BD-BC76-5070881C7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800" y="381000"/>
            <a:ext cx="7391400" cy="762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Decomposed Images</a:t>
            </a:r>
            <a:endParaRPr dirty="0"/>
          </a:p>
        </p:txBody>
      </p:sp>
      <p:pic>
        <p:nvPicPr>
          <p:cNvPr id="8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5EE8752-411A-651F-05FB-0AA699441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4" t="10393" r="29908" b="25439"/>
          <a:stretch/>
        </p:blipFill>
        <p:spPr>
          <a:xfrm>
            <a:off x="1138047" y="1325367"/>
            <a:ext cx="6867905" cy="5207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243126"/>
      </p:ext>
    </p:extLst>
  </p:cSld>
  <p:clrMapOvr>
    <a:masterClrMapping/>
  </p:clrMapOvr>
</p:sld>
</file>

<file path=ppt/theme/theme1.xml><?xml version="1.0" encoding="utf-8"?>
<a:theme xmlns:a="http://schemas.openxmlformats.org/drawingml/2006/main" name="2_UNR-landscape">
  <a:themeElements>
    <a:clrScheme name="2_UNR-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5208</TotalTime>
  <Words>1302</Words>
  <Application>Microsoft Office PowerPoint</Application>
  <PresentationFormat>On-screen Show (4:3)</PresentationFormat>
  <Paragraphs>617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Cambria Math</vt:lpstr>
      <vt:lpstr>Noto Sans Symbols</vt:lpstr>
      <vt:lpstr>Segoe UI</vt:lpstr>
      <vt:lpstr>Times New Roman</vt:lpstr>
      <vt:lpstr>Wingdings</vt:lpstr>
      <vt:lpstr>2_UNR-landscape</vt:lpstr>
      <vt:lpstr>Enhancing Breast Cancer Diagnosis Through BEMD-Guided Mass Classification</vt:lpstr>
      <vt:lpstr>Introduction - Recap</vt:lpstr>
      <vt:lpstr>Data</vt:lpstr>
      <vt:lpstr>Framework  Structure</vt:lpstr>
      <vt:lpstr>Data Preprocessing</vt:lpstr>
      <vt:lpstr>Pre-processing</vt:lpstr>
      <vt:lpstr>BEMD</vt:lpstr>
      <vt:lpstr>Decomposed Images</vt:lpstr>
      <vt:lpstr>Decomposed Images</vt:lpstr>
      <vt:lpstr>PowerPoint Presentation</vt:lpstr>
      <vt:lpstr>PowerPoint Presentation</vt:lpstr>
      <vt:lpstr>PowerPoint Presentation</vt:lpstr>
      <vt:lpstr>VGG16</vt:lpstr>
      <vt:lpstr>VGG16-Single IMFs</vt:lpstr>
      <vt:lpstr>VGG16-Combined IMFs</vt:lpstr>
      <vt:lpstr>Modified VGG</vt:lpstr>
      <vt:lpstr>Modified VGG-IMF1</vt:lpstr>
      <vt:lpstr>Modified VGG-IMF2</vt:lpstr>
      <vt:lpstr>Modified VGG-IMF3</vt:lpstr>
      <vt:lpstr>Modified VGG-IMF4</vt:lpstr>
      <vt:lpstr>Modified VGG-IMF5</vt:lpstr>
      <vt:lpstr>Modified VGG-IMF2,3</vt:lpstr>
      <vt:lpstr>Modified VGG-IMF2,3,4</vt:lpstr>
      <vt:lpstr>Modified VGG-IMFs-All</vt:lpstr>
      <vt:lpstr>BIMFs Limitation</vt:lpstr>
      <vt:lpstr>Conclusion and Future Works</vt:lpstr>
      <vt:lpstr>   Faced Challenges </vt:lpstr>
      <vt:lpstr>We will continue to work on it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Tavakkoli</dc:creator>
  <cp:lastModifiedBy>Ashkan Reisi</cp:lastModifiedBy>
  <cp:revision>70</cp:revision>
  <dcterms:created xsi:type="dcterms:W3CDTF">2019-01-03T19:48:27Z</dcterms:created>
  <dcterms:modified xsi:type="dcterms:W3CDTF">2023-12-20T21:54:10Z</dcterms:modified>
</cp:coreProperties>
</file>