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gLvtoA1XxpaG5FEboQIaABR51c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C807A38-8B3E-4ED0-8507-F81BAF926401}">
  <a:tblStyle styleId="{FC807A38-8B3E-4ED0-8507-F81BAF9264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9a49619d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5" name="Google Shape;195;g29a49619dee_0_0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g29a49619dee_0_0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9a49619dee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5" name="Google Shape;205;g29a49619dee_0_44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29a49619dee_0_44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9a49619dee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5" name="Google Shape;215;g29a49619dee_0_81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6" name="Google Shape;216;g29a49619dee_0_81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9a49619de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4" name="Google Shape;224;g29a49619dee_0_18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5" name="Google Shape;225;g29a49619dee_0_18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9a49619dee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2" name="Google Shape;232;g29a49619dee_0_92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g29a49619dee_0_92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9ac74c3694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0" name="Google Shape;240;g29ac74c3694_0_117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1" name="Google Shape;241;g29ac74c3694_0_117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4ff06d59c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9" name="Google Shape;249;g24ff06d59c1_0_8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g24ff06d59c1_0_8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9ac74c3694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8" name="Google Shape;258;g29ac74c3694_0_126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9" name="Google Shape;259;g29ac74c3694_0_126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9a691ee2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7" name="Google Shape;267;g29a691ee21a_0_10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8" name="Google Shape;268;g29a691ee21a_0_10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4ff06d59c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5" name="Google Shape;275;g24ff06d59c1_0_29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6" name="Google Shape;276;g24ff06d59c1_0_29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84d421c68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3" name="Google Shape;123;g284d421c686_0_1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284d421c686_0_1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4ff06d59c1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3" name="Google Shape;283;g24ff06d59c1_0_84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4" name="Google Shape;284;g24ff06d59c1_0_84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4ff06d59c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" name="Google Shape;131;g24ff06d59c1_0_22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2" name="Google Shape;132;g24ff06d59c1_0_22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9a691ee2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9a691ee21a_0_0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29a691ee21a_0_0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9a49619de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0" name="Google Shape;150;g29a49619dee_0_10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/>
              <a:t>For artifacts - used opencv inpaint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/>
              <a:t>Breast should be in the lower left quadrant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/>
              <a:t>vertical flipping - based on CC and MLO view</a:t>
            </a:r>
            <a:endParaRPr/>
          </a:p>
        </p:txBody>
      </p:sp>
      <p:sp>
        <p:nvSpPr>
          <p:cNvPr id="151" name="Google Shape;151;g29a49619dee_0_10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9a49619dee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8" name="Google Shape;158;g29a49619dee_0_63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g29a49619dee_0_63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9a49619dee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7" name="Google Shape;167;g29a49619dee_0_26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g29a49619dee_0_26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9a49619de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7" name="Google Shape;177;g29a49619dee_0_54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highlight>
                  <a:srgbClr val="FFFFFF"/>
                </a:highlight>
              </a:rPr>
              <a:t>we have used a combination of several data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highlight>
                  <a:srgbClr val="FFFFFF"/>
                </a:highlight>
              </a:rPr>
              <a:t>augmentation methods: horizontal flipping, contrast change, contrast lim-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highlight>
                  <a:srgbClr val="FFFFFF"/>
                </a:highlight>
              </a:rPr>
              <a:t>ited adaptive histogram equalization (CLAHE), scaling, and rotation.</a:t>
            </a:r>
            <a:endParaRPr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g29a49619dee_0_54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9a49619dee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6" name="Google Shape;186;g29a49619dee_0_74:notes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29a49619dee_0_74:notes"/>
          <p:cNvSpPr txBox="1">
            <a:spLocks noGrp="1"/>
          </p:cNvSpPr>
          <p:nvPr>
            <p:ph type="sldNum" idx="12"/>
          </p:nvPr>
        </p:nvSpPr>
        <p:spPr>
          <a:xfrm>
            <a:off x="3884613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0" descr="Panoramic From Rood2-TD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038600"/>
            <a:ext cx="91440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0" descr="blue strip cop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0" descr="blue strip copy"/>
          <p:cNvPicPr preferRelativeResize="0"/>
          <p:nvPr/>
        </p:nvPicPr>
        <p:blipFill rotWithShape="1">
          <a:blip r:embed="rId4">
            <a:alphaModFix/>
          </a:blip>
          <a:srcRect l="-35" t="20168"/>
          <a:stretch/>
        </p:blipFill>
        <p:spPr>
          <a:xfrm>
            <a:off x="0" y="6556375"/>
            <a:ext cx="9144000" cy="30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0" descr="Nevada_Master_stack_slogan_4c larg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63925" y="501650"/>
            <a:ext cx="2209800" cy="16319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0"/>
          <p:cNvSpPr txBox="1">
            <a:spLocks noGrp="1"/>
          </p:cNvSpPr>
          <p:nvPr>
            <p:ph type="ctrTitle"/>
          </p:nvPr>
        </p:nvSpPr>
        <p:spPr>
          <a:xfrm>
            <a:off x="152400" y="2362200"/>
            <a:ext cx="876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ubTitle" idx="1"/>
          </p:nvPr>
        </p:nvSpPr>
        <p:spPr>
          <a:xfrm>
            <a:off x="152400" y="3352800"/>
            <a:ext cx="8991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dt" idx="10"/>
          </p:nvPr>
        </p:nvSpPr>
        <p:spPr>
          <a:xfrm>
            <a:off x="457200" y="6556375"/>
            <a:ext cx="21336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ftr" idx="11"/>
          </p:nvPr>
        </p:nvSpPr>
        <p:spPr>
          <a:xfrm>
            <a:off x="3124200" y="6556375"/>
            <a:ext cx="28956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6553200" y="6556375"/>
            <a:ext cx="21336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body" idx="1"/>
          </p:nvPr>
        </p:nvSpPr>
        <p:spPr>
          <a:xfrm rot="5400000">
            <a:off x="2057400" y="-304800"/>
            <a:ext cx="502920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title"/>
          </p:nvPr>
        </p:nvSpPr>
        <p:spPr>
          <a:xfrm rot="5400000">
            <a:off x="4724400" y="2362200"/>
            <a:ext cx="60960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body" idx="1"/>
          </p:nvPr>
        </p:nvSpPr>
        <p:spPr>
          <a:xfrm rot="5400000">
            <a:off x="381000" y="304800"/>
            <a:ext cx="60960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body" idx="1"/>
          </p:nvPr>
        </p:nvSpPr>
        <p:spPr>
          <a:xfrm>
            <a:off x="315913" y="1066800"/>
            <a:ext cx="41783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body" idx="2"/>
          </p:nvPr>
        </p:nvSpPr>
        <p:spPr>
          <a:xfrm>
            <a:off x="4646613" y="10668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1"/>
          <p:cNvSpPr txBox="1">
            <a:spLocks noGrp="1"/>
          </p:cNvSpPr>
          <p:nvPr>
            <p:ph type="body" idx="3"/>
          </p:nvPr>
        </p:nvSpPr>
        <p:spPr>
          <a:xfrm>
            <a:off x="315913" y="3771900"/>
            <a:ext cx="41783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4"/>
          </p:nvPr>
        </p:nvSpPr>
        <p:spPr>
          <a:xfrm>
            <a:off x="4646613" y="37719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over Content" type="txOverObj">
  <p:cSld name="TEXT_OVER_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body" idx="1"/>
          </p:nvPr>
        </p:nvSpPr>
        <p:spPr>
          <a:xfrm>
            <a:off x="315913" y="1066800"/>
            <a:ext cx="85105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body" idx="2"/>
          </p:nvPr>
        </p:nvSpPr>
        <p:spPr>
          <a:xfrm>
            <a:off x="315913" y="3771900"/>
            <a:ext cx="85105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>
            <a:off x="315913" y="1066800"/>
            <a:ext cx="41783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body" idx="2"/>
          </p:nvPr>
        </p:nvSpPr>
        <p:spPr>
          <a:xfrm>
            <a:off x="4646613" y="10668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3"/>
          </p:nvPr>
        </p:nvSpPr>
        <p:spPr>
          <a:xfrm>
            <a:off x="4646613" y="37719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4191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4648200" y="1447800"/>
            <a:ext cx="4191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548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630238" y="2057399"/>
            <a:ext cx="2949575" cy="429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548957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8"/>
          <p:cNvSpPr txBox="1">
            <a:spLocks noGrp="1"/>
          </p:cNvSpPr>
          <p:nvPr>
            <p:ph type="body" idx="1"/>
          </p:nvPr>
        </p:nvSpPr>
        <p:spPr>
          <a:xfrm>
            <a:off x="630238" y="2057399"/>
            <a:ext cx="2949575" cy="429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73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▪"/>
              <a:defRPr sz="2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9" descr="blue strip copy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9" descr="blue strip copy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3175" y="6480175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9" descr="Nevada_N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52400" y="98425"/>
            <a:ext cx="1120775" cy="112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9"/>
          <p:cNvSpPr txBox="1">
            <a:spLocks noGrp="1"/>
          </p:cNvSpPr>
          <p:nvPr>
            <p:ph type="dt" idx="10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ftr" idx="11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"/>
          <p:cNvSpPr txBox="1">
            <a:spLocks noGrp="1"/>
          </p:cNvSpPr>
          <p:nvPr>
            <p:ph type="ctrTitle"/>
          </p:nvPr>
        </p:nvSpPr>
        <p:spPr>
          <a:xfrm>
            <a:off x="51300" y="2164425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Evaluation of Loss Functions for Segmentation of Mammography Images</a:t>
            </a:r>
            <a:endParaRPr sz="2600" b="0" u="sng"/>
          </a:p>
        </p:txBody>
      </p:sp>
      <p:sp>
        <p:nvSpPr>
          <p:cNvPr id="120" name="Google Shape;120;p1"/>
          <p:cNvSpPr txBox="1">
            <a:spLocks noGrp="1"/>
          </p:cNvSpPr>
          <p:nvPr>
            <p:ph type="subTitle" idx="1"/>
          </p:nvPr>
        </p:nvSpPr>
        <p:spPr>
          <a:xfrm>
            <a:off x="307375" y="3162725"/>
            <a:ext cx="89916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US" sz="1800">
                <a:solidFill>
                  <a:srgbClr val="999999"/>
                </a:solidFill>
              </a:rPr>
              <a:t>Christopher Collum</a:t>
            </a:r>
            <a:endParaRPr sz="1800">
              <a:solidFill>
                <a:srgbClr val="999999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US" sz="1800">
                <a:solidFill>
                  <a:srgbClr val="999999"/>
                </a:solidFill>
              </a:rPr>
              <a:t>Ayesh Meepaganithage</a:t>
            </a:r>
            <a:endParaRPr sz="1800">
              <a:solidFill>
                <a:srgbClr val="9999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9a49619dee_0_0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 - CBIS-DDSM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99" name="Google Shape;199;g29a49619dee_0_0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1800"/>
              <a:t> </a:t>
            </a:r>
            <a:endParaRPr sz="1800"/>
          </a:p>
        </p:txBody>
      </p:sp>
      <p:sp>
        <p:nvSpPr>
          <p:cNvPr id="200" name="Google Shape;200;g29a49619dee_0_0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01" name="Google Shape;201;g29a49619dee_0_0"/>
          <p:cNvSpPr txBox="1"/>
          <p:nvPr/>
        </p:nvSpPr>
        <p:spPr>
          <a:xfrm>
            <a:off x="2983775" y="5444800"/>
            <a:ext cx="4418100" cy="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A64D79"/>
                </a:solidFill>
                <a:latin typeface="Arial"/>
                <a:ea typeface="Arial"/>
                <a:cs typeface="Arial"/>
                <a:sym typeface="Arial"/>
              </a:rPr>
              <a:t>Samples with low and  high density categories.</a:t>
            </a:r>
            <a:endParaRPr sz="1100" b="0" i="0" u="none" strike="noStrike" cap="none">
              <a:solidFill>
                <a:srgbClr val="A64D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g29a49619dee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3125" y="1087975"/>
            <a:ext cx="5105399" cy="54652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9a49619dee_0_44"/>
          <p:cNvSpPr txBox="1">
            <a:spLocks noGrp="1"/>
          </p:cNvSpPr>
          <p:nvPr>
            <p:ph type="title"/>
          </p:nvPr>
        </p:nvSpPr>
        <p:spPr>
          <a:xfrm>
            <a:off x="1447800" y="372425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 - INbreast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209" name="Google Shape;209;g29a49619dee_0_44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1800"/>
              <a:t> </a:t>
            </a:r>
            <a:endParaRPr sz="1800"/>
          </a:p>
        </p:txBody>
      </p:sp>
      <p:sp>
        <p:nvSpPr>
          <p:cNvPr id="210" name="Google Shape;210;g29a49619dee_0_44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11" name="Google Shape;211;g29a49619dee_0_44"/>
          <p:cNvSpPr txBox="1"/>
          <p:nvPr/>
        </p:nvSpPr>
        <p:spPr>
          <a:xfrm>
            <a:off x="2983775" y="5444800"/>
            <a:ext cx="4418100" cy="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A64D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g29a49619dee_0_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7850" y="1143000"/>
            <a:ext cx="5312524" cy="5401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9a49619dee_0_81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 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219" name="Google Shape;219;g29a49619dee_0_81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1800"/>
              <a:t> </a:t>
            </a:r>
            <a:endParaRPr sz="1800"/>
          </a:p>
        </p:txBody>
      </p:sp>
      <p:sp>
        <p:nvSpPr>
          <p:cNvPr id="220" name="Google Shape;220;g29a49619dee_0_81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pic>
        <p:nvPicPr>
          <p:cNvPr id="221" name="Google Shape;221;g29a49619dee_0_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788" y="2081213"/>
            <a:ext cx="8334375" cy="376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9a49619dee_0_18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Evaluation Matrices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228" name="Google Shape;228;g29a49619dee_0_18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Accuracy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Sensitivity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Specificity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IoU Score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Dice Coefficient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229" name="Google Shape;229;g29a49619dee_0_18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9a49619dee_0_92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Loss Functions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236" name="Google Shape;236;g29a49619dee_0_92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Binary Cross-Entropy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Weighted Cross-Entropy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Balanced Cross-Entropy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Dice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Binary Cross-Entropy Dice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Focal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Tversky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Focal-Tversky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Jaccard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Hybrid Loss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237" name="Google Shape;237;g29a49619dee_0_92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9ac74c3694_0_117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Binary Cross-Entropy Loss</a:t>
            </a:r>
            <a:endParaRPr/>
          </a:p>
        </p:txBody>
      </p:sp>
      <p:sp>
        <p:nvSpPr>
          <p:cNvPr id="244" name="Google Shape;244;g29ac74c3694_0_117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Measure the difference between predicted binary outcomes and actual binary labels.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y represents the ground truth or true positive region (the target).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p`  represents the predicted positive region (the model's output).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</p:txBody>
      </p:sp>
      <p:sp>
        <p:nvSpPr>
          <p:cNvPr id="245" name="Google Shape;245;g29ac74c3694_0_117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pic>
        <p:nvPicPr>
          <p:cNvPr id="246" name="Google Shape;246;g29ac74c3694_0_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613" y="2644663"/>
            <a:ext cx="55340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4ff06d59c1_0_8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Dice Loss</a:t>
            </a:r>
            <a:endParaRPr/>
          </a:p>
        </p:txBody>
      </p:sp>
      <p:sp>
        <p:nvSpPr>
          <p:cNvPr id="253" name="Google Shape;253;g24ff06d59c1_0_8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Designed to address class imbalance in image segmentation tasks.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Penalizes the model more heavily for misclassifying foreground pixels than background pixels.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It has been shown to be effective in a variety of image segmentation tasks.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It can be more sensitive to noise and outliers than cross-entropy loss.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It can be more difficult to tune the hyperparameters of Dice loss than cross-entropy loss.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y represents the ground truth or true positive region (the target).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p`  represents the predicted positive region (the model's output).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</p:txBody>
      </p:sp>
      <p:sp>
        <p:nvSpPr>
          <p:cNvPr id="254" name="Google Shape;254;g24ff06d59c1_0_8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pic>
        <p:nvPicPr>
          <p:cNvPr id="255" name="Google Shape;255;g24ff06d59c1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2338" y="4491375"/>
            <a:ext cx="2943225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9ac74c3694_0_126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Jaccard Loss</a:t>
            </a:r>
            <a:endParaRPr/>
          </a:p>
        </p:txBody>
      </p:sp>
      <p:sp>
        <p:nvSpPr>
          <p:cNvPr id="262" name="Google Shape;262;g29ac74c3694_0_126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Jaccard Index is also known as intersection over union, and it measures the similarity between two sets. Jaccard loss is a derivation of Jaccard index.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y represents the ground truth or true positive region (the target).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  <a:p>
            <a:pPr marL="457200" lvl="0" indent="-3302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B5394"/>
              </a:buClr>
              <a:buSzPts val="1600"/>
              <a:buChar char="●"/>
            </a:pPr>
            <a:r>
              <a:rPr lang="en-US" sz="1600" b="0">
                <a:solidFill>
                  <a:srgbClr val="0B5394"/>
                </a:solidFill>
                <a:highlight>
                  <a:srgbClr val="FFFFFF"/>
                </a:highlight>
              </a:rPr>
              <a:t>y`  represents the predicted positive region (the model's output).</a:t>
            </a:r>
            <a:endParaRPr sz="1600" b="0">
              <a:solidFill>
                <a:srgbClr val="0B5394"/>
              </a:solidFill>
              <a:highlight>
                <a:srgbClr val="FFFFFF"/>
              </a:highlight>
            </a:endParaRPr>
          </a:p>
        </p:txBody>
      </p:sp>
      <p:sp>
        <p:nvSpPr>
          <p:cNvPr id="263" name="Google Shape;263;g29ac74c3694_0_126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pic>
        <p:nvPicPr>
          <p:cNvPr id="264" name="Google Shape;264;g29ac74c3694_0_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2125" y="2674713"/>
            <a:ext cx="2343150" cy="8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9a691ee21a_0_10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Current Roadblocks &amp; Future Goals</a:t>
            </a:r>
            <a:endParaRPr/>
          </a:p>
        </p:txBody>
      </p:sp>
      <p:sp>
        <p:nvSpPr>
          <p:cNvPr id="271" name="Google Shape;271;g29a691ee21a_0_10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Running into issue with validation metric for AUNET when measuring IoU score.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Likely an issue with how we are calculating it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Getting an out of memory issue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Run evaluation metrics on the synthetic dataset before expanding it to more accurately represent mammogram data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Implement loss function on different architectures on datasets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Potentially expand datasets to include VinDR</a:t>
            </a:r>
            <a:endParaRPr sz="2000" b="0"/>
          </a:p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Potentially build attention maps to identify where the loss functions cause networks to focus</a:t>
            </a:r>
            <a:endParaRPr sz="2000" b="0"/>
          </a:p>
        </p:txBody>
      </p:sp>
      <p:sp>
        <p:nvSpPr>
          <p:cNvPr id="272" name="Google Shape;272;g29a691ee21a_0_10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4ff06d59c1_0_29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Timeline</a:t>
            </a:r>
            <a:endParaRPr/>
          </a:p>
        </p:txBody>
      </p:sp>
      <p:sp>
        <p:nvSpPr>
          <p:cNvPr id="279" name="Google Shape;279;g24ff06d59c1_0_29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 b="0"/>
          </a:p>
          <a:p>
            <a:pPr marL="457200" lvl="0" indent="-3429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en-US" sz="1800">
                <a:solidFill>
                  <a:srgbClr val="2F5597"/>
                </a:solidFill>
              </a:rPr>
              <a:t>November 16</a:t>
            </a:r>
            <a:r>
              <a:rPr lang="en-US" sz="1800"/>
              <a:t>:</a:t>
            </a:r>
            <a:r>
              <a:rPr lang="en-US" sz="1800" b="0"/>
              <a:t> </a:t>
            </a:r>
            <a:r>
              <a:rPr lang="en-US" sz="1700" b="0"/>
              <a:t>Continue implementing the ten identified loss functions</a:t>
            </a:r>
            <a:endParaRPr sz="1800" b="0"/>
          </a:p>
          <a:p>
            <a:pPr marL="457200" lvl="0" indent="-3429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en-US" sz="1800">
                <a:solidFill>
                  <a:srgbClr val="2F5597"/>
                </a:solidFill>
              </a:rPr>
              <a:t>November 24</a:t>
            </a:r>
            <a:r>
              <a:rPr lang="en-US" sz="1800"/>
              <a:t>:</a:t>
            </a:r>
            <a:r>
              <a:rPr lang="en-US" sz="1800" b="0"/>
              <a:t> </a:t>
            </a:r>
            <a:r>
              <a:rPr lang="en-US" sz="1700" b="0"/>
              <a:t>Training and testing the losses using commonly used architecture, including AUNet, U-Net and more (we will select them based on the review of the literature in the future). </a:t>
            </a:r>
            <a:endParaRPr sz="1700" b="0"/>
          </a:p>
          <a:p>
            <a:pPr marL="457200" lvl="0" indent="-3429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en-US" sz="1800">
                <a:solidFill>
                  <a:srgbClr val="2F5597"/>
                </a:solidFill>
              </a:rPr>
              <a:t>December 2</a:t>
            </a:r>
            <a:r>
              <a:rPr lang="en-US" sz="1800"/>
              <a:t>:</a:t>
            </a:r>
            <a:r>
              <a:rPr lang="en-US" sz="1800" b="0"/>
              <a:t> </a:t>
            </a:r>
            <a:r>
              <a:rPr lang="en-US" sz="1700" b="0"/>
              <a:t>Expand the synthesis dataset for different challenges in the datasets using real world data pulled from INbreast and CBIS</a:t>
            </a:r>
            <a:endParaRPr sz="1700" b="0"/>
          </a:p>
          <a:p>
            <a:pPr marL="457200" lvl="0" indent="-3429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en-US" sz="1800">
                <a:solidFill>
                  <a:srgbClr val="2F5597"/>
                </a:solidFill>
              </a:rPr>
              <a:t>December 10</a:t>
            </a:r>
            <a:r>
              <a:rPr lang="en-US" sz="1800"/>
              <a:t>:</a:t>
            </a:r>
            <a:r>
              <a:rPr lang="en-US" sz="1800" b="0"/>
              <a:t> </a:t>
            </a:r>
            <a:r>
              <a:rPr lang="en-US" sz="1700" b="0"/>
              <a:t>Designing and performing the tests of the losses on the synthetic datasets.</a:t>
            </a:r>
            <a:r>
              <a:rPr lang="en-US" sz="1800" b="0"/>
              <a:t> </a:t>
            </a:r>
            <a:endParaRPr sz="1800" b="0"/>
          </a:p>
          <a:p>
            <a:pPr marL="457200" lvl="0" indent="-3429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▪"/>
            </a:pPr>
            <a:r>
              <a:rPr lang="en-US" sz="1800">
                <a:solidFill>
                  <a:srgbClr val="0B5394"/>
                </a:solidFill>
              </a:rPr>
              <a:t>December 20</a:t>
            </a:r>
            <a:r>
              <a:rPr lang="en-US" sz="1800"/>
              <a:t>:</a:t>
            </a:r>
            <a:r>
              <a:rPr lang="en-US" sz="1700" b="0"/>
              <a:t> Analyzing the findings and completing the report of the project.</a:t>
            </a:r>
            <a:r>
              <a:rPr lang="en-US" sz="1800" b="0"/>
              <a:t> </a:t>
            </a:r>
            <a:endParaRPr sz="1800" b="0"/>
          </a:p>
        </p:txBody>
      </p:sp>
      <p:sp>
        <p:nvSpPr>
          <p:cNvPr id="280" name="Google Shape;280;g24ff06d59c1_0_29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84d421c686_0_1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127" name="Google Shape;127;g284d421c686_0_1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Our goal is to evaluate the performance of different loss functions on image segmentation tasks in mammograms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We are utilizing ten of the most commonly cited loss functions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Some data preprocessing and augmentation is being done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We are testing on different architectures such as U-Net, AUNET, and others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The generation of synthetic data is being used to get raw performance metrics of the loss functions under different scenarios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We are primarily using INbreast and CBIS with potential for VinDR and mini-MIAS</a:t>
            </a:r>
            <a:endParaRPr sz="2000" b="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/>
          </a:p>
        </p:txBody>
      </p:sp>
      <p:sp>
        <p:nvSpPr>
          <p:cNvPr id="128" name="Google Shape;128;g284d421c686_0_1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4ff06d59c1_0_84"/>
          <p:cNvSpPr txBox="1">
            <a:spLocks noGrp="1"/>
          </p:cNvSpPr>
          <p:nvPr>
            <p:ph type="title"/>
          </p:nvPr>
        </p:nvSpPr>
        <p:spPr>
          <a:xfrm>
            <a:off x="1868150" y="2734625"/>
            <a:ext cx="5539500" cy="9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Thank You!</a:t>
            </a:r>
            <a:endParaRPr/>
          </a:p>
        </p:txBody>
      </p:sp>
      <p:sp>
        <p:nvSpPr>
          <p:cNvPr id="287" name="Google Shape;287;g24ff06d59c1_0_84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4ff06d59c1_0_22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Design</a:t>
            </a:r>
            <a:endParaRPr/>
          </a:p>
        </p:txBody>
      </p:sp>
      <p:sp>
        <p:nvSpPr>
          <p:cNvPr id="135" name="Google Shape;135;g24ff06d59c1_0_22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Perform some data augmentation and preprocessing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Run the ten identified loss functions on different architectures and gather their evaluation metrics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Generate some preliminary synthetic data in order to evaluate raw performance of the loss functions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Once some basic measurements are gathered, expand the synthetic data to be built off mammogram specific segmentation tasks</a:t>
            </a:r>
            <a:endParaRPr sz="2000" b="0"/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Analyze the performance of different losses on mammogram datasets.</a:t>
            </a:r>
            <a:endParaRPr sz="2000" b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1800" b="0"/>
          </a:p>
        </p:txBody>
      </p:sp>
      <p:sp>
        <p:nvSpPr>
          <p:cNvPr id="136" name="Google Shape;136;g24ff06d59c1_0_22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9a691ee21a_0_0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Synthetic Data</a:t>
            </a:r>
            <a:endParaRPr/>
          </a:p>
        </p:txBody>
      </p:sp>
      <p:sp>
        <p:nvSpPr>
          <p:cNvPr id="143" name="Google Shape;143;g29a691ee21a_0_0"/>
          <p:cNvSpPr txBox="1">
            <a:spLocks noGrp="1"/>
          </p:cNvSpPr>
          <p:nvPr>
            <p:ph type="body" idx="1"/>
          </p:nvPr>
        </p:nvSpPr>
        <p:spPr>
          <a:xfrm>
            <a:off x="304800" y="3608775"/>
            <a:ext cx="8534400" cy="286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36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Synthetic data is used to measure pure loss function metrics on fully user controlled data.</a:t>
            </a:r>
            <a:endParaRPr sz="2000" b="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▪"/>
            </a:pPr>
            <a:r>
              <a:rPr lang="en-US" sz="2000" b="0"/>
              <a:t>Initial data is measuring how the loss functions generate results based on things such as distance from ground truth, size compared to ground truth, and a combination of the two.</a:t>
            </a:r>
            <a:endParaRPr sz="2000" b="0"/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SzPts val="2000"/>
              <a:buChar char="▪"/>
            </a:pPr>
            <a:r>
              <a:rPr lang="en-US" sz="2000" b="0"/>
              <a:t>Future synthesis can be built off of ground truth segmentation masks provided in datasets</a:t>
            </a:r>
            <a:endParaRPr sz="2000" b="0"/>
          </a:p>
        </p:txBody>
      </p:sp>
      <p:sp>
        <p:nvSpPr>
          <p:cNvPr id="144" name="Google Shape;144;g29a691ee21a_0_0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pic>
        <p:nvPicPr>
          <p:cNvPr id="145" name="Google Shape;145;g29a691ee21a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1" y="1447801"/>
            <a:ext cx="2115150" cy="211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9a691ee21a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14425" y="1447800"/>
            <a:ext cx="2115150" cy="211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9a691ee21a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24050" y="1447800"/>
            <a:ext cx="2115150" cy="211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9a49619dee_0_10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Data Preprocessing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54" name="Google Shape;154;g29a49619dee_0_10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Initial crop around image boundaries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Removed the artifacts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Horizontal flipping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Vertical flipping 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Padding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chemeClr val="lt1"/>
                </a:highlight>
              </a:rPr>
              <a:t>Normalized the images 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Rescaled the images to 256*256 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Saved preprocessed images as numpy tensors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155" name="Google Shape;155;g29a49619dee_0_10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9a49619dee_0_63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Data Preprocessing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62" name="Google Shape;162;g29a49619dee_0_63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1800" b="0">
                <a:solidFill>
                  <a:srgbClr val="1F1F1F"/>
                </a:solidFill>
                <a:highlight>
                  <a:srgbClr val="FFFFFF"/>
                </a:highlight>
              </a:rPr>
              <a:t> </a:t>
            </a: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163" name="Google Shape;163;g29a49619dee_0_63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pic>
        <p:nvPicPr>
          <p:cNvPr id="164" name="Google Shape;164;g29a49619dee_0_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050" y="2019300"/>
            <a:ext cx="8229600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9a49619dee_0_26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Masks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71" name="Google Shape;171;g29a49619dee_0_26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Some mammograms has several masks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457200" lvl="0" indent="-35560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rgbClr val="FFFFFF"/>
                </a:highlight>
              </a:rPr>
              <a:t>Combined them to generate 1 mask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172" name="Google Shape;172;g29a49619dee_0_26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3" name="Google Shape;173;g29a49619dee_0_26"/>
          <p:cNvSpPr txBox="1"/>
          <p:nvPr/>
        </p:nvSpPr>
        <p:spPr>
          <a:xfrm>
            <a:off x="2983775" y="5444800"/>
            <a:ext cx="4418100" cy="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>
                <a:solidFill>
                  <a:srgbClr val="A64D79"/>
                </a:solidFill>
              </a:rPr>
              <a:t> </a:t>
            </a:r>
            <a:endParaRPr sz="1100" b="0" i="0" u="none" strike="noStrike" cap="none">
              <a:solidFill>
                <a:srgbClr val="A64D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g29a49619dee_0_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700" y="3113550"/>
            <a:ext cx="6877050" cy="24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9a49619dee_0_54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Data Augmentation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81" name="Google Shape;181;g29a49619dee_0_54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chemeClr val="lt1"/>
                </a:highlight>
              </a:rPr>
              <a:t>Horizontal flipping followed by contrast change</a:t>
            </a:r>
            <a:endParaRPr sz="2000" b="0">
              <a:solidFill>
                <a:srgbClr val="1F1F1F"/>
              </a:solidFill>
              <a:highlight>
                <a:schemeClr val="lt1"/>
              </a:highlight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chemeClr val="lt1"/>
                </a:highlight>
              </a:rPr>
              <a:t>Contrast Limited Adaptive Histogram Equalization (CLAHE)</a:t>
            </a:r>
            <a:endParaRPr sz="2000" b="0">
              <a:solidFill>
                <a:srgbClr val="1F1F1F"/>
              </a:solidFill>
              <a:highlight>
                <a:schemeClr val="lt1"/>
              </a:highlight>
            </a:endParaRPr>
          </a:p>
          <a:p>
            <a:pPr marL="457200" lvl="0" indent="-355600" algn="just" rtl="0">
              <a:spcBef>
                <a:spcPts val="1000"/>
              </a:spcBef>
              <a:spcAft>
                <a:spcPts val="1000"/>
              </a:spcAft>
              <a:buClr>
                <a:srgbClr val="1F1F1F"/>
              </a:buClr>
              <a:buSzPts val="2000"/>
              <a:buChar char="▪"/>
            </a:pPr>
            <a:r>
              <a:rPr lang="en-US" sz="2000" b="0">
                <a:solidFill>
                  <a:srgbClr val="1F1F1F"/>
                </a:solidFill>
                <a:highlight>
                  <a:schemeClr val="lt1"/>
                </a:highlight>
              </a:rPr>
              <a:t>Scaling followed by rotation</a:t>
            </a:r>
            <a:endParaRPr sz="20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182" name="Google Shape;182;g29a49619dee_0_54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183" name="Google Shape;183;g29a49619dee_0_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9638" y="3543175"/>
            <a:ext cx="7324725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9a49619dee_0_74"/>
          <p:cNvSpPr txBox="1">
            <a:spLocks noGrp="1"/>
          </p:cNvSpPr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Results</a:t>
            </a:r>
            <a:endParaRPr>
              <a:solidFill>
                <a:srgbClr val="2F5597"/>
              </a:solidFill>
            </a:endParaRPr>
          </a:p>
        </p:txBody>
      </p:sp>
      <p:sp>
        <p:nvSpPr>
          <p:cNvPr id="190" name="Google Shape;190;g29a49619dee_0_74"/>
          <p:cNvSpPr txBox="1">
            <a:spLocks noGrp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800" b="0">
              <a:solidFill>
                <a:srgbClr val="1F1F1F"/>
              </a:solidFill>
              <a:highlight>
                <a:srgbClr val="FFFFFF"/>
              </a:highlight>
            </a:endParaRPr>
          </a:p>
        </p:txBody>
      </p:sp>
      <p:sp>
        <p:nvSpPr>
          <p:cNvPr id="191" name="Google Shape;191;g29a49619dee_0_74"/>
          <p:cNvSpPr txBox="1">
            <a:spLocks noGrp="1"/>
          </p:cNvSpPr>
          <p:nvPr>
            <p:ph type="sldNum" idx="12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aphicFrame>
        <p:nvGraphicFramePr>
          <p:cNvPr id="192" name="Google Shape;192;g29a49619dee_0_74"/>
          <p:cNvGraphicFramePr/>
          <p:nvPr/>
        </p:nvGraphicFramePr>
        <p:xfrm>
          <a:off x="952475" y="2286000"/>
          <a:ext cx="7283125" cy="3169680"/>
        </p:xfrm>
        <a:graphic>
          <a:graphicData uri="http://schemas.openxmlformats.org/drawingml/2006/table">
            <a:tbl>
              <a:tblPr>
                <a:noFill/>
                <a:tableStyleId>{FC807A38-8B3E-4ED0-8507-F81BAF926401}</a:tableStyleId>
              </a:tblPr>
              <a:tblGrid>
                <a:gridCol w="122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5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Dataset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Accuracy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Dice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Precision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Sensitivity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Specificity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row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INbreast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 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98.61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0.76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82.33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70.75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99.51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 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98.76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0.65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70.02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60.88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99.49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 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98.61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0.67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69.71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65.05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99.36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 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98.20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0.58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78.35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47.12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99.63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Fold 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98.13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0.59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83.20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45.94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99.71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Avg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98.46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0.65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76.73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57.95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99.54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CBIS-DDSM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98.61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0.76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82.33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70.75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99.51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2_UNR-landscape">
  <a:themeElements>
    <a:clrScheme name="2_UNR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On-screen Show (4:3)</PresentationFormat>
  <Paragraphs>201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Noto Sans Symbols</vt:lpstr>
      <vt:lpstr>2_UNR-landscape</vt:lpstr>
      <vt:lpstr>Evaluation of Loss Functions for Segmentation of Mammography Images</vt:lpstr>
      <vt:lpstr>Introduction</vt:lpstr>
      <vt:lpstr>Experiment Design</vt:lpstr>
      <vt:lpstr>Synthetic Data</vt:lpstr>
      <vt:lpstr>Data Preprocessing</vt:lpstr>
      <vt:lpstr>Data Preprocessing</vt:lpstr>
      <vt:lpstr>Combining Masks</vt:lpstr>
      <vt:lpstr>Data Augmentation</vt:lpstr>
      <vt:lpstr>Results</vt:lpstr>
      <vt:lpstr>Results - CBIS-DDSM</vt:lpstr>
      <vt:lpstr>Results - INbreast</vt:lpstr>
      <vt:lpstr>Results </vt:lpstr>
      <vt:lpstr>Evaluation Matrices</vt:lpstr>
      <vt:lpstr>Loss Functions</vt:lpstr>
      <vt:lpstr>Binary Cross-Entropy Loss</vt:lpstr>
      <vt:lpstr>Dice Loss</vt:lpstr>
      <vt:lpstr>Jaccard Loss</vt:lpstr>
      <vt:lpstr>Current Roadblocks &amp; Future Goals</vt:lpstr>
      <vt:lpstr>Timeline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Loss Functions for Segmentation of Mammography Images</dc:title>
  <dc:creator>Alireza Tavakkoli</dc:creator>
  <cp:lastModifiedBy>Ayesh Meepaganithage</cp:lastModifiedBy>
  <cp:revision>1</cp:revision>
  <dcterms:created xsi:type="dcterms:W3CDTF">2019-01-03T19:48:27Z</dcterms:created>
  <dcterms:modified xsi:type="dcterms:W3CDTF">2023-11-13T20:11:37Z</dcterms:modified>
</cp:coreProperties>
</file>