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a6988e94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a6988e94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1d059684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91d059684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We will train a Patch-based CNN, such as VGGNet or ResNet.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After the convolutional layers, we will introduce a global average pooling layer. This layer computes the spatial average of the feature maps.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Following the global average pooling layer, we will add a fully connected layer with a softmax activation function. This step helps us obtain class probabilities.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To generate CAM for each class (malignant, benign, or normal), we will focus on the weights of the fully connected layer corresponding to the class of interest.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9aacd9962d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9aacd9962d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We will train a Patch-based CNN, such as VGGNet or ResNet.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After the convolutional layers, we will introduce a global average pooling layer. This layer computes the spatial average of the feature maps.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Following the global average pooling layer, we will add a fully connected layer with a softmax activation function. This step helps us obtain class probabilities.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To generate CAM for each class (malignant, benign, or normal), we will focus on the weights of the fully connected layer corresponding to the class of interest.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217908e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9217908e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217908e2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217908e2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217908e2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9217908e2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14b671df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14b671df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Subsequently, we intend to utilize this patch-based classifier to extract the lesion area using class activation maps.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Finally, we will feed this extracted area into a whole-image classifier,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generating patches for analysis, and predicting whether the area is malignant or benign.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1a9d1973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1a9d197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aacd9962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aacd9962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aacd9962d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aacd9962d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ffa13fa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ffa13fa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Contrast Limited Adaptive Histogram Equalization (CLAHE; Kaur et al., 2022).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technique will help eliminate artifacts and reduce background noise in the images.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1d05968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1d05968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Background: black patches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Tissue: any breast tissue, including pectoral muscle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Lesion: Radiologist labeled lesion area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Only 2,255 images that had lesion annotations 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3518x2800 images were then parsed to create 250x250 pixel patches 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Per Image I </a:t>
            </a:r>
            <a:r>
              <a:rPr lang="en" sz="1300"/>
              <a:t>randomly</a:t>
            </a:r>
            <a:r>
              <a:rPr lang="en" sz="1300"/>
              <a:t> selected black patches to match the number of tissue patches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Removed 4/5th of the background and tissue patches to get sample size close to lesion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1d059684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1d059684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Two models used in Quintana 2023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Global Average Pooling, followed by fully connected layer, with a soft max layer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Use standard </a:t>
            </a:r>
            <a:r>
              <a:rPr lang="en"/>
              <a:t>metrics</a:t>
            </a:r>
            <a:r>
              <a:rPr lang="en"/>
              <a:t> like </a:t>
            </a:r>
            <a:r>
              <a:rPr lang="en"/>
              <a:t>accuracy, specificity and sensitivity, may use F1 score due to class imbalances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a6988e94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a6988e94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medium.com/@ninads79shukla/gradcam-73a752d368be" TargetMode="External"/><Relationship Id="rId4" Type="http://schemas.openxmlformats.org/officeDocument/2006/relationships/hyperlink" Target="https://github.com/jacobgil/pytorch-grad-cam.git" TargetMode="External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hyperlink" Target="http://paperpile.com/b/6aj0Jf/905P" TargetMode="External"/><Relationship Id="rId11" Type="http://schemas.openxmlformats.org/officeDocument/2006/relationships/hyperlink" Target="http://dx.doi.org/10.1109/spices52834.2022.9774096" TargetMode="External"/><Relationship Id="rId10" Type="http://schemas.openxmlformats.org/officeDocument/2006/relationships/hyperlink" Target="http://paperpile.com/b/6aj0Jf/3RiQ" TargetMode="External"/><Relationship Id="rId21" Type="http://schemas.openxmlformats.org/officeDocument/2006/relationships/hyperlink" Target="http://arxiv.org/abs/1803.01906" TargetMode="External"/><Relationship Id="rId13" Type="http://schemas.openxmlformats.org/officeDocument/2006/relationships/hyperlink" Target="http://paperpile.com/b/6aj0Jf/DPHa" TargetMode="External"/><Relationship Id="rId12" Type="http://schemas.openxmlformats.org/officeDocument/2006/relationships/hyperlink" Target="http://paperpile.com/b/6aj0Jf/DPH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paperpile.com/b/6aj0Jf/yqn6" TargetMode="External"/><Relationship Id="rId4" Type="http://schemas.openxmlformats.org/officeDocument/2006/relationships/hyperlink" Target="http://paperpile.com/b/6aj0Jf/yqn6" TargetMode="External"/><Relationship Id="rId9" Type="http://schemas.openxmlformats.org/officeDocument/2006/relationships/hyperlink" Target="http://paperpile.com/b/6aj0Jf/3RiQ" TargetMode="External"/><Relationship Id="rId15" Type="http://schemas.openxmlformats.org/officeDocument/2006/relationships/hyperlink" Target="http://paperpile.com/b/6aj0Jf/DPHa" TargetMode="External"/><Relationship Id="rId14" Type="http://schemas.openxmlformats.org/officeDocument/2006/relationships/hyperlink" Target="http://paperpile.com/b/6aj0Jf/DPHa" TargetMode="External"/><Relationship Id="rId17" Type="http://schemas.openxmlformats.org/officeDocument/2006/relationships/hyperlink" Target="http://dx.doi.org/10.3390/bioengineering10050534" TargetMode="External"/><Relationship Id="rId16" Type="http://schemas.openxmlformats.org/officeDocument/2006/relationships/hyperlink" Target="http://paperpile.com/b/6aj0Jf/DPHa" TargetMode="External"/><Relationship Id="rId5" Type="http://schemas.openxmlformats.org/officeDocument/2006/relationships/hyperlink" Target="http://paperpile.com/b/6aj0Jf/yqn6" TargetMode="External"/><Relationship Id="rId19" Type="http://schemas.openxmlformats.org/officeDocument/2006/relationships/hyperlink" Target="http://paperpile.com/b/6aj0Jf/905P" TargetMode="External"/><Relationship Id="rId6" Type="http://schemas.openxmlformats.org/officeDocument/2006/relationships/hyperlink" Target="http://paperpile.com/b/6aj0Jf/yqn6" TargetMode="External"/><Relationship Id="rId18" Type="http://schemas.openxmlformats.org/officeDocument/2006/relationships/hyperlink" Target="http://paperpile.com/b/6aj0Jf/905P" TargetMode="External"/><Relationship Id="rId7" Type="http://schemas.openxmlformats.org/officeDocument/2006/relationships/hyperlink" Target="http://paperpile.com/b/6aj0Jf/yqn6" TargetMode="External"/><Relationship Id="rId8" Type="http://schemas.openxmlformats.org/officeDocument/2006/relationships/hyperlink" Target="http://paperpile.com/b/6aj0Jf/3RiQ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435200"/>
            <a:ext cx="8520600" cy="227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Adapting patch-based classifiers for whole image classification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08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 </a:t>
            </a:r>
            <a:r>
              <a:rPr lang="en"/>
              <a:t>Székely</a:t>
            </a:r>
            <a:r>
              <a:rPr lang="en"/>
              <a:t> and Gaurav Srikar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Results</a:t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/15</a:t>
            </a: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725" y="1017725"/>
            <a:ext cx="7102300" cy="35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Activation Mapping (CAM)</a:t>
            </a:r>
            <a:endParaRPr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311700" y="543325"/>
            <a:ext cx="4328400" cy="45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Extract feature maps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Apply Global Average Pooling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Pass it through </a:t>
            </a:r>
            <a:r>
              <a:rPr lang="en">
                <a:solidFill>
                  <a:schemeClr val="dk1"/>
                </a:solidFill>
              </a:rPr>
              <a:t>output</a:t>
            </a:r>
            <a:r>
              <a:rPr lang="en">
                <a:solidFill>
                  <a:schemeClr val="dk1"/>
                </a:solidFill>
              </a:rPr>
              <a:t> layer - Softmax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CAM for class C with respect to each spatial element is given by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4682250" y="3770425"/>
            <a:ext cx="419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CAM ( Zhou et al., 2015)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Image Source: “Learning Deep Features for Discriminative Localization” study.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/15</a:t>
            </a:r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250" y="1613213"/>
            <a:ext cx="4199101" cy="191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696" y="2867975"/>
            <a:ext cx="2354416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Grad-CAM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11700" y="543325"/>
            <a:ext cx="4328400" cy="45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Feed Forward a patch image.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Calculate the loss w.r.to a particular class (truth label).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Apply back-propagation for training.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Acquire gradient at the final layer.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Apply Global Average Pooling to the gradient to get the importance weights.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Perform weighted-sum with feature maps and importance weights.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Plot heatmap.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Repeat the process for all the patches across the whole image.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4682250" y="3770425"/>
            <a:ext cx="4199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Grad-CAM ( Selvaraju et al., 2019)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Image Source: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https://medium.com/@ninads79shukla/gradcam-73a752d368be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Available code: </a:t>
            </a:r>
            <a:r>
              <a:rPr lang="en" sz="1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https://github.com/jacobgil/pytorch-grad-cam.git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(Selvaraju et al., 2019)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/15</a:t>
            </a:r>
            <a:endParaRPr/>
          </a:p>
        </p:txBody>
      </p:sp>
      <p:grpSp>
        <p:nvGrpSpPr>
          <p:cNvPr id="171" name="Google Shape;171;p24"/>
          <p:cNvGrpSpPr/>
          <p:nvPr/>
        </p:nvGrpSpPr>
        <p:grpSpPr>
          <a:xfrm>
            <a:off x="4557121" y="1217676"/>
            <a:ext cx="4449349" cy="2430526"/>
            <a:chOff x="4557121" y="1217676"/>
            <a:chExt cx="4449349" cy="2430526"/>
          </a:xfrm>
        </p:grpSpPr>
        <p:grpSp>
          <p:nvGrpSpPr>
            <p:cNvPr id="172" name="Google Shape;172;p24"/>
            <p:cNvGrpSpPr/>
            <p:nvPr/>
          </p:nvGrpSpPr>
          <p:grpSpPr>
            <a:xfrm>
              <a:off x="4557121" y="1217676"/>
              <a:ext cx="4449349" cy="2430526"/>
              <a:chOff x="5362500" y="1404900"/>
              <a:chExt cx="3393600" cy="1952700"/>
            </a:xfrm>
          </p:grpSpPr>
          <p:sp>
            <p:nvSpPr>
              <p:cNvPr id="173" name="Google Shape;173;p24"/>
              <p:cNvSpPr/>
              <p:nvPr/>
            </p:nvSpPr>
            <p:spPr>
              <a:xfrm>
                <a:off x="5362500" y="1404900"/>
                <a:ext cx="3393600" cy="19527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74" name="Google Shape;174;p24"/>
              <p:cNvPicPr preferRelativeResize="0"/>
              <p:nvPr/>
            </p:nvPicPr>
            <p:blipFill rotWithShape="1">
              <a:blip r:embed="rId5">
                <a:alphaModFix/>
              </a:blip>
              <a:srcRect b="8492" l="22847" r="6461" t="31237"/>
              <a:stretch/>
            </p:blipFill>
            <p:spPr>
              <a:xfrm>
                <a:off x="5581650" y="1638300"/>
                <a:ext cx="3124199" cy="1638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5" name="Google Shape;175;p24"/>
            <p:cNvSpPr/>
            <p:nvPr/>
          </p:nvSpPr>
          <p:spPr>
            <a:xfrm>
              <a:off x="8335600" y="1370400"/>
              <a:ext cx="266700" cy="200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24"/>
          <p:cNvSpPr txBox="1"/>
          <p:nvPr/>
        </p:nvSpPr>
        <p:spPr>
          <a:xfrm>
            <a:off x="352750" y="712925"/>
            <a:ext cx="7505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Gradient-weighted Class Activation Mapping (Grad-CAM)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Projected Timeline</a:t>
            </a:r>
            <a:endParaRPr/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311700" y="606850"/>
            <a:ext cx="8766000" cy="43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CAM exploratory analysis: 11/13/23 - 11/17/23</a:t>
            </a:r>
            <a:endParaRPr sz="1629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Train whole image patch classifiers: 11/18/23 - 11/25/23</a:t>
            </a:r>
            <a:endParaRPr sz="1629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Collate preliminary results: 11/26/23 - 11/27/23</a:t>
            </a:r>
            <a:endParaRPr sz="1629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Adjustments to analysis: 11/28/23 - 11/30/23</a:t>
            </a:r>
            <a:endParaRPr sz="1629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Retrain: 12/1/23- 12/2/23</a:t>
            </a:r>
            <a:endParaRPr sz="1629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Finalize results: 12/3/23 - 12/5/23</a:t>
            </a:r>
            <a:endParaRPr sz="1629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Char char="●"/>
            </a:pPr>
            <a:r>
              <a:rPr lang="en" sz="1629">
                <a:solidFill>
                  <a:schemeClr val="dk1"/>
                </a:solidFill>
              </a:rPr>
              <a:t>Write report:  12/5/23 - 12/17/23</a:t>
            </a:r>
            <a:endParaRPr sz="1629">
              <a:solidFill>
                <a:schemeClr val="dk1"/>
              </a:solidFill>
            </a:endParaRPr>
          </a:p>
        </p:txBody>
      </p:sp>
      <p:sp>
        <p:nvSpPr>
          <p:cNvPr id="183" name="Google Shape;18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/15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311700" y="647350"/>
            <a:ext cx="8520600" cy="43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74295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Hou, L., Samaras, D., Kurc, T. M., Gao, Y., Davis, J. E., &amp; Saltz, J. H. (2016). Patch-based Convolutional Neural Network for Whole Slide Tissue Image Classification. </a:t>
            </a:r>
            <a:r>
              <a:rPr i="1"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Proceedings / CVPR, IEEE Computer Society Conference on Computer Vision and Pattern Recognition. IEEE Computer Society Conference on Computer Vision and Pattern Recognition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 </a:t>
            </a:r>
            <a:r>
              <a:rPr i="1"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2016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 2424–2433.</a:t>
            </a:r>
            <a:endParaRPr sz="11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74295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Kaur, G., Joseph, A. J., &amp; Pournami. (2022, March 10). Patch-based All convolutional neural network model for classification of benign and malignant mammograms. </a:t>
            </a:r>
            <a:r>
              <a:rPr i="1"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IEEE International Conference on Signal Processing, Informatics, Communication and Energy Systems (SPICES)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2022 IEEE International Conference on Signal Processing, Informatics, Communication and Energy Systems (SPICES), THIRUVANANTHAPURAM, India. https://doi.org/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10.1109/spices52834.2022.9774096</a:t>
            </a:r>
            <a:endParaRPr sz="11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74295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Quintana, G. I., Li, Z., Vancamberg, L., Mougeot, M., Desolneux, A., &amp; Muller, S. (2023). Exploiting Patch Sizes and Resolutions for Multi-Scale Deep Learning in Mammogram Image Classification. </a:t>
            </a:r>
            <a:r>
              <a:rPr i="1"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Bioengineering (Basel, Switzerland)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 </a:t>
            </a:r>
            <a:r>
              <a:rPr i="1"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(5). https://doi.org/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10.3390/bioengineering10050534</a:t>
            </a:r>
            <a:endParaRPr sz="11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74295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Xi, P., Shu, C., &amp; Goubran, R. (2018). Abnormality Detection in Mammography using Deep Convolutional Neural Networks. In </a:t>
            </a:r>
            <a:r>
              <a:rPr i="1"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arXiv [cs.CV]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arXiv. </a:t>
            </a:r>
            <a:r>
              <a:rPr lang="en" sz="113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http://arxiv.org/abs/1803.01906</a:t>
            </a:r>
            <a:endParaRPr sz="11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74295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1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Rangarajan, K., Gupta, A., Dasgupta, S., Marri, U., Gupta, A. K., Hari, S., ... &amp; Arora, C. (2022). Ultra-high resolution, multi-scale, context-aware approach for detection of small cancers on mammography. Scientific reports, 12(1), 11622.</a:t>
            </a:r>
            <a:endParaRPr sz="11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595">
              <a:solidFill>
                <a:schemeClr val="dk1"/>
              </a:solidFill>
            </a:endParaRPr>
          </a:p>
        </p:txBody>
      </p:sp>
      <p:sp>
        <p:nvSpPr>
          <p:cNvPr id="189" name="Google Shape;189;p26"/>
          <p:cNvSpPr txBox="1"/>
          <p:nvPr>
            <p:ph type="title"/>
          </p:nvPr>
        </p:nvSpPr>
        <p:spPr>
          <a:xfrm>
            <a:off x="311700" y="15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spcBef>
                <a:spcPts val="1800"/>
              </a:spcBef>
              <a:spcAft>
                <a:spcPts val="600"/>
              </a:spcAft>
              <a:buNone/>
            </a:pPr>
            <a:r>
              <a:rPr lang="en" sz="2266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sz="3466"/>
          </a:p>
        </p:txBody>
      </p:sp>
      <p:sp>
        <p:nvSpPr>
          <p:cNvPr id="190" name="Google Shape;19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/15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idx="1" type="body"/>
          </p:nvPr>
        </p:nvSpPr>
        <p:spPr>
          <a:xfrm>
            <a:off x="359600" y="1600500"/>
            <a:ext cx="8520600" cy="19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</a:rPr>
              <a:t>Thank You for Your Attention</a:t>
            </a:r>
            <a:endParaRPr sz="4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chemeClr val="dk1"/>
                </a:solidFill>
              </a:rPr>
              <a:t>Questions?</a:t>
            </a:r>
            <a:endParaRPr sz="4100">
              <a:solidFill>
                <a:schemeClr val="dk1"/>
              </a:solidFill>
            </a:endParaRPr>
          </a:p>
        </p:txBody>
      </p:sp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29725" y="636725"/>
            <a:ext cx="4785000" cy="45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57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Char char="●"/>
            </a:pPr>
            <a:r>
              <a:rPr lang="en" sz="1530">
                <a:solidFill>
                  <a:schemeClr val="dk1"/>
                </a:solidFill>
              </a:rPr>
              <a:t>Project Focus: Employ Patch-based CNNs for high-resolution mammography image classification.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  <a:p>
            <a:pPr indent="-3257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Char char="●"/>
            </a:pPr>
            <a:r>
              <a:rPr lang="en" sz="1530">
                <a:solidFill>
                  <a:schemeClr val="dk1"/>
                </a:solidFill>
              </a:rPr>
              <a:t>Goal: Develop a patch-based classifier to discriminate whether an image contains background, tissue, or a lesion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  <a:p>
            <a:pPr indent="-3257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Char char="●"/>
            </a:pPr>
            <a:r>
              <a:rPr lang="en" sz="1530">
                <a:solidFill>
                  <a:schemeClr val="dk1"/>
                </a:solidFill>
              </a:rPr>
              <a:t>Hypothesis: Enhance mammogram mass classification accuracy using Patch-based methods.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  <a:p>
            <a:pPr indent="-3257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Char char="●"/>
            </a:pPr>
            <a:r>
              <a:rPr lang="en" sz="1530">
                <a:solidFill>
                  <a:schemeClr val="dk1"/>
                </a:solidFill>
              </a:rPr>
              <a:t>Objective: Preserve essential details like small malignant masses and calcifications for improved high-resolution image classification.</a:t>
            </a:r>
            <a:endParaRPr sz="153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550" y="636725"/>
            <a:ext cx="4277250" cy="21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550" y="3067025"/>
            <a:ext cx="4277251" cy="15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Review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950" y="907750"/>
            <a:ext cx="3432299" cy="271210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5637950" y="560525"/>
            <a:ext cx="2126100" cy="3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1407">
                <a:solidFill>
                  <a:schemeClr val="dk1"/>
                </a:solidFill>
              </a:rPr>
              <a:t>Xi et. al. 2018</a:t>
            </a:r>
            <a:endParaRPr sz="1407">
              <a:solidFill>
                <a:schemeClr val="dk1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7950" y="3712175"/>
            <a:ext cx="3432299" cy="95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/15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82675" y="560525"/>
            <a:ext cx="2126100" cy="3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1407">
                <a:solidFill>
                  <a:schemeClr val="dk1"/>
                </a:solidFill>
              </a:rPr>
              <a:t>Quintana et. al. 2023</a:t>
            </a:r>
            <a:endParaRPr sz="1407">
              <a:solidFill>
                <a:schemeClr val="dk1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075" y="902200"/>
            <a:ext cx="5404293" cy="376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16812" l="0" r="0" t="0"/>
          <a:stretch/>
        </p:blipFill>
        <p:spPr>
          <a:xfrm>
            <a:off x="4152289" y="2834625"/>
            <a:ext cx="4800210" cy="1953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6"/>
          <p:cNvGrpSpPr/>
          <p:nvPr/>
        </p:nvGrpSpPr>
        <p:grpSpPr>
          <a:xfrm>
            <a:off x="346016" y="706421"/>
            <a:ext cx="4596557" cy="1953624"/>
            <a:chOff x="311700" y="963350"/>
            <a:chExt cx="4105902" cy="1671050"/>
          </a:xfrm>
        </p:grpSpPr>
        <p:pic>
          <p:nvPicPr>
            <p:cNvPr id="82" name="Google Shape;82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1700" y="963350"/>
              <a:ext cx="4105902" cy="1345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6"/>
            <p:cNvPicPr preferRelativeResize="0"/>
            <p:nvPr/>
          </p:nvPicPr>
          <p:blipFill rotWithShape="1">
            <a:blip r:embed="rId5">
              <a:alphaModFix/>
            </a:blip>
            <a:srcRect b="50147" l="0" r="0" t="0"/>
            <a:stretch/>
          </p:blipFill>
          <p:spPr>
            <a:xfrm>
              <a:off x="311700" y="2298575"/>
              <a:ext cx="4105902" cy="335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16"/>
          <p:cNvSpPr txBox="1"/>
          <p:nvPr/>
        </p:nvSpPr>
        <p:spPr>
          <a:xfrm>
            <a:off x="5238750" y="706425"/>
            <a:ext cx="390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Table1. AUC, specificity (Sp), and accuracy (Acc) of the whole image classifiers in </a:t>
            </a:r>
            <a:r>
              <a:rPr b="1" lang="en">
                <a:solidFill>
                  <a:schemeClr val="dk1"/>
                </a:solidFill>
              </a:rPr>
              <a:t>CBIS-DDSM.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61750" y="3956950"/>
            <a:ext cx="390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Table2. AUC, specificity (Sp), and accuracy (Acc) of the whole image classifiers in the </a:t>
            </a:r>
            <a:r>
              <a:rPr b="1" lang="en">
                <a:solidFill>
                  <a:schemeClr val="dk1"/>
                </a:solidFill>
              </a:rPr>
              <a:t>GEHC dataset.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46025" y="146000"/>
            <a:ext cx="3721200" cy="3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b="1" lang="en" sz="1607">
                <a:solidFill>
                  <a:schemeClr val="dk1"/>
                </a:solidFill>
              </a:rPr>
              <a:t>Quintana et. al. 2023 Results</a:t>
            </a:r>
            <a:endParaRPr b="1" sz="1607">
              <a:solidFill>
                <a:schemeClr val="dk1"/>
              </a:solidFill>
            </a:endParaRPr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61983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46025" y="146000"/>
            <a:ext cx="3721200" cy="3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b="1" lang="en" sz="1607">
                <a:solidFill>
                  <a:schemeClr val="dk1"/>
                </a:solidFill>
              </a:rPr>
              <a:t>Xi</a:t>
            </a:r>
            <a:r>
              <a:rPr b="1" lang="en" sz="1607">
                <a:solidFill>
                  <a:schemeClr val="dk1"/>
                </a:solidFill>
              </a:rPr>
              <a:t> et. al. 2018 Results</a:t>
            </a:r>
            <a:endParaRPr b="1" sz="1607">
              <a:solidFill>
                <a:schemeClr val="dk1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75" y="694013"/>
            <a:ext cx="3432299" cy="271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575" y="3498438"/>
            <a:ext cx="3432299" cy="9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4201" y="1640424"/>
            <a:ext cx="4828252" cy="14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Design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6900" y="519525"/>
            <a:ext cx="3906000" cy="4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Datasets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Training and Validation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VINDR-Mammo Dataset ( 20,000 images)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Test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Curated Breast Imaging Subset of Digital Database for Screening Mammography (CBIS-DDSM; 2,620 cases)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Patch-based CNN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Whole Image Classifier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4113" y="577814"/>
            <a:ext cx="1871075" cy="27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4039775" y="3319200"/>
            <a:ext cx="2165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Contrast Limited Adaptive Histogram Equalization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/15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 b="10255" l="12036" r="9501" t="10917"/>
          <a:stretch/>
        </p:blipFill>
        <p:spPr>
          <a:xfrm>
            <a:off x="6205475" y="577826"/>
            <a:ext cx="2714353" cy="27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6332350" y="3301911"/>
            <a:ext cx="24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Patch-based methods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Patch Size</a:t>
            </a:r>
            <a:endParaRPr/>
          </a:p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/15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b="10255" l="12036" r="9501" t="10917"/>
          <a:stretch/>
        </p:blipFill>
        <p:spPr>
          <a:xfrm>
            <a:off x="744675" y="712913"/>
            <a:ext cx="4111014" cy="4125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9"/>
          <p:cNvGrpSpPr/>
          <p:nvPr/>
        </p:nvGrpSpPr>
        <p:grpSpPr>
          <a:xfrm>
            <a:off x="5303500" y="712925"/>
            <a:ext cx="2997000" cy="1293000"/>
            <a:chOff x="4873300" y="1380700"/>
            <a:chExt cx="2997000" cy="1293000"/>
          </a:xfrm>
        </p:grpSpPr>
        <p:sp>
          <p:nvSpPr>
            <p:cNvPr id="116" name="Google Shape;116;p19"/>
            <p:cNvSpPr txBox="1"/>
            <p:nvPr/>
          </p:nvSpPr>
          <p:spPr>
            <a:xfrm>
              <a:off x="4873300" y="1380700"/>
              <a:ext cx="2997000" cy="1293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</a:rPr>
                <a:t>250x250 pixel patches</a:t>
              </a:r>
              <a:endParaRPr sz="1800">
                <a:solidFill>
                  <a:schemeClr val="lt1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</a:rPr>
                <a:t>Background</a:t>
              </a:r>
              <a:endParaRPr sz="1800">
                <a:solidFill>
                  <a:schemeClr val="lt1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</a:rPr>
                <a:t>Tissue</a:t>
              </a:r>
              <a:endParaRPr sz="1800">
                <a:solidFill>
                  <a:schemeClr val="lt1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</a:rPr>
                <a:t>Lesion</a:t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5160700" y="1796400"/>
              <a:ext cx="208500" cy="216300"/>
            </a:xfrm>
            <a:prstGeom prst="ellipse">
              <a:avLst/>
            </a:prstGeom>
            <a:solidFill>
              <a:srgbClr val="00FF00"/>
            </a:solidFill>
            <a:ln cap="flat" cmpd="sng" w="952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5160700" y="2063100"/>
              <a:ext cx="208500" cy="216300"/>
            </a:xfrm>
            <a:prstGeom prst="ellipse">
              <a:avLst/>
            </a:prstGeom>
            <a:solidFill>
              <a:srgbClr val="001DFF"/>
            </a:solidFill>
            <a:ln cap="flat" cmpd="sng" w="9525">
              <a:solidFill>
                <a:srgbClr val="001D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5160700" y="2329800"/>
              <a:ext cx="208500" cy="2163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19"/>
          <p:cNvSpPr txBox="1"/>
          <p:nvPr/>
        </p:nvSpPr>
        <p:spPr>
          <a:xfrm>
            <a:off x="5303475" y="2167200"/>
            <a:ext cx="2997000" cy="11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600">
                <a:solidFill>
                  <a:schemeClr val="dk1"/>
                </a:solidFill>
              </a:rPr>
              <a:t>VINDR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20,000 -&gt; 2,255 CC and MLO view images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 92,254 background and tissue patches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1,358 lesion patches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6993850" y="2721750"/>
            <a:ext cx="223800" cy="258900"/>
          </a:xfrm>
          <a:prstGeom prst="rightArrow">
            <a:avLst>
              <a:gd fmla="val 50000" name="adj1"/>
              <a:gd fmla="val 49124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468975" y="712925"/>
            <a:ext cx="7867500" cy="4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General Architecture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5388425" y="4229550"/>
            <a:ext cx="29478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1407">
                <a:solidFill>
                  <a:schemeClr val="dk1"/>
                </a:solidFill>
              </a:rPr>
              <a:t>Adapted from Quintana et al, 2023</a:t>
            </a:r>
            <a:endParaRPr sz="1407">
              <a:solidFill>
                <a:schemeClr val="dk1"/>
              </a:solidFill>
            </a:endParaRPr>
          </a:p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/15</a:t>
            </a:r>
            <a:endParaRPr/>
          </a:p>
        </p:txBody>
      </p:sp>
      <p:grpSp>
        <p:nvGrpSpPr>
          <p:cNvPr id="130" name="Google Shape;130;p20"/>
          <p:cNvGrpSpPr/>
          <p:nvPr/>
        </p:nvGrpSpPr>
        <p:grpSpPr>
          <a:xfrm>
            <a:off x="468980" y="2884881"/>
            <a:ext cx="7867544" cy="1344669"/>
            <a:chOff x="244250" y="1154000"/>
            <a:chExt cx="5943600" cy="1138200"/>
          </a:xfrm>
        </p:grpSpPr>
        <p:sp>
          <p:nvSpPr>
            <p:cNvPr id="131" name="Google Shape;131;p20"/>
            <p:cNvSpPr txBox="1"/>
            <p:nvPr/>
          </p:nvSpPr>
          <p:spPr>
            <a:xfrm>
              <a:off x="244250" y="1154000"/>
              <a:ext cx="5943600" cy="113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</a:endParaRPr>
            </a:p>
          </p:txBody>
        </p:sp>
        <p:pic>
          <p:nvPicPr>
            <p:cNvPr id="132" name="Google Shape;132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194450"/>
              <a:ext cx="5876150" cy="1057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20"/>
          <p:cNvGrpSpPr/>
          <p:nvPr/>
        </p:nvGrpSpPr>
        <p:grpSpPr>
          <a:xfrm>
            <a:off x="469115" y="1189625"/>
            <a:ext cx="7867249" cy="1344700"/>
            <a:chOff x="244250" y="1171950"/>
            <a:chExt cx="7560301" cy="1344700"/>
          </a:xfrm>
        </p:grpSpPr>
        <p:sp>
          <p:nvSpPr>
            <p:cNvPr id="134" name="Google Shape;134;p20"/>
            <p:cNvSpPr txBox="1"/>
            <p:nvPr/>
          </p:nvSpPr>
          <p:spPr>
            <a:xfrm>
              <a:off x="244250" y="1171950"/>
              <a:ext cx="7560300" cy="1344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</a:endParaRPr>
            </a:p>
          </p:txBody>
        </p:sp>
        <p:pic>
          <p:nvPicPr>
            <p:cNvPr id="135" name="Google Shape;135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1700" y="1171975"/>
              <a:ext cx="7492851" cy="1344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450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Lesion Extraction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11700" y="1152475"/>
            <a:ext cx="247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Extract lesion areas for whole </a:t>
            </a:r>
            <a:r>
              <a:rPr lang="en">
                <a:solidFill>
                  <a:schemeClr val="dk1"/>
                </a:solidFill>
              </a:rPr>
              <a:t>image classification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Most lesions are small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>
                <a:solidFill>
                  <a:schemeClr val="dk1"/>
                </a:solidFill>
              </a:rPr>
              <a:t>1,358 lesion patches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/15</a:t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5278" l="31568" r="34456" t="10532"/>
          <a:stretch/>
        </p:blipFill>
        <p:spPr>
          <a:xfrm>
            <a:off x="2787000" y="1592700"/>
            <a:ext cx="13525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 b="2139" l="0" r="8817" t="10896"/>
          <a:stretch/>
        </p:blipFill>
        <p:spPr>
          <a:xfrm>
            <a:off x="4139525" y="1068825"/>
            <a:ext cx="49530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