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9F1498-2720-44BE-B7C4-F94B608C427B}">
  <a:tblStyle styleId="{469F1498-2720-44BE-B7C4-F94B608C42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roximaNov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b68a2131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b68a2131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b68a2131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b68a2131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b68a2131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b68a2131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b68a2131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b68a2131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b68a2131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b68a2131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b68a2131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b68a2131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b68a2131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b68a2131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b68a2131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b68a2131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b68a2131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b68a2131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b68a2131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b68a2131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Class Activation Maps as Attentions for Abnormality Classification in Mammograms</a:t>
            </a:r>
            <a:endParaRPr sz="28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Aminul Huq and Mst. Tasnim Pervin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Tasks and Challenges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Improve </a:t>
            </a:r>
            <a:r>
              <a:rPr lang="en"/>
              <a:t>performance</a:t>
            </a:r>
            <a:r>
              <a:rPr lang="en"/>
              <a:t> on the INBreast dataset for classification performance.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Integrate CAM/GradCAM during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Focus attention map on the entire region of interest.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to incorporate CAM Loss.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Experiment with the CBIS-DDSM dataset.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7025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Training time CAM/GradCAM produces images which very small in dimension. Comparing them with ground truth is a problem.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Imbalance forcing the model to focus on one particular class.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</a:t>
            </a:r>
            <a:r>
              <a:rPr lang="en"/>
              <a:t>classification</a:t>
            </a:r>
            <a:r>
              <a:rPr lang="en"/>
              <a:t> performance by using class activation maps.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Guide the class activation maps to cover the entire abnormal region.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 custom loss function for the guiding purpose.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6675"/>
            <a:ext cx="8839203" cy="217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 (cont’d)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25" y="1017725"/>
            <a:ext cx="7482744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Augmentation and Preprocessing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INbreast - Benign: 220, Malignant: 123, Total: 343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Ignored Normal ones but will be considered later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Preprocessing: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Cropped images according to the contours to remove as much black images as possible.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 Truncation Normalization.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CLAHE(1.0 and 2.0)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Resized to 1024 x 768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Augmentation and Preprocessing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Image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Horizontal Flip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Vertical Flip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Horizontal and Vertical Flip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Inversion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792438"/>
            <a:ext cx="7505700" cy="2162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" name="Google Shape;92;p18"/>
          <p:cNvGraphicFramePr/>
          <p:nvPr/>
        </p:nvGraphicFramePr>
        <p:xfrm>
          <a:off x="5732200" y="1402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{469F1498-2720-44BE-B7C4-F94B608C427B}</a:tableStyleId>
              </a:tblPr>
              <a:tblGrid>
                <a:gridCol w="839775"/>
                <a:gridCol w="839775"/>
                <a:gridCol w="839775"/>
              </a:tblGrid>
              <a:tr h="27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Malignant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Benign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Before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220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After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1100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Results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376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ResNet-50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Cross Entropy Loss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100 epochs per fold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Rate: 0.0001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Batch Size: 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fold cross validation</a:t>
            </a:r>
            <a:endParaRPr/>
          </a:p>
        </p:txBody>
      </p:sp>
      <p:graphicFrame>
        <p:nvGraphicFramePr>
          <p:cNvPr id="99" name="Google Shape;99;p19"/>
          <p:cNvGraphicFramePr/>
          <p:nvPr/>
        </p:nvGraphicFramePr>
        <p:xfrm>
          <a:off x="4211000" y="143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{469F1498-2720-44BE-B7C4-F94B608C427B}</a:tableStyleId>
              </a:tblPr>
              <a:tblGrid>
                <a:gridCol w="1117725"/>
                <a:gridCol w="1117725"/>
                <a:gridCol w="1117725"/>
                <a:gridCol w="1117725"/>
              </a:tblGrid>
              <a:tr h="4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Training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Testing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 Score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Fold1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63.32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61.58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76.59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Fold2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61.88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77.38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Fold3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63.92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77.54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Fold4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67.23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81.27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64.14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64.14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78.14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59525" y="2377150"/>
            <a:ext cx="7779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Benign</a:t>
            </a:r>
            <a:endParaRPr sz="15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069" y="122800"/>
            <a:ext cx="7257862" cy="489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8264050" y="1147725"/>
            <a:ext cx="7779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GradCAM</a:t>
            </a:r>
            <a:endParaRPr sz="15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8264050" y="3673475"/>
            <a:ext cx="7779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CAM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750" y="244575"/>
            <a:ext cx="6900499" cy="4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8121850" y="1133225"/>
            <a:ext cx="7779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GradCAM</a:t>
            </a:r>
            <a:endParaRPr sz="15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8121850" y="3658975"/>
            <a:ext cx="7779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CAM</a:t>
            </a:r>
            <a:endParaRPr sz="1500"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2396100"/>
            <a:ext cx="7779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Malignant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