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6"/>
  </p:notesMasterIdLst>
  <p:handoutMasterIdLst>
    <p:handoutMasterId r:id="rId17"/>
  </p:handoutMasterIdLst>
  <p:sldIdLst>
    <p:sldId id="1543" r:id="rId2"/>
    <p:sldId id="1544" r:id="rId3"/>
    <p:sldId id="1566" r:id="rId4"/>
    <p:sldId id="1572" r:id="rId5"/>
    <p:sldId id="1588" r:id="rId6"/>
    <p:sldId id="1589" r:id="rId7"/>
    <p:sldId id="1592" r:id="rId8"/>
    <p:sldId id="1593" r:id="rId9"/>
    <p:sldId id="1594" r:id="rId10"/>
    <p:sldId id="1595" r:id="rId11"/>
    <p:sldId id="1586" r:id="rId12"/>
    <p:sldId id="1596" r:id="rId13"/>
    <p:sldId id="1534" r:id="rId14"/>
    <p:sldId id="1585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800000"/>
    <a:srgbClr val="DDDDDD"/>
    <a:srgbClr val="FFFFA3"/>
    <a:srgbClr val="000066"/>
    <a:srgbClr val="3333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99" autoAdjust="0"/>
  </p:normalViewPr>
  <p:slideViewPr>
    <p:cSldViewPr>
      <p:cViewPr varScale="1">
        <p:scale>
          <a:sx n="69" d="100"/>
          <a:sy n="69" d="100"/>
        </p:scale>
        <p:origin x="13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0275D6-EF58-41D2-8020-61B42EC6917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3A3C7-DD28-4D1C-B480-A7EF41F628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34D1A69-FB78-4656-8927-43DB3D68E0DA}" type="datetimeFigureOut">
              <a:rPr lang="en-US"/>
              <a:pPr>
                <a:defRPr/>
              </a:pPr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60627-CC43-4E0E-9C3F-330A04D856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E34A3-027F-4958-9634-4810642727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9B65A619-F74E-497F-883F-8670EDE5D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44A217-5191-46A0-80AE-D9A82B2745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02FE2A-3213-4DAE-B7F9-88E61A8079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7628111-36D8-4708-A834-CEE3576ADC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59F4374-9A55-4F4F-81B3-DCA28F1F1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8D698F2-FF88-48D6-B033-DBC83B6AD4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9142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7246816-09EE-47CA-B643-8328C3074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3A77E2BA-A5D7-4742-910C-858AAD138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795C47-6703-44A4-ACEC-0EAE23075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933CDD-0DC2-487C-AEA7-8B18CB4DD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noramic From Rood2-TDD">
            <a:extLst>
              <a:ext uri="{FF2B5EF4-FFF2-40B4-BE49-F238E27FC236}">
                <a16:creationId xmlns:a16="http://schemas.microsoft.com/office/drawing/2014/main" id="{E7731BD7-9CCE-412D-82E9-6CA7A9264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14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lue strip copy">
            <a:extLst>
              <a:ext uri="{FF2B5EF4-FFF2-40B4-BE49-F238E27FC236}">
                <a16:creationId xmlns:a16="http://schemas.microsoft.com/office/drawing/2014/main" id="{F3DFD06F-E964-4BCD-9A40-A8DA91911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blue strip copy">
            <a:extLst>
              <a:ext uri="{FF2B5EF4-FFF2-40B4-BE49-F238E27FC236}">
                <a16:creationId xmlns:a16="http://schemas.microsoft.com/office/drawing/2014/main" id="{53559749-60EF-4F86-ABFD-708B1631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20168"/>
          <a:stretch>
            <a:fillRect/>
          </a:stretch>
        </p:blipFill>
        <p:spPr bwMode="auto">
          <a:xfrm>
            <a:off x="0" y="6556375"/>
            <a:ext cx="9144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evada_Master_stack_slogan_4c large">
            <a:extLst>
              <a:ext uri="{FF2B5EF4-FFF2-40B4-BE49-F238E27FC236}">
                <a16:creationId xmlns:a16="http://schemas.microsoft.com/office/drawing/2014/main" id="{BDBCA116-FA47-4129-8F7D-288B14F50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501650"/>
            <a:ext cx="2209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0" name="Rectangle 2">
            <a:extLst>
              <a:ext uri="{FF2B5EF4-FFF2-40B4-BE49-F238E27FC236}">
                <a16:creationId xmlns:a16="http://schemas.microsoft.com/office/drawing/2014/main" id="{EE36A46F-2B3C-4DA6-AA63-5C3AE9DF661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2400" y="2362200"/>
            <a:ext cx="8763000" cy="9144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/>
              <a:t>CS 485/685 – Computer Vision</a:t>
            </a:r>
            <a:endParaRPr lang="en-US" altLang="en-US" noProof="0" dirty="0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1C4ADF2-4AE5-4ACB-8890-41B3A12148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352800"/>
            <a:ext cx="8991600" cy="533400"/>
          </a:xfrm>
        </p:spPr>
        <p:txBody>
          <a:bodyPr anchor="b"/>
          <a:lstStyle>
            <a:lvl1pPr marL="0" indent="0" algn="ctr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A170DF-AC6A-4A88-BFFD-0FB355991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6375"/>
            <a:ext cx="2133600" cy="266700"/>
          </a:xfrm>
        </p:spPr>
        <p:txBody>
          <a:bodyPr/>
          <a:lstStyle>
            <a:lvl1pPr>
              <a:defRPr sz="14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3057BCE-E544-4106-83FF-75DBFCB9A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6375"/>
            <a:ext cx="2895600" cy="266700"/>
          </a:xfrm>
        </p:spPr>
        <p:txBody>
          <a:bodyPr/>
          <a:lstStyle>
            <a:lvl1pPr algn="ctr">
              <a:defRPr sz="14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71C08BB-E55C-4F68-BA47-704088D3A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6375"/>
            <a:ext cx="2133600" cy="2667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C52C50-21FB-4E9B-A6EF-4AC796FB8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70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56F2-E6EB-4C6B-A220-5F2A67DA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4EBCF-AD2E-4CAE-8E6F-9AA7EAFAC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1447800"/>
            <a:ext cx="85344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5F5919-68E3-4B68-AA5D-B62BB3FD4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C9DE0-EC4D-4772-8FF5-F4DD79D4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E6A196-FCFD-40EB-B0D8-9361799AB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FD03-5775-4C08-A471-19050BBC7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85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CB7767-B80C-4BBD-9725-819A4E74C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1336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6948F-500A-4AB1-8C45-3CB25FF23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484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74E7CA-22AA-45BA-A500-1CCBEDAC9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52EC5-5223-4AAE-A447-D45113943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BEB53-9ECE-4EB8-9F85-32DA07973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E521-ABEE-49DD-9B80-EB4395559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077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5913" y="1066800"/>
            <a:ext cx="4178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0668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15913" y="3771900"/>
            <a:ext cx="4178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7719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85E2C-F308-463E-B909-8BC6B01B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5913" y="1066800"/>
            <a:ext cx="85105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913" y="3771900"/>
            <a:ext cx="85105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C2F1-7B83-47E3-812B-0770791BE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913" y="1066800"/>
            <a:ext cx="4178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0668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771900"/>
            <a:ext cx="4179887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5059-D73A-4B54-85E4-CE8CBB9B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38D0-0D50-4481-8388-3A265178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C7EAA-9986-4CA2-9F9F-5F835B54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E3468-AE69-40B4-88F8-B9ADAD5BB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D64C9D-01FF-450D-B593-DE679635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Alireza Tavakkoli, PhD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402CE4-7C15-4692-AEF5-AF54A9F43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0F47-3EF8-4047-B8BE-002F11616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EB08-7ACB-42E3-AA10-E44AD8D5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AB73D-3611-41B8-804B-67A1F451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05B41-14D7-48D8-A52C-7666FB94D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E4B152-6C0D-43CD-8F4F-18C4B6BEC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7CCE96-245E-4881-A399-089F4F3E2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794F-EEF6-40BF-8500-BA0050776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17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A3C5-66C4-4966-B4DD-E082B4C3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56E77-A191-4928-A3B6-E8D7E5846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A53BD-3603-4623-8A9B-12E0631BD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2C508-8E5E-49ED-A6C7-E49B1368AA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9F8D0-EB6A-4F69-B3CF-5CEF59EFB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2C8FA-CE9F-4C6C-B96A-E2002718A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392C-97B0-46D1-82E0-65E31A77B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BD02-1DE7-4804-910C-3561D844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08A63-61FE-44CA-A456-C7B87640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79E56-BA16-40C6-A652-89A2FD494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98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119AB-E046-4A72-B414-92647AEF0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65B39-3460-4335-A23D-D54055007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98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9775A5-456C-4A12-99AC-A2A42EEA6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4B1AE-B22D-4107-B079-53DFEEBB4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C250EA-4AED-4051-B50F-9A36C3CCB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CA1-6F2A-46A0-A57D-CD6DD96CF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F8A1-DCAE-48FA-9C1C-AA109E62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C28A6A-6911-4D98-A499-EAF0040EF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5D6BDE-9644-426E-96C1-BA1EFC26E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90D213-3510-48E7-9A62-44EAF66C3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7F30-CCAF-4E4C-B078-E4F68A073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8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76A0B1-9018-494B-AD57-BD9FD8078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ADECC-A8EC-48EC-A211-082377E8E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21FC8E-C5A0-4A5A-B812-AA3197745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4C78-159D-4032-B9B9-21B560474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28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3019-9E55-4CCD-A254-18CD25F0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2014A-E2B8-472E-8286-C88164D04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489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0881D-4CFD-4A99-9F97-B8C9610C8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93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DEEEFE-6571-4113-B97B-17143A956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21A9E-FE99-4610-B59E-C126322E3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845E2-02BE-47DD-AEE0-872C46A77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486D-60FF-4915-941C-AB095557B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99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D3D53-953E-47AF-8C6D-25F8A535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BBE7C-B677-4548-A269-B25229E49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489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B5FAE-AB55-43A2-8F1A-74FCEBC81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93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4B6363-5925-4F14-9640-8A22EDCA4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5D964-770E-407E-8638-8C5234470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4D7967-A4F7-4BB7-BDC2-6D89FC8EC3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902F-B844-46A8-8757-E2D9FA694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75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902067-7529-4BB9-B509-147F3777A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14519C-4998-4407-9342-00E1F45BA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blue strip copy">
            <a:extLst>
              <a:ext uri="{FF2B5EF4-FFF2-40B4-BE49-F238E27FC236}">
                <a16:creationId xmlns:a16="http://schemas.microsoft.com/office/drawing/2014/main" id="{531107D4-57B4-4B17-A075-9D20269FF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lue strip copy">
            <a:extLst>
              <a:ext uri="{FF2B5EF4-FFF2-40B4-BE49-F238E27FC236}">
                <a16:creationId xmlns:a16="http://schemas.microsoft.com/office/drawing/2014/main" id="{A1B5E6AA-EF43-431A-AC21-25827C514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480175"/>
            <a:ext cx="9140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Nevada_N">
            <a:extLst>
              <a:ext uri="{FF2B5EF4-FFF2-40B4-BE49-F238E27FC236}">
                <a16:creationId xmlns:a16="http://schemas.microsoft.com/office/drawing/2014/main" id="{C6E89A11-F354-46CD-B722-8F9896084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425"/>
            <a:ext cx="11207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1746A08E-EDD5-4907-A0BD-BA12EBDF18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ln/>
        </p:spPr>
        <p:txBody>
          <a:bodyPr/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76FAD80-442C-4236-AE1A-D92EBF677A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Alireza Tavakkoli, PhD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3CBDE36-3BD3-4021-8E1C-CB0652D310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ln/>
        </p:spPr>
        <p:txBody>
          <a:bodyPr/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910963-6D7B-43E5-BDC2-D2D96D1405F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6" r:id="rId12"/>
    <p:sldLayoutId id="2147483807" r:id="rId13"/>
    <p:sldLayoutId id="2147483808" r:id="rId14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806.11191" TargetMode="External"/><Relationship Id="rId7" Type="http://schemas.openxmlformats.org/officeDocument/2006/relationships/hyperlink" Target="https://www.sciencedirect.com/science/article/pii/S1361841521002498" TargetMode="External"/><Relationship Id="rId2" Type="http://schemas.openxmlformats.org/officeDocument/2006/relationships/hyperlink" Target="https://www.mdpi.com/2076-3417/12/23/122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abstract/document/9444895" TargetMode="External"/><Relationship Id="rId5" Type="http://schemas.openxmlformats.org/officeDocument/2006/relationships/hyperlink" Target="https://arxiv.org/pdf/2204.05798.pdf" TargetMode="External"/><Relationship Id="rId4" Type="http://schemas.openxmlformats.org/officeDocument/2006/relationships/hyperlink" Target="https://arxiv.org/abs/1703.0704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ziwei-jiang/PGGAN-PyTo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89AA09-E974-4781-9762-8A2E5AD3FD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133600"/>
            <a:ext cx="8839200" cy="1226127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Proposal</a:t>
            </a:r>
            <a:br>
              <a:rPr lang="en-US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Synthesis of CC view (from MLO view) mammogram using CR-GAN followed by multi-view breast cancer classification using Parameterized hypercomplex neural network.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E43FFAE-8C3F-46DA-8936-F7FCB1EF6A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498274"/>
            <a:ext cx="8991600" cy="616526"/>
          </a:xfrm>
        </p:spPr>
        <p:txBody>
          <a:bodyPr/>
          <a:lstStyle/>
          <a:p>
            <a:r>
              <a:rPr lang="en-US" altLang="en-US" sz="1800" dirty="0"/>
              <a:t>By</a:t>
            </a:r>
          </a:p>
          <a:p>
            <a:r>
              <a:rPr lang="en-US" altLang="en-US" sz="1800" dirty="0"/>
              <a:t>Neha Ujjainkar &amp; Abhishek Khandekar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dirty="0"/>
              <a:t>Challenges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2400" dirty="0"/>
              <a:t>Challenge 4: </a:t>
            </a:r>
          </a:p>
          <a:p>
            <a:pPr>
              <a:lnSpc>
                <a:spcPct val="107000"/>
              </a:lnSpc>
            </a:pPr>
            <a:r>
              <a:rPr lang="en-US" sz="2000" b="0" dirty="0"/>
              <a:t>Code is not for Single view </a:t>
            </a:r>
            <a:r>
              <a:rPr lang="en-US" sz="2000" b="0" dirty="0" err="1"/>
              <a:t>PHResnet</a:t>
            </a:r>
            <a:r>
              <a:rPr lang="en-US" sz="2000" b="0" dirty="0"/>
              <a:t>.</a:t>
            </a:r>
            <a:br>
              <a:rPr lang="en-US" sz="2000" b="0" dirty="0"/>
            </a:b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Resolution: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/>
              <a:t>Option 1: </a:t>
            </a:r>
            <a:r>
              <a:rPr lang="en-US" sz="2000" b="0" dirty="0"/>
              <a:t>Try to implement code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/>
              <a:t>Option 2</a:t>
            </a:r>
            <a:r>
              <a:rPr lang="en-US" sz="2000" b="0" dirty="0"/>
              <a:t>: Use the single-view mammogram image (MIAS dataset image) along with the rotated image (same single-view image) to form a 2-view</a:t>
            </a:r>
          </a:p>
          <a:p>
            <a:endParaRPr lang="en-US" sz="2000" b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4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/>
              <a:t>Preliminary Result</a:t>
            </a: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C3FA66FB-5D8C-8D4B-8584-B1078E27E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432481"/>
              </p:ext>
            </p:extLst>
          </p:nvPr>
        </p:nvGraphicFramePr>
        <p:xfrm>
          <a:off x="762000" y="1066800"/>
          <a:ext cx="8001001" cy="5433826"/>
        </p:xfrm>
        <a:graphic>
          <a:graphicData uri="http://schemas.openxmlformats.org/drawingml/2006/table">
            <a:tbl>
              <a:tblPr firstRow="1" firstCol="1" bandRow="1"/>
              <a:tblGrid>
                <a:gridCol w="580859">
                  <a:extLst>
                    <a:ext uri="{9D8B030D-6E8A-4147-A177-3AD203B41FA5}">
                      <a16:colId xmlns:a16="http://schemas.microsoft.com/office/drawing/2014/main" val="2720424701"/>
                    </a:ext>
                  </a:extLst>
                </a:gridCol>
                <a:gridCol w="1211505">
                  <a:extLst>
                    <a:ext uri="{9D8B030D-6E8A-4147-A177-3AD203B41FA5}">
                      <a16:colId xmlns:a16="http://schemas.microsoft.com/office/drawing/2014/main" val="1749563491"/>
                    </a:ext>
                  </a:extLst>
                </a:gridCol>
                <a:gridCol w="1256052">
                  <a:extLst>
                    <a:ext uri="{9D8B030D-6E8A-4147-A177-3AD203B41FA5}">
                      <a16:colId xmlns:a16="http://schemas.microsoft.com/office/drawing/2014/main" val="3424148232"/>
                    </a:ext>
                  </a:extLst>
                </a:gridCol>
                <a:gridCol w="786125">
                  <a:extLst>
                    <a:ext uri="{9D8B030D-6E8A-4147-A177-3AD203B41FA5}">
                      <a16:colId xmlns:a16="http://schemas.microsoft.com/office/drawing/2014/main" val="2099627013"/>
                    </a:ext>
                  </a:extLst>
                </a:gridCol>
                <a:gridCol w="1021962">
                  <a:extLst>
                    <a:ext uri="{9D8B030D-6E8A-4147-A177-3AD203B41FA5}">
                      <a16:colId xmlns:a16="http://schemas.microsoft.com/office/drawing/2014/main" val="773819882"/>
                    </a:ext>
                  </a:extLst>
                </a:gridCol>
                <a:gridCol w="879586">
                  <a:extLst>
                    <a:ext uri="{9D8B030D-6E8A-4147-A177-3AD203B41FA5}">
                      <a16:colId xmlns:a16="http://schemas.microsoft.com/office/drawing/2014/main" val="2671970525"/>
                    </a:ext>
                  </a:extLst>
                </a:gridCol>
                <a:gridCol w="771275">
                  <a:extLst>
                    <a:ext uri="{9D8B030D-6E8A-4147-A177-3AD203B41FA5}">
                      <a16:colId xmlns:a16="http://schemas.microsoft.com/office/drawing/2014/main" val="3705611723"/>
                    </a:ext>
                  </a:extLst>
                </a:gridCol>
                <a:gridCol w="786125">
                  <a:extLst>
                    <a:ext uri="{9D8B030D-6E8A-4147-A177-3AD203B41FA5}">
                      <a16:colId xmlns:a16="http://schemas.microsoft.com/office/drawing/2014/main" val="1807788790"/>
                    </a:ext>
                  </a:extLst>
                </a:gridCol>
                <a:gridCol w="707512">
                  <a:extLst>
                    <a:ext uri="{9D8B030D-6E8A-4147-A177-3AD203B41FA5}">
                      <a16:colId xmlns:a16="http://schemas.microsoft.com/office/drawing/2014/main" val="1155217804"/>
                    </a:ext>
                  </a:extLst>
                </a:gridCol>
              </a:tblGrid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Dataset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Parm#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Pre-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training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AUC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(Ours)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Acc. %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(Ours)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Acc.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77691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CBIS (MLO + original CC)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0.7453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73.944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439152"/>
                  </a:ext>
                </a:extLst>
              </a:tr>
              <a:tr h="2302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71.83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75.35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88564"/>
                  </a:ext>
                </a:extLst>
              </a:tr>
              <a:tr h="224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CBIS (MLO+ synthesized CC)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018366"/>
                  </a:ext>
                </a:extLst>
              </a:tr>
              <a:tr h="4564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62307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INBreast (MLO + original CC)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0.81593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83.019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83.019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4995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81.13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518805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INBreast (MLO + synthesized CC)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582875"/>
                  </a:ext>
                </a:extLst>
              </a:tr>
              <a:tr h="46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398149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MIAS (MLO view)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84951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525635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MIAS(MLO+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synthesized CC view)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85052"/>
                  </a:ext>
                </a:extLst>
              </a:tr>
              <a:tr h="46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PHResNet50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patches + CBIS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67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32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/>
              <a:t>Timeline and Milestones</a:t>
            </a: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1A59AA3-4675-4B67-6A2E-6A5CCAAF1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408106"/>
              </p:ext>
            </p:extLst>
          </p:nvPr>
        </p:nvGraphicFramePr>
        <p:xfrm>
          <a:off x="1142999" y="990598"/>
          <a:ext cx="7772401" cy="5619556"/>
        </p:xfrm>
        <a:graphic>
          <a:graphicData uri="http://schemas.openxmlformats.org/drawingml/2006/table">
            <a:tbl>
              <a:tblPr firstRow="1" firstCol="1" bandRow="1"/>
              <a:tblGrid>
                <a:gridCol w="628562">
                  <a:extLst>
                    <a:ext uri="{9D8B030D-6E8A-4147-A177-3AD203B41FA5}">
                      <a16:colId xmlns:a16="http://schemas.microsoft.com/office/drawing/2014/main" val="3226916613"/>
                    </a:ext>
                  </a:extLst>
                </a:gridCol>
                <a:gridCol w="5162639">
                  <a:extLst>
                    <a:ext uri="{9D8B030D-6E8A-4147-A177-3AD203B41FA5}">
                      <a16:colId xmlns:a16="http://schemas.microsoft.com/office/drawing/2014/main" val="213324734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109899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6657320"/>
                    </a:ext>
                  </a:extLst>
                </a:gridCol>
              </a:tblGrid>
              <a:tr h="29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Completion Date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472208"/>
                  </a:ext>
                </a:extLst>
              </a:tr>
              <a:tr h="163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Defining the problem statement.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10/8/2023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739448"/>
                  </a:ext>
                </a:extLst>
              </a:tr>
              <a:tr h="163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Submit the Project Proposal.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10/16/2023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920121"/>
                  </a:ext>
                </a:extLst>
              </a:tr>
              <a:tr h="3204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Exploration and data analysis for task 2.  (non-synthesized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10/22/2023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87658"/>
                  </a:ext>
                </a:extLst>
              </a:tr>
              <a:tr h="3204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Splitting the data and pretraining the network on patches for task 2. (non-synthesized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10/29/2023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104335"/>
                  </a:ext>
                </a:extLst>
              </a:tr>
              <a:tr h="451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Splitting the data and training the model on the whole image for task 2. (non-synthesized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11/5/2023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92412"/>
                  </a:ext>
                </a:extLst>
              </a:tr>
              <a:tr h="225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the performance of the model for task 2. (non-synthesized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11/11/2023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8054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exploration and data analysis for task 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11/14/2023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31499"/>
                  </a:ext>
                </a:extLst>
              </a:tr>
              <a:tr h="163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 of CR-GAN for task 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weeks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11/28/2023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02043"/>
                  </a:ext>
                </a:extLst>
              </a:tr>
              <a:tr h="237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Splitting the data and training the model for task 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12/2/2023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64516"/>
                  </a:ext>
                </a:extLst>
              </a:tr>
              <a:tr h="221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the performance of the model for task 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12/4/2023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55837"/>
                  </a:ext>
                </a:extLst>
              </a:tr>
              <a:tr h="3204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Exploration and data analysis for task 2. (Original MLO +synthesized CC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12/7/2023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9597"/>
                  </a:ext>
                </a:extLst>
              </a:tr>
              <a:tr h="451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Splitting the data and pretraining the network on patches for task 2. (Original MLO +synthesized CC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12/10/2023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530420"/>
                  </a:ext>
                </a:extLst>
              </a:tr>
              <a:tr h="476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Splitting the data and training the model on the whole image for task 2. (Original MLO +synthesized CC image only)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12/12/2023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755262"/>
                  </a:ext>
                </a:extLst>
              </a:tr>
              <a:tr h="3204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the performance of the model for task 2. (Original MLO +synthesized CC image only)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12/14/2023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556285"/>
                  </a:ext>
                </a:extLst>
              </a:tr>
              <a:tr h="29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testing.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12/17/2023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263493"/>
                  </a:ext>
                </a:extLst>
              </a:tr>
              <a:tr h="29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Presentation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12/20/2023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910694"/>
                  </a:ext>
                </a:extLst>
              </a:tr>
              <a:tr h="29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Submit Final Project Report.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 week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12/23/2023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117901"/>
                  </a:ext>
                </a:extLst>
              </a:tr>
              <a:tr h="149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18" marR="4721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09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1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25100-7EAE-F5BF-1FB7-0C8E1B80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029200"/>
          </a:xfrm>
        </p:spPr>
        <p:txBody>
          <a:bodyPr/>
          <a:lstStyle/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1. Yamazaki, A., &amp; Ishida, T. (2022). Two-View Mammogram Synthesis from Single-View Data Using Generative Adversarial Networks. Applied Sciences, 12(23), 12206.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https://www.mdpi.com/2076-3417/12/23/12206</a:t>
            </a:r>
            <a:b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2. Tian, Y., Peng, X., Zhao, L., Zhang, S., &amp; Metaxas, D. N. (2018). CR-GAN: learning complete representations for multi-view generation. 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 preprint arXiv:1806.11191.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https://arxiv.org/abs/1806.11191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3.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Geras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K. J., Wolfson, S., Shen, Y., Wu, N., Kim, S., Kim, E., ... &amp; Cho, K. (2017). High-resolution breast cancer screening with multi-view deep convolutional neural networks. 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 preprint arXiv:1703.07047.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https://arxiv.org/abs/1703.07047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4. Lopez, E.,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Grassucci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E.,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Valleriani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M., &amp; 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Comminiello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, D. (2022). Multi-View Breast Cancer Classification via Hypercomplex Neural Networks. </a:t>
            </a:r>
            <a:r>
              <a:rPr lang="en-US" sz="1400" b="0" dirty="0" err="1">
                <a:solidFill>
                  <a:srgbClr val="222222"/>
                </a:solidFill>
                <a:latin typeface="Arial" panose="020B0604020202020204" pitchFamily="34" charset="0"/>
              </a:rPr>
              <a:t>arXiv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 e-prints, arXiv-2204.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https://arxiv.org/pdf/2204.05798.pdf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5.Liu, Y., Zhang, F., Chen, C., Wang, S., Wang, Y., &amp; Yu, Y. (2021). Act like a radiologist: towards reliable multi-view correspondence reasoning for mammogram mass detection. IEEE Transactions on Pattern Analysis and Machine Intelligence, 44(10), 5947-5961.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https://ieeexplore.ieee.org/abstract/document/9444895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buSzPts val="1100"/>
              <a:buNone/>
            </a:pP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</a:rPr>
              <a:t>6.Yang, Z., Cao, Z., Zhang, Y., Tang, Y., Lin, X., Ouyang, R., ... &amp; Ma, J. (2021). MommiNet-v2: Mammographic multi-view mass identification networks. Medical Image Analysis, 73, 102204. </a:t>
            </a:r>
            <a:r>
              <a:rPr lang="en-US" sz="1400" b="0" dirty="0">
                <a:solidFill>
                  <a:srgbClr val="222222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https://www.sciencedirect.com/science/article/pii/S1361841521002498</a:t>
            </a:r>
            <a:endParaRPr lang="en-US" sz="14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797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99A57-4F25-F485-3518-49F690C1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6600" dirty="0">
                <a:solidFill>
                  <a:srgbClr val="000000"/>
                </a:solidFill>
                <a:latin typeface="Arial" panose="020B0604020202020204" pitchFamily="34" charset="0"/>
              </a:rPr>
              <a:t>Thank You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1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r>
              <a:rPr lang="en-US" sz="2000" dirty="0"/>
              <a:t>Synthesis of CC view (from MLO view) mammogram using CR-GAN followed by multi-view breast cancer classification using Parameterized hypercomplex neural network.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8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Task 1: </a:t>
            </a:r>
            <a:r>
              <a:rPr lang="en-US" sz="1800" dirty="0"/>
              <a:t>CC view generation from the MLO view by using the CR-GAN network.</a:t>
            </a:r>
            <a:br>
              <a:rPr lang="en-US" sz="1800" b="1" dirty="0"/>
            </a:br>
            <a:endParaRPr lang="en-US" sz="1800" b="1" dirty="0"/>
          </a:p>
          <a:p>
            <a:pPr marL="231775" lvl="1" indent="-231775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Task 2: </a:t>
            </a:r>
            <a:r>
              <a:rPr lang="en-US" sz="1800" dirty="0"/>
              <a:t>To employ parameterized hypercomplex ResNets (PHResNets) for multi-view breast cancer classification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543769-3793-2B8F-5469-FE47A9364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4" y="1600200"/>
            <a:ext cx="9089926" cy="294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dirty="0"/>
              <a:t>Dataset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2000" dirty="0"/>
              <a:t>1054 pairs from CBIS-DDSM (3000 x 4500 to 4000 x 5700)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107000"/>
              </a:lnSpc>
            </a:pPr>
            <a:r>
              <a:rPr lang="en-US" sz="2000" dirty="0"/>
              <a:t>188 pairs from </a:t>
            </a:r>
            <a:r>
              <a:rPr lang="en-US" sz="2000" dirty="0" err="1"/>
              <a:t>INBreast</a:t>
            </a:r>
            <a:r>
              <a:rPr lang="en-US" sz="2000" dirty="0"/>
              <a:t> (3328 x 4084 or 2560 x 3328)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107000"/>
              </a:lnSpc>
            </a:pPr>
            <a:r>
              <a:rPr lang="en-US" sz="2000" dirty="0"/>
              <a:t>330 pairs from MIAS (1024x1024)</a:t>
            </a:r>
            <a:br>
              <a:rPr lang="en-US" sz="2000" dirty="0"/>
            </a:b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3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9CF686-10E6-EBD9-EB9D-26EEC0272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9" t="3704"/>
          <a:stretch/>
        </p:blipFill>
        <p:spPr bwMode="auto">
          <a:xfrm>
            <a:off x="559471" y="1143000"/>
            <a:ext cx="8127329" cy="518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392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endParaRPr lang="en-US" sz="1800" b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0205D-0593-F49D-522B-F1C65A7912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9" t="2652" r="990"/>
          <a:stretch/>
        </p:blipFill>
        <p:spPr bwMode="auto">
          <a:xfrm>
            <a:off x="533400" y="1274617"/>
            <a:ext cx="7880102" cy="50915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356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dirty="0"/>
              <a:t>Challenges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2400" dirty="0"/>
              <a:t>Challenge 1: </a:t>
            </a:r>
          </a:p>
          <a:p>
            <a:pPr>
              <a:lnSpc>
                <a:spcPct val="107000"/>
              </a:lnSpc>
            </a:pPr>
            <a:r>
              <a:rPr lang="en-US" sz="2000" b="0" dirty="0"/>
              <a:t>CR-GAN code was not available.</a:t>
            </a:r>
            <a:br>
              <a:rPr lang="en-US" sz="2000" b="0" dirty="0"/>
            </a:b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Resolution: </a:t>
            </a:r>
          </a:p>
          <a:p>
            <a:r>
              <a:rPr lang="en-US" sz="2000" b="0" dirty="0"/>
              <a:t>Plan to leverage the original CRGAN.</a:t>
            </a:r>
          </a:p>
          <a:p>
            <a:pPr>
              <a:lnSpc>
                <a:spcPct val="107000"/>
              </a:lnSpc>
            </a:pPr>
            <a:r>
              <a:rPr lang="en-US" sz="2000" b="0" dirty="0"/>
              <a:t>Include Progressive growing adaptation as proposed in the PG-GAN study.</a:t>
            </a:r>
          </a:p>
          <a:p>
            <a:pPr marL="0" indent="0">
              <a:lnSpc>
                <a:spcPct val="107000"/>
              </a:lnSpc>
              <a:buNone/>
            </a:pPr>
            <a:endParaRPr lang="en-US" sz="2000" b="0" dirty="0"/>
          </a:p>
          <a:p>
            <a:pPr marL="0" indent="0">
              <a:lnSpc>
                <a:spcPct val="107000"/>
              </a:lnSpc>
              <a:buNone/>
            </a:pPr>
            <a:br>
              <a:rPr lang="en-US" sz="2000" b="0" dirty="0"/>
            </a:br>
            <a:r>
              <a:rPr lang="en-US" sz="1050" b="0" dirty="0"/>
              <a:t>Reference:</a:t>
            </a:r>
            <a:r>
              <a:rPr lang="en-US" sz="1050" u="sng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br>
              <a:rPr lang="en-US" sz="1050" u="sng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</a:br>
            <a:r>
              <a:rPr lang="en-US" sz="1050" u="sng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GitHub - </a:t>
            </a:r>
            <a:r>
              <a:rPr lang="en-US" sz="1050" u="sng" dirty="0" err="1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ziwei</a:t>
            </a:r>
            <a:r>
              <a:rPr lang="en-US" sz="1050" u="sng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-jiang/PGGAN-</a:t>
            </a:r>
            <a:r>
              <a:rPr lang="en-US" sz="1050" u="sng" dirty="0" err="1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PyTorch</a:t>
            </a:r>
            <a:r>
              <a:rPr lang="en-US" sz="1050" u="sng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: A </a:t>
            </a:r>
            <a:r>
              <a:rPr lang="en-US" sz="1050" u="sng" dirty="0" err="1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pytorch</a:t>
            </a:r>
            <a:r>
              <a:rPr lang="en-US" sz="1050" u="sng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implementation of Progressive Growing GAN.</a:t>
            </a:r>
            <a:endParaRPr lang="en-US" sz="1050" u="sng" dirty="0">
              <a:solidFill>
                <a:srgbClr val="1155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1050" u="sng" dirty="0">
                <a:solidFill>
                  <a:srgbClr val="1155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GitHub - bluer555/CR-GAN: Yu Tian et al. "CR-GAN: Learning Complete Representations for Multi-view Generation</a:t>
            </a:r>
            <a:br>
              <a:rPr lang="en-US" sz="1050" u="sng" dirty="0">
                <a:solidFill>
                  <a:srgbClr val="1155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050" u="sng" dirty="0">
              <a:solidFill>
                <a:srgbClr val="1155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8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dirty="0"/>
              <a:t>Challenges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2400" dirty="0"/>
              <a:t>Challenge 2: </a:t>
            </a:r>
          </a:p>
          <a:p>
            <a:pPr>
              <a:lnSpc>
                <a:spcPct val="107000"/>
              </a:lnSpc>
            </a:pPr>
            <a:r>
              <a:rPr lang="en-US" sz="2000" b="0" dirty="0"/>
              <a:t> Patch Training issue</a:t>
            </a:r>
            <a:br>
              <a:rPr lang="en-US" sz="2000" b="0" dirty="0"/>
            </a:b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Resolution: </a:t>
            </a:r>
          </a:p>
          <a:p>
            <a:r>
              <a:rPr lang="en-US" sz="2000" b="0" dirty="0"/>
              <a:t>Got access to a Lab machine (with a GPU)  </a:t>
            </a:r>
            <a:endParaRPr lang="en-US" sz="1050" u="sng" dirty="0">
              <a:solidFill>
                <a:srgbClr val="1155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7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D7C-8FD1-4A69-87F0-153ABD3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dirty="0"/>
              <a:t>Challenges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31CCA-9652-4004-9BD3-F51797C6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C0F47-3EF8-4047-B8BE-002F116160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380481-6ACF-2D48-72B4-B9DEFE69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endParaRPr lang="en-US" sz="1800" dirty="0"/>
          </a:p>
          <a:p>
            <a:pPr>
              <a:lnSpc>
                <a:spcPct val="107000"/>
              </a:lnSpc>
            </a:pPr>
            <a:r>
              <a:rPr lang="en-US" sz="2400" dirty="0"/>
              <a:t>Challenge 3: </a:t>
            </a:r>
          </a:p>
          <a:p>
            <a:pPr>
              <a:lnSpc>
                <a:spcPct val="107000"/>
              </a:lnSpc>
            </a:pPr>
            <a:r>
              <a:rPr lang="en-US" sz="2000" b="0" dirty="0"/>
              <a:t>CUDA out-of-memory error</a:t>
            </a:r>
            <a:br>
              <a:rPr lang="en-US" sz="2000" b="0" dirty="0"/>
            </a:b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Resolution: </a:t>
            </a:r>
          </a:p>
          <a:p>
            <a:r>
              <a:rPr lang="en-US" sz="2000" b="0" dirty="0"/>
              <a:t>Halved the batch size.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F7C0D4C-0278-6949-8C2C-060B8036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18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46818"/>
      </p:ext>
    </p:extLst>
  </p:cSld>
  <p:clrMapOvr>
    <a:masterClrMapping/>
  </p:clrMapOvr>
</p:sld>
</file>

<file path=ppt/theme/theme1.xml><?xml version="1.0" encoding="utf-8"?>
<a:theme xmlns:a="http://schemas.openxmlformats.org/drawingml/2006/main" name="2_UNR-landscape">
  <a:themeElements>
    <a:clrScheme name="2_UNR-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UNR-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UNR-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NR-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NR-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mpVisTemplate-v2.potx" id="{E1CC7301-0447-4CDC-AD2D-64E4B38463C5}" vid="{4445406C-0E9F-4369-A559-CC0E2ED4EB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16447</TotalTime>
  <Words>1158</Words>
  <Application>Microsoft Office PowerPoint</Application>
  <PresentationFormat>On-screen Show (4:3)</PresentationFormat>
  <Paragraphs>277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Segoe UI</vt:lpstr>
      <vt:lpstr>Times New Roman</vt:lpstr>
      <vt:lpstr>Wingdings</vt:lpstr>
      <vt:lpstr>2_UNR-landscape</vt:lpstr>
      <vt:lpstr>Project Proposal Synthesis of CC view (from MLO view) mammogram using CR-GAN followed by multi-view breast cancer classification using Parameterized hypercomplex neural network.</vt:lpstr>
      <vt:lpstr>Problem Statement</vt:lpstr>
      <vt:lpstr>Method</vt:lpstr>
      <vt:lpstr>   Dataset </vt:lpstr>
      <vt:lpstr>Method</vt:lpstr>
      <vt:lpstr>Method</vt:lpstr>
      <vt:lpstr>   Challenges </vt:lpstr>
      <vt:lpstr>   Challenges </vt:lpstr>
      <vt:lpstr>   Challenges </vt:lpstr>
      <vt:lpstr>   Challenges </vt:lpstr>
      <vt:lpstr>     Preliminary Result   </vt:lpstr>
      <vt:lpstr>     Timeline and Milestones   </vt:lpstr>
      <vt:lpstr>References</vt:lpstr>
      <vt:lpstr>PowerPoint Presentation</vt:lpstr>
    </vt:vector>
  </TitlesOfParts>
  <Company>University of Nevada, Reno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Tavakkoli</dc:creator>
  <cp:lastModifiedBy>Neha Ujjainkar</cp:lastModifiedBy>
  <cp:revision>185</cp:revision>
  <dcterms:created xsi:type="dcterms:W3CDTF">2019-01-03T19:48:27Z</dcterms:created>
  <dcterms:modified xsi:type="dcterms:W3CDTF">2023-11-13T19:45:59Z</dcterms:modified>
</cp:coreProperties>
</file>