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70" r:id="rId1"/>
  </p:sldMasterIdLst>
  <p:notesMasterIdLst>
    <p:notesMasterId r:id="rId16"/>
  </p:notesMasterIdLst>
  <p:handoutMasterIdLst>
    <p:handoutMasterId r:id="rId17"/>
  </p:handoutMasterIdLst>
  <p:sldIdLst>
    <p:sldId id="1543" r:id="rId2"/>
    <p:sldId id="1544" r:id="rId3"/>
    <p:sldId id="1566" r:id="rId4"/>
    <p:sldId id="1572" r:id="rId5"/>
    <p:sldId id="1588" r:id="rId6"/>
    <p:sldId id="1589" r:id="rId7"/>
    <p:sldId id="1592" r:id="rId8"/>
    <p:sldId id="1593" r:id="rId9"/>
    <p:sldId id="1594" r:id="rId10"/>
    <p:sldId id="1595" r:id="rId11"/>
    <p:sldId id="1586" r:id="rId12"/>
    <p:sldId id="1596" r:id="rId13"/>
    <p:sldId id="1534" r:id="rId14"/>
    <p:sldId id="1585" r:id="rId15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3399"/>
    <a:srgbClr val="800000"/>
    <a:srgbClr val="DDDDDD"/>
    <a:srgbClr val="FFFFA3"/>
    <a:srgbClr val="000066"/>
    <a:srgbClr val="333333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99" autoAdjust="0"/>
  </p:normalViewPr>
  <p:slideViewPr>
    <p:cSldViewPr>
      <p:cViewPr varScale="1">
        <p:scale>
          <a:sx n="69" d="100"/>
          <a:sy n="69" d="100"/>
        </p:scale>
        <p:origin x="135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60275D6-EF58-41D2-8020-61B42EC69179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defTabSz="91420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23A3C7-DD28-4D1C-B480-A7EF41F628D6}"/>
              </a:ext>
            </a:extLst>
          </p:cNvPr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algn="r" defTabSz="91420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534D1A69-FB78-4656-8927-43DB3D68E0DA}" type="datetimeFigureOut">
              <a:rPr lang="en-US"/>
              <a:pPr>
                <a:defRPr/>
              </a:pPr>
              <a:t>11/12/2023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260627-CC43-4E0E-9C3F-330A04D8569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b" anchorCtr="0" compatLnSpc="1">
            <a:prstTxWarp prst="textNoShape">
              <a:avLst/>
            </a:prstTxWarp>
          </a:bodyPr>
          <a:lstStyle>
            <a:lvl1pPr defTabSz="91420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BE34A3-027F-4958-9634-48106427274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b" anchorCtr="0" compatLnSpc="1">
            <a:prstTxWarp prst="textNoShape">
              <a:avLst/>
            </a:prstTxWarp>
          </a:bodyPr>
          <a:lstStyle>
            <a:lvl1pPr algn="r" defTabSz="912813" eaLnBrk="1" hangingPunct="1">
              <a:defRPr sz="1200"/>
            </a:lvl1pPr>
          </a:lstStyle>
          <a:p>
            <a:pPr>
              <a:defRPr/>
            </a:pPr>
            <a:fld id="{9B65A619-F74E-497F-883F-8670EDE5D4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9244A217-5191-46A0-80AE-D9A82B2745B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defTabSz="91420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E602FE2A-3213-4DAE-B7F9-88E61A80790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algn="r" defTabSz="91420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87628111-36D8-4708-A834-CEE3576ADCE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C59F4374-9A55-4F4F-81B3-DCA28F1F1DF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98D698F2-FF88-48D6-B033-DBC83B6AD43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b" anchorCtr="0" compatLnSpc="1">
            <a:prstTxWarp prst="textNoShape">
              <a:avLst/>
            </a:prstTxWarp>
          </a:bodyPr>
          <a:lstStyle>
            <a:lvl1pPr defTabSz="91420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C7246816-09EE-47CA-B643-8328C30749A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b" anchorCtr="0" compatLnSpc="1">
            <a:prstTxWarp prst="textNoShape">
              <a:avLst/>
            </a:prstTxWarp>
          </a:bodyPr>
          <a:lstStyle>
            <a:lvl1pPr algn="r" defTabSz="912813" eaLnBrk="1" hangingPunct="1">
              <a:defRPr sz="1200"/>
            </a:lvl1pPr>
          </a:lstStyle>
          <a:p>
            <a:pPr>
              <a:defRPr/>
            </a:pPr>
            <a:fld id="{3A77E2BA-A5D7-4742-910C-858AAD138D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9C795C47-6703-44A4-ACEC-0EAE230750F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72933CDD-0DC2-487C-AEA7-8B18CB4DD8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jpeg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Panoramic From Rood2-TDD">
            <a:extLst>
              <a:ext uri="{FF2B5EF4-FFF2-40B4-BE49-F238E27FC236}">
                <a16:creationId xmlns:a16="http://schemas.microsoft.com/office/drawing/2014/main" id="{E7731BD7-9CCE-412D-82E9-6CA7A9264D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38600"/>
            <a:ext cx="91440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blue strip copy">
            <a:extLst>
              <a:ext uri="{FF2B5EF4-FFF2-40B4-BE49-F238E27FC236}">
                <a16:creationId xmlns:a16="http://schemas.microsoft.com/office/drawing/2014/main" id="{F3DFD06F-E964-4BCD-9A40-A8DA91911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0825" cy="37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 descr="blue strip copy">
            <a:extLst>
              <a:ext uri="{FF2B5EF4-FFF2-40B4-BE49-F238E27FC236}">
                <a16:creationId xmlns:a16="http://schemas.microsoft.com/office/drawing/2014/main" id="{53559749-60EF-4F86-ABFD-708B163130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" t="20168"/>
          <a:stretch>
            <a:fillRect/>
          </a:stretch>
        </p:blipFill>
        <p:spPr bwMode="auto">
          <a:xfrm>
            <a:off x="0" y="6556375"/>
            <a:ext cx="914400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5" descr="Nevada_Master_stack_slogan_4c large">
            <a:extLst>
              <a:ext uri="{FF2B5EF4-FFF2-40B4-BE49-F238E27FC236}">
                <a16:creationId xmlns:a16="http://schemas.microsoft.com/office/drawing/2014/main" id="{BDBCA116-FA47-4129-8F7D-288B14F508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3925" y="501650"/>
            <a:ext cx="220980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0050" name="Rectangle 2">
            <a:extLst>
              <a:ext uri="{FF2B5EF4-FFF2-40B4-BE49-F238E27FC236}">
                <a16:creationId xmlns:a16="http://schemas.microsoft.com/office/drawing/2014/main" id="{EE36A46F-2B3C-4DA6-AA63-5C3AE9DF6619}"/>
              </a:ext>
            </a:extLst>
          </p:cNvPr>
          <p:cNvSpPr>
            <a:spLocks noGrp="1" noChangeArrowheads="1"/>
          </p:cNvSpPr>
          <p:nvPr>
            <p:ph type="ctrTitle" hasCustomPrompt="1"/>
          </p:nvPr>
        </p:nvSpPr>
        <p:spPr>
          <a:xfrm>
            <a:off x="152400" y="2362200"/>
            <a:ext cx="8763000" cy="914400"/>
          </a:xfrm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altLang="en-US"/>
              <a:t>CS 485/685 – Computer Vision</a:t>
            </a:r>
            <a:endParaRPr lang="en-US" altLang="en-US" noProof="0" dirty="0"/>
          </a:p>
        </p:txBody>
      </p:sp>
      <p:sp>
        <p:nvSpPr>
          <p:cNvPr id="130051" name="Rectangle 3">
            <a:extLst>
              <a:ext uri="{FF2B5EF4-FFF2-40B4-BE49-F238E27FC236}">
                <a16:creationId xmlns:a16="http://schemas.microsoft.com/office/drawing/2014/main" id="{E1C4ADF2-4AE5-4ACB-8890-41B3A121486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" y="3352800"/>
            <a:ext cx="8991600" cy="533400"/>
          </a:xfrm>
        </p:spPr>
        <p:txBody>
          <a:bodyPr anchor="b"/>
          <a:lstStyle>
            <a:lvl1pPr marL="0" indent="0" algn="ctr">
              <a:buFont typeface="Wingdings" panose="05000000000000000000" pitchFamily="2" charset="2"/>
              <a:buNone/>
              <a:defRPr sz="2400"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EDA170DF-AC6A-4A88-BFFD-0FB355991F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556375"/>
            <a:ext cx="2133600" cy="266700"/>
          </a:xfrm>
        </p:spPr>
        <p:txBody>
          <a:bodyPr/>
          <a:lstStyle>
            <a:lvl1pPr>
              <a:defRPr sz="1400"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33057BCE-E544-4106-83FF-75DBFCB9A9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556375"/>
            <a:ext cx="2895600" cy="266700"/>
          </a:xfrm>
        </p:spPr>
        <p:txBody>
          <a:bodyPr/>
          <a:lstStyle>
            <a:lvl1pPr algn="ctr">
              <a:defRPr sz="1400"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Alireza Tavakkoli, PhD</a:t>
            </a: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B71C08BB-E55C-4F68-BA47-704088D3AC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556375"/>
            <a:ext cx="2133600" cy="266700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6C52C50-21FB-4E9B-A6EF-4AC796FB88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8708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556F2-E6EB-4C6B-A220-5F2A67DA2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F4EBCF-AD2E-4CAE-8E6F-9AA7EAFACF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04800" y="1447800"/>
            <a:ext cx="8534400" cy="5029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25F5919-68E3-4B68-AA5D-B62BB3FD42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83C9DE0-EC4D-4772-8FF5-F4DD79D456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dirty="0"/>
              <a:t>Alireza Tavakkoli, PhD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9E6A196-FCFD-40EB-B0D8-9361799AB4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8CFD03-5775-4C08-A471-19050BBC7A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2854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CB7767-B80C-4BBD-9725-819A4E74C5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05600" y="381000"/>
            <a:ext cx="2133600" cy="6096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36948F-500A-4AB1-8C45-3CB25FF231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04800" y="381000"/>
            <a:ext cx="6248400" cy="60960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D74E7CA-22AA-45BA-A500-1CCBEDAC94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3952EC5-5223-4AAE-A447-D45113943B8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dirty="0"/>
              <a:t>Alireza Tavakkoli, PhD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56BEB53-9ECE-4EB8-9F85-32DA079739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79E521-ABEE-49DD-9B80-EB43955599A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50777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311150" y="76200"/>
            <a:ext cx="8521700" cy="7016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15913" y="1066800"/>
            <a:ext cx="4178300" cy="2552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6613" y="1066800"/>
            <a:ext cx="4179887" cy="2552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15913" y="3771900"/>
            <a:ext cx="4178300" cy="2552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613" y="3771900"/>
            <a:ext cx="4179887" cy="2552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Alireza Tavakkoli, PhD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A85E2C-F308-463E-B909-8BC6B01B85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8557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150" y="76200"/>
            <a:ext cx="8521700" cy="7016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15913" y="1066800"/>
            <a:ext cx="8510587" cy="2552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5913" y="3771900"/>
            <a:ext cx="8510587" cy="2552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Alireza Tavakkoli, PhD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AEC2F1-7B83-47E3-812B-0770791BE3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3262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150" y="76200"/>
            <a:ext cx="8521700" cy="7016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5913" y="1066800"/>
            <a:ext cx="417830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6613" y="1066800"/>
            <a:ext cx="4179887" cy="2552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6613" y="3771900"/>
            <a:ext cx="4179887" cy="2552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Alireza Tavakkoli, PhD</a:t>
            </a:r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C25059-D73A-4B54-85E4-CE8CBB9BB5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090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7D38D0-0D50-4481-8388-3A265178E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2C7EAA-9986-4CA2-9F9F-5F835B54BA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029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38E3468-AE69-40B4-88F8-B9ADAD5BB5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6D64C9D-01FF-450D-B593-DE679635C0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Alireza Tavakkoli, PhD</a:t>
            </a: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5402CE4-7C15-4692-AEF5-AF54A9F436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6C0F47-3EF8-4047-B8BE-002F116160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7007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98EB08-7ACB-42E3-AA10-E44AD8D5B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2AB73D-3611-41B8-804B-67A1F4513B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3F05B41-14D7-48D8-A52C-7666FB94D3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AE4B152-6C0D-43CD-8F4F-18C4B6BEC4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dirty="0"/>
              <a:t>Alireza Tavakkoli, PhD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17CCE96-245E-4881-A399-089F4F3E29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E4794F-EEF6-40BF-8500-BA0050776AC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7170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4A3C5-66C4-4966-B4DD-E082B4C33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756E77-A191-4928-A3B6-E8D7E58468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4800" y="1447800"/>
            <a:ext cx="4191000" cy="5029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CA53BD-3603-4623-8A9B-12E0631BD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191000" cy="5029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C2C508-8E5E-49ED-A6C7-E49B1368AA2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339F8D0-EB6A-4F69-B3CF-5CEF59EFB3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dirty="0"/>
              <a:t>Alireza Tavakkoli, PhD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AC2C8FA-CE9F-4C6C-B96A-E2002718A7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27392C-97B0-46D1-82E0-65E31A77BA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2815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8BD02-1DE7-4804-910C-3561D8447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708A63-61FE-44CA-A456-C7B876408D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E79E56-BA16-40C6-A652-89A2FD4943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98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B119AB-E046-4A72-B414-92647AEF0C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765B39-3460-4335-A23D-D540550075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98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39775A5-456C-4A12-99AC-A2A42EEA69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1B4B1AE-B22D-4107-B079-53DFEEBB4B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dirty="0"/>
              <a:t>Alireza Tavakkoli, PhD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3C250EA-4AED-4051-B50F-9A36C3CCB9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7C5CA1-6F2A-46A0-A57D-CD6DD96CF1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4566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3F8A1-DCAE-48FA-9C1C-AA109E62A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0C28A6A-6911-4D98-A499-EAF0040EF7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25D6BDE-9644-426E-96C1-BA1EFC26E51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dirty="0"/>
              <a:t>Alireza Tavakkoli, PhD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690D213-3510-48E7-9A62-44EAF66C3DE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167F30-CCAF-4E4C-B078-E4F68A07303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5844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876A0B1-9018-494B-AD57-BD9FD8078A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84ADECC-A8EC-48EC-A211-082377E8E8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dirty="0"/>
              <a:t>Alireza Tavakkoli, PhD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821FC8E-C5A0-4A5A-B812-AA3197745C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04C78-159D-4032-B9B9-21B560474CF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1283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D3019-9E55-4CCD-A254-18CD25F06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02014A-E2B8-472E-8286-C88164D046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54895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60881D-4CFD-4A99-9F97-B8C9610C85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399"/>
            <a:ext cx="2949575" cy="429331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4DEEEFE-6571-4113-B97B-17143A9569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0621A9E-FE99-4610-B59E-C126322E33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dirty="0"/>
              <a:t>Alireza Tavakkoli, PhD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69845E2-02BE-47DD-AEE0-872C46A776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E0486D-60FF-4915-941C-AB095557B8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6991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D3D53-953E-47AF-8C6D-25F8A535B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7BBE7C-B677-4548-A269-B25229E49C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54895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0B5FAE-AB55-43A2-8F1A-74FCEBC815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399"/>
            <a:ext cx="2949575" cy="429331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94B6363-5925-4F14-9640-8A22EDCA40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745D964-770E-407E-8638-8C52344709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dirty="0"/>
              <a:t>Alireza Tavakkoli, PhD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04D7967-A4F7-4BB7-BDC2-6D89FC8EC31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66902F-B844-46A8-8757-E2D9FA6944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1755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9902067-7529-4BB9-B509-147F3777AE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381000"/>
            <a:ext cx="7391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B14519C-4998-4407-9342-00E1F45BA0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447800"/>
            <a:ext cx="85344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pic>
        <p:nvPicPr>
          <p:cNvPr id="1028" name="Picture 7" descr="blue strip copy">
            <a:extLst>
              <a:ext uri="{FF2B5EF4-FFF2-40B4-BE49-F238E27FC236}">
                <a16:creationId xmlns:a16="http://schemas.microsoft.com/office/drawing/2014/main" id="{531107D4-57B4-4B17-A075-9D20269FFE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0825" cy="37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8" descr="blue strip copy">
            <a:extLst>
              <a:ext uri="{FF2B5EF4-FFF2-40B4-BE49-F238E27FC236}">
                <a16:creationId xmlns:a16="http://schemas.microsoft.com/office/drawing/2014/main" id="{A1B5E6AA-EF43-431A-AC21-25827C5146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6480175"/>
            <a:ext cx="9140825" cy="37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9" descr="Nevada_N">
            <a:extLst>
              <a:ext uri="{FF2B5EF4-FFF2-40B4-BE49-F238E27FC236}">
                <a16:creationId xmlns:a16="http://schemas.microsoft.com/office/drawing/2014/main" id="{C6E89A11-F354-46CD-B722-8F98960848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98425"/>
            <a:ext cx="1120775" cy="112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4">
            <a:extLst>
              <a:ext uri="{FF2B5EF4-FFF2-40B4-BE49-F238E27FC236}">
                <a16:creationId xmlns:a16="http://schemas.microsoft.com/office/drawing/2014/main" id="{1746A08E-EDD5-4907-A0BD-BA12EBDF18F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553200"/>
            <a:ext cx="2133600" cy="263525"/>
          </a:xfrm>
          <a:prstGeom prst="rect">
            <a:avLst/>
          </a:prstGeom>
          <a:ln/>
        </p:spPr>
        <p:txBody>
          <a:bodyPr/>
          <a:lstStyle>
            <a:lvl1pPr>
              <a:defRPr sz="1200"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5">
            <a:extLst>
              <a:ext uri="{FF2B5EF4-FFF2-40B4-BE49-F238E27FC236}">
                <a16:creationId xmlns:a16="http://schemas.microsoft.com/office/drawing/2014/main" id="{576FAD80-442C-4236-AE1A-D92EBF677AF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553200"/>
            <a:ext cx="2895600" cy="263525"/>
          </a:xfrm>
          <a:prstGeom prst="rect">
            <a:avLst/>
          </a:prstGeom>
          <a:ln/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 algn="ctr">
              <a:defRPr/>
            </a:pPr>
            <a:r>
              <a:rPr lang="en-US" dirty="0"/>
              <a:t>Alireza Tavakkoli, PhD</a:t>
            </a:r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43CBDE36-3BD3-4021-8E1C-CB0652D3107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553200"/>
            <a:ext cx="2133600" cy="263525"/>
          </a:xfrm>
          <a:prstGeom prst="rect">
            <a:avLst/>
          </a:prstGeom>
          <a:ln/>
        </p:spPr>
        <p:txBody>
          <a:bodyPr/>
          <a:lstStyle>
            <a:lvl1pPr algn="r">
              <a:defRPr sz="12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2910963-6D7B-43E5-BDC2-D2D96D1405F2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  <p:sldLayoutId id="2147483806" r:id="rId12"/>
    <p:sldLayoutId id="2147483807" r:id="rId13"/>
    <p:sldLayoutId id="2147483808" r:id="rId14"/>
  </p:sldLayoutIdLst>
  <p:hf hdr="0" dt="0"/>
  <p:txStyles>
    <p:titleStyle>
      <a:lvl1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231775" indent="-231775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5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arxiv.org/abs/1806.11191" TargetMode="External"/><Relationship Id="rId7" Type="http://schemas.openxmlformats.org/officeDocument/2006/relationships/hyperlink" Target="https://www.sciencedirect.com/science/article/pii/S1361841521002498" TargetMode="External"/><Relationship Id="rId2" Type="http://schemas.openxmlformats.org/officeDocument/2006/relationships/hyperlink" Target="https://www.mdpi.com/2076-3417/12/23/1220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eeexplore.ieee.org/abstract/document/9444895" TargetMode="External"/><Relationship Id="rId5" Type="http://schemas.openxmlformats.org/officeDocument/2006/relationships/hyperlink" Target="https://arxiv.org/pdf/2204.05798.pdf" TargetMode="External"/><Relationship Id="rId4" Type="http://schemas.openxmlformats.org/officeDocument/2006/relationships/hyperlink" Target="https://arxiv.org/abs/1703.07047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ziwei-jiang/PGGAN-PyTorch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A789AA09-E974-4781-9762-8A2E5AD3FD4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2400" y="2133600"/>
            <a:ext cx="8839200" cy="1226127"/>
          </a:xfrm>
        </p:spPr>
        <p:txBody>
          <a:bodyPr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Project Proposal</a:t>
            </a:r>
            <a:br>
              <a:rPr lang="en-US" sz="20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Synthesis of CC view (from MLO view) mammogram using CR-GAN followed by multi-view breast cancer classification using Parameterized hypercomplex neural network.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FE43FFAE-8C3F-46DA-8936-F7FCB1EF6AF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" y="3498274"/>
            <a:ext cx="8991600" cy="616526"/>
          </a:xfrm>
        </p:spPr>
        <p:txBody>
          <a:bodyPr/>
          <a:lstStyle/>
          <a:p>
            <a:r>
              <a:rPr lang="en-US" altLang="en-US" sz="1800" dirty="0"/>
              <a:t>By</a:t>
            </a:r>
          </a:p>
          <a:p>
            <a:r>
              <a:rPr lang="en-US" altLang="en-US" sz="1800" dirty="0"/>
              <a:t>Neha Ujjainkar &amp; Abhishek Khandekar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3AD7C-8FD1-4A69-87F0-153ABD3C1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b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en-US" dirty="0"/>
              <a:t>Challenges</a:t>
            </a:r>
            <a:b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C31CCA-9652-4004-9BD3-F51797C6D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6C0F47-3EF8-4047-B8BE-002F11616092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F380481-6ACF-2D48-72B4-B9DEFE693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029200"/>
          </a:xfrm>
        </p:spPr>
        <p:txBody>
          <a:bodyPr/>
          <a:lstStyle/>
          <a:p>
            <a:endParaRPr lang="en-US" sz="1800" dirty="0"/>
          </a:p>
          <a:p>
            <a:pPr>
              <a:lnSpc>
                <a:spcPct val="107000"/>
              </a:lnSpc>
            </a:pPr>
            <a:r>
              <a:rPr lang="en-US" sz="2400" dirty="0"/>
              <a:t>Challenge 4: </a:t>
            </a:r>
          </a:p>
          <a:p>
            <a:pPr>
              <a:lnSpc>
                <a:spcPct val="107000"/>
              </a:lnSpc>
            </a:pPr>
            <a:r>
              <a:rPr lang="en-US" sz="2000" b="0" dirty="0"/>
              <a:t>Code is not for Single view </a:t>
            </a:r>
            <a:r>
              <a:rPr lang="en-US" sz="2000" b="0" dirty="0" err="1"/>
              <a:t>PHResnet</a:t>
            </a:r>
            <a:r>
              <a:rPr lang="en-US" sz="2000" b="0" dirty="0"/>
              <a:t>.</a:t>
            </a:r>
            <a:br>
              <a:rPr lang="en-US" sz="2000" b="0" dirty="0"/>
            </a:br>
            <a:br>
              <a:rPr lang="en-US" sz="2000" dirty="0"/>
            </a:br>
            <a:endParaRPr lang="en-US" sz="2000" dirty="0"/>
          </a:p>
          <a:p>
            <a:r>
              <a:rPr lang="en-US" sz="2400" dirty="0"/>
              <a:t>Resolution: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/>
              <a:t>Option 1: </a:t>
            </a:r>
            <a:r>
              <a:rPr lang="en-US" sz="2000" b="0" dirty="0"/>
              <a:t>Try to implement code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/>
              <a:t>Option 2</a:t>
            </a:r>
            <a:r>
              <a:rPr lang="en-US" sz="2000" b="0" dirty="0"/>
              <a:t>: Use the single-view mammogram image (MIAS dataset image) along with the rotated image (same single-view image) to form a 2-view</a:t>
            </a:r>
          </a:p>
          <a:p>
            <a:endParaRPr lang="en-US" sz="2000" b="0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F7C0D4C-0278-6949-8C2C-060B8036A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100"/>
            <a:ext cx="2183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83423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3AD7C-8FD1-4A69-87F0-153ABD3C1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b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en-US" b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dirty="0"/>
              <a:t>Preliminary Result</a:t>
            </a:r>
            <a:br>
              <a:rPr lang="en-US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en-US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C31CCA-9652-4004-9BD3-F51797C6D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6C0F47-3EF8-4047-B8BE-002F11616092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F7C0D4C-0278-6949-8C2C-060B8036A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100"/>
            <a:ext cx="2183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1" name="Content Placeholder 20">
            <a:extLst>
              <a:ext uri="{FF2B5EF4-FFF2-40B4-BE49-F238E27FC236}">
                <a16:creationId xmlns:a16="http://schemas.microsoft.com/office/drawing/2014/main" id="{C3FA66FB-5D8C-8D4B-8584-B1078E27E4B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3432481"/>
              </p:ext>
            </p:extLst>
          </p:nvPr>
        </p:nvGraphicFramePr>
        <p:xfrm>
          <a:off x="762000" y="1066800"/>
          <a:ext cx="8001001" cy="5433826"/>
        </p:xfrm>
        <a:graphic>
          <a:graphicData uri="http://schemas.openxmlformats.org/drawingml/2006/table">
            <a:tbl>
              <a:tblPr firstRow="1" firstCol="1" bandRow="1"/>
              <a:tblGrid>
                <a:gridCol w="580859">
                  <a:extLst>
                    <a:ext uri="{9D8B030D-6E8A-4147-A177-3AD203B41FA5}">
                      <a16:colId xmlns:a16="http://schemas.microsoft.com/office/drawing/2014/main" val="2720424701"/>
                    </a:ext>
                  </a:extLst>
                </a:gridCol>
                <a:gridCol w="1211505">
                  <a:extLst>
                    <a:ext uri="{9D8B030D-6E8A-4147-A177-3AD203B41FA5}">
                      <a16:colId xmlns:a16="http://schemas.microsoft.com/office/drawing/2014/main" val="1749563491"/>
                    </a:ext>
                  </a:extLst>
                </a:gridCol>
                <a:gridCol w="1256052">
                  <a:extLst>
                    <a:ext uri="{9D8B030D-6E8A-4147-A177-3AD203B41FA5}">
                      <a16:colId xmlns:a16="http://schemas.microsoft.com/office/drawing/2014/main" val="3424148232"/>
                    </a:ext>
                  </a:extLst>
                </a:gridCol>
                <a:gridCol w="786125">
                  <a:extLst>
                    <a:ext uri="{9D8B030D-6E8A-4147-A177-3AD203B41FA5}">
                      <a16:colId xmlns:a16="http://schemas.microsoft.com/office/drawing/2014/main" val="2099627013"/>
                    </a:ext>
                  </a:extLst>
                </a:gridCol>
                <a:gridCol w="1021962">
                  <a:extLst>
                    <a:ext uri="{9D8B030D-6E8A-4147-A177-3AD203B41FA5}">
                      <a16:colId xmlns:a16="http://schemas.microsoft.com/office/drawing/2014/main" val="773819882"/>
                    </a:ext>
                  </a:extLst>
                </a:gridCol>
                <a:gridCol w="879586">
                  <a:extLst>
                    <a:ext uri="{9D8B030D-6E8A-4147-A177-3AD203B41FA5}">
                      <a16:colId xmlns:a16="http://schemas.microsoft.com/office/drawing/2014/main" val="2671970525"/>
                    </a:ext>
                  </a:extLst>
                </a:gridCol>
                <a:gridCol w="771275">
                  <a:extLst>
                    <a:ext uri="{9D8B030D-6E8A-4147-A177-3AD203B41FA5}">
                      <a16:colId xmlns:a16="http://schemas.microsoft.com/office/drawing/2014/main" val="3705611723"/>
                    </a:ext>
                  </a:extLst>
                </a:gridCol>
                <a:gridCol w="786125">
                  <a:extLst>
                    <a:ext uri="{9D8B030D-6E8A-4147-A177-3AD203B41FA5}">
                      <a16:colId xmlns:a16="http://schemas.microsoft.com/office/drawing/2014/main" val="1807788790"/>
                    </a:ext>
                  </a:extLst>
                </a:gridCol>
                <a:gridCol w="707512">
                  <a:extLst>
                    <a:ext uri="{9D8B030D-6E8A-4147-A177-3AD203B41FA5}">
                      <a16:colId xmlns:a16="http://schemas.microsoft.com/office/drawing/2014/main" val="1155217804"/>
                    </a:ext>
                  </a:extLst>
                </a:gridCol>
              </a:tblGrid>
              <a:tr h="45027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Task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Dataset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Model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Parm#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Pre-</a:t>
                      </a:r>
                      <a:b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training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AUC</a:t>
                      </a:r>
                      <a:b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(Ours)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Acc. %</a:t>
                      </a:r>
                      <a:b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(Ours)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AUC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Acc.</a:t>
                      </a:r>
                      <a:b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077691"/>
                  </a:ext>
                </a:extLst>
              </a:tr>
              <a:tr h="45027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2.1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CBIS (MLO + original CC)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PHResNet18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patches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0.7453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73.944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0.737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74.88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0439152"/>
                  </a:ext>
                </a:extLst>
              </a:tr>
              <a:tr h="23021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2.2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PHResNet50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16M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patches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0.70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71.83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0.739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75.35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2088564"/>
                  </a:ext>
                </a:extLst>
              </a:tr>
              <a:tr h="22409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2.3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CBIS (MLO+ synthesized CC)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PHResNet18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patches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7018366"/>
                  </a:ext>
                </a:extLst>
              </a:tr>
              <a:tr h="45640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2.4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PHResNet50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patches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6562307"/>
                  </a:ext>
                </a:extLst>
              </a:tr>
              <a:tr h="45027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2.5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INBreast (MLO + original CC)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PHResNet18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patches + CBIS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0.81593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83.019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0.793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83.019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884995"/>
                  </a:ext>
                </a:extLst>
              </a:tr>
              <a:tr h="45027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2.6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PHResNet50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16M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patches + CBIS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0.76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81.13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0.759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80.00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2518805"/>
                  </a:ext>
                </a:extLst>
              </a:tr>
              <a:tr h="45027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2.7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INBreast (MLO + synthesized CC)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PHResNet18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patches + CBIS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9582875"/>
                  </a:ext>
                </a:extLst>
              </a:tr>
              <a:tr h="46043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2.8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PHResNet50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patches + CBIS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4398149"/>
                  </a:ext>
                </a:extLst>
              </a:tr>
              <a:tr h="45027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2.9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MIAS (MLO view)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PHResNet18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patches + CBIS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0.50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3384951"/>
                  </a:ext>
                </a:extLst>
              </a:tr>
              <a:tr h="45027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2.1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PHResNet50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16M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patches + CBIS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1525635"/>
                  </a:ext>
                </a:extLst>
              </a:tr>
              <a:tr h="45027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2.11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MIAS(MLO+</a:t>
                      </a:r>
                      <a:b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synthesized CC view)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PHResNet18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patches + CBIS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585052"/>
                  </a:ext>
                </a:extLst>
              </a:tr>
              <a:tr h="46043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2.12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PHResNet50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patches + CBIS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2672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73236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3AD7C-8FD1-4A69-87F0-153ABD3C1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b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en-US" b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dirty="0"/>
              <a:t>Timeline and Milestones</a:t>
            </a:r>
            <a:br>
              <a:rPr lang="en-US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en-US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C31CCA-9652-4004-9BD3-F51797C6D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6C0F47-3EF8-4047-B8BE-002F11616092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F7C0D4C-0278-6949-8C2C-060B8036A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100"/>
            <a:ext cx="2183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F1A59AA3-4675-4B67-6A2E-6A5CCAAF1D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2408106"/>
              </p:ext>
            </p:extLst>
          </p:nvPr>
        </p:nvGraphicFramePr>
        <p:xfrm>
          <a:off x="1142999" y="990598"/>
          <a:ext cx="7772401" cy="5619556"/>
        </p:xfrm>
        <a:graphic>
          <a:graphicData uri="http://schemas.openxmlformats.org/drawingml/2006/table">
            <a:tbl>
              <a:tblPr firstRow="1" firstCol="1" bandRow="1"/>
              <a:tblGrid>
                <a:gridCol w="628562">
                  <a:extLst>
                    <a:ext uri="{9D8B030D-6E8A-4147-A177-3AD203B41FA5}">
                      <a16:colId xmlns:a16="http://schemas.microsoft.com/office/drawing/2014/main" val="3226916613"/>
                    </a:ext>
                  </a:extLst>
                </a:gridCol>
                <a:gridCol w="5162639">
                  <a:extLst>
                    <a:ext uri="{9D8B030D-6E8A-4147-A177-3AD203B41FA5}">
                      <a16:colId xmlns:a16="http://schemas.microsoft.com/office/drawing/2014/main" val="213324734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8109899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16657320"/>
                    </a:ext>
                  </a:extLst>
                </a:gridCol>
              </a:tblGrid>
              <a:tr h="2987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Sr. No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18" marR="472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Milestones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18" marR="472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Duration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18" marR="472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Completion Date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18" marR="472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7472208"/>
                  </a:ext>
                </a:extLst>
              </a:tr>
              <a:tr h="16395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18" marR="472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Defining the problem statement.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18" marR="472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week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18" marR="472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10/8/2023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18" marR="472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8739448"/>
                  </a:ext>
                </a:extLst>
              </a:tr>
              <a:tr h="16395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18" marR="472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Submit the Project Proposal.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18" marR="472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week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18" marR="472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10/16/2023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18" marR="472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8920121"/>
                  </a:ext>
                </a:extLst>
              </a:tr>
              <a:tr h="32045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18" marR="472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Data Exploration and data analysis for task 2.  (non-synthesized image only)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18" marR="472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week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18" marR="472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10/22/2023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18" marR="472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1387658"/>
                  </a:ext>
                </a:extLst>
              </a:tr>
              <a:tr h="32045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18" marR="472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Splitting the data and pretraining the network on patches for task 2. (non-synthesized image only)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18" marR="472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week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18" marR="472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10/29/2023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18" marR="472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6104335"/>
                  </a:ext>
                </a:extLst>
              </a:tr>
              <a:tr h="4518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18" marR="472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Splitting the data and training the model on the whole image for task 2. (non-synthesized image only)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18" marR="472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week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18" marR="472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11/5/2023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18" marR="472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8392412"/>
                  </a:ext>
                </a:extLst>
              </a:tr>
              <a:tr h="2254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18" marR="472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Evaluate the performance of the model for task 2. (non-synthesized image only)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18" marR="472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week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18" marR="472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11/11/2023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18" marR="472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080545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18" marR="472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Data exploration and data analysis for task 1.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18" marR="472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0.5 week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18" marR="472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11/14/2023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18" marR="472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1231499"/>
                  </a:ext>
                </a:extLst>
              </a:tr>
              <a:tr h="16395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18" marR="472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Implementation of CR-GAN for task 1.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18" marR="472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weeks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18" marR="472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11/28/2023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18" marR="472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1302043"/>
                  </a:ext>
                </a:extLst>
              </a:tr>
              <a:tr h="2373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18" marR="472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Splitting the data and training the model for task 1.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18" marR="472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0.5 week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18" marR="472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12/2/2023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18" marR="472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6364516"/>
                  </a:ext>
                </a:extLst>
              </a:tr>
              <a:tr h="22171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18" marR="472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Evaluate the performance of the model for task 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18" marR="472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0.25 week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18" marR="472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12/4/2023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18" marR="472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3255837"/>
                  </a:ext>
                </a:extLst>
              </a:tr>
              <a:tr h="32045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18" marR="472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Data Exploration and data analysis for task 2. (Original MLO +synthesized CC image only)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18" marR="472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0.5 week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18" marR="472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12/7/2023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18" marR="472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259597"/>
                  </a:ext>
                </a:extLst>
              </a:tr>
              <a:tr h="4518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18" marR="472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Splitting the data and pretraining the network on patches for task 2. (Original MLO +synthesized CC image only)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18" marR="472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0.5 week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18" marR="472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12/10/2023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18" marR="472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2530420"/>
                  </a:ext>
                </a:extLst>
              </a:tr>
              <a:tr h="4769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18" marR="472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Splitting the data and training the model on the whole image for task 2. (Original MLO +synthesized CC image only)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18" marR="472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0.5 week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18" marR="472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12/12/2023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18" marR="472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755262"/>
                  </a:ext>
                </a:extLst>
              </a:tr>
              <a:tr h="32045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18" marR="472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Evaluate the performance of the model for task 2. (Original MLO +synthesized CC image only)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18" marR="472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0.5 week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18" marR="472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12/14/2023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18" marR="472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0556285"/>
                  </a:ext>
                </a:extLst>
              </a:tr>
              <a:tr h="2987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18" marR="472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Final testing.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18" marR="472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0.5 week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18" marR="472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12/17/2023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18" marR="472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5263493"/>
                  </a:ext>
                </a:extLst>
              </a:tr>
              <a:tr h="2987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18" marR="472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Project Presentation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18" marR="472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0.5 week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18" marR="472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12/20/2023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18" marR="472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1910694"/>
                  </a:ext>
                </a:extLst>
              </a:tr>
              <a:tr h="2987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18" marR="472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Submit Final Project Report.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18" marR="472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0.5 week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18" marR="472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12/23/2023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18" marR="472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5117901"/>
                  </a:ext>
                </a:extLst>
              </a:tr>
              <a:tr h="1490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18" marR="4721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18" marR="4721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8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18" marR="4721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18" marR="4721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34091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95140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3AD7C-8FD1-4A69-87F0-153ABD3C1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C31CCA-9652-4004-9BD3-F51797C6D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6C0F47-3EF8-4047-B8BE-002F11616092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25100-7EAE-F5BF-1FB7-0C8E1B8066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95400"/>
            <a:ext cx="8839200" cy="5029200"/>
          </a:xfrm>
        </p:spPr>
        <p:txBody>
          <a:bodyPr/>
          <a:lstStyle/>
          <a:p>
            <a:pPr marL="0" marR="0" lvl="0" indent="0">
              <a:lnSpc>
                <a:spcPct val="107000"/>
              </a:lnSpc>
              <a:buSzPts val="1100"/>
              <a:buNone/>
            </a:pPr>
            <a:r>
              <a:rPr lang="en-US" sz="1400" b="0" dirty="0">
                <a:solidFill>
                  <a:srgbClr val="222222"/>
                </a:solidFill>
                <a:latin typeface="Arial" panose="020B0604020202020204" pitchFamily="34" charset="0"/>
              </a:rPr>
              <a:t>1. Yamazaki, A., &amp; Ishida, T. (2022). Two-View Mammogram Synthesis from Single-View Data Using Generative Adversarial Networks. Applied Sciences, 12(23), 12206. </a:t>
            </a:r>
            <a:r>
              <a:rPr lang="en-US" sz="1400" b="0" dirty="0">
                <a:solidFill>
                  <a:srgbClr val="222222"/>
                </a:solidFill>
                <a:latin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https://www.mdpi.com/2076-3417/12/23/12206</a:t>
            </a:r>
            <a:br>
              <a:rPr lang="en-US" sz="1400" b="0" dirty="0">
                <a:solidFill>
                  <a:srgbClr val="222222"/>
                </a:solidFill>
                <a:latin typeface="Arial" panose="020B0604020202020204" pitchFamily="34" charset="0"/>
              </a:rPr>
            </a:br>
            <a:endParaRPr lang="en-US" sz="1400" b="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marR="0" lvl="0" indent="0">
              <a:lnSpc>
                <a:spcPct val="107000"/>
              </a:lnSpc>
              <a:buSzPts val="1100"/>
              <a:buNone/>
            </a:pPr>
            <a:r>
              <a:rPr lang="en-US" sz="1400" b="0" dirty="0">
                <a:solidFill>
                  <a:srgbClr val="222222"/>
                </a:solidFill>
                <a:latin typeface="Arial" panose="020B0604020202020204" pitchFamily="34" charset="0"/>
              </a:rPr>
              <a:t>2. Tian, Y., Peng, X., Zhao, L., Zhang, S., &amp; Metaxas, D. N. (2018). CR-GAN: learning complete representations for multi-view generation. </a:t>
            </a:r>
            <a:r>
              <a:rPr lang="en-US" sz="1400" b="0" dirty="0" err="1">
                <a:solidFill>
                  <a:srgbClr val="222222"/>
                </a:solidFill>
                <a:latin typeface="Arial" panose="020B0604020202020204" pitchFamily="34" charset="0"/>
              </a:rPr>
              <a:t>arXiv</a:t>
            </a:r>
            <a:r>
              <a:rPr lang="en-US" sz="1400" b="0" dirty="0">
                <a:solidFill>
                  <a:srgbClr val="222222"/>
                </a:solidFill>
                <a:latin typeface="Arial" panose="020B0604020202020204" pitchFamily="34" charset="0"/>
              </a:rPr>
              <a:t> preprint arXiv:1806.11191. </a:t>
            </a:r>
            <a:r>
              <a:rPr lang="en-US" sz="1400" b="0" dirty="0">
                <a:solidFill>
                  <a:srgbClr val="222222"/>
                </a:solidFill>
                <a:latin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https://arxiv.org/abs/1806.11191</a:t>
            </a:r>
            <a:endParaRPr lang="en-US" sz="1400" b="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marR="0" indent="0">
              <a:lnSpc>
                <a:spcPct val="107000"/>
              </a:lnSpc>
              <a:buNone/>
            </a:pPr>
            <a:r>
              <a:rPr lang="en-US" sz="1400" b="0" dirty="0">
                <a:solidFill>
                  <a:srgbClr val="222222"/>
                </a:solidFill>
                <a:latin typeface="Arial" panose="020B0604020202020204" pitchFamily="34" charset="0"/>
              </a:rPr>
              <a:t> </a:t>
            </a:r>
          </a:p>
          <a:p>
            <a:pPr marL="0" marR="0" lvl="0" indent="0">
              <a:lnSpc>
                <a:spcPct val="107000"/>
              </a:lnSpc>
              <a:buSzPts val="1100"/>
              <a:buNone/>
            </a:pPr>
            <a:r>
              <a:rPr lang="en-US" sz="1400" b="0" dirty="0">
                <a:solidFill>
                  <a:srgbClr val="222222"/>
                </a:solidFill>
                <a:latin typeface="Arial" panose="020B0604020202020204" pitchFamily="34" charset="0"/>
              </a:rPr>
              <a:t>3. </a:t>
            </a:r>
            <a:r>
              <a:rPr lang="en-US" sz="1400" b="0" dirty="0" err="1">
                <a:solidFill>
                  <a:srgbClr val="222222"/>
                </a:solidFill>
                <a:latin typeface="Arial" panose="020B0604020202020204" pitchFamily="34" charset="0"/>
              </a:rPr>
              <a:t>Geras</a:t>
            </a:r>
            <a:r>
              <a:rPr lang="en-US" sz="1400" b="0" dirty="0">
                <a:solidFill>
                  <a:srgbClr val="222222"/>
                </a:solidFill>
                <a:latin typeface="Arial" panose="020B0604020202020204" pitchFamily="34" charset="0"/>
              </a:rPr>
              <a:t>, K. J., Wolfson, S., Shen, Y., Wu, N., Kim, S., Kim, E., ... &amp; Cho, K. (2017). High-resolution breast cancer screening with multi-view deep convolutional neural networks. </a:t>
            </a:r>
            <a:r>
              <a:rPr lang="en-US" sz="1400" b="0" dirty="0" err="1">
                <a:solidFill>
                  <a:srgbClr val="222222"/>
                </a:solidFill>
                <a:latin typeface="Arial" panose="020B0604020202020204" pitchFamily="34" charset="0"/>
              </a:rPr>
              <a:t>arXiv</a:t>
            </a:r>
            <a:r>
              <a:rPr lang="en-US" sz="1400" b="0" dirty="0">
                <a:solidFill>
                  <a:srgbClr val="222222"/>
                </a:solidFill>
                <a:latin typeface="Arial" panose="020B0604020202020204" pitchFamily="34" charset="0"/>
              </a:rPr>
              <a:t> preprint arXiv:1703.07047. </a:t>
            </a:r>
            <a:r>
              <a:rPr lang="en-US" sz="1400" b="0" dirty="0">
                <a:solidFill>
                  <a:srgbClr val="222222"/>
                </a:solidFill>
                <a:latin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https://arxiv.org/abs/1703.07047</a:t>
            </a:r>
            <a:endParaRPr lang="en-US" sz="1400" b="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marR="0" indent="0">
              <a:lnSpc>
                <a:spcPct val="107000"/>
              </a:lnSpc>
              <a:buNone/>
            </a:pPr>
            <a:r>
              <a:rPr lang="en-US" sz="1400" b="0" dirty="0">
                <a:solidFill>
                  <a:srgbClr val="222222"/>
                </a:solidFill>
                <a:latin typeface="Arial" panose="020B0604020202020204" pitchFamily="34" charset="0"/>
              </a:rPr>
              <a:t> </a:t>
            </a:r>
          </a:p>
          <a:p>
            <a:pPr marL="0" marR="0" lvl="0" indent="0">
              <a:lnSpc>
                <a:spcPct val="107000"/>
              </a:lnSpc>
              <a:buSzPts val="1100"/>
              <a:buNone/>
            </a:pPr>
            <a:r>
              <a:rPr lang="en-US" sz="1400" b="0" dirty="0">
                <a:solidFill>
                  <a:srgbClr val="222222"/>
                </a:solidFill>
                <a:latin typeface="Arial" panose="020B0604020202020204" pitchFamily="34" charset="0"/>
              </a:rPr>
              <a:t>4. Lopez, E., </a:t>
            </a:r>
            <a:r>
              <a:rPr lang="en-US" sz="1400" b="0" dirty="0" err="1">
                <a:solidFill>
                  <a:srgbClr val="222222"/>
                </a:solidFill>
                <a:latin typeface="Arial" panose="020B0604020202020204" pitchFamily="34" charset="0"/>
              </a:rPr>
              <a:t>Grassucci</a:t>
            </a:r>
            <a:r>
              <a:rPr lang="en-US" sz="1400" b="0" dirty="0">
                <a:solidFill>
                  <a:srgbClr val="222222"/>
                </a:solidFill>
                <a:latin typeface="Arial" panose="020B0604020202020204" pitchFamily="34" charset="0"/>
              </a:rPr>
              <a:t>, E., </a:t>
            </a:r>
            <a:r>
              <a:rPr lang="en-US" sz="1400" b="0" dirty="0" err="1">
                <a:solidFill>
                  <a:srgbClr val="222222"/>
                </a:solidFill>
                <a:latin typeface="Arial" panose="020B0604020202020204" pitchFamily="34" charset="0"/>
              </a:rPr>
              <a:t>Valleriani</a:t>
            </a:r>
            <a:r>
              <a:rPr lang="en-US" sz="1400" b="0" dirty="0">
                <a:solidFill>
                  <a:srgbClr val="222222"/>
                </a:solidFill>
                <a:latin typeface="Arial" panose="020B0604020202020204" pitchFamily="34" charset="0"/>
              </a:rPr>
              <a:t>, M., &amp; </a:t>
            </a:r>
            <a:r>
              <a:rPr lang="en-US" sz="1400" b="0" dirty="0" err="1">
                <a:solidFill>
                  <a:srgbClr val="222222"/>
                </a:solidFill>
                <a:latin typeface="Arial" panose="020B0604020202020204" pitchFamily="34" charset="0"/>
              </a:rPr>
              <a:t>Comminiello</a:t>
            </a:r>
            <a:r>
              <a:rPr lang="en-US" sz="1400" b="0" dirty="0">
                <a:solidFill>
                  <a:srgbClr val="222222"/>
                </a:solidFill>
                <a:latin typeface="Arial" panose="020B0604020202020204" pitchFamily="34" charset="0"/>
              </a:rPr>
              <a:t>, D. (2022). Multi-View Breast Cancer Classification via Hypercomplex Neural Networks. </a:t>
            </a:r>
            <a:r>
              <a:rPr lang="en-US" sz="1400" b="0" dirty="0" err="1">
                <a:solidFill>
                  <a:srgbClr val="222222"/>
                </a:solidFill>
                <a:latin typeface="Arial" panose="020B0604020202020204" pitchFamily="34" charset="0"/>
              </a:rPr>
              <a:t>arXiv</a:t>
            </a:r>
            <a:r>
              <a:rPr lang="en-US" sz="1400" b="0" dirty="0">
                <a:solidFill>
                  <a:srgbClr val="222222"/>
                </a:solidFill>
                <a:latin typeface="Arial" panose="020B0604020202020204" pitchFamily="34" charset="0"/>
              </a:rPr>
              <a:t> e-prints, arXiv-2204. </a:t>
            </a:r>
            <a:r>
              <a:rPr lang="en-US" sz="1400" b="0" dirty="0">
                <a:solidFill>
                  <a:srgbClr val="222222"/>
                </a:solidFill>
                <a:latin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https://arxiv.org/pdf/2204.05798.pdf</a:t>
            </a:r>
            <a:endParaRPr lang="en-US" sz="1400" b="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marR="0" indent="0">
              <a:lnSpc>
                <a:spcPct val="107000"/>
              </a:lnSpc>
              <a:buNone/>
            </a:pPr>
            <a:r>
              <a:rPr lang="en-US" sz="1400" b="0" dirty="0">
                <a:solidFill>
                  <a:srgbClr val="222222"/>
                </a:solidFill>
                <a:latin typeface="Arial" panose="020B0604020202020204" pitchFamily="34" charset="0"/>
              </a:rPr>
              <a:t> </a:t>
            </a:r>
          </a:p>
          <a:p>
            <a:pPr marL="0" marR="0" lvl="0" indent="0">
              <a:lnSpc>
                <a:spcPct val="107000"/>
              </a:lnSpc>
              <a:buSzPts val="1100"/>
              <a:buNone/>
            </a:pPr>
            <a:r>
              <a:rPr lang="en-US" sz="1400" b="0" dirty="0">
                <a:solidFill>
                  <a:srgbClr val="222222"/>
                </a:solidFill>
                <a:latin typeface="Arial" panose="020B0604020202020204" pitchFamily="34" charset="0"/>
              </a:rPr>
              <a:t>5.Liu, Y., Zhang, F., Chen, C., Wang, S., Wang, Y., &amp; Yu, Y. (2021). Act like a radiologist: towards reliable multi-view correspondence reasoning for mammogram mass detection. IEEE Transactions on Pattern Analysis and Machine Intelligence, 44(10), 5947-5961. </a:t>
            </a:r>
            <a:r>
              <a:rPr lang="en-US" sz="1400" b="0" dirty="0">
                <a:solidFill>
                  <a:srgbClr val="222222"/>
                </a:solidFill>
                <a:latin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https://ieeexplore.ieee.org/abstract/document/9444895</a:t>
            </a:r>
            <a:endParaRPr lang="en-US" sz="1400" b="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marR="0" indent="0">
              <a:lnSpc>
                <a:spcPct val="107000"/>
              </a:lnSpc>
              <a:buNone/>
            </a:pPr>
            <a:r>
              <a:rPr lang="en-US" sz="1400" b="0" dirty="0">
                <a:solidFill>
                  <a:srgbClr val="222222"/>
                </a:solidFill>
                <a:latin typeface="Arial" panose="020B0604020202020204" pitchFamily="34" charset="0"/>
              </a:rPr>
              <a:t> </a:t>
            </a:r>
          </a:p>
          <a:p>
            <a:pPr marL="0" marR="0" lvl="0" indent="0">
              <a:lnSpc>
                <a:spcPct val="107000"/>
              </a:lnSpc>
              <a:buSzPts val="1100"/>
              <a:buNone/>
            </a:pPr>
            <a:r>
              <a:rPr lang="en-US" sz="1400" b="0" dirty="0">
                <a:solidFill>
                  <a:srgbClr val="222222"/>
                </a:solidFill>
                <a:latin typeface="Arial" panose="020B0604020202020204" pitchFamily="34" charset="0"/>
              </a:rPr>
              <a:t>6.Yang, Z., Cao, Z., Zhang, Y., Tang, Y., Lin, X., Ouyang, R., ... &amp; Ma, J. (2021). MommiNet-v2: Mammographic multi-view mass identification networks. Medical Image Analysis, 73, 102204. </a:t>
            </a:r>
            <a:r>
              <a:rPr lang="en-US" sz="1400" b="0" dirty="0">
                <a:solidFill>
                  <a:srgbClr val="222222"/>
                </a:solidFill>
                <a:latin typeface="Arial" panose="020B0604020202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https://www.sciencedirect.com/science/article/pii/S1361841521002498</a:t>
            </a:r>
            <a:endParaRPr lang="en-US" sz="1400" b="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8879755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C31CCA-9652-4004-9BD3-F51797C6D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6C0F47-3EF8-4047-B8BE-002F11616092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F7C0D4C-0278-6949-8C2C-060B8036A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100"/>
            <a:ext cx="2183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699A57-4F25-F485-3518-49F690C13D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b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en-US" b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sz="6600" dirty="0">
                <a:solidFill>
                  <a:srgbClr val="000000"/>
                </a:solidFill>
                <a:latin typeface="Arial" panose="020B0604020202020204" pitchFamily="34" charset="0"/>
              </a:rPr>
              <a:t>Thank You</a:t>
            </a:r>
            <a:b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</a:br>
            <a:br>
              <a:rPr lang="en-US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en-US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en-US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en-US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312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3AD7C-8FD1-4A69-87F0-153ABD3C1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Statement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C31CCA-9652-4004-9BD3-F51797C6D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6C0F47-3EF8-4047-B8BE-002F11616092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F380481-6ACF-2D48-72B4-B9DEFE693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029200"/>
          </a:xfrm>
        </p:spPr>
        <p:txBody>
          <a:bodyPr/>
          <a:lstStyle/>
          <a:p>
            <a:endParaRPr lang="en-US" sz="1800" dirty="0"/>
          </a:p>
          <a:p>
            <a:r>
              <a:rPr lang="en-US" sz="2000" dirty="0"/>
              <a:t>Synthesis of CC view (from MLO view) mammogram using CR-GAN followed by multi-view breast cancer classification using Parameterized hypercomplex neural network.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F7C0D4C-0278-6949-8C2C-060B8036A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100"/>
            <a:ext cx="2183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1681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3AD7C-8FD1-4A69-87F0-153ABD3C1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C31CCA-9652-4004-9BD3-F51797C6D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6C0F47-3EF8-4047-B8BE-002F11616092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F380481-6ACF-2D48-72B4-B9DEFE693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029200"/>
          </a:xfrm>
        </p:spPr>
        <p:txBody>
          <a:bodyPr/>
          <a:lstStyle/>
          <a:p>
            <a:endParaRPr lang="en-US" sz="18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sz="1800" b="1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1"/>
            <a:endParaRPr lang="en-US" sz="1800" b="1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en-US" sz="1800" dirty="0"/>
          </a:p>
          <a:p>
            <a:endParaRPr lang="en-US" sz="18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en-US" sz="18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en-US" sz="18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en-US" sz="18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en-US" sz="18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US" sz="18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31775" lvl="1" indent="-231775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en-US" sz="1800" b="1" dirty="0"/>
              <a:t>Task 1: </a:t>
            </a:r>
            <a:r>
              <a:rPr lang="en-US" sz="1800" dirty="0"/>
              <a:t>CC view generation from the MLO view by using the CR-GAN network.</a:t>
            </a:r>
            <a:br>
              <a:rPr lang="en-US" sz="1800" b="1" dirty="0"/>
            </a:br>
            <a:endParaRPr lang="en-US" sz="1800" b="1" dirty="0"/>
          </a:p>
          <a:p>
            <a:pPr marL="231775" lvl="1" indent="-231775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en-US" sz="1800" b="1" dirty="0"/>
              <a:t>Task 2: </a:t>
            </a:r>
            <a:r>
              <a:rPr lang="en-US" sz="1800" dirty="0"/>
              <a:t>To employ parameterized hypercomplex ResNets (PHResNets) for multi-view breast cancer classification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F7C0D4C-0278-6949-8C2C-060B8036A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100"/>
            <a:ext cx="2183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5543769-3793-2B8F-5469-FE47A93643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74" y="1600200"/>
            <a:ext cx="9089926" cy="2943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433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3AD7C-8FD1-4A69-87F0-153ABD3C1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b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en-US" dirty="0"/>
              <a:t>Dataset</a:t>
            </a:r>
            <a:b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C31CCA-9652-4004-9BD3-F51797C6D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6C0F47-3EF8-4047-B8BE-002F11616092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F380481-6ACF-2D48-72B4-B9DEFE693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029200"/>
          </a:xfrm>
        </p:spPr>
        <p:txBody>
          <a:bodyPr/>
          <a:lstStyle/>
          <a:p>
            <a:endParaRPr lang="en-US" sz="1800" dirty="0"/>
          </a:p>
          <a:p>
            <a:pPr>
              <a:lnSpc>
                <a:spcPct val="107000"/>
              </a:lnSpc>
            </a:pPr>
            <a:r>
              <a:rPr lang="en-US" sz="2000" dirty="0"/>
              <a:t>1054 pairs from CBIS-DDSM (3000 x 4500 to 4000 x 5700)</a:t>
            </a:r>
            <a:br>
              <a:rPr lang="en-US" sz="2000" dirty="0"/>
            </a:br>
            <a:endParaRPr lang="en-US" sz="2000" dirty="0"/>
          </a:p>
          <a:p>
            <a:pPr>
              <a:lnSpc>
                <a:spcPct val="107000"/>
              </a:lnSpc>
            </a:pPr>
            <a:r>
              <a:rPr lang="en-US" sz="2000" dirty="0"/>
              <a:t>188 pairs from </a:t>
            </a:r>
            <a:r>
              <a:rPr lang="en-US" sz="2000" dirty="0" err="1"/>
              <a:t>INBreast</a:t>
            </a:r>
            <a:r>
              <a:rPr lang="en-US" sz="2000" dirty="0"/>
              <a:t> (3328 x 4084 or 2560 x 3328)</a:t>
            </a:r>
            <a:br>
              <a:rPr lang="en-US" sz="2000" dirty="0"/>
            </a:br>
            <a:endParaRPr lang="en-US" sz="2000" dirty="0"/>
          </a:p>
          <a:p>
            <a:pPr>
              <a:lnSpc>
                <a:spcPct val="107000"/>
              </a:lnSpc>
            </a:pPr>
            <a:r>
              <a:rPr lang="en-US" sz="2000" dirty="0"/>
              <a:t>330 pairs from MIAS (1024x1024)</a:t>
            </a:r>
            <a:br>
              <a:rPr lang="en-US" sz="2000" dirty="0"/>
            </a:br>
            <a:br>
              <a:rPr lang="en-US" sz="1800" dirty="0"/>
            </a:br>
            <a:endParaRPr lang="en-US" sz="18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F7C0D4C-0278-6949-8C2C-060B8036A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100"/>
            <a:ext cx="2183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537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3AD7C-8FD1-4A69-87F0-153ABD3C1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C31CCA-9652-4004-9BD3-F51797C6D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6C0F47-3EF8-4047-B8BE-002F11616092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F380481-6ACF-2D48-72B4-B9DEFE693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029200"/>
          </a:xfrm>
        </p:spPr>
        <p:txBody>
          <a:bodyPr/>
          <a:lstStyle/>
          <a:p>
            <a:endParaRPr lang="en-US" sz="18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sz="1800" b="1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1"/>
            <a:endParaRPr lang="en-US" sz="1800" b="1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en-US" sz="1800" dirty="0"/>
          </a:p>
          <a:p>
            <a:endParaRPr lang="en-US" sz="18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en-US" sz="18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en-US" sz="18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en-US" sz="18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en-US" sz="18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F7C0D4C-0278-6949-8C2C-060B8036A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100"/>
            <a:ext cx="2183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59CF686-10E6-EBD9-EB9D-26EEC027274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619" t="3704"/>
          <a:stretch/>
        </p:blipFill>
        <p:spPr bwMode="auto">
          <a:xfrm>
            <a:off x="559471" y="1143000"/>
            <a:ext cx="8127329" cy="51816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843924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3AD7C-8FD1-4A69-87F0-153ABD3C1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C31CCA-9652-4004-9BD3-F51797C6D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6C0F47-3EF8-4047-B8BE-002F11616092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F380481-6ACF-2D48-72B4-B9DEFE693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029200"/>
          </a:xfrm>
        </p:spPr>
        <p:txBody>
          <a:bodyPr/>
          <a:lstStyle/>
          <a:p>
            <a:endParaRPr lang="en-US" sz="18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sz="1800" b="1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1"/>
            <a:endParaRPr lang="en-US" sz="1800" b="1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en-US" sz="1800" dirty="0"/>
          </a:p>
          <a:p>
            <a:endParaRPr lang="en-US" sz="18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en-US" sz="18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en-US" sz="18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en-US" sz="18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en-US" sz="18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F7C0D4C-0278-6949-8C2C-060B8036A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100"/>
            <a:ext cx="2183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3C0205D-0593-F49D-522B-F1C65A79126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279" t="2652" r="990"/>
          <a:stretch/>
        </p:blipFill>
        <p:spPr bwMode="auto">
          <a:xfrm>
            <a:off x="533400" y="1274617"/>
            <a:ext cx="7880102" cy="509154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4735689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3AD7C-8FD1-4A69-87F0-153ABD3C1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b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en-US" dirty="0"/>
              <a:t>Challenges</a:t>
            </a:r>
            <a:b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C31CCA-9652-4004-9BD3-F51797C6D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6C0F47-3EF8-4047-B8BE-002F11616092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F380481-6ACF-2D48-72B4-B9DEFE693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029200"/>
          </a:xfrm>
        </p:spPr>
        <p:txBody>
          <a:bodyPr/>
          <a:lstStyle/>
          <a:p>
            <a:endParaRPr lang="en-US" sz="1800" dirty="0"/>
          </a:p>
          <a:p>
            <a:pPr>
              <a:lnSpc>
                <a:spcPct val="107000"/>
              </a:lnSpc>
            </a:pPr>
            <a:r>
              <a:rPr lang="en-US" sz="2400" dirty="0"/>
              <a:t>Challenge 1: </a:t>
            </a:r>
          </a:p>
          <a:p>
            <a:pPr>
              <a:lnSpc>
                <a:spcPct val="107000"/>
              </a:lnSpc>
            </a:pPr>
            <a:r>
              <a:rPr lang="en-US" sz="2000" b="0" dirty="0"/>
              <a:t>CR-GAN code was not available.</a:t>
            </a:r>
            <a:br>
              <a:rPr lang="en-US" sz="2000" b="0" dirty="0"/>
            </a:br>
            <a:br>
              <a:rPr lang="en-US" sz="2000" dirty="0"/>
            </a:br>
            <a:endParaRPr lang="en-US" sz="2000" dirty="0"/>
          </a:p>
          <a:p>
            <a:r>
              <a:rPr lang="en-US" sz="2400" dirty="0"/>
              <a:t>Resolution: </a:t>
            </a:r>
          </a:p>
          <a:p>
            <a:r>
              <a:rPr lang="en-US" sz="2000" b="0" dirty="0"/>
              <a:t>Plan to leverage the original CRGAN.</a:t>
            </a:r>
          </a:p>
          <a:p>
            <a:pPr>
              <a:lnSpc>
                <a:spcPct val="107000"/>
              </a:lnSpc>
            </a:pPr>
            <a:r>
              <a:rPr lang="en-US" sz="2000" b="0" dirty="0"/>
              <a:t>Include Progressive growing adaptation as proposed in the PG-GAN study.</a:t>
            </a:r>
          </a:p>
          <a:p>
            <a:pPr marL="0" indent="0">
              <a:lnSpc>
                <a:spcPct val="107000"/>
              </a:lnSpc>
              <a:buNone/>
            </a:pPr>
            <a:endParaRPr lang="en-US" sz="2000" b="0" dirty="0"/>
          </a:p>
          <a:p>
            <a:pPr marL="0" indent="0">
              <a:lnSpc>
                <a:spcPct val="107000"/>
              </a:lnSpc>
              <a:buNone/>
            </a:pPr>
            <a:br>
              <a:rPr lang="en-US" sz="2000" b="0" dirty="0"/>
            </a:br>
            <a:r>
              <a:rPr lang="en-US" sz="1050" b="0" dirty="0"/>
              <a:t>Reference:</a:t>
            </a:r>
            <a:r>
              <a:rPr lang="en-US" sz="1050" u="sng" dirty="0">
                <a:solidFill>
                  <a:srgbClr val="1155C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 </a:t>
            </a:r>
            <a:br>
              <a:rPr lang="en-US" sz="1050" u="sng" dirty="0">
                <a:solidFill>
                  <a:srgbClr val="1155C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</a:br>
            <a:r>
              <a:rPr lang="en-US" sz="1050" u="sng" dirty="0">
                <a:solidFill>
                  <a:srgbClr val="1155C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GitHub - </a:t>
            </a:r>
            <a:r>
              <a:rPr lang="en-US" sz="1050" u="sng" dirty="0" err="1">
                <a:solidFill>
                  <a:srgbClr val="1155C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ziwei</a:t>
            </a:r>
            <a:r>
              <a:rPr lang="en-US" sz="1050" u="sng" dirty="0">
                <a:solidFill>
                  <a:srgbClr val="1155C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-jiang/PGGAN-</a:t>
            </a:r>
            <a:r>
              <a:rPr lang="en-US" sz="1050" u="sng" dirty="0" err="1">
                <a:solidFill>
                  <a:srgbClr val="1155C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PyTorch</a:t>
            </a:r>
            <a:r>
              <a:rPr lang="en-US" sz="1050" u="sng" dirty="0">
                <a:solidFill>
                  <a:srgbClr val="1155C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: A </a:t>
            </a:r>
            <a:r>
              <a:rPr lang="en-US" sz="1050" u="sng" dirty="0" err="1">
                <a:solidFill>
                  <a:srgbClr val="1155C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pytorch</a:t>
            </a:r>
            <a:r>
              <a:rPr lang="en-US" sz="1050" u="sng" dirty="0">
                <a:solidFill>
                  <a:srgbClr val="1155C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 implementation of Progressive Growing GAN.</a:t>
            </a:r>
            <a:endParaRPr lang="en-US" sz="1050" u="sng" dirty="0">
              <a:solidFill>
                <a:srgbClr val="1155CC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7000"/>
              </a:lnSpc>
              <a:buNone/>
            </a:pPr>
            <a:r>
              <a:rPr lang="en-US" sz="1050" u="sng" dirty="0">
                <a:solidFill>
                  <a:srgbClr val="1155C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GitHub - bluer555/CR-GAN: Yu Tian et al. "CR-GAN: Learning Complete Representations for Multi-view Generation</a:t>
            </a:r>
            <a:br>
              <a:rPr lang="en-US" sz="1050" u="sng" dirty="0">
                <a:solidFill>
                  <a:srgbClr val="1155C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US" sz="1050" u="sng" dirty="0">
              <a:solidFill>
                <a:srgbClr val="1155CC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F7C0D4C-0278-6949-8C2C-060B8036A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100"/>
            <a:ext cx="2183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28869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3AD7C-8FD1-4A69-87F0-153ABD3C1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b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en-US" dirty="0"/>
              <a:t>Challenges</a:t>
            </a:r>
            <a:b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C31CCA-9652-4004-9BD3-F51797C6D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6C0F47-3EF8-4047-B8BE-002F11616092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F380481-6ACF-2D48-72B4-B9DEFE693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029200"/>
          </a:xfrm>
        </p:spPr>
        <p:txBody>
          <a:bodyPr/>
          <a:lstStyle/>
          <a:p>
            <a:endParaRPr lang="en-US" sz="1800" dirty="0"/>
          </a:p>
          <a:p>
            <a:pPr>
              <a:lnSpc>
                <a:spcPct val="107000"/>
              </a:lnSpc>
            </a:pPr>
            <a:r>
              <a:rPr lang="en-US" sz="2400" dirty="0"/>
              <a:t>Challenge 2: </a:t>
            </a:r>
          </a:p>
          <a:p>
            <a:pPr>
              <a:lnSpc>
                <a:spcPct val="107000"/>
              </a:lnSpc>
            </a:pPr>
            <a:r>
              <a:rPr lang="en-US" sz="2000" b="0" dirty="0"/>
              <a:t> Patch Training issue</a:t>
            </a:r>
            <a:br>
              <a:rPr lang="en-US" sz="2000" b="0" dirty="0"/>
            </a:br>
            <a:br>
              <a:rPr lang="en-US" sz="2000" dirty="0"/>
            </a:br>
            <a:endParaRPr lang="en-US" sz="2000" dirty="0"/>
          </a:p>
          <a:p>
            <a:r>
              <a:rPr lang="en-US" sz="2400" dirty="0"/>
              <a:t>Resolution: </a:t>
            </a:r>
          </a:p>
          <a:p>
            <a:r>
              <a:rPr lang="en-US" sz="2000" b="0" dirty="0"/>
              <a:t>Got access to a Lab machine (with a GPU)  </a:t>
            </a:r>
            <a:endParaRPr lang="en-US" sz="1050" u="sng" dirty="0">
              <a:solidFill>
                <a:srgbClr val="1155CC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F7C0D4C-0278-6949-8C2C-060B8036A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100"/>
            <a:ext cx="2183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03752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3AD7C-8FD1-4A69-87F0-153ABD3C1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b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en-US" dirty="0"/>
              <a:t>Challenges</a:t>
            </a:r>
            <a:b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C31CCA-9652-4004-9BD3-F51797C6D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6C0F47-3EF8-4047-B8BE-002F11616092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F380481-6ACF-2D48-72B4-B9DEFE693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029200"/>
          </a:xfrm>
        </p:spPr>
        <p:txBody>
          <a:bodyPr/>
          <a:lstStyle/>
          <a:p>
            <a:endParaRPr lang="en-US" sz="1800" dirty="0"/>
          </a:p>
          <a:p>
            <a:pPr>
              <a:lnSpc>
                <a:spcPct val="107000"/>
              </a:lnSpc>
            </a:pPr>
            <a:r>
              <a:rPr lang="en-US" sz="2400" dirty="0"/>
              <a:t>Challenge 3: </a:t>
            </a:r>
          </a:p>
          <a:p>
            <a:pPr>
              <a:lnSpc>
                <a:spcPct val="107000"/>
              </a:lnSpc>
            </a:pPr>
            <a:r>
              <a:rPr lang="en-US" sz="2000" b="0" dirty="0"/>
              <a:t>CUDA out-of-memory error</a:t>
            </a:r>
            <a:br>
              <a:rPr lang="en-US" sz="2000" b="0" dirty="0"/>
            </a:br>
            <a:br>
              <a:rPr lang="en-US" sz="2000" dirty="0"/>
            </a:br>
            <a:endParaRPr lang="en-US" sz="2000" dirty="0"/>
          </a:p>
          <a:p>
            <a:r>
              <a:rPr lang="en-US" sz="2400" dirty="0"/>
              <a:t>Resolution: </a:t>
            </a:r>
          </a:p>
          <a:p>
            <a:r>
              <a:rPr lang="en-US" sz="2000" b="0" dirty="0"/>
              <a:t>Halved the batch size. 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F7C0D4C-0278-6949-8C2C-060B8036A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0100"/>
            <a:ext cx="2183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9146818"/>
      </p:ext>
    </p:extLst>
  </p:cSld>
  <p:clrMapOvr>
    <a:masterClrMapping/>
  </p:clrMapOvr>
</p:sld>
</file>

<file path=ppt/theme/theme1.xml><?xml version="1.0" encoding="utf-8"?>
<a:theme xmlns:a="http://schemas.openxmlformats.org/drawingml/2006/main" name="2_UNR-landscape">
  <a:themeElements>
    <a:clrScheme name="2_UNR-landscap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UNR-landscap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2_UNR-landscap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UNR-landscap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UNR-landscap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UNR-landscap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UNR-landscap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UNR-landscap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UNR-landscap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UNR-landscap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UNR-landscap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UNR-landscap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UNR-landscap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UNR-landscap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CompVisTemplate-v2.potx" id="{E1CC7301-0447-4CDC-AD2D-64E4B38463C5}" vid="{4445406C-0E9F-4369-A559-CC0E2ED4EB6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16447</TotalTime>
  <Words>1158</Words>
  <Application>Microsoft Office PowerPoint</Application>
  <PresentationFormat>On-screen Show (4:3)</PresentationFormat>
  <Paragraphs>277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Arial Black</vt:lpstr>
      <vt:lpstr>Calibri</vt:lpstr>
      <vt:lpstr>Segoe UI</vt:lpstr>
      <vt:lpstr>Times New Roman</vt:lpstr>
      <vt:lpstr>Wingdings</vt:lpstr>
      <vt:lpstr>2_UNR-landscape</vt:lpstr>
      <vt:lpstr>Project Proposal Synthesis of CC view (from MLO view) mammogram using CR-GAN followed by multi-view breast cancer classification using Parameterized hypercomplex neural network.</vt:lpstr>
      <vt:lpstr>Problem Statement</vt:lpstr>
      <vt:lpstr>Method</vt:lpstr>
      <vt:lpstr>   Dataset </vt:lpstr>
      <vt:lpstr>Method</vt:lpstr>
      <vt:lpstr>Method</vt:lpstr>
      <vt:lpstr>   Challenges </vt:lpstr>
      <vt:lpstr>   Challenges </vt:lpstr>
      <vt:lpstr>   Challenges </vt:lpstr>
      <vt:lpstr>   Challenges </vt:lpstr>
      <vt:lpstr>     Preliminary Result   </vt:lpstr>
      <vt:lpstr>     Timeline and Milestones   </vt:lpstr>
      <vt:lpstr>References</vt:lpstr>
      <vt:lpstr>PowerPoint Presentation</vt:lpstr>
    </vt:vector>
  </TitlesOfParts>
  <Company>University of Nevada, Reno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Alireza Tavakkoli</dc:creator>
  <cp:lastModifiedBy>Neha Ujjainkar</cp:lastModifiedBy>
  <cp:revision>185</cp:revision>
  <dcterms:created xsi:type="dcterms:W3CDTF">2019-01-03T19:48:27Z</dcterms:created>
  <dcterms:modified xsi:type="dcterms:W3CDTF">2023-11-13T19:45:59Z</dcterms:modified>
</cp:coreProperties>
</file>