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NcqTM7q1/k8FlgH+plmBbf6fB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4E6547-B0BF-4E2D-BA33-3389EE268027}">
  <a:tblStyle styleId="{3D4E6547-B0BF-4E2D-BA33-3389EE2680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004a5db4b_0_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25004a5db4b_0_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b77464075_0_42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29b77464075_0_42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9b77464075_0_1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29b77464075_0_1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b7a6cd7a0_0_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29b7a6cd7a0_0_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9b77464075_0_21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29b77464075_0_21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b77464075_0_28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29b77464075_0_28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b77464075_0_3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g29b77464075_0_35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b7a6cd7a0_0_2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g29b7a6cd7a0_0_25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b77464075_0_0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9b77464075_0_0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b77464075_0_73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29b77464075_0_73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b7a6cd7a0_0_40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b="1" lang="en-US" sz="900">
                <a:solidFill>
                  <a:schemeClr val="dk1"/>
                </a:solidFill>
              </a:rPr>
              <a:t>CLS</a:t>
            </a:r>
            <a:r>
              <a:rPr lang="en-US" sz="900">
                <a:solidFill>
                  <a:schemeClr val="dk1"/>
                </a:solidFill>
              </a:rPr>
              <a:t> denotes classification,  </a:t>
            </a:r>
            <a:r>
              <a:rPr b="1" lang="en-US" sz="900">
                <a:solidFill>
                  <a:schemeClr val="dk1"/>
                </a:solidFill>
              </a:rPr>
              <a:t>SEG</a:t>
            </a:r>
            <a:r>
              <a:rPr lang="en-US" sz="900">
                <a:solidFill>
                  <a:schemeClr val="dk1"/>
                </a:solidFill>
              </a:rPr>
              <a:t> denotes segmentation, </a:t>
            </a:r>
            <a:r>
              <a:rPr b="1" lang="en-US" sz="900">
                <a:solidFill>
                  <a:schemeClr val="dk1"/>
                </a:solidFill>
              </a:rPr>
              <a:t>SP</a:t>
            </a:r>
            <a:r>
              <a:rPr lang="en-US" sz="900">
                <a:solidFill>
                  <a:schemeClr val="dk1"/>
                </a:solidFill>
              </a:rPr>
              <a:t> denotes survival prediction. For datasets with official division of training and testing sets, the number of images are shown in (number of training images) / (number of testing images), otherwise the total amounts of images.</a:t>
            </a:r>
            <a:endParaRPr/>
          </a:p>
        </p:txBody>
      </p:sp>
      <p:sp>
        <p:nvSpPr>
          <p:cNvPr id="246" name="Google Shape;246;g29b7a6cd7a0_0_405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b7a6cd7a0_0_15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200"/>
          </a:p>
        </p:txBody>
      </p:sp>
      <p:sp>
        <p:nvSpPr>
          <p:cNvPr id="261" name="Google Shape;261;g29b7a6cd7a0_0_155:notes"/>
          <p:cNvSpPr/>
          <p:nvPr>
            <p:ph idx="2" type="sldImg"/>
          </p:nvPr>
        </p:nvSpPr>
        <p:spPr>
          <a:xfrm>
            <a:off x="1104913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b7a6cd7a0_0_54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29b7a6cd7a0_0_54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b7a6cd7a0_0_57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learning different distributions</a:t>
            </a:r>
            <a:endParaRPr/>
          </a:p>
        </p:txBody>
      </p:sp>
      <p:sp>
        <p:nvSpPr>
          <p:cNvPr id="287" name="Google Shape;287;g29b7a6cd7a0_0_57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9b77464075_0_54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9b77464075_0_54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b77464075_0_85:notes"/>
          <p:cNvSpPr txBox="1"/>
          <p:nvPr>
            <p:ph idx="1" type="body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29b77464075_0_85:notes"/>
          <p:cNvSpPr/>
          <p:nvPr>
            <p:ph idx="2" type="sldImg"/>
          </p:nvPr>
        </p:nvSpPr>
        <p:spPr>
          <a:xfrm>
            <a:off x="11049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ic From Rood2-TD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-35" r="0" t="20168"/>
          <a:stretch/>
        </p:blipFill>
        <p:spPr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Master_stack_slogan_4c larg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subTitle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315913" y="10668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3" type="body"/>
          </p:nvPr>
        </p:nvSpPr>
        <p:spPr>
          <a:xfrm>
            <a:off x="315913" y="3771900"/>
            <a:ext cx="4178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4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15913" y="10668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2" type="body"/>
          </p:nvPr>
        </p:nvSpPr>
        <p:spPr>
          <a:xfrm>
            <a:off x="315913" y="3771900"/>
            <a:ext cx="85105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311150" y="76200"/>
            <a:ext cx="8521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15913" y="1066800"/>
            <a:ext cx="4178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4646613" y="10668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3" type="body"/>
          </p:nvPr>
        </p:nvSpPr>
        <p:spPr>
          <a:xfrm>
            <a:off x="4646613" y="3771900"/>
            <a:ext cx="4179887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ic From Rood2-TDD" id="125" name="Google Shape;125;g29b7a6cd7a0_0_4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126" name="Google Shape;126;g29b7a6cd7a0_0_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127" name="Google Shape;127;g29b7a6cd7a0_0_441"/>
          <p:cNvPicPr preferRelativeResize="0"/>
          <p:nvPr/>
        </p:nvPicPr>
        <p:blipFill rotWithShape="1">
          <a:blip r:embed="rId4">
            <a:alphaModFix/>
          </a:blip>
          <a:srcRect b="0" l="-30" r="0" t="20166"/>
          <a:stretch/>
        </p:blipFill>
        <p:spPr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Master_stack_slogan_4c large" id="128" name="Google Shape;128;g29b7a6cd7a0_0_4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9b7a6cd7a0_0_441"/>
          <p:cNvSpPr txBox="1"/>
          <p:nvPr>
            <p:ph type="ctrTitle"/>
          </p:nvPr>
        </p:nvSpPr>
        <p:spPr>
          <a:xfrm>
            <a:off x="152400" y="23622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9b7a6cd7a0_0_441"/>
          <p:cNvSpPr txBox="1"/>
          <p:nvPr>
            <p:ph idx="1" type="subTitle"/>
          </p:nvPr>
        </p:nvSpPr>
        <p:spPr>
          <a:xfrm>
            <a:off x="152400" y="33528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29b7a6cd7a0_0_441"/>
          <p:cNvSpPr txBox="1"/>
          <p:nvPr>
            <p:ph idx="10" type="dt"/>
          </p:nvPr>
        </p:nvSpPr>
        <p:spPr>
          <a:xfrm>
            <a:off x="457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9b7a6cd7a0_0_441"/>
          <p:cNvSpPr txBox="1"/>
          <p:nvPr>
            <p:ph idx="11" type="ftr"/>
          </p:nvPr>
        </p:nvSpPr>
        <p:spPr>
          <a:xfrm>
            <a:off x="3124200" y="6556375"/>
            <a:ext cx="289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9b7a6cd7a0_0_441"/>
          <p:cNvSpPr txBox="1"/>
          <p:nvPr>
            <p:ph idx="12" type="sldNum"/>
          </p:nvPr>
        </p:nvSpPr>
        <p:spPr>
          <a:xfrm>
            <a:off x="6553200" y="6556375"/>
            <a:ext cx="2133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b7a6cd7a0_0_45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29b7a6cd7a0_0_45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29b7a6cd7a0_0_451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29b7a6cd7a0_0_451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9b7a6cd7a0_0_45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b7a6cd7a0_0_457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9b7a6cd7a0_0_457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3" name="Google Shape;143;g29b7a6cd7a0_0_457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9b7a6cd7a0_0_457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9b7a6cd7a0_0_457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b7a6cd7a0_0_46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9b7a6cd7a0_0_463"/>
          <p:cNvSpPr txBox="1"/>
          <p:nvPr>
            <p:ph idx="1" type="body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g29b7a6cd7a0_0_463"/>
          <p:cNvSpPr txBox="1"/>
          <p:nvPr>
            <p:ph idx="2" type="body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29b7a6cd7a0_0_463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9b7a6cd7a0_0_463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9b7a6cd7a0_0_463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b7a6cd7a0_0_470"/>
          <p:cNvSpPr txBox="1"/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29b7a6cd7a0_0_470"/>
          <p:cNvSpPr txBox="1"/>
          <p:nvPr>
            <p:ph idx="1" type="body"/>
          </p:nvPr>
        </p:nvSpPr>
        <p:spPr>
          <a:xfrm>
            <a:off x="630238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g29b7a6cd7a0_0_470"/>
          <p:cNvSpPr txBox="1"/>
          <p:nvPr>
            <p:ph idx="2" type="body"/>
          </p:nvPr>
        </p:nvSpPr>
        <p:spPr>
          <a:xfrm>
            <a:off x="630238" y="2505075"/>
            <a:ext cx="3868800" cy="3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g29b7a6cd7a0_0_470"/>
          <p:cNvSpPr txBox="1"/>
          <p:nvPr>
            <p:ph idx="3" type="body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g29b7a6cd7a0_0_470"/>
          <p:cNvSpPr txBox="1"/>
          <p:nvPr>
            <p:ph idx="4" type="body"/>
          </p:nvPr>
        </p:nvSpPr>
        <p:spPr>
          <a:xfrm>
            <a:off x="4629150" y="2505075"/>
            <a:ext cx="3887700" cy="3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g29b7a6cd7a0_0_470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29b7a6cd7a0_0_470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9b7a6cd7a0_0_47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b7a6cd7a0_0_47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29b7a6cd7a0_0_479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29b7a6cd7a0_0_479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29b7a6cd7a0_0_479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b7a6cd7a0_0_484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29b7a6cd7a0_0_484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29b7a6cd7a0_0_48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b7a6cd7a0_0_488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29b7a6cd7a0_0_488"/>
          <p:cNvSpPr txBox="1"/>
          <p:nvPr>
            <p:ph idx="1" type="body"/>
          </p:nvPr>
        </p:nvSpPr>
        <p:spPr>
          <a:xfrm>
            <a:off x="3887788" y="987425"/>
            <a:ext cx="4629300" cy="5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4" name="Google Shape;174;g29b7a6cd7a0_0_488"/>
          <p:cNvSpPr txBox="1"/>
          <p:nvPr>
            <p:ph idx="2" type="body"/>
          </p:nvPr>
        </p:nvSpPr>
        <p:spPr>
          <a:xfrm>
            <a:off x="630238" y="2057399"/>
            <a:ext cx="2949600" cy="4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5" name="Google Shape;175;g29b7a6cd7a0_0_488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9b7a6cd7a0_0_488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9b7a6cd7a0_0_48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b7a6cd7a0_0_495"/>
          <p:cNvSpPr txBox="1"/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29b7a6cd7a0_0_495"/>
          <p:cNvSpPr/>
          <p:nvPr>
            <p:ph idx="2" type="pic"/>
          </p:nvPr>
        </p:nvSpPr>
        <p:spPr>
          <a:xfrm>
            <a:off x="3887788" y="987425"/>
            <a:ext cx="4629300" cy="54897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g29b7a6cd7a0_0_495"/>
          <p:cNvSpPr txBox="1"/>
          <p:nvPr>
            <p:ph idx="1" type="body"/>
          </p:nvPr>
        </p:nvSpPr>
        <p:spPr>
          <a:xfrm>
            <a:off x="630238" y="2057399"/>
            <a:ext cx="2949600" cy="4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2" name="Google Shape;182;g29b7a6cd7a0_0_495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29b7a6cd7a0_0_495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29b7a6cd7a0_0_49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b7a6cd7a0_0_50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29b7a6cd7a0_0_502"/>
          <p:cNvSpPr txBox="1"/>
          <p:nvPr>
            <p:ph idx="1" type="body"/>
          </p:nvPr>
        </p:nvSpPr>
        <p:spPr>
          <a:xfrm rot="5400000">
            <a:off x="2057400" y="-304800"/>
            <a:ext cx="50292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g29b7a6cd7a0_0_502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29b7a6cd7a0_0_502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g29b7a6cd7a0_0_50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b7a6cd7a0_0_508"/>
          <p:cNvSpPr txBox="1"/>
          <p:nvPr>
            <p:ph type="title"/>
          </p:nvPr>
        </p:nvSpPr>
        <p:spPr>
          <a:xfrm rot="5400000">
            <a:off x="4724400" y="2362200"/>
            <a:ext cx="6096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29b7a6cd7a0_0_508"/>
          <p:cNvSpPr txBox="1"/>
          <p:nvPr>
            <p:ph idx="1" type="body"/>
          </p:nvPr>
        </p:nvSpPr>
        <p:spPr>
          <a:xfrm rot="5400000">
            <a:off x="381000" y="304800"/>
            <a:ext cx="60960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g29b7a6cd7a0_0_508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29b7a6cd7a0_0_508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29b7a6cd7a0_0_50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b7a6cd7a0_0_514"/>
          <p:cNvSpPr txBox="1"/>
          <p:nvPr>
            <p:ph type="title"/>
          </p:nvPr>
        </p:nvSpPr>
        <p:spPr>
          <a:xfrm>
            <a:off x="311150" y="76200"/>
            <a:ext cx="8521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29b7a6cd7a0_0_514"/>
          <p:cNvSpPr txBox="1"/>
          <p:nvPr>
            <p:ph idx="1" type="body"/>
          </p:nvPr>
        </p:nvSpPr>
        <p:spPr>
          <a:xfrm>
            <a:off x="315913" y="1066800"/>
            <a:ext cx="41784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g29b7a6cd7a0_0_514"/>
          <p:cNvSpPr txBox="1"/>
          <p:nvPr>
            <p:ph idx="2" type="body"/>
          </p:nvPr>
        </p:nvSpPr>
        <p:spPr>
          <a:xfrm>
            <a:off x="4646613" y="10668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g29b7a6cd7a0_0_514"/>
          <p:cNvSpPr txBox="1"/>
          <p:nvPr>
            <p:ph idx="3" type="body"/>
          </p:nvPr>
        </p:nvSpPr>
        <p:spPr>
          <a:xfrm>
            <a:off x="315913" y="3771900"/>
            <a:ext cx="41784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g29b7a6cd7a0_0_514"/>
          <p:cNvSpPr txBox="1"/>
          <p:nvPr>
            <p:ph idx="4" type="body"/>
          </p:nvPr>
        </p:nvSpPr>
        <p:spPr>
          <a:xfrm>
            <a:off x="4646613" y="37719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g29b7a6cd7a0_0_514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29b7a6cd7a0_0_514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g29b7a6cd7a0_0_51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b7a6cd7a0_0_523"/>
          <p:cNvSpPr txBox="1"/>
          <p:nvPr>
            <p:ph type="title"/>
          </p:nvPr>
        </p:nvSpPr>
        <p:spPr>
          <a:xfrm>
            <a:off x="311150" y="76200"/>
            <a:ext cx="8521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g29b7a6cd7a0_0_523"/>
          <p:cNvSpPr txBox="1"/>
          <p:nvPr>
            <p:ph idx="1" type="body"/>
          </p:nvPr>
        </p:nvSpPr>
        <p:spPr>
          <a:xfrm>
            <a:off x="315913" y="1066800"/>
            <a:ext cx="85107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g29b7a6cd7a0_0_523"/>
          <p:cNvSpPr txBox="1"/>
          <p:nvPr>
            <p:ph idx="2" type="body"/>
          </p:nvPr>
        </p:nvSpPr>
        <p:spPr>
          <a:xfrm>
            <a:off x="315913" y="3771900"/>
            <a:ext cx="85107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g29b7a6cd7a0_0_523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g29b7a6cd7a0_0_523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29b7a6cd7a0_0_523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b7a6cd7a0_0_530"/>
          <p:cNvSpPr txBox="1"/>
          <p:nvPr>
            <p:ph type="title"/>
          </p:nvPr>
        </p:nvSpPr>
        <p:spPr>
          <a:xfrm>
            <a:off x="311150" y="76200"/>
            <a:ext cx="85218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g29b7a6cd7a0_0_530"/>
          <p:cNvSpPr txBox="1"/>
          <p:nvPr>
            <p:ph idx="1" type="body"/>
          </p:nvPr>
        </p:nvSpPr>
        <p:spPr>
          <a:xfrm>
            <a:off x="315913" y="1066800"/>
            <a:ext cx="417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g29b7a6cd7a0_0_530"/>
          <p:cNvSpPr txBox="1"/>
          <p:nvPr>
            <p:ph idx="2" type="body"/>
          </p:nvPr>
        </p:nvSpPr>
        <p:spPr>
          <a:xfrm>
            <a:off x="4646613" y="10668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29b7a6cd7a0_0_530"/>
          <p:cNvSpPr txBox="1"/>
          <p:nvPr>
            <p:ph idx="3" type="body"/>
          </p:nvPr>
        </p:nvSpPr>
        <p:spPr>
          <a:xfrm>
            <a:off x="4646613" y="3771900"/>
            <a:ext cx="41799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g29b7a6cd7a0_0_530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g29b7a6cd7a0_0_530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29b7a6cd7a0_0_53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048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648200" y="1447800"/>
            <a:ext cx="419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630238" y="2505075"/>
            <a:ext cx="3868737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4" type="body"/>
          </p:nvPr>
        </p:nvSpPr>
        <p:spPr>
          <a:xfrm>
            <a:off x="4629150" y="2505075"/>
            <a:ext cx="3887788" cy="3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/>
          <p:nvPr>
            <p:ph idx="2" type="pic"/>
          </p:nvPr>
        </p:nvSpPr>
        <p:spPr>
          <a:xfrm>
            <a:off x="3887788" y="987425"/>
            <a:ext cx="4629150" cy="548957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630238" y="2057399"/>
            <a:ext cx="2949575" cy="429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lue strip copy"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N"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0" type="dt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b7a6cd7a0_0_43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29b7a6cd7a0_0_432"/>
          <p:cNvSpPr txBox="1"/>
          <p:nvPr>
            <p:ph idx="1" type="body"/>
          </p:nvPr>
        </p:nvSpPr>
        <p:spPr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▪"/>
              <a:def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lue strip copy" id="118" name="Google Shape;118;g29b7a6cd7a0_0_4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 strip copy" id="119" name="Google Shape;119;g29b7a6cd7a0_0_4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vada_N" id="120" name="Google Shape;120;g29b7a6cd7a0_0_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9b7a6cd7a0_0_432"/>
          <p:cNvSpPr txBox="1"/>
          <p:nvPr>
            <p:ph idx="10" type="dt"/>
          </p:nvPr>
        </p:nvSpPr>
        <p:spPr>
          <a:xfrm>
            <a:off x="457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29b7a6cd7a0_0_432"/>
          <p:cNvSpPr txBox="1"/>
          <p:nvPr>
            <p:ph idx="11" type="ftr"/>
          </p:nvPr>
        </p:nvSpPr>
        <p:spPr>
          <a:xfrm>
            <a:off x="3124200" y="6553200"/>
            <a:ext cx="2895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29b7a6cd7a0_0_43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i.org/10.1016/j.jvcir.2021.103145" TargetMode="External"/><Relationship Id="rId4" Type="http://schemas.openxmlformats.org/officeDocument/2006/relationships/hyperlink" Target="https://doi.org/10.1038/s41598-022-27045-6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6.jpg"/><Relationship Id="rId5" Type="http://schemas.openxmlformats.org/officeDocument/2006/relationships/image" Target="../media/image22.png"/><Relationship Id="rId6" Type="http://schemas.openxmlformats.org/officeDocument/2006/relationships/image" Target="../media/image20.jpg"/><Relationship Id="rId7" Type="http://schemas.openxmlformats.org/officeDocument/2006/relationships/image" Target="../media/image19.jpg"/><Relationship Id="rId8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004a5db4b_0_0"/>
          <p:cNvSpPr txBox="1"/>
          <p:nvPr>
            <p:ph type="ctrTitle"/>
          </p:nvPr>
        </p:nvSpPr>
        <p:spPr>
          <a:xfrm>
            <a:off x="114300" y="224790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Two Stage Transfer Learning for Medical Imaging</a:t>
            </a:r>
            <a:endParaRPr b="0" sz="2900">
              <a:solidFill>
                <a:schemeClr val="dk1"/>
              </a:solidFill>
            </a:endParaRPr>
          </a:p>
        </p:txBody>
      </p:sp>
      <p:sp>
        <p:nvSpPr>
          <p:cNvPr id="226" name="Google Shape;226;g25004a5db4b_0_0"/>
          <p:cNvSpPr txBox="1"/>
          <p:nvPr>
            <p:ph idx="1" type="subTitle"/>
          </p:nvPr>
        </p:nvSpPr>
        <p:spPr>
          <a:xfrm>
            <a:off x="76200" y="31623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1800"/>
              <a:t>Dan Eassa, Augustine Ofoegbu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b77464075_0_42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Experiment Design</a:t>
            </a:r>
            <a:endParaRPr/>
          </a:p>
        </p:txBody>
      </p:sp>
      <p:sp>
        <p:nvSpPr>
          <p:cNvPr id="335" name="Google Shape;335;g29b77464075_0_42"/>
          <p:cNvSpPr txBox="1"/>
          <p:nvPr>
            <p:ph idx="1" type="body"/>
          </p:nvPr>
        </p:nvSpPr>
        <p:spPr>
          <a:xfrm>
            <a:off x="144075" y="1600200"/>
            <a:ext cx="4677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b="0" lang="en-US" sz="2000"/>
              <a:t>Fine Tuning task  - classification on </a:t>
            </a:r>
            <a:endParaRPr b="0" sz="20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b="0" lang="en-US" sz="2000"/>
              <a:t>INBreast, </a:t>
            </a:r>
            <a:endParaRPr b="0" sz="20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b="0" lang="en-US" sz="2000"/>
              <a:t>CBIS-DDSM, </a:t>
            </a:r>
            <a:endParaRPr b="0" sz="20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b="0" lang="en-US" sz="2000"/>
              <a:t>Brain MRI, </a:t>
            </a:r>
            <a:endParaRPr b="0" sz="20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b="0" lang="en-US" sz="2000"/>
              <a:t>Chest X-Ray</a:t>
            </a:r>
            <a:endParaRPr b="0" sz="2000"/>
          </a:p>
        </p:txBody>
      </p:sp>
      <p:sp>
        <p:nvSpPr>
          <p:cNvPr id="336" name="Google Shape;336;g29b77464075_0_42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37" name="Google Shape;337;g29b77464075_0_42"/>
          <p:cNvGraphicFramePr/>
          <p:nvPr/>
        </p:nvGraphicFramePr>
        <p:xfrm>
          <a:off x="5112138" y="19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{3D4E6547-B0BF-4E2D-BA33-3389EE268027}</a:tableStyleId>
              </a:tblPr>
              <a:tblGrid>
                <a:gridCol w="476250"/>
                <a:gridCol w="714375"/>
                <a:gridCol w="1057275"/>
                <a:gridCol w="1409700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Exp Num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Model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Pretraining Stage 1 Dataset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Pretraining Stage 2 Dataset</a:t>
                      </a:r>
                      <a:endParaRPr b="1" sz="1100"/>
                    </a:p>
                  </a:txBody>
                  <a:tcPr marT="63500" marB="63500" marR="63500" marL="63500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Swin T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ImageNet 1k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General medical images</a:t>
                      </a:r>
                      <a:endParaRPr sz="1100"/>
                    </a:p>
                  </a:txBody>
                  <a:tcPr marT="63500" marB="63500" marR="63500" marL="63500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Swin T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Swin T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General medical images</a:t>
                      </a:r>
                      <a:endParaRPr sz="1100"/>
                    </a:p>
                  </a:txBody>
                  <a:tcPr marT="63500" marB="63500" marR="63500" marL="63500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 vMerge="1"/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7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Swin T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b77464075_0_14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343" name="Google Shape;343;g29b77464075_0_1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44" name="Google Shape;344;g29b77464075_0_14"/>
          <p:cNvGraphicFramePr/>
          <p:nvPr/>
        </p:nvGraphicFramePr>
        <p:xfrm>
          <a:off x="114775" y="116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{3D4E6547-B0BF-4E2D-BA33-3389EE268027}</a:tableStyleId>
              </a:tblPr>
              <a:tblGrid>
                <a:gridCol w="531175"/>
                <a:gridCol w="750975"/>
                <a:gridCol w="984975"/>
                <a:gridCol w="942550"/>
                <a:gridCol w="942550"/>
                <a:gridCol w="1916500"/>
                <a:gridCol w="954775"/>
                <a:gridCol w="1057375"/>
                <a:gridCol w="939375"/>
              </a:tblGrid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Exp Num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Model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Pretraining Stage 1 Dataset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Pretraining Stage 2 Dataset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Train/Test Dataset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Train Accuracy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Train Loss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Test Accuracy</a:t>
                      </a:r>
                      <a:endParaRPr b="1"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Test Loss</a:t>
                      </a:r>
                      <a:endParaRPr b="1" sz="1100"/>
                    </a:p>
                  </a:txBody>
                  <a:tcPr marT="63500" marB="63500" marR="63500" marL="63500" anchor="ctr"/>
                </a:tc>
              </a:tr>
              <a:tr h="27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MIAS+INBreast+DDSM+RSNA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MIAS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0.570</a:t>
                      </a:r>
                      <a:endParaRPr b="1" sz="1100"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0.8416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INBreast</a:t>
                      </a:r>
                      <a:endParaRPr sz="1200"/>
                    </a:p>
                  </a:txBody>
                  <a:tcPr marT="63500" marB="63500" marR="63500" marL="63500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0.4769</a:t>
                      </a:r>
                      <a:endParaRPr sz="1100"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INBreast 80/20</a:t>
                      </a:r>
                      <a:endParaRPr sz="11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CBIS-DDSM 80/20</a:t>
                      </a:r>
                      <a:endParaRPr sz="1100"/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0.570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0.086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N/A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N/A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Swin T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General medical images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7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Swin T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INBreast 80/20</a:t>
                      </a:r>
                      <a:endParaRPr sz="11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0.458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1.877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0.45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1.233</a:t>
                      </a:r>
                      <a:endParaRPr sz="10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/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9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ImageNet-1k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/>
                        <a:t>Brain MRI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80/20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1.0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1.</a:t>
                      </a:r>
                      <a:r>
                        <a:rPr lang="en-US" sz="1100"/>
                        <a:t>884e0</a:t>
                      </a:r>
                      <a:r>
                        <a:rPr lang="en-US" sz="1100"/>
                        <a:t>6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0.9161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0.9681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None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Brain MRI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80/20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0.7929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0.4929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0.6905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0.5915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ResNet 50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ImageNet-1k</a:t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Chest XRay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80/20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0.8484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0.3862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0.8125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0.6320</a:t>
                      </a:r>
                      <a:endParaRPr sz="1100"/>
                    </a:p>
                  </a:txBody>
                  <a:tcPr marT="63500" marB="63500" marR="63500" marL="63500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b7a6cd7a0_0_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350" name="Google Shape;350;g29b7a6cd7a0_0_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g29b7a6cd7a0_0_0"/>
          <p:cNvSpPr txBox="1"/>
          <p:nvPr>
            <p:ph idx="1" type="body"/>
          </p:nvPr>
        </p:nvSpPr>
        <p:spPr>
          <a:xfrm>
            <a:off x="577520" y="5796300"/>
            <a:ext cx="28035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/>
              <a:t>Pretrained</a:t>
            </a:r>
            <a:endParaRPr b="0" sz="1400"/>
          </a:p>
        </p:txBody>
      </p:sp>
      <p:sp>
        <p:nvSpPr>
          <p:cNvPr id="352" name="Google Shape;352;g29b7a6cd7a0_0_0"/>
          <p:cNvSpPr txBox="1"/>
          <p:nvPr>
            <p:ph idx="1" type="body"/>
          </p:nvPr>
        </p:nvSpPr>
        <p:spPr>
          <a:xfrm>
            <a:off x="1267875" y="1143000"/>
            <a:ext cx="71655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Brain MRI Images for Brain </a:t>
            </a:r>
            <a:r>
              <a:rPr b="0" lang="en-US"/>
              <a:t>Tumor Detection</a:t>
            </a:r>
            <a:endParaRPr b="0"/>
          </a:p>
        </p:txBody>
      </p:sp>
      <p:pic>
        <p:nvPicPr>
          <p:cNvPr id="353" name="Google Shape;353;g29b7a6cd7a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400" y="2424025"/>
            <a:ext cx="3800025" cy="302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9b7a6cd7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00" y="2418050"/>
            <a:ext cx="3800024" cy="302195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9b7a6cd7a0_0_0"/>
          <p:cNvSpPr txBox="1"/>
          <p:nvPr>
            <p:ph idx="1" type="body"/>
          </p:nvPr>
        </p:nvSpPr>
        <p:spPr>
          <a:xfrm>
            <a:off x="5025658" y="5786300"/>
            <a:ext cx="28035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/>
              <a:t>Random Initialization</a:t>
            </a:r>
            <a:endParaRPr b="0" sz="1400"/>
          </a:p>
        </p:txBody>
      </p:sp>
      <p:sp>
        <p:nvSpPr>
          <p:cNvPr id="356" name="Google Shape;356;g29b7a6cd7a0_0_0"/>
          <p:cNvSpPr txBox="1"/>
          <p:nvPr>
            <p:ph idx="1" type="body"/>
          </p:nvPr>
        </p:nvSpPr>
        <p:spPr>
          <a:xfrm>
            <a:off x="2635183" y="1780525"/>
            <a:ext cx="28035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0" lang="en-US" sz="1400"/>
              <a:t>169 train, 84 test images </a:t>
            </a:r>
            <a:endParaRPr b="0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b77464075_0_21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Challenges and Future Works</a:t>
            </a:r>
            <a:endParaRPr/>
          </a:p>
        </p:txBody>
      </p:sp>
      <p:sp>
        <p:nvSpPr>
          <p:cNvPr id="362" name="Google Shape;362;g29b77464075_0_21"/>
          <p:cNvSpPr txBox="1"/>
          <p:nvPr>
            <p:ph idx="1" type="body"/>
          </p:nvPr>
        </p:nvSpPr>
        <p:spPr>
          <a:xfrm>
            <a:off x="304800" y="1240825"/>
            <a:ext cx="8534400" cy="5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Creating many class labels in narrow domain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Potential Solution: artificially expand number of classifications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Create combined classification from two descriptors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Visualize Learned Feature Maps</a:t>
            </a:r>
            <a:endParaRPr b="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Finetune several different layers in each model</a:t>
            </a:r>
            <a:endParaRPr b="0"/>
          </a:p>
        </p:txBody>
      </p:sp>
      <p:sp>
        <p:nvSpPr>
          <p:cNvPr id="363" name="Google Shape;363;g29b77464075_0_21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4" name="Google Shape;364;g29b77464075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400" y="3617000"/>
            <a:ext cx="4856075" cy="14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9b77464075_0_21"/>
          <p:cNvSpPr txBox="1"/>
          <p:nvPr/>
        </p:nvSpPr>
        <p:spPr>
          <a:xfrm>
            <a:off x="2913325" y="4912400"/>
            <a:ext cx="2856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INBreast metadata</a:t>
            </a:r>
            <a:endParaRPr sz="2200">
              <a:solidFill>
                <a:schemeClr val="dk1"/>
              </a:solidFill>
            </a:endParaRPr>
          </a:p>
        </p:txBody>
      </p:sp>
      <p:cxnSp>
        <p:nvCxnSpPr>
          <p:cNvPr id="366" name="Google Shape;366;g29b77464075_0_21"/>
          <p:cNvCxnSpPr/>
          <p:nvPr/>
        </p:nvCxnSpPr>
        <p:spPr>
          <a:xfrm>
            <a:off x="6111400" y="3319200"/>
            <a:ext cx="0" cy="34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g29b77464075_0_21"/>
          <p:cNvCxnSpPr/>
          <p:nvPr/>
        </p:nvCxnSpPr>
        <p:spPr>
          <a:xfrm>
            <a:off x="5674750" y="3319200"/>
            <a:ext cx="0" cy="342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b77464075_0_28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373" name="Google Shape;373;g29b77464075_0_28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74" name="Google Shape;374;g29b77464075_0_28"/>
          <p:cNvGraphicFramePr/>
          <p:nvPr/>
        </p:nvGraphicFramePr>
        <p:xfrm>
          <a:off x="364438" y="1715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{3D4E6547-B0BF-4E2D-BA33-3389EE268027}</a:tableStyleId>
              </a:tblPr>
              <a:tblGrid>
                <a:gridCol w="727225"/>
                <a:gridCol w="1950825"/>
                <a:gridCol w="4732775"/>
                <a:gridCol w="1004275"/>
              </a:tblGrid>
              <a:tr h="32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S/N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Task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Description</a:t>
                      </a:r>
                      <a:endParaRPr b="1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ECD</a:t>
                      </a:r>
                      <a:endParaRPr b="1"/>
                    </a:p>
                  </a:txBody>
                  <a:tcPr marT="63500" marB="63500" marR="63500" marL="63500"/>
                </a:tc>
              </a:tr>
              <a:tr h="54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Dataset Collection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Compile all medical datasets for final aggregated dataset.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11/25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40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Train Benchmark Experiments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Train experiments using traditional transfer learning.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11/25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65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Test Benchmark Experiments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Test experiments using traditional transfer learning.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11/29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1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Dataset Preprocessing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Clean, convert to common format, preprocess, and organize images by classification, and aggregate into final dataset.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11/29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697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Model Training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Training our models on different identified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tasks using the relevant datasets.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12/9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1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Experiments and Evaluations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Test models, make adjustments, compile results.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12/22</a:t>
                      </a:r>
                      <a:endParaRPr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b77464075_0_3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80" name="Google Shape;380;g29b77464075_0_35"/>
          <p:cNvSpPr txBox="1"/>
          <p:nvPr>
            <p:ph idx="1" type="body"/>
          </p:nvPr>
        </p:nvSpPr>
        <p:spPr>
          <a:xfrm>
            <a:off x="134700" y="1270775"/>
            <a:ext cx="8874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Yang Wen, Leiting Chen, Yu Deng, Chuan Zhou, </a:t>
            </a:r>
            <a:r>
              <a:rPr b="0" i="1" lang="en-US" sz="1200"/>
              <a:t>Rethinking pre-training on medical imaging</a:t>
            </a:r>
            <a:r>
              <a:rPr b="0" lang="en-US" sz="1200"/>
              <a:t>, Journal of Visual Communication and Image Representation, Volume 78, 2021, 103145, ISSN 1047-3203, </a:t>
            </a:r>
            <a:r>
              <a:rPr b="0" lang="en-US" sz="1200">
                <a:uFill>
                  <a:noFill/>
                </a:uFill>
                <a:hlinkClick r:id="rId3"/>
              </a:rPr>
              <a:t>https://doi.org/10.1016/j.jvcir.2021.103145</a:t>
            </a:r>
            <a:r>
              <a:rPr b="0" lang="en-US" sz="1200"/>
              <a:t>.</a:t>
            </a:r>
            <a:endParaRPr b="0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N. Tajbakhsh et al., </a:t>
            </a:r>
            <a:r>
              <a:rPr b="0" i="1" lang="en-US" sz="1200"/>
              <a:t>Convolutional Neural Networks for Medical Image Analysis: Full Training or Fine Tuning?</a:t>
            </a:r>
            <a:r>
              <a:rPr b="0" lang="en-US" sz="1200"/>
              <a:t>, in IEEE Transactions on Medical Imaging, vol. 35, no. 5, pp. 1299-1312, May 2016, doi: 10.1109/TMI.2016.2535302.</a:t>
            </a:r>
            <a:endParaRPr b="0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Ayana G, Park J, Choe SW. </a:t>
            </a:r>
            <a:r>
              <a:rPr b="0" i="1" lang="en-US" sz="1200"/>
              <a:t>Patchless Multi-Stage Transfer Learning for Improved Mammographic Breast Mass Classification</a:t>
            </a:r>
            <a:r>
              <a:rPr b="0" lang="en-US" sz="1200"/>
              <a:t>. Cancers (Basel). 2022 Mar 1;14(5):1280. doi: 10.3390/cancers14051280. PMID: 35267587; PMCID: PMC8909211.</a:t>
            </a:r>
            <a:endParaRPr b="0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Li, Y., Han, Y., Li, Z. et al. </a:t>
            </a:r>
            <a:r>
              <a:rPr b="0" i="1" lang="en-US" sz="1200"/>
              <a:t>A transfer learning-based multimodal neural network combining metadata and multiple medical images for glaucoma type diagnosis.</a:t>
            </a:r>
            <a:r>
              <a:rPr b="0" lang="en-US" sz="1200"/>
              <a:t> Sci Rep 13, 12076 (2023). </a:t>
            </a:r>
            <a:r>
              <a:rPr b="0" lang="en-US" sz="1200">
                <a:uFill>
                  <a:noFill/>
                </a:uFill>
                <a:hlinkClick r:id="rId4"/>
              </a:rPr>
              <a:t>https://doi.org/10.1038/s41598-022-27045-6</a:t>
            </a:r>
            <a:endParaRPr b="0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Huix, J. P., Ganeshan, A. R., Haslum, J. F., Söderberg, M., Matsoukas, C., &amp; Smith, K. (2023). </a:t>
            </a:r>
            <a:r>
              <a:rPr b="0" i="1" lang="en-US" sz="1200"/>
              <a:t>Are Natural Domain Foundation Models Useful for Medical Image Classification?</a:t>
            </a:r>
            <a:r>
              <a:rPr b="0" lang="en-US" sz="1200"/>
              <a:t>. arXiv preprint arXiv:2310.19522.</a:t>
            </a:r>
            <a:endParaRPr b="0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Matsoukas, C., Haslum, J. F., Sorkhei, M., Söderberg, M., &amp; Smith, K. (2022). </a:t>
            </a:r>
            <a:r>
              <a:rPr b="0" i="1" lang="en-US" sz="1200"/>
              <a:t>What makes transfer learning work for medical images: Feature reuse &amp; other factors</a:t>
            </a:r>
            <a:r>
              <a:rPr b="0" lang="en-US" sz="1200"/>
              <a:t>. In Proceedings of the IEEE/CVF Conference on Computer Vision and Pattern Recognition (pp. 9225-9234).</a:t>
            </a:r>
            <a:endParaRPr b="0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Entezari, R., Wortsman, M., Saukh, O., Shariatnia, M. M., Sedghi, H., &amp; Schmidt, L. (2023). T</a:t>
            </a:r>
            <a:r>
              <a:rPr b="0" i="1" lang="en-US" sz="1200"/>
              <a:t>he Role of Pre-training Data in Transfer Learning</a:t>
            </a:r>
            <a:r>
              <a:rPr b="0" lang="en-US" sz="1200"/>
              <a:t>. arXiv preprint arXiv:2302.13602.</a:t>
            </a:r>
            <a:endParaRPr b="0"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0" lang="en-US" sz="1200"/>
              <a:t>Bulathsinghalage &amp; Liu, Lu. (2022). </a:t>
            </a:r>
            <a:r>
              <a:rPr b="0" i="1" lang="en-US" sz="1200"/>
              <a:t>Transfer Learning Pre-training Dataset Effect Analysis for Breast Cancer Images. </a:t>
            </a:r>
            <a:r>
              <a:rPr b="0" lang="en-US" sz="1200"/>
              <a:t>EPiC Series. https://par.nsf.gov/servlets/purl/10341853</a:t>
            </a:r>
            <a:endParaRPr b="0" sz="1200"/>
          </a:p>
        </p:txBody>
      </p:sp>
      <p:sp>
        <p:nvSpPr>
          <p:cNvPr id="381" name="Google Shape;381;g29b77464075_0_3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9b7a6cd7a0_0_25"/>
          <p:cNvSpPr txBox="1"/>
          <p:nvPr>
            <p:ph type="title"/>
          </p:nvPr>
        </p:nvSpPr>
        <p:spPr>
          <a:xfrm>
            <a:off x="1447800" y="5334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87" name="Google Shape;387;g29b7a6cd7a0_0_2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8" name="Google Shape;388;g29b7a6cd7a0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25" y="1253525"/>
            <a:ext cx="7791725" cy="518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b77464075_0_0"/>
          <p:cNvSpPr txBox="1"/>
          <p:nvPr>
            <p:ph idx="1" type="body"/>
          </p:nvPr>
        </p:nvSpPr>
        <p:spPr>
          <a:xfrm>
            <a:off x="304800" y="1429550"/>
            <a:ext cx="8623200" cy="20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0" lang="en-US" sz="2100"/>
              <a:t>Goal is to </a:t>
            </a:r>
            <a:r>
              <a:rPr b="0" lang="en-US" sz="2100"/>
              <a:t>i</a:t>
            </a:r>
            <a:r>
              <a:rPr b="0" lang="en-US" sz="2100"/>
              <a:t>mprove classification results by implementing two stage transfer learning approach</a:t>
            </a:r>
            <a:endParaRPr sz="20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b="0" lang="en-US" sz="2100"/>
              <a:t>Provide medical imaging dataset and pre-trained backbone for other tasks</a:t>
            </a:r>
            <a:endParaRPr b="0" sz="2100"/>
          </a:p>
        </p:txBody>
      </p:sp>
      <p:sp>
        <p:nvSpPr>
          <p:cNvPr id="232" name="Google Shape;232;g29b77464075_0_0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233" name="Google Shape;233;g29b77464075_0_0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4" name="Google Shape;234;g29b77464075_0_0"/>
          <p:cNvGrpSpPr/>
          <p:nvPr/>
        </p:nvGrpSpPr>
        <p:grpSpPr>
          <a:xfrm>
            <a:off x="1916025" y="3200025"/>
            <a:ext cx="5311950" cy="3043950"/>
            <a:chOff x="1916025" y="3200025"/>
            <a:chExt cx="5311950" cy="3043950"/>
          </a:xfrm>
        </p:grpSpPr>
        <p:pic>
          <p:nvPicPr>
            <p:cNvPr id="235" name="Google Shape;235;g29b77464075_0_0"/>
            <p:cNvPicPr preferRelativeResize="0"/>
            <p:nvPr/>
          </p:nvPicPr>
          <p:blipFill rotWithShape="1">
            <a:blip r:embed="rId3">
              <a:alphaModFix/>
            </a:blip>
            <a:srcRect b="0" l="0" r="0" t="30953"/>
            <a:stretch/>
          </p:blipFill>
          <p:spPr>
            <a:xfrm>
              <a:off x="1916025" y="3296000"/>
              <a:ext cx="5311950" cy="2947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g29b77464075_0_0"/>
            <p:cNvSpPr/>
            <p:nvPr/>
          </p:nvSpPr>
          <p:spPr>
            <a:xfrm>
              <a:off x="5941650" y="3200025"/>
              <a:ext cx="810600" cy="3027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9b77464075_0_73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242" name="Google Shape;242;g29b77464075_0_73"/>
          <p:cNvSpPr txBox="1"/>
          <p:nvPr>
            <p:ph idx="1" type="body"/>
          </p:nvPr>
        </p:nvSpPr>
        <p:spPr>
          <a:xfrm>
            <a:off x="304800" y="16002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1st stage of transfer learning will use ImageNet-1k pretrained weights</a:t>
            </a:r>
            <a:endParaRPr b="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2nd stage of transfer learning will use a large medical images dataset</a:t>
            </a:r>
            <a:endParaRPr b="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Dataset will contain images from </a:t>
            </a:r>
            <a:endParaRPr b="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b="0" lang="en-US"/>
              <a:t>diverse modalities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b="0" lang="en-US"/>
              <a:t>diverse body parts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increased number of </a:t>
            </a:r>
            <a:r>
              <a:rPr b="0" lang="en-US"/>
              <a:t>classifications </a:t>
            </a:r>
            <a:r>
              <a:rPr lang="en-US"/>
              <a:t>compared to </a:t>
            </a:r>
            <a:r>
              <a:rPr b="0" lang="en-US"/>
              <a:t>mammography </a:t>
            </a:r>
            <a:r>
              <a:rPr lang="en-US"/>
              <a:t>classification task</a:t>
            </a:r>
            <a:endParaRPr b="0"/>
          </a:p>
        </p:txBody>
      </p:sp>
      <p:sp>
        <p:nvSpPr>
          <p:cNvPr id="243" name="Google Shape;243;g29b77464075_0_73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b7a6cd7a0_0_405"/>
          <p:cNvSpPr txBox="1"/>
          <p:nvPr>
            <p:ph type="title"/>
          </p:nvPr>
        </p:nvSpPr>
        <p:spPr>
          <a:xfrm>
            <a:off x="2247850" y="279500"/>
            <a:ext cx="48006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Datasets</a:t>
            </a:r>
            <a:endParaRPr/>
          </a:p>
        </p:txBody>
      </p:sp>
      <p:sp>
        <p:nvSpPr>
          <p:cNvPr id="249" name="Google Shape;249;g29b7a6cd7a0_0_405"/>
          <p:cNvSpPr txBox="1"/>
          <p:nvPr>
            <p:ph idx="12" type="sldNum"/>
          </p:nvPr>
        </p:nvSpPr>
        <p:spPr>
          <a:xfrm>
            <a:off x="6553200" y="6599170"/>
            <a:ext cx="17616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g29b7a6cd7a0_0_405"/>
          <p:cNvPicPr preferRelativeResize="0"/>
          <p:nvPr/>
        </p:nvPicPr>
        <p:blipFill rotWithShape="1">
          <a:blip r:embed="rId3">
            <a:alphaModFix/>
          </a:blip>
          <a:srcRect b="0" l="0" r="80982" t="0"/>
          <a:stretch/>
        </p:blipFill>
        <p:spPr>
          <a:xfrm>
            <a:off x="350424" y="1627576"/>
            <a:ext cx="746225" cy="10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9b7a6cd7a0_0_405"/>
          <p:cNvPicPr preferRelativeResize="0"/>
          <p:nvPr/>
        </p:nvPicPr>
        <p:blipFill rotWithShape="1">
          <a:blip r:embed="rId3">
            <a:alphaModFix/>
          </a:blip>
          <a:srcRect b="0" l="31379" r="50198" t="0"/>
          <a:stretch/>
        </p:blipFill>
        <p:spPr>
          <a:xfrm>
            <a:off x="8051250" y="5015675"/>
            <a:ext cx="746225" cy="110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9b7a6cd7a0_0_405"/>
          <p:cNvPicPr preferRelativeResize="0"/>
          <p:nvPr/>
        </p:nvPicPr>
        <p:blipFill rotWithShape="1">
          <a:blip r:embed="rId3">
            <a:alphaModFix/>
          </a:blip>
          <a:srcRect b="0" l="74740" r="18811" t="0"/>
          <a:stretch/>
        </p:blipFill>
        <p:spPr>
          <a:xfrm>
            <a:off x="271500" y="4915625"/>
            <a:ext cx="435338" cy="10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9b7a6cd7a0_0_405"/>
          <p:cNvPicPr preferRelativeResize="0"/>
          <p:nvPr/>
        </p:nvPicPr>
        <p:blipFill rotWithShape="1">
          <a:blip r:embed="rId3">
            <a:alphaModFix/>
          </a:blip>
          <a:srcRect b="0" l="18961" r="68578" t="0"/>
          <a:stretch/>
        </p:blipFill>
        <p:spPr>
          <a:xfrm>
            <a:off x="8082698" y="1454722"/>
            <a:ext cx="746225" cy="106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9b7a6cd7a0_0_405"/>
          <p:cNvPicPr preferRelativeResize="0"/>
          <p:nvPr/>
        </p:nvPicPr>
        <p:blipFill rotWithShape="1">
          <a:blip r:embed="rId3">
            <a:alphaModFix/>
          </a:blip>
          <a:srcRect b="0" l="80982" r="12569" t="0"/>
          <a:stretch/>
        </p:blipFill>
        <p:spPr>
          <a:xfrm>
            <a:off x="8576482" y="3383299"/>
            <a:ext cx="252442" cy="10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9b7a6cd7a0_0_405"/>
          <p:cNvPicPr preferRelativeResize="0"/>
          <p:nvPr/>
        </p:nvPicPr>
        <p:blipFill rotWithShape="1">
          <a:blip r:embed="rId3">
            <a:alphaModFix/>
          </a:blip>
          <a:srcRect b="0" l="49925" r="24814" t="0"/>
          <a:stretch/>
        </p:blipFill>
        <p:spPr>
          <a:xfrm>
            <a:off x="271499" y="3000276"/>
            <a:ext cx="988877" cy="106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9b7a6cd7a0_0_405"/>
          <p:cNvPicPr preferRelativeResize="0"/>
          <p:nvPr/>
        </p:nvPicPr>
        <p:blipFill rotWithShape="1">
          <a:blip r:embed="rId3">
            <a:alphaModFix/>
          </a:blip>
          <a:srcRect b="0" l="87276" r="6595" t="0"/>
          <a:stretch/>
        </p:blipFill>
        <p:spPr>
          <a:xfrm>
            <a:off x="8117397" y="3355364"/>
            <a:ext cx="252452" cy="112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9b7a6cd7a0_0_405"/>
          <p:cNvPicPr preferRelativeResize="0"/>
          <p:nvPr/>
        </p:nvPicPr>
        <p:blipFill rotWithShape="1">
          <a:blip r:embed="rId3">
            <a:alphaModFix/>
          </a:blip>
          <a:srcRect b="0" l="93872" r="0" t="0"/>
          <a:stretch/>
        </p:blipFill>
        <p:spPr>
          <a:xfrm>
            <a:off x="924600" y="4915625"/>
            <a:ext cx="435348" cy="110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9b7a6cd7a0_0_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950" y="1153875"/>
            <a:ext cx="6537125" cy="519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b7a6cd7a0_0_155"/>
          <p:cNvSpPr txBox="1"/>
          <p:nvPr>
            <p:ph type="title"/>
          </p:nvPr>
        </p:nvSpPr>
        <p:spPr>
          <a:xfrm>
            <a:off x="2486000" y="298950"/>
            <a:ext cx="3553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/>
              <a:t>Previous Works</a:t>
            </a:r>
            <a:endParaRPr u="sng"/>
          </a:p>
        </p:txBody>
      </p:sp>
      <p:sp>
        <p:nvSpPr>
          <p:cNvPr id="264" name="Google Shape;264;g29b7a6cd7a0_0_155"/>
          <p:cNvSpPr txBox="1"/>
          <p:nvPr>
            <p:ph idx="12" type="sldNum"/>
          </p:nvPr>
        </p:nvSpPr>
        <p:spPr>
          <a:xfrm>
            <a:off x="6553200" y="8737600"/>
            <a:ext cx="2133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g29b7a6cd7a0_0_155"/>
          <p:cNvSpPr txBox="1"/>
          <p:nvPr>
            <p:ph idx="1" type="body"/>
          </p:nvPr>
        </p:nvSpPr>
        <p:spPr>
          <a:xfrm>
            <a:off x="139750" y="1532525"/>
            <a:ext cx="8894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b="0" lang="en-US" sz="1500"/>
              <a:t>For classification task pretraining on dataset with closest modality produces best results</a:t>
            </a:r>
            <a:endParaRPr b="0"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b="0" lang="en-US" sz="1500"/>
              <a:t>Similar modalities show worse transfer to segmentation tasks</a:t>
            </a:r>
            <a:endParaRPr b="0" sz="1500"/>
          </a:p>
        </p:txBody>
      </p:sp>
      <p:pic>
        <p:nvPicPr>
          <p:cNvPr id="266" name="Google Shape;266;g29b7a6cd7a0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25" y="2996583"/>
            <a:ext cx="8693912" cy="2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9b7a6cd7a0_0_155"/>
          <p:cNvSpPr/>
          <p:nvPr/>
        </p:nvSpPr>
        <p:spPr>
          <a:xfrm>
            <a:off x="5790433" y="2910581"/>
            <a:ext cx="3243767" cy="2960144"/>
          </a:xfrm>
          <a:prstGeom prst="flowChartProcess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9b7a6cd7a0_0_155"/>
          <p:cNvSpPr/>
          <p:nvPr/>
        </p:nvSpPr>
        <p:spPr>
          <a:xfrm>
            <a:off x="2654748" y="2910581"/>
            <a:ext cx="3135685" cy="2960144"/>
          </a:xfrm>
          <a:prstGeom prst="flowChartProcess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9b7a6cd7a0_0_155"/>
          <p:cNvSpPr txBox="1"/>
          <p:nvPr/>
        </p:nvSpPr>
        <p:spPr>
          <a:xfrm>
            <a:off x="6670138" y="2343225"/>
            <a:ext cx="2175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segmentation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0" name="Google Shape;270;g29b7a6cd7a0_0_155"/>
          <p:cNvSpPr txBox="1"/>
          <p:nvPr/>
        </p:nvSpPr>
        <p:spPr>
          <a:xfrm>
            <a:off x="3381571" y="2343225"/>
            <a:ext cx="2175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classification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71" name="Google Shape;271;g29b7a6cd7a0_0_155"/>
          <p:cNvSpPr txBox="1"/>
          <p:nvPr/>
        </p:nvSpPr>
        <p:spPr>
          <a:xfrm>
            <a:off x="868925" y="6037350"/>
            <a:ext cx="7527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</a:rPr>
              <a:t>Yang Wen, Leiting Chen, Yu Deng, Chuan Zhou, Rethinking pre-training on medical imaging, Journal of Visual Communication and Image Representation, Volume 78, 2021, 103145, ISSN 1047-3203, https://doi.org/10.1016/j.jvcir.2021.103145. (https://www.sciencedirect.com/science/article/pii/S1047320321000894)</a:t>
            </a:r>
            <a:endParaRPr sz="900">
              <a:solidFill>
                <a:srgbClr val="000000"/>
              </a:solidFill>
            </a:endParaRPr>
          </a:p>
        </p:txBody>
      </p:sp>
      <p:sp>
        <p:nvSpPr>
          <p:cNvPr id="272" name="Google Shape;272;g29b7a6cd7a0_0_155"/>
          <p:cNvSpPr txBox="1"/>
          <p:nvPr>
            <p:ph type="title"/>
          </p:nvPr>
        </p:nvSpPr>
        <p:spPr>
          <a:xfrm>
            <a:off x="1321625" y="845500"/>
            <a:ext cx="75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/>
              <a:t>Rethinking pre-training on medical imaging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9b7a6cd7a0_0_544"/>
          <p:cNvSpPr txBox="1"/>
          <p:nvPr>
            <p:ph type="title"/>
          </p:nvPr>
        </p:nvSpPr>
        <p:spPr>
          <a:xfrm>
            <a:off x="1427825" y="420925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/>
              <a:t>2. Patchless Multi-Stage Transfer Learning for Improved Mammographic Breast Mass Classification</a:t>
            </a:r>
            <a:endParaRPr sz="2000"/>
          </a:p>
        </p:txBody>
      </p:sp>
      <p:sp>
        <p:nvSpPr>
          <p:cNvPr id="278" name="Google Shape;278;g29b7a6cd7a0_0_54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9" name="Google Shape;279;g29b7a6cd7a0_0_544"/>
          <p:cNvPicPr preferRelativeResize="0"/>
          <p:nvPr/>
        </p:nvPicPr>
        <p:blipFill rotWithShape="1">
          <a:blip r:embed="rId3">
            <a:alphaModFix/>
          </a:blip>
          <a:srcRect b="43310" l="0" r="0" t="0"/>
          <a:stretch/>
        </p:blipFill>
        <p:spPr>
          <a:xfrm>
            <a:off x="332050" y="1994125"/>
            <a:ext cx="3964125" cy="3486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g29b7a6cd7a0_0_544"/>
          <p:cNvGrpSpPr/>
          <p:nvPr/>
        </p:nvGrpSpPr>
        <p:grpSpPr>
          <a:xfrm>
            <a:off x="4722749" y="2626768"/>
            <a:ext cx="3964042" cy="3486206"/>
            <a:chOff x="5288750" y="1525000"/>
            <a:chExt cx="3487325" cy="2520574"/>
          </a:xfrm>
        </p:grpSpPr>
        <p:pic>
          <p:nvPicPr>
            <p:cNvPr id="281" name="Google Shape;281;g29b7a6cd7a0_0_544"/>
            <p:cNvPicPr preferRelativeResize="0"/>
            <p:nvPr/>
          </p:nvPicPr>
          <p:blipFill rotWithShape="1">
            <a:blip r:embed="rId3">
              <a:alphaModFix/>
            </a:blip>
            <a:srcRect b="0" l="0" r="0" t="56086"/>
            <a:stretch/>
          </p:blipFill>
          <p:spPr>
            <a:xfrm>
              <a:off x="5288750" y="1669751"/>
              <a:ext cx="3487325" cy="2375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g29b7a6cd7a0_0_544"/>
            <p:cNvPicPr preferRelativeResize="0"/>
            <p:nvPr/>
          </p:nvPicPr>
          <p:blipFill rotWithShape="1">
            <a:blip r:embed="rId3">
              <a:alphaModFix/>
            </a:blip>
            <a:srcRect b="97324" l="0" r="0" t="0"/>
            <a:stretch/>
          </p:blipFill>
          <p:spPr>
            <a:xfrm>
              <a:off x="5288750" y="1525000"/>
              <a:ext cx="3487325" cy="144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g29b7a6cd7a0_0_544"/>
          <p:cNvSpPr txBox="1"/>
          <p:nvPr/>
        </p:nvSpPr>
        <p:spPr>
          <a:xfrm>
            <a:off x="149750" y="6112975"/>
            <a:ext cx="8824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Ayana G, Park J, Choe S-w. Patchless Multi-Stage Transfer Learning for Improved Mammographic Breast Mass Classification. Cancers. 2022; 14(5):1280. https://doi.org/10.3390/cancers14051280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84" name="Google Shape;284;g29b7a6cd7a0_0_544"/>
          <p:cNvSpPr txBox="1"/>
          <p:nvPr/>
        </p:nvSpPr>
        <p:spPr>
          <a:xfrm>
            <a:off x="269525" y="1311375"/>
            <a:ext cx="836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Pre Training</a:t>
            </a:r>
            <a:r>
              <a:rPr lang="en-US" sz="2200">
                <a:solidFill>
                  <a:schemeClr val="dk1"/>
                </a:solidFill>
              </a:rPr>
              <a:t> on medical images led to better classification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9b7a6cd7a0_0_574"/>
          <p:cNvSpPr txBox="1"/>
          <p:nvPr>
            <p:ph type="title"/>
          </p:nvPr>
        </p:nvSpPr>
        <p:spPr>
          <a:xfrm>
            <a:off x="1447800" y="4572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3. Transfer Learning Pre-training Dataset Effect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/>
              <a:t>Analysis for Breast Cancer Imaging</a:t>
            </a:r>
            <a:endParaRPr sz="2000"/>
          </a:p>
        </p:txBody>
      </p:sp>
      <p:sp>
        <p:nvSpPr>
          <p:cNvPr id="290" name="Google Shape;290;g29b7a6cd7a0_0_57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g29b7a6cd7a0_0_574"/>
          <p:cNvSpPr txBox="1"/>
          <p:nvPr/>
        </p:nvSpPr>
        <p:spPr>
          <a:xfrm>
            <a:off x="149750" y="6112975"/>
            <a:ext cx="8824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Bulathsinghalage, Koushik &amp; Liu, Lu. (2022). Transfer Learning Pre-training Dataset Effect Analysis for Breast Cancer Images.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2" name="Google Shape;292;g29b7a6cd7a0_0_574"/>
          <p:cNvSpPr txBox="1"/>
          <p:nvPr/>
        </p:nvSpPr>
        <p:spPr>
          <a:xfrm>
            <a:off x="389325" y="1214200"/>
            <a:ext cx="83589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Fine-tuning can mask the </a:t>
            </a:r>
            <a:r>
              <a:rPr lang="en-US" sz="1500">
                <a:solidFill>
                  <a:schemeClr val="dk1"/>
                </a:solidFill>
              </a:rPr>
              <a:t>inefficacy</a:t>
            </a:r>
            <a:r>
              <a:rPr lang="en-US" sz="1500">
                <a:solidFill>
                  <a:schemeClr val="dk1"/>
                </a:solidFill>
              </a:rPr>
              <a:t> of a pre-training dataset and give false impression of high classification performance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Some datasets are not a good pre-training datasets for classification on others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93" name="Google Shape;293;g29b7a6cd7a0_0_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598700"/>
            <a:ext cx="4652534" cy="208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9b7a6cd7a0_0_5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2875" y="3608875"/>
            <a:ext cx="4711141" cy="211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b77464075_0_54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300" name="Google Shape;300;g29b77464075_0_54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g29b77464075_0_54"/>
          <p:cNvPicPr preferRelativeResize="0"/>
          <p:nvPr/>
        </p:nvPicPr>
        <p:blipFill rotWithShape="1">
          <a:blip r:embed="rId3">
            <a:alphaModFix/>
          </a:blip>
          <a:srcRect b="0" l="0" r="0" t="60713"/>
          <a:stretch/>
        </p:blipFill>
        <p:spPr>
          <a:xfrm>
            <a:off x="2171700" y="1432175"/>
            <a:ext cx="6667500" cy="10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9b77464075_0_54"/>
          <p:cNvPicPr preferRelativeResize="0"/>
          <p:nvPr/>
        </p:nvPicPr>
        <p:blipFill rotWithShape="1">
          <a:blip r:embed="rId3">
            <a:alphaModFix/>
          </a:blip>
          <a:srcRect b="0" l="0" r="0" t="60713"/>
          <a:stretch/>
        </p:blipFill>
        <p:spPr>
          <a:xfrm>
            <a:off x="2171700" y="3239900"/>
            <a:ext cx="6667500" cy="10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9b77464075_0_54"/>
          <p:cNvPicPr preferRelativeResize="0"/>
          <p:nvPr/>
        </p:nvPicPr>
        <p:blipFill rotWithShape="1">
          <a:blip r:embed="rId3">
            <a:alphaModFix/>
          </a:blip>
          <a:srcRect b="0" l="0" r="0" t="60713"/>
          <a:stretch/>
        </p:blipFill>
        <p:spPr>
          <a:xfrm>
            <a:off x="2265625" y="5043550"/>
            <a:ext cx="6667500" cy="105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prepare Imagenet dataset for Image Classification - A Developer Diary" id="304" name="Google Shape;304;g29b77464075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970" y="1749775"/>
            <a:ext cx="1396525" cy="59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l signs" id="305" name="Google Shape;305;g29b77464075_0_54"/>
          <p:cNvPicPr preferRelativeResize="0"/>
          <p:nvPr/>
        </p:nvPicPr>
        <p:blipFill rotWithShape="1">
          <a:blip r:embed="rId5">
            <a:alphaModFix/>
          </a:blip>
          <a:srcRect b="43188" l="0" r="75535" t="0"/>
          <a:stretch/>
        </p:blipFill>
        <p:spPr>
          <a:xfrm>
            <a:off x="479775" y="4999025"/>
            <a:ext cx="427725" cy="6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9b77464075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983" y="3244721"/>
            <a:ext cx="898818" cy="59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9b77464075_0_5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8326" y="3889050"/>
            <a:ext cx="822563" cy="6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9b77464075_0_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7965" y="3542021"/>
            <a:ext cx="534685" cy="598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l signs" id="309" name="Google Shape;309;g29b77464075_0_54"/>
          <p:cNvPicPr preferRelativeResize="0"/>
          <p:nvPr/>
        </p:nvPicPr>
        <p:blipFill rotWithShape="1">
          <a:blip r:embed="rId5">
            <a:alphaModFix/>
          </a:blip>
          <a:srcRect b="43188" l="24762" r="49547" t="0"/>
          <a:stretch/>
        </p:blipFill>
        <p:spPr>
          <a:xfrm>
            <a:off x="969737" y="4999025"/>
            <a:ext cx="449150" cy="68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l signs" id="310" name="Google Shape;310;g29b77464075_0_54"/>
          <p:cNvPicPr preferRelativeResize="0"/>
          <p:nvPr/>
        </p:nvPicPr>
        <p:blipFill rotWithShape="1">
          <a:blip r:embed="rId5">
            <a:alphaModFix/>
          </a:blip>
          <a:srcRect b="43188" l="49927" r="25608" t="0"/>
          <a:stretch/>
        </p:blipFill>
        <p:spPr>
          <a:xfrm>
            <a:off x="479772" y="5732125"/>
            <a:ext cx="427725" cy="68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l signs" id="311" name="Google Shape;311;g29b77464075_0_54"/>
          <p:cNvPicPr preferRelativeResize="0"/>
          <p:nvPr/>
        </p:nvPicPr>
        <p:blipFill rotWithShape="1">
          <a:blip r:embed="rId5">
            <a:alphaModFix/>
          </a:blip>
          <a:srcRect b="43188" l="75538" r="-2" t="0"/>
          <a:stretch/>
        </p:blipFill>
        <p:spPr>
          <a:xfrm>
            <a:off x="980442" y="5732113"/>
            <a:ext cx="427725" cy="6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9b77464075_0_54"/>
          <p:cNvSpPr/>
          <p:nvPr/>
        </p:nvSpPr>
        <p:spPr>
          <a:xfrm>
            <a:off x="1696000" y="1884450"/>
            <a:ext cx="427800" cy="37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9b77464075_0_54"/>
          <p:cNvSpPr/>
          <p:nvPr/>
        </p:nvSpPr>
        <p:spPr>
          <a:xfrm>
            <a:off x="1696000" y="3654050"/>
            <a:ext cx="427800" cy="37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29b77464075_0_54"/>
          <p:cNvSpPr/>
          <p:nvPr/>
        </p:nvSpPr>
        <p:spPr>
          <a:xfrm>
            <a:off x="1696000" y="5567550"/>
            <a:ext cx="427800" cy="37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9b77464075_0_54"/>
          <p:cNvSpPr txBox="1"/>
          <p:nvPr/>
        </p:nvSpPr>
        <p:spPr>
          <a:xfrm>
            <a:off x="127499" y="2713225"/>
            <a:ext cx="2133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General medical image classification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6" name="Google Shape;316;g29b77464075_0_54"/>
          <p:cNvSpPr/>
          <p:nvPr/>
        </p:nvSpPr>
        <p:spPr>
          <a:xfrm>
            <a:off x="3062375" y="3207288"/>
            <a:ext cx="4451400" cy="1130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7" name="Google Shape;317;g29b77464075_0_54"/>
          <p:cNvCxnSpPr/>
          <p:nvPr/>
        </p:nvCxnSpPr>
        <p:spPr>
          <a:xfrm>
            <a:off x="6095325" y="2460050"/>
            <a:ext cx="0" cy="719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g29b77464075_0_54"/>
          <p:cNvSpPr/>
          <p:nvPr/>
        </p:nvSpPr>
        <p:spPr>
          <a:xfrm>
            <a:off x="3153100" y="5054100"/>
            <a:ext cx="5107500" cy="1130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9b77464075_0_54"/>
          <p:cNvSpPr txBox="1"/>
          <p:nvPr/>
        </p:nvSpPr>
        <p:spPr>
          <a:xfrm>
            <a:off x="-76425" y="4665450"/>
            <a:ext cx="2745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Mammography classification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20" name="Google Shape;320;g29b77464075_0_54"/>
          <p:cNvCxnSpPr/>
          <p:nvPr/>
        </p:nvCxnSpPr>
        <p:spPr>
          <a:xfrm>
            <a:off x="5877675" y="4385975"/>
            <a:ext cx="0" cy="60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1" name="Google Shape;321;g29b77464075_0_54"/>
          <p:cNvSpPr txBox="1"/>
          <p:nvPr/>
        </p:nvSpPr>
        <p:spPr>
          <a:xfrm>
            <a:off x="5944550" y="2521750"/>
            <a:ext cx="2133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</a:rPr>
              <a:t>Freeze ImageNet weights</a:t>
            </a:r>
            <a:endParaRPr sz="1700">
              <a:solidFill>
                <a:srgbClr val="FF0000"/>
              </a:solidFill>
            </a:endParaRPr>
          </a:p>
        </p:txBody>
      </p:sp>
      <p:sp>
        <p:nvSpPr>
          <p:cNvPr id="322" name="Google Shape;322;g29b77464075_0_54"/>
          <p:cNvSpPr txBox="1"/>
          <p:nvPr/>
        </p:nvSpPr>
        <p:spPr>
          <a:xfrm>
            <a:off x="5754325" y="4333800"/>
            <a:ext cx="2133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0000"/>
                </a:solidFill>
              </a:rPr>
              <a:t>Freeze medical image weights</a:t>
            </a:r>
            <a:endParaRPr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9b77464075_0_85"/>
          <p:cNvSpPr txBox="1"/>
          <p:nvPr>
            <p:ph type="title"/>
          </p:nvPr>
        </p:nvSpPr>
        <p:spPr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Preprocessing</a:t>
            </a:r>
            <a:endParaRPr/>
          </a:p>
        </p:txBody>
      </p:sp>
      <p:sp>
        <p:nvSpPr>
          <p:cNvPr id="328" name="Google Shape;328;g29b77464075_0_85"/>
          <p:cNvSpPr txBox="1"/>
          <p:nvPr>
            <p:ph idx="1" type="body"/>
          </p:nvPr>
        </p:nvSpPr>
        <p:spPr>
          <a:xfrm>
            <a:off x="304800" y="16002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Augmentations for robustness and to improve class balance</a:t>
            </a:r>
            <a:endParaRPr b="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Normalize image size/channels</a:t>
            </a:r>
            <a:endParaRPr b="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ResNet50 - 224x224x3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SwinT - 224x224x3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0" lang="en-US"/>
              <a:t>CLAHE, clip limit = 3, tile_size = 8x8</a:t>
            </a:r>
            <a:endParaRPr b="0"/>
          </a:p>
        </p:txBody>
      </p:sp>
      <p:sp>
        <p:nvSpPr>
          <p:cNvPr id="329" name="Google Shape;329;g29b77464075_0_85"/>
          <p:cNvSpPr txBox="1"/>
          <p:nvPr>
            <p:ph idx="12" type="sldNum"/>
          </p:nvPr>
        </p:nvSpPr>
        <p:spPr>
          <a:xfrm>
            <a:off x="6553200" y="6553200"/>
            <a:ext cx="21336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2019-01-03T19:48:27Z</dcterms:created>
  <dc:creator>Alireza Tavakkoli</dc:creator>
</cp:coreProperties>
</file>