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0" r:id="rId3"/>
    <p:sldId id="271" r:id="rId4"/>
    <p:sldId id="274" r:id="rId5"/>
    <p:sldId id="275" r:id="rId6"/>
    <p:sldId id="276" r:id="rId7"/>
    <p:sldId id="277" r:id="rId8"/>
    <p:sldId id="279" r:id="rId9"/>
    <p:sldId id="278" r:id="rId10"/>
    <p:sldId id="281" r:id="rId11"/>
    <p:sldId id="282" r:id="rId12"/>
    <p:sldId id="280" r:id="rId13"/>
    <p:sldId id="283" r:id="rId14"/>
    <p:sldId id="284" r:id="rId15"/>
    <p:sldId id="285" r:id="rId16"/>
    <p:sldId id="286" r:id="rId17"/>
  </p:sldIdLst>
  <p:sldSz cx="9144000" cy="6858000" type="screen4x3"/>
  <p:notesSz cx="68580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ivbQP9Z4TSzPMSE9Cu9MtBa9YQ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3"/>
    <p:restoredTop sz="89213" autoAdjust="0"/>
  </p:normalViewPr>
  <p:slideViewPr>
    <p:cSldViewPr snapToGrid="0">
      <p:cViewPr varScale="1">
        <p:scale>
          <a:sx n="139" d="100"/>
          <a:sy n="139" d="100"/>
        </p:scale>
        <p:origin x="22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1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0" descr="Panoramic From Rood2-TD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38600"/>
            <a:ext cx="91440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0" descr="blue strip cop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0825" cy="3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0" descr="blue strip copy"/>
          <p:cNvPicPr preferRelativeResize="0"/>
          <p:nvPr/>
        </p:nvPicPr>
        <p:blipFill rotWithShape="1">
          <a:blip r:embed="rId4">
            <a:alphaModFix/>
          </a:blip>
          <a:srcRect l="-35" t="20168"/>
          <a:stretch/>
        </p:blipFill>
        <p:spPr>
          <a:xfrm>
            <a:off x="0" y="6556375"/>
            <a:ext cx="9144000" cy="3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0" descr="Nevada_Master_stack_slogan_4c lar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63925" y="501650"/>
            <a:ext cx="2209800" cy="16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0"/>
          <p:cNvSpPr txBox="1">
            <a:spLocks noGrp="1"/>
          </p:cNvSpPr>
          <p:nvPr>
            <p:ph type="ctrTitle"/>
          </p:nvPr>
        </p:nvSpPr>
        <p:spPr>
          <a:xfrm>
            <a:off x="152400" y="2362200"/>
            <a:ext cx="8763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subTitle" idx="1"/>
          </p:nvPr>
        </p:nvSpPr>
        <p:spPr>
          <a:xfrm>
            <a:off x="152400" y="3352800"/>
            <a:ext cx="8991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dt" idx="10"/>
          </p:nvPr>
        </p:nvSpPr>
        <p:spPr>
          <a:xfrm>
            <a:off x="457200" y="6556375"/>
            <a:ext cx="21336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ftr" idx="11"/>
          </p:nvPr>
        </p:nvSpPr>
        <p:spPr>
          <a:xfrm>
            <a:off x="3124200" y="6556375"/>
            <a:ext cx="28956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sldNum" idx="12"/>
          </p:nvPr>
        </p:nvSpPr>
        <p:spPr>
          <a:xfrm>
            <a:off x="6553200" y="6556375"/>
            <a:ext cx="21336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>
            <a:spLocks noGrp="1"/>
          </p:cNvSpPr>
          <p:nvPr>
            <p:ph type="title"/>
          </p:nvPr>
        </p:nvSpPr>
        <p:spPr>
          <a:xfrm rot="5400000">
            <a:off x="4724400" y="2362200"/>
            <a:ext cx="60960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body" idx="1"/>
          </p:nvPr>
        </p:nvSpPr>
        <p:spPr>
          <a:xfrm rot="5400000">
            <a:off x="381000" y="304800"/>
            <a:ext cx="60960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 type="fourObj">
  <p:cSld name="FOUR_OBJECT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311150" y="76200"/>
            <a:ext cx="85217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body" idx="1"/>
          </p:nvPr>
        </p:nvSpPr>
        <p:spPr>
          <a:xfrm>
            <a:off x="315913" y="1066800"/>
            <a:ext cx="41783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body" idx="2"/>
          </p:nvPr>
        </p:nvSpPr>
        <p:spPr>
          <a:xfrm>
            <a:off x="4646613" y="1066800"/>
            <a:ext cx="41798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3"/>
          </p:nvPr>
        </p:nvSpPr>
        <p:spPr>
          <a:xfrm>
            <a:off x="315913" y="3771900"/>
            <a:ext cx="41783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body" idx="4"/>
          </p:nvPr>
        </p:nvSpPr>
        <p:spPr>
          <a:xfrm>
            <a:off x="4646613" y="3771900"/>
            <a:ext cx="41798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over Content" type="txOverObj">
  <p:cSld name="TEXT_OVER_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311150" y="76200"/>
            <a:ext cx="85217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body" idx="1"/>
          </p:nvPr>
        </p:nvSpPr>
        <p:spPr>
          <a:xfrm>
            <a:off x="315913" y="1066800"/>
            <a:ext cx="85105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body" idx="2"/>
          </p:nvPr>
        </p:nvSpPr>
        <p:spPr>
          <a:xfrm>
            <a:off x="315913" y="3771900"/>
            <a:ext cx="85105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and 2 Content" type="objAndTwoObj">
  <p:cSld name="OBJECT_AND_TWO_OBJEC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>
            <a:spLocks noGrp="1"/>
          </p:cNvSpPr>
          <p:nvPr>
            <p:ph type="title"/>
          </p:nvPr>
        </p:nvSpPr>
        <p:spPr>
          <a:xfrm>
            <a:off x="311150" y="76200"/>
            <a:ext cx="85217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body" idx="1"/>
          </p:nvPr>
        </p:nvSpPr>
        <p:spPr>
          <a:xfrm>
            <a:off x="315913" y="1066800"/>
            <a:ext cx="41783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body" idx="2"/>
          </p:nvPr>
        </p:nvSpPr>
        <p:spPr>
          <a:xfrm>
            <a:off x="4646613" y="1066800"/>
            <a:ext cx="41798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3"/>
          </p:nvPr>
        </p:nvSpPr>
        <p:spPr>
          <a:xfrm>
            <a:off x="4646613" y="3771900"/>
            <a:ext cx="41798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1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41910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4648200" y="1447800"/>
            <a:ext cx="41910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4"/>
          <p:cNvSpPr txBox="1"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body" idx="2"/>
          </p:nvPr>
        </p:nvSpPr>
        <p:spPr>
          <a:xfrm>
            <a:off x="630238" y="2505075"/>
            <a:ext cx="3868737" cy="39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8" cy="39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887788" y="987425"/>
            <a:ext cx="4629150" cy="548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630238" y="2057399"/>
            <a:ext cx="2949575" cy="429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>
            <a:spLocks noGrp="1"/>
          </p:cNvSpPr>
          <p:nvPr>
            <p:ph type="pic" idx="2"/>
          </p:nvPr>
        </p:nvSpPr>
        <p:spPr>
          <a:xfrm>
            <a:off x="3887788" y="987425"/>
            <a:ext cx="4629150" cy="548957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630238" y="2057399"/>
            <a:ext cx="2949575" cy="429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body" idx="1"/>
          </p:nvPr>
        </p:nvSpPr>
        <p:spPr>
          <a:xfrm rot="5400000">
            <a:off x="2057400" y="-304800"/>
            <a:ext cx="5029200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7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▪"/>
              <a:defRPr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9" descr="blue strip copy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9140825" cy="3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9" descr="blue strip copy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175" y="6480175"/>
            <a:ext cx="9140825" cy="3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9" descr="Nevada_N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52400" y="98425"/>
            <a:ext cx="1120775" cy="112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9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"/>
          <p:cNvSpPr txBox="1">
            <a:spLocks noGrp="1"/>
          </p:cNvSpPr>
          <p:nvPr>
            <p:ph type="ctrTitle"/>
          </p:nvPr>
        </p:nvSpPr>
        <p:spPr>
          <a:xfrm>
            <a:off x="76200" y="2224726"/>
            <a:ext cx="8991600" cy="111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/>
              <a:t>Enhancing Breast Cancer Diagnosis Through BEMD-Guided Mass Classification</a:t>
            </a:r>
            <a:endParaRPr sz="1800" u="sng" dirty="0"/>
          </a:p>
        </p:txBody>
      </p:sp>
      <p:sp>
        <p:nvSpPr>
          <p:cNvPr id="120" name="Google Shape;120;p1"/>
          <p:cNvSpPr txBox="1">
            <a:spLocks noGrp="1"/>
          </p:cNvSpPr>
          <p:nvPr>
            <p:ph type="subTitle" idx="1"/>
          </p:nvPr>
        </p:nvSpPr>
        <p:spPr>
          <a:xfrm>
            <a:off x="307375" y="3162725"/>
            <a:ext cx="89916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en-US" sz="1800" dirty="0">
                <a:solidFill>
                  <a:srgbClr val="999999"/>
                </a:solidFill>
              </a:rPr>
              <a:t>Negar </a:t>
            </a:r>
            <a:r>
              <a:rPr lang="en-US" sz="1800" dirty="0" err="1">
                <a:solidFill>
                  <a:srgbClr val="999999"/>
                </a:solidFill>
              </a:rPr>
              <a:t>Maghsoudi</a:t>
            </a:r>
            <a:r>
              <a:rPr lang="en-US" sz="1800" dirty="0">
                <a:solidFill>
                  <a:srgbClr val="999999"/>
                </a:solidFill>
              </a:rPr>
              <a:t> – Ashkan Reisi</a:t>
            </a:r>
            <a:endParaRPr sz="1800" dirty="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5" name="Google Shape;144;g24ff06d59c1_0_43">
            <a:extLst>
              <a:ext uri="{FF2B5EF4-FFF2-40B4-BE49-F238E27FC236}">
                <a16:creationId xmlns:a16="http://schemas.microsoft.com/office/drawing/2014/main" id="{CFF9D25F-9377-4043-A710-76BBA137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</a:pPr>
            <a:endParaRPr lang="en-US" sz="2000" b="0" dirty="0">
              <a:latin typeface="+mn-lt"/>
            </a:endParaRPr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Completed Work: BIMFs example in </a:t>
            </a:r>
            <a:r>
              <a:rPr lang="en-US" dirty="0" err="1"/>
              <a:t>Matlab</a:t>
            </a:r>
            <a:endParaRPr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BAFAFA-44F8-ADCE-7B62-542DAC4E4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5EE8752-411A-651F-05FB-0AA699441B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64" t="10393" r="29908" b="25439"/>
          <a:stretch/>
        </p:blipFill>
        <p:spPr>
          <a:xfrm>
            <a:off x="1138047" y="1165989"/>
            <a:ext cx="6867905" cy="5387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243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Completed Work: BIMFs example in Python</a:t>
            </a:r>
            <a:endParaRPr dirty="0"/>
          </a:p>
        </p:txBody>
      </p:sp>
      <p:pic>
        <p:nvPicPr>
          <p:cNvPr id="2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E322020-A505-96E8-84AF-7D8B8B255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73" t="18461" r="28501" b="26565"/>
          <a:stretch/>
        </p:blipFill>
        <p:spPr>
          <a:xfrm>
            <a:off x="1098296" y="1605280"/>
            <a:ext cx="6947407" cy="4434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001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5" name="Google Shape;144;g24ff06d59c1_0_43">
            <a:extLst>
              <a:ext uri="{FF2B5EF4-FFF2-40B4-BE49-F238E27FC236}">
                <a16:creationId xmlns:a16="http://schemas.microsoft.com/office/drawing/2014/main" id="{CFF9D25F-9377-4043-A710-76BBA137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0" dirty="0">
                <a:latin typeface="+mn-lt"/>
              </a:rPr>
              <a:t>S</a:t>
            </a:r>
            <a:r>
              <a:rPr lang="en-US" sz="2000" b="0" dirty="0">
                <a:effectLst/>
                <a:latin typeface="+mn-lt"/>
              </a:rPr>
              <a:t>tarted with VGG-16 architecture as the base of our model and re-configure the hyper parameters and some layers according to the initial results </a:t>
            </a:r>
          </a:p>
          <a:p>
            <a:pPr algn="just">
              <a:lnSpc>
                <a:spcPct val="150000"/>
              </a:lnSpc>
            </a:pPr>
            <a:r>
              <a:rPr lang="en-US" sz="2000" b="0" dirty="0">
                <a:latin typeface="+mn-lt"/>
              </a:rPr>
              <a:t>I</a:t>
            </a:r>
            <a:r>
              <a:rPr lang="en-US" sz="2000" b="0" dirty="0">
                <a:effectLst/>
                <a:latin typeface="+mn-lt"/>
              </a:rPr>
              <a:t>n order to see how well the network can handle our data, we configured the network to analyze if a given image is benign or malignant </a:t>
            </a:r>
          </a:p>
          <a:p>
            <a:pPr algn="just">
              <a:lnSpc>
                <a:spcPct val="150000"/>
              </a:lnSpc>
            </a:pPr>
            <a:r>
              <a:rPr lang="en-US" sz="2000" b="0" dirty="0">
                <a:effectLst/>
                <a:latin typeface="+mn-lt"/>
              </a:rPr>
              <a:t>The input to the convolutional layer is our grayscale </a:t>
            </a:r>
            <a:r>
              <a:rPr lang="en-US" sz="2000" b="0" dirty="0" err="1">
                <a:effectLst/>
                <a:latin typeface="+mn-lt"/>
              </a:rPr>
              <a:t>BIMfs</a:t>
            </a:r>
            <a:r>
              <a:rPr lang="en-US" sz="2000" b="0" dirty="0">
                <a:effectLst/>
                <a:latin typeface="+mn-lt"/>
              </a:rPr>
              <a:t> having a shape of 320 × 320 × 1, which undergoes 12 convolutional layers applying filters to extract features.</a:t>
            </a:r>
            <a:endParaRPr lang="en-US" sz="2000" b="0" dirty="0">
              <a:latin typeface="+mn-lt"/>
            </a:endParaRPr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Completed Work: Deep Learning Framework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7464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5" name="Google Shape;144;g24ff06d59c1_0_43">
            <a:extLst>
              <a:ext uri="{FF2B5EF4-FFF2-40B4-BE49-F238E27FC236}">
                <a16:creationId xmlns:a16="http://schemas.microsoft.com/office/drawing/2014/main" id="{CFF9D25F-9377-4043-A710-76BBA137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0" dirty="0">
                <a:effectLst/>
                <a:latin typeface="+mn-lt"/>
              </a:rPr>
              <a:t>Five max-pooling layers are employed to perform spatial pooling after several convolutional layers. This max-pooling layer identifies the largest value in each patch of each feature map, highlighting the most prominent feature in the patch. </a:t>
            </a:r>
            <a:endParaRPr lang="en-US" sz="2000" b="0" dirty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en-US" sz="2000" b="0" dirty="0">
                <a:effectLst/>
                <a:latin typeface="+mn-lt"/>
              </a:rPr>
              <a:t>Following the final layers of the network, there is a stack of three fully connected layers linked to the preceding layers. The initial two fully connected layers have 4096 channels each, while the third has two channels for each class. </a:t>
            </a:r>
            <a:endParaRPr lang="en-US" sz="2000" b="0" dirty="0">
              <a:latin typeface="+mn-lt"/>
            </a:endParaRPr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Completed Work: Deep Learning Framework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3930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Completed Work: Deep Learning Framework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21277-1FE3-0E8D-51B6-BA6EB957E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E673AB3-A94D-7A35-9ED0-D837862D9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03" t="7578" r="41987" b="45773"/>
          <a:stretch/>
        </p:blipFill>
        <p:spPr>
          <a:xfrm>
            <a:off x="304800" y="1371600"/>
            <a:ext cx="4257842" cy="44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F52699B-8FA5-D514-0A28-72F31FA2F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82" t="53614" r="42297" b="7563"/>
          <a:stretch/>
        </p:blipFill>
        <p:spPr>
          <a:xfrm>
            <a:off x="4853062" y="1524000"/>
            <a:ext cx="3986138" cy="351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32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5" name="Google Shape;144;g24ff06d59c1_0_43">
            <a:extLst>
              <a:ext uri="{FF2B5EF4-FFF2-40B4-BE49-F238E27FC236}">
                <a16:creationId xmlns:a16="http://schemas.microsoft.com/office/drawing/2014/main" id="{CFF9D25F-9377-4043-A710-76BBA137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n-lt"/>
              </a:rPr>
              <a:t>Performance evaluation and modifying the employed network structure 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>
                <a:effectLst/>
                <a:latin typeface="+mn-lt"/>
              </a:rPr>
              <a:t>Adjusting the models as needed through fine-tuning</a:t>
            </a:r>
            <a:endParaRPr lang="en-US" sz="1800" dirty="0">
              <a:latin typeface="+mn-lt"/>
            </a:endParaRPr>
          </a:p>
          <a:p>
            <a:pPr lvl="1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>
                <a:effectLst/>
                <a:latin typeface="+mn-lt"/>
              </a:rPr>
              <a:t>Assess the classification effectiveness of our deep learning model by employing suitable metrics </a:t>
            </a:r>
            <a:endParaRPr lang="en-US" sz="1800" dirty="0">
              <a:latin typeface="+mn-lt"/>
            </a:endParaRPr>
          </a:p>
          <a:p>
            <a:pPr lvl="1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>
                <a:effectLst/>
                <a:latin typeface="+mn-lt"/>
              </a:rPr>
              <a:t>Contrast outcomes obtained by utilizing original ROI images versus BIMFs as inputs for the CNN </a:t>
            </a:r>
            <a:endParaRPr lang="en-US" sz="1800" dirty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+mn-lt"/>
              </a:rPr>
              <a:t>Documentation and reporting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>
                <a:effectLst/>
                <a:latin typeface="+mn-lt"/>
              </a:rPr>
              <a:t>Create detailed project documentation </a:t>
            </a:r>
            <a:endParaRPr lang="en-US" sz="1800" dirty="0">
              <a:latin typeface="+mn-lt"/>
            </a:endParaRPr>
          </a:p>
          <a:p>
            <a:pPr lvl="1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>
                <a:effectLst/>
                <a:latin typeface="+mn-lt"/>
              </a:rPr>
              <a:t>Prepare visualizations and graphs to illustrate the results</a:t>
            </a:r>
            <a:endParaRPr lang="en-US" sz="1800" dirty="0">
              <a:latin typeface="+mn-lt"/>
            </a:endParaRPr>
          </a:p>
          <a:p>
            <a:pPr lvl="1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>
                <a:effectLst/>
                <a:latin typeface="+mn-lt"/>
              </a:rPr>
              <a:t>Write a comprehensive discussion on the project’s findings and implications </a:t>
            </a:r>
            <a:endParaRPr lang="en-US" sz="1800" dirty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+mn-lt"/>
              </a:rPr>
              <a:t>Prepare presentation</a:t>
            </a:r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Remaining Tasks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3732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5" name="Google Shape;144;g24ff06d59c1_0_43">
            <a:extLst>
              <a:ext uri="{FF2B5EF4-FFF2-40B4-BE49-F238E27FC236}">
                <a16:creationId xmlns:a16="http://schemas.microsoft.com/office/drawing/2014/main" id="{CFF9D25F-9377-4043-A710-76BBA137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318436"/>
            <a:ext cx="8534400" cy="48537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latin typeface="+mn-lt"/>
              </a:rPr>
              <a:t>The multi-channel deep architecture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+mn-lt"/>
              </a:rPr>
              <a:t>The classes for mass shapes</a:t>
            </a:r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Issues to Discuss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5207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5" name="Google Shape;144;g24ff06d59c1_0_43">
            <a:extLst>
              <a:ext uri="{FF2B5EF4-FFF2-40B4-BE49-F238E27FC236}">
                <a16:creationId xmlns:a16="http://schemas.microsoft.com/office/drawing/2014/main" id="{CFF9D25F-9377-4043-A710-76BBA137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0" dirty="0">
                <a:effectLst/>
                <a:latin typeface="+mn-lt"/>
              </a:rPr>
              <a:t>Initially, our project was focused on architectural distortion detection using full </a:t>
            </a:r>
            <a:r>
              <a:rPr lang="en-US" sz="2000" b="0" dirty="0">
                <a:latin typeface="+mn-lt"/>
              </a:rPr>
              <a:t>mammogram image</a:t>
            </a:r>
          </a:p>
          <a:p>
            <a:pPr algn="just">
              <a:lnSpc>
                <a:spcPct val="150000"/>
              </a:lnSpc>
            </a:pPr>
            <a:r>
              <a:rPr lang="en-US" sz="2000" b="0" dirty="0">
                <a:latin typeface="+mn-lt"/>
              </a:rPr>
              <a:t>Aim to utilize BEMD to decompose the mammogram images, into Bi-dimensional Intrinsic Mode Functions (BIMFs) </a:t>
            </a:r>
            <a:r>
              <a:rPr lang="en-US" sz="2000" b="0" dirty="0">
                <a:sym typeface="Wingdings" panose="05000000000000000000" pitchFamily="2" charset="2"/>
              </a:rPr>
              <a:t></a:t>
            </a:r>
            <a:r>
              <a:rPr lang="en-US" sz="2000" b="0" dirty="0">
                <a:latin typeface="+mn-lt"/>
              </a:rPr>
              <a:t> each capturing different scales or patterns within the data</a:t>
            </a:r>
          </a:p>
          <a:p>
            <a:pPr algn="just">
              <a:lnSpc>
                <a:spcPct val="150000"/>
              </a:lnSpc>
            </a:pPr>
            <a:r>
              <a:rPr lang="en-US" sz="2000" b="0" dirty="0">
                <a:latin typeface="+mn-lt"/>
              </a:rPr>
              <a:t>The BIMFs will capture various image features, from fine textures to larger structures</a:t>
            </a:r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Introduction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7058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5" name="Google Shape;144;g24ff06d59c1_0_43">
            <a:extLst>
              <a:ext uri="{FF2B5EF4-FFF2-40B4-BE49-F238E27FC236}">
                <a16:creationId xmlns:a16="http://schemas.microsoft.com/office/drawing/2014/main" id="{CFF9D25F-9377-4043-A710-76BBA137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0" dirty="0">
                <a:latin typeface="+mn-lt"/>
              </a:rPr>
              <a:t>ROI emphasis </a:t>
            </a:r>
            <a:r>
              <a:rPr lang="en-US" sz="2000" b="0" dirty="0">
                <a:sym typeface="Wingdings" panose="05000000000000000000" pitchFamily="2" charset="2"/>
              </a:rPr>
              <a:t>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>
                <a:effectLst/>
                <a:latin typeface="+mn-lt"/>
              </a:rPr>
              <a:t>Rather than working with the entire mammogram image.</a:t>
            </a:r>
            <a:endParaRPr lang="en-US" sz="2000" b="0" dirty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en-US" sz="2000" b="0" dirty="0">
                <a:latin typeface="+mn-lt"/>
              </a:rPr>
              <a:t>Change in final objective to classify mass shapes </a:t>
            </a:r>
            <a:r>
              <a:rPr lang="en-US" sz="2000" b="0" dirty="0">
                <a:sym typeface="Wingdings" panose="05000000000000000000" pitchFamily="2" charset="2"/>
              </a:rPr>
              <a:t>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>
                <a:effectLst/>
                <a:latin typeface="+mn-lt"/>
              </a:rPr>
              <a:t>Our initial objective centered on the detection of architectural distortion in mammograms.</a:t>
            </a:r>
            <a:endParaRPr lang="en-US" sz="2000" b="0" dirty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en-US" sz="2000" b="0" dirty="0">
                <a:latin typeface="+mn-lt"/>
              </a:rPr>
              <a:t>Multi-channel network architecture </a:t>
            </a:r>
            <a:r>
              <a:rPr lang="en-US" sz="2000" b="0" dirty="0">
                <a:sym typeface="Wingdings" panose="05000000000000000000" pitchFamily="2" charset="2"/>
              </a:rPr>
              <a:t>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>
                <a:effectLst/>
                <a:latin typeface="+mn-lt"/>
              </a:rPr>
              <a:t>involves feeding each set of BIMFs into distinct network channels, which is expected to enhance the accuracy and efficiency of our analysis.</a:t>
            </a:r>
            <a:endParaRPr lang="en-US" sz="2000" b="0" dirty="0">
              <a:latin typeface="+mn-lt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000" b="0" dirty="0">
              <a:latin typeface="+mn-lt"/>
            </a:endParaRPr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Revised Goals and Objectives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856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5" name="Google Shape;144;g24ff06d59c1_0_43">
            <a:extLst>
              <a:ext uri="{FF2B5EF4-FFF2-40B4-BE49-F238E27FC236}">
                <a16:creationId xmlns:a16="http://schemas.microsoft.com/office/drawing/2014/main" id="{CFF9D25F-9377-4043-A710-76BBA137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  <a:buSzPct val="90000"/>
              <a:buFont typeface="System Font Regular"/>
              <a:buChar char="✅"/>
            </a:pPr>
            <a:r>
              <a:rPr lang="en-US" sz="2000" b="0" dirty="0"/>
              <a:t>Completed image processing stage</a:t>
            </a:r>
          </a:p>
          <a:p>
            <a:pPr algn="just">
              <a:lnSpc>
                <a:spcPct val="150000"/>
              </a:lnSpc>
              <a:buSzPct val="90000"/>
              <a:buFont typeface="System Font Regular"/>
              <a:buChar char="✅"/>
            </a:pPr>
            <a:r>
              <a:rPr lang="en-US" sz="2000" b="0" dirty="0"/>
              <a:t>Completed BIMFs extraction through BEMD</a:t>
            </a:r>
          </a:p>
          <a:p>
            <a:pPr algn="just">
              <a:lnSpc>
                <a:spcPct val="150000"/>
              </a:lnSpc>
              <a:buSzPct val="90000"/>
              <a:buFont typeface="System Font Regular"/>
              <a:buChar char="✅"/>
            </a:pPr>
            <a:r>
              <a:rPr lang="en-US" sz="2000" b="0" dirty="0"/>
              <a:t>Designed the network architecture</a:t>
            </a:r>
          </a:p>
          <a:p>
            <a:pPr algn="just">
              <a:lnSpc>
                <a:spcPct val="150000"/>
              </a:lnSpc>
              <a:buSzPct val="90000"/>
              <a:buFont typeface="Wingdings" pitchFamily="2" charset="2"/>
              <a:buChar char="ü"/>
            </a:pPr>
            <a:endParaRPr lang="en-US" sz="2000" b="0" dirty="0"/>
          </a:p>
          <a:p>
            <a:pPr algn="just">
              <a:lnSpc>
                <a:spcPct val="150000"/>
              </a:lnSpc>
              <a:buSzPct val="90000"/>
              <a:buFont typeface="System Font Regular"/>
              <a:buChar char="❌"/>
            </a:pPr>
            <a:r>
              <a:rPr lang="en-US" sz="2000" b="0" dirty="0"/>
              <a:t>Lack of sufficient experience in image processing</a:t>
            </a:r>
          </a:p>
          <a:p>
            <a:pPr algn="just">
              <a:lnSpc>
                <a:spcPct val="150000"/>
              </a:lnSpc>
              <a:buSzPct val="90000"/>
              <a:buFont typeface="System Font Regular"/>
              <a:buChar char="❌"/>
            </a:pPr>
            <a:r>
              <a:rPr lang="en-US" sz="2000" b="0" dirty="0"/>
              <a:t>Delays in BEMD implementation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000" b="0" dirty="0">
              <a:latin typeface="+mj-lt"/>
            </a:endParaRPr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Progress Overview and Challenges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8783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5" name="Google Shape;144;g24ff06d59c1_0_43">
            <a:extLst>
              <a:ext uri="{FF2B5EF4-FFF2-40B4-BE49-F238E27FC236}">
                <a16:creationId xmlns:a16="http://schemas.microsoft.com/office/drawing/2014/main" id="{CFF9D25F-9377-4043-A710-76BBA137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0" dirty="0">
                <a:latin typeface="+mn-lt"/>
              </a:rPr>
              <a:t>ROI image acquisition from CBIS-DDSM</a:t>
            </a:r>
          </a:p>
          <a:p>
            <a:pPr algn="just">
              <a:lnSpc>
                <a:spcPct val="150000"/>
              </a:lnSpc>
            </a:pPr>
            <a:r>
              <a:rPr lang="en-US" sz="2000" b="0" dirty="0">
                <a:latin typeface="+mn-lt"/>
              </a:rPr>
              <a:t>Contrast Limited Adaptive Histogram Equalization (CLAHE) enhancement </a:t>
            </a:r>
          </a:p>
          <a:p>
            <a:pPr algn="just">
              <a:lnSpc>
                <a:spcPct val="150000"/>
              </a:lnSpc>
            </a:pPr>
            <a:r>
              <a:rPr lang="en-US" sz="2000" b="0" dirty="0">
                <a:latin typeface="+mn-lt"/>
              </a:rPr>
              <a:t>Aspect ratio consideration: r = w/h.</a:t>
            </a:r>
          </a:p>
          <a:p>
            <a:pPr algn="just">
              <a:lnSpc>
                <a:spcPct val="150000"/>
              </a:lnSpc>
            </a:pPr>
            <a:r>
              <a:rPr lang="en-US" sz="2000" b="0" dirty="0">
                <a:latin typeface="+mn-lt"/>
              </a:rPr>
              <a:t>Excluding images with: </a:t>
            </a:r>
            <a:r>
              <a:rPr lang="en-US" sz="2000" b="0" dirty="0">
                <a:effectLst/>
                <a:latin typeface="+mn-lt"/>
              </a:rPr>
              <a:t>I = {I | I ∈ </a:t>
            </a:r>
            <a:r>
              <a:rPr lang="en-US" sz="2000" b="0" dirty="0" err="1">
                <a:effectLst/>
                <a:latin typeface="+mn-lt"/>
              </a:rPr>
              <a:t>R</a:t>
            </a:r>
            <a:r>
              <a:rPr lang="en-US" sz="2000" b="0" baseline="30000" dirty="0" err="1">
                <a:effectLst/>
                <a:latin typeface="+mn-lt"/>
              </a:rPr>
              <a:t>w×h</a:t>
            </a:r>
            <a:r>
              <a:rPr lang="en-US" sz="2000" b="0" dirty="0">
                <a:effectLst/>
                <a:latin typeface="+mn-lt"/>
              </a:rPr>
              <a:t>, 0.4 ≤ r ≤ 1.5} </a:t>
            </a:r>
          </a:p>
          <a:p>
            <a:pPr algn="just">
              <a:lnSpc>
                <a:spcPct val="150000"/>
              </a:lnSpc>
            </a:pPr>
            <a:r>
              <a:rPr lang="en-US" sz="2000" b="0" dirty="0">
                <a:latin typeface="+mn-lt"/>
              </a:rPr>
              <a:t>Resizing ROI images </a:t>
            </a:r>
            <a:r>
              <a:rPr lang="en-US" sz="2000" b="0" dirty="0">
                <a:latin typeface="+mn-lt"/>
                <a:sym typeface="Wingdings" panose="05000000000000000000" pitchFamily="2" charset="2"/>
              </a:rPr>
              <a:t> C</a:t>
            </a:r>
            <a:r>
              <a:rPr lang="en-US" sz="2000" b="0" dirty="0">
                <a:effectLst/>
                <a:latin typeface="+mn-lt"/>
              </a:rPr>
              <a:t>ropped the resized image around its center </a:t>
            </a:r>
            <a:endParaRPr lang="en-US" sz="2000" b="0" dirty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en-US" sz="2000" b="0" dirty="0">
                <a:latin typeface="+mn-lt"/>
              </a:rPr>
              <a:t>Denoising by fast non-local means denoising algorithm</a:t>
            </a:r>
          </a:p>
          <a:p>
            <a:pPr algn="just">
              <a:lnSpc>
                <a:spcPct val="150000"/>
              </a:lnSpc>
            </a:pPr>
            <a:endParaRPr lang="en-US" sz="2000" b="0" dirty="0">
              <a:latin typeface="+mn-lt"/>
            </a:endParaRPr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Completed Work: Pre-processing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4700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5" name="Google Shape;144;g24ff06d59c1_0_43">
            <a:extLst>
              <a:ext uri="{FF2B5EF4-FFF2-40B4-BE49-F238E27FC236}">
                <a16:creationId xmlns:a16="http://schemas.microsoft.com/office/drawing/2014/main" id="{CFF9D25F-9377-4043-A710-76BBA137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</a:pPr>
            <a:endParaRPr lang="en-US" sz="2000" b="0" dirty="0">
              <a:latin typeface="+mn-lt"/>
            </a:endParaRPr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Completed Work: Pre-processing</a:t>
            </a:r>
            <a:endParaRPr dirty="0"/>
          </a:p>
        </p:txBody>
      </p:sp>
      <p:pic>
        <p:nvPicPr>
          <p:cNvPr id="2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09F58AB7-A1E2-9A20-B248-D65329C25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37" t="25676" r="27355" b="39300"/>
          <a:stretch/>
        </p:blipFill>
        <p:spPr>
          <a:xfrm>
            <a:off x="192526" y="1986892"/>
            <a:ext cx="8758947" cy="3423308"/>
          </a:xfrm>
        </p:spPr>
      </p:pic>
      <p:pic>
        <p:nvPicPr>
          <p:cNvPr id="3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4D82032-1F32-EFE4-B367-C9BBBAE46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37" t="25676" r="27355" b="39300"/>
          <a:stretch/>
        </p:blipFill>
        <p:spPr>
          <a:xfrm>
            <a:off x="0" y="1764642"/>
            <a:ext cx="9144000" cy="357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203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5" name="Google Shape;144;g24ff06d59c1_0_43">
            <a:extLst>
              <a:ext uri="{FF2B5EF4-FFF2-40B4-BE49-F238E27FC236}">
                <a16:creationId xmlns:a16="http://schemas.microsoft.com/office/drawing/2014/main" id="{CFF9D25F-9377-4043-A710-76BBA137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0" dirty="0">
                <a:latin typeface="+mn-lt"/>
              </a:rPr>
              <a:t>S</a:t>
            </a:r>
            <a:r>
              <a:rPr lang="en-US" sz="2000" b="0" dirty="0">
                <a:effectLst/>
                <a:latin typeface="+mn-lt"/>
              </a:rPr>
              <a:t>earched the available sources and gain necessary information about the BEMD</a:t>
            </a:r>
          </a:p>
          <a:p>
            <a:pPr algn="just">
              <a:lnSpc>
                <a:spcPct val="150000"/>
              </a:lnSpc>
            </a:pPr>
            <a:r>
              <a:rPr lang="en-US" sz="2000" b="0" dirty="0">
                <a:latin typeface="+mn-lt"/>
              </a:rPr>
              <a:t>S</a:t>
            </a:r>
            <a:r>
              <a:rPr lang="en-US" sz="2000" b="0" dirty="0">
                <a:effectLst/>
                <a:latin typeface="+mn-lt"/>
              </a:rPr>
              <a:t>elected two of the acquired codes to carry out more study on them </a:t>
            </a:r>
            <a:endParaRPr lang="en-US" sz="1400" b="0" dirty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en-US" sz="2000" b="0" dirty="0">
                <a:effectLst/>
                <a:latin typeface="+mn-lt"/>
              </a:rPr>
              <a:t>Considering our purpose, the base function basically takes a 2D input signal (input image) as its argument and it returns the bidimensional empirical mode matrix. </a:t>
            </a:r>
            <a:endParaRPr lang="en-US" sz="1400" b="0" dirty="0">
              <a:latin typeface="+mn-lt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endParaRPr lang="en-US" sz="2000" b="0" dirty="0">
              <a:effectLst/>
              <a:latin typeface="+mn-lt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endParaRPr lang="en-US" sz="2000" b="0" dirty="0">
              <a:latin typeface="+mn-lt"/>
            </a:endParaRPr>
          </a:p>
          <a:p>
            <a:pPr algn="just">
              <a:lnSpc>
                <a:spcPct val="150000"/>
              </a:lnSpc>
            </a:pPr>
            <a:endParaRPr lang="en-US" sz="2000" b="0" dirty="0">
              <a:latin typeface="+mn-lt"/>
            </a:endParaRPr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Completed Work: BEMD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7057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5" name="Google Shape;144;g24ff06d59c1_0_43">
            <a:extLst>
              <a:ext uri="{FF2B5EF4-FFF2-40B4-BE49-F238E27FC236}">
                <a16:creationId xmlns:a16="http://schemas.microsoft.com/office/drawing/2014/main" id="{CFF9D25F-9377-4043-A710-76BBA137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2446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0" dirty="0">
                <a:latin typeface="+mn-lt"/>
              </a:rPr>
              <a:t>Data checking to make sure the input data type is appropriate and numerical operations can be performed with floating-point accuracy.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0" dirty="0">
                <a:latin typeface="+mn-lt"/>
              </a:rPr>
              <a:t>Initializing values for the data to be sifted and BIMF index are done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0" dirty="0">
                <a:latin typeface="+mn-lt"/>
              </a:rPr>
              <a:t>Sifting process: </a:t>
            </a:r>
            <a:r>
              <a:rPr lang="en-US" sz="2000" b="0" dirty="0">
                <a:effectLst/>
                <a:latin typeface="+mn-lt"/>
              </a:rPr>
              <a:t>The 2D signal (input image) will be taken as input and a while loop iteratively applies the sifting process -&gt; the cost of the BIMF is computed as a ratio of the sum of squared differences between the BIMF and the input signal. If the cost is below a certain threshold, the loop is broken.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0" dirty="0">
                <a:effectLst/>
                <a:latin typeface="+mn-lt"/>
              </a:rPr>
              <a:t>After breaking out of the loop, the residue is computed by subtracting the computed BIMF from the original input image. At last, the BIMFs are stored in the BIMF matrix. </a:t>
            </a:r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Completed Work: BEMD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2969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Completed Work: BIMFs example in </a:t>
            </a:r>
            <a:r>
              <a:rPr lang="en-US" dirty="0" err="1"/>
              <a:t>Matlab</a:t>
            </a:r>
            <a:endParaRPr dirty="0"/>
          </a:p>
        </p:txBody>
      </p:sp>
      <p:pic>
        <p:nvPicPr>
          <p:cNvPr id="2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79B1AC5-272C-9C16-BBFB-184A54229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76" t="39663" r="29674" b="8177"/>
          <a:stretch/>
        </p:blipFill>
        <p:spPr>
          <a:xfrm>
            <a:off x="1039585" y="1563688"/>
            <a:ext cx="7064829" cy="4433462"/>
          </a:xfrm>
        </p:spPr>
      </p:pic>
      <p:pic>
        <p:nvPicPr>
          <p:cNvPr id="3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E5703A4-5EB2-C476-8559-91D7EF5E5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6" t="39663" r="29674" b="8177"/>
          <a:stretch/>
        </p:blipFill>
        <p:spPr>
          <a:xfrm>
            <a:off x="1039585" y="1538288"/>
            <a:ext cx="7064829" cy="4433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8461151"/>
      </p:ext>
    </p:extLst>
  </p:cSld>
  <p:clrMapOvr>
    <a:masterClrMapping/>
  </p:clrMapOvr>
</p:sld>
</file>

<file path=ppt/theme/theme1.xml><?xml version="1.0" encoding="utf-8"?>
<a:theme xmlns:a="http://schemas.openxmlformats.org/drawingml/2006/main" name="2_UNR-landscape">
  <a:themeElements>
    <a:clrScheme name="2_UNR-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3637</TotalTime>
  <Words>728</Words>
  <Application>Microsoft Macintosh PowerPoint</Application>
  <PresentationFormat>On-screen Show (4:3)</PresentationFormat>
  <Paragraphs>74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Noto Sans Symbols</vt:lpstr>
      <vt:lpstr>System Font Regular</vt:lpstr>
      <vt:lpstr>Wingdings</vt:lpstr>
      <vt:lpstr>2_UNR-landscape</vt:lpstr>
      <vt:lpstr>Enhancing Breast Cancer Diagnosis Through BEMD-Guided Mass Classification</vt:lpstr>
      <vt:lpstr>Introduction</vt:lpstr>
      <vt:lpstr>Revised Goals and Objectives</vt:lpstr>
      <vt:lpstr>Progress Overview and Challenges</vt:lpstr>
      <vt:lpstr>Completed Work: Pre-processing</vt:lpstr>
      <vt:lpstr>Completed Work: Pre-processing</vt:lpstr>
      <vt:lpstr>Completed Work: BEMD</vt:lpstr>
      <vt:lpstr>Completed Work: BEMD</vt:lpstr>
      <vt:lpstr>Completed Work: BIMFs example in Matlab</vt:lpstr>
      <vt:lpstr>Completed Work: BIMFs example in Matlab</vt:lpstr>
      <vt:lpstr>Completed Work: BIMFs example in Python</vt:lpstr>
      <vt:lpstr>Completed Work: Deep Learning Framework</vt:lpstr>
      <vt:lpstr>Completed Work: Deep Learning Framework</vt:lpstr>
      <vt:lpstr>Completed Work: Deep Learning Framework</vt:lpstr>
      <vt:lpstr>Remaining Tasks</vt:lpstr>
      <vt:lpstr>Issues to Discuss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Tavakkoli</dc:creator>
  <cp:lastModifiedBy>Zeynab Maghsoudi</cp:lastModifiedBy>
  <cp:revision>63</cp:revision>
  <dcterms:created xsi:type="dcterms:W3CDTF">2019-01-03T19:48:27Z</dcterms:created>
  <dcterms:modified xsi:type="dcterms:W3CDTF">2023-11-15T19:00:22Z</dcterms:modified>
</cp:coreProperties>
</file>