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t5MmKJFczIbTsBzboeDSm2J8y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85BF89-42F4-4E27-9B8D-A7F3A15DA8A7}">
  <a:tblStyle styleId="{5485BF89-42F4-4E27-9B8D-A7F3A15DA8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06" autoAdjust="0"/>
  </p:normalViewPr>
  <p:slideViewPr>
    <p:cSldViewPr snapToGrid="0">
      <p:cViewPr varScale="1">
        <p:scale>
          <a:sx n="97" d="100"/>
          <a:sy n="97" d="100"/>
        </p:scale>
        <p:origin x="20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1: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6e7f27708_0_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86e7f27708_0_23: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r>
              <a:rPr lang="en-US"/>
              <a:t>Step 1</a:t>
            </a:r>
            <a:endParaRPr/>
          </a:p>
          <a:p>
            <a:pPr marL="457200" lvl="0" indent="-317500" algn="l" rtl="0">
              <a:spcBef>
                <a:spcPts val="360"/>
              </a:spcBef>
              <a:spcAft>
                <a:spcPts val="0"/>
              </a:spcAft>
              <a:buSzPts val="1400"/>
              <a:buChar char="●"/>
            </a:pPr>
            <a:r>
              <a:rPr lang="en-US"/>
              <a:t>As shown in this figure, the integrated framework detects and localizes breast masses using YOLO-based fusion models. </a:t>
            </a:r>
            <a:endParaRPr/>
          </a:p>
          <a:p>
            <a:pPr marL="457200" lvl="0" indent="-317500" algn="l" rtl="0">
              <a:spcBef>
                <a:spcPts val="0"/>
              </a:spcBef>
              <a:spcAft>
                <a:spcPts val="0"/>
              </a:spcAft>
              <a:buSzPts val="1400"/>
              <a:buChar char="●"/>
            </a:pPr>
            <a:r>
              <a:rPr lang="en-US"/>
              <a:t>This only require an entire mammogram image and outputs bounding boxes around suspicious lesions. </a:t>
            </a:r>
            <a:endParaRPr/>
          </a:p>
          <a:p>
            <a:pPr marL="457200" lvl="0" indent="-317500" algn="l" rtl="0">
              <a:spcBef>
                <a:spcPts val="0"/>
              </a:spcBef>
              <a:spcAft>
                <a:spcPts val="0"/>
              </a:spcAft>
              <a:buSzPts val="1400"/>
              <a:buChar char="●"/>
            </a:pPr>
            <a:r>
              <a:rPr lang="en-US"/>
              <a:t>The model was evaluated and provided a maximum detection accuracy of 98.1% for mass lesions.</a:t>
            </a:r>
            <a:endParaRPr/>
          </a:p>
          <a:p>
            <a:pPr marL="0" lvl="0" indent="0" algn="l" rtl="0">
              <a:spcBef>
                <a:spcPts val="360"/>
              </a:spcBef>
              <a:spcAft>
                <a:spcPts val="0"/>
              </a:spcAft>
              <a:buNone/>
            </a:pPr>
            <a:endParaRPr/>
          </a:p>
          <a:p>
            <a:pPr marL="457200" lvl="0" indent="0" algn="l" rtl="0">
              <a:spcBef>
                <a:spcPts val="360"/>
              </a:spcBef>
              <a:spcAft>
                <a:spcPts val="0"/>
              </a:spcAft>
              <a:buClr>
                <a:schemeClr val="dk1"/>
              </a:buClr>
              <a:buSzPts val="1100"/>
              <a:buFont typeface="Arial"/>
              <a:buNone/>
            </a:pPr>
            <a:r>
              <a:rPr lang="en-US"/>
              <a:t>Step 2</a:t>
            </a:r>
            <a:endParaRPr/>
          </a:p>
          <a:p>
            <a:pPr marL="457200" lvl="0" indent="-317500" algn="l" rtl="0">
              <a:spcBef>
                <a:spcPts val="360"/>
              </a:spcBef>
              <a:spcAft>
                <a:spcPts val="0"/>
              </a:spcAft>
              <a:buSzPts val="1400"/>
              <a:buChar char="●"/>
            </a:pPr>
            <a:r>
              <a:rPr lang="en-US"/>
              <a:t>In this step, the detected ROI of breast masses is segmented and a binary mask image where only the boundary of the lesions is visible is generated. </a:t>
            </a:r>
            <a:endParaRPr/>
          </a:p>
          <a:p>
            <a:pPr marL="457200" lvl="0" indent="-317500" algn="l" rtl="0">
              <a:spcBef>
                <a:spcPts val="0"/>
              </a:spcBef>
              <a:spcAft>
                <a:spcPts val="0"/>
              </a:spcAft>
              <a:buSzPts val="1400"/>
              <a:buChar char="●"/>
            </a:pPr>
            <a:r>
              <a:rPr lang="en-US"/>
              <a:t>This was achieved by using a combination of two UNet models.</a:t>
            </a:r>
            <a:endParaRPr/>
          </a:p>
          <a:p>
            <a:pPr marL="457200" lvl="0" indent="-317500" algn="l" rtl="0">
              <a:spcBef>
                <a:spcPts val="0"/>
              </a:spcBef>
              <a:spcAft>
                <a:spcPts val="0"/>
              </a:spcAft>
              <a:buSzPts val="1400"/>
              <a:buChar char="●"/>
            </a:pPr>
            <a:r>
              <a:rPr lang="en-US"/>
              <a:t>this model was trained on  CBIS-DDSM, INbreast, Private dataset and a augmented and enhanced image set of these datasets using CycleGAN.</a:t>
            </a:r>
            <a:endParaRPr/>
          </a:p>
          <a:p>
            <a:pPr marL="457200" lvl="0" indent="-317500" algn="l" rtl="0">
              <a:spcBef>
                <a:spcPts val="0"/>
              </a:spcBef>
              <a:spcAft>
                <a:spcPts val="0"/>
              </a:spcAft>
              <a:buSzPts val="1400"/>
              <a:buChar char="●"/>
            </a:pPr>
            <a:r>
              <a:rPr lang="en-US"/>
              <a:t>The segmentation step was conducted on ROI images scaled to 256 × 256 pixels.</a:t>
            </a:r>
            <a:endParaRPr/>
          </a:p>
          <a:p>
            <a:pPr marL="0" lvl="0" indent="0" algn="l" rtl="0">
              <a:spcBef>
                <a:spcPts val="360"/>
              </a:spcBef>
              <a:spcAft>
                <a:spcPts val="0"/>
              </a:spcAft>
              <a:buNone/>
            </a:pPr>
            <a:endParaRPr/>
          </a:p>
          <a:p>
            <a:pPr marL="0" lvl="0" indent="0" algn="l" rtl="0">
              <a:spcBef>
                <a:spcPts val="360"/>
              </a:spcBef>
              <a:spcAft>
                <a:spcPts val="0"/>
              </a:spcAft>
              <a:buNone/>
            </a:pPr>
            <a:r>
              <a:rPr lang="en-US"/>
              <a:t>Step 3</a:t>
            </a:r>
            <a:endParaRPr/>
          </a:p>
          <a:p>
            <a:pPr marL="457200" lvl="0" indent="-317500" algn="l" rtl="0">
              <a:spcBef>
                <a:spcPts val="360"/>
              </a:spcBef>
              <a:spcAft>
                <a:spcPts val="0"/>
              </a:spcAft>
              <a:buSzPts val="1400"/>
              <a:buChar char="●"/>
            </a:pPr>
            <a:r>
              <a:rPr lang="en-US"/>
              <a:t>After that, the segmented and detected ROI of breast masses generated with masked tissue is used for the third and final classification step.</a:t>
            </a:r>
            <a:endParaRPr/>
          </a:p>
          <a:p>
            <a:pPr marL="457200" lvl="0" indent="-317500" algn="l" rtl="0">
              <a:spcBef>
                <a:spcPts val="360"/>
              </a:spcBef>
              <a:spcAft>
                <a:spcPts val="0"/>
              </a:spcAft>
              <a:buSzPts val="1400"/>
              <a:buChar char="●"/>
            </a:pPr>
            <a:r>
              <a:rPr lang="en-US"/>
              <a:t>Resize input images to size 224 × 224</a:t>
            </a:r>
            <a:endParaRPr/>
          </a:p>
          <a:p>
            <a:pPr marL="457200" lvl="0" indent="-317500" algn="l" rtl="0">
              <a:spcBef>
                <a:spcPts val="0"/>
              </a:spcBef>
              <a:spcAft>
                <a:spcPts val="0"/>
              </a:spcAft>
              <a:buSzPts val="1400"/>
              <a:buChar char="●"/>
            </a:pPr>
            <a:r>
              <a:rPr lang="en-US"/>
              <a:t>The stacked ensemble of ResNet models is trained independently on the input ROI masses for each classification task to finally predict </a:t>
            </a:r>
            <a:endParaRPr/>
          </a:p>
          <a:p>
            <a:pPr marL="914400" lvl="1" indent="-317500" algn="l" rtl="0">
              <a:spcBef>
                <a:spcPts val="0"/>
              </a:spcBef>
              <a:spcAft>
                <a:spcPts val="0"/>
              </a:spcAft>
              <a:buSzPts val="1400"/>
              <a:buChar char="○"/>
            </a:pPr>
            <a:r>
              <a:rPr lang="en-US"/>
              <a:t>the pathology as either malignant or benign</a:t>
            </a:r>
            <a:endParaRPr/>
          </a:p>
          <a:p>
            <a:pPr marL="914400" lvl="1" indent="-317500" algn="l" rtl="0">
              <a:spcBef>
                <a:spcPts val="0"/>
              </a:spcBef>
              <a:spcAft>
                <a:spcPts val="0"/>
              </a:spcAft>
              <a:buSzPts val="1400"/>
              <a:buChar char="○"/>
            </a:pPr>
            <a:r>
              <a:rPr lang="en-US"/>
              <a:t>the BI-RADS category with an assessment score between 2 to 6</a:t>
            </a:r>
            <a:endParaRPr/>
          </a:p>
          <a:p>
            <a:pPr marL="914400" lvl="1" indent="-317500" algn="l" rtl="0">
              <a:spcBef>
                <a:spcPts val="0"/>
              </a:spcBef>
              <a:spcAft>
                <a:spcPts val="0"/>
              </a:spcAft>
              <a:buSzPts val="1400"/>
              <a:buChar char="○"/>
            </a:pPr>
            <a:r>
              <a:rPr lang="en-US"/>
              <a:t>the shape as either round, oval, lobulated or irregular.</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91" name="Google Shape;191;g286e7f27708_0_23: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4d421c686_0_71: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84d421c686_0_71: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457200" lvl="0" indent="-317500" algn="l" rtl="0">
              <a:spcBef>
                <a:spcPts val="360"/>
              </a:spcBef>
              <a:spcAft>
                <a:spcPts val="0"/>
              </a:spcAft>
              <a:buClr>
                <a:srgbClr val="1F1F1F"/>
              </a:buClr>
              <a:buSzPts val="1400"/>
              <a:buChar char="●"/>
            </a:pPr>
            <a:r>
              <a:rPr lang="en-US">
                <a:solidFill>
                  <a:srgbClr val="1F1F1F"/>
                </a:solidFill>
              </a:rPr>
              <a:t>The integrated framework was evaluated on two publicly available datasets, the Curated Breast Imaging Subset of Digital Database for Screening Mammography (CBIS-DDSM) and INbreast, and additionally on a private dataset. </a:t>
            </a:r>
            <a:endParaRPr>
              <a:solidFill>
                <a:srgbClr val="1F1F1F"/>
              </a:solidFill>
            </a:endParaRPr>
          </a:p>
          <a:p>
            <a:pPr marL="457200" lvl="0" indent="-317500" algn="l" rtl="0">
              <a:spcBef>
                <a:spcPts val="0"/>
              </a:spcBef>
              <a:spcAft>
                <a:spcPts val="0"/>
              </a:spcAft>
              <a:buClr>
                <a:srgbClr val="1F1F1F"/>
              </a:buClr>
              <a:buSzPts val="1400"/>
              <a:buChar char="●"/>
            </a:pPr>
            <a:r>
              <a:rPr lang="en-US">
                <a:solidFill>
                  <a:srgbClr val="1F1F1F"/>
                </a:solidFill>
              </a:rPr>
              <a:t>The CBIS-DDSM dataset61 is an updated and standardized version of the Digital Database for Screening Mammography (DDSM), where images were reviewed by radiologists to eliminate inaccurate cases.</a:t>
            </a:r>
            <a:endParaRPr>
              <a:solidFill>
                <a:srgbClr val="1F1F1F"/>
              </a:solidFill>
            </a:endParaRPr>
          </a:p>
          <a:p>
            <a:pPr marL="457200" lvl="0" indent="-317500" algn="l" rtl="0">
              <a:spcBef>
                <a:spcPts val="0"/>
              </a:spcBef>
              <a:spcAft>
                <a:spcPts val="0"/>
              </a:spcAft>
              <a:buClr>
                <a:srgbClr val="1F1F1F"/>
              </a:buClr>
              <a:buSzPts val="1400"/>
              <a:buChar char="●"/>
            </a:pPr>
            <a:r>
              <a:rPr lang="en-US">
                <a:solidFill>
                  <a:srgbClr val="1F1F1F"/>
                </a:solidFill>
              </a:rPr>
              <a:t>Private dataset is a collection of mammograms from the National Institute of Cancerology in Mexico.</a:t>
            </a:r>
            <a:endParaRPr>
              <a:solidFill>
                <a:srgbClr val="1F1F1F"/>
              </a:solidFill>
            </a:endParaRPr>
          </a:p>
          <a:p>
            <a:pPr marL="0" lvl="0" indent="0" algn="l" rtl="0">
              <a:spcBef>
                <a:spcPts val="360"/>
              </a:spcBef>
              <a:spcAft>
                <a:spcPts val="0"/>
              </a:spcAft>
              <a:buClr>
                <a:schemeClr val="dk1"/>
              </a:buClr>
              <a:buSzPts val="1100"/>
              <a:buFont typeface="Arial"/>
              <a:buNone/>
            </a:pPr>
            <a:endParaRPr>
              <a:solidFill>
                <a:srgbClr val="1F1F1F"/>
              </a:solidFill>
              <a:highlight>
                <a:schemeClr val="lt1"/>
              </a:highlight>
            </a:endParaRPr>
          </a:p>
        </p:txBody>
      </p:sp>
      <p:sp>
        <p:nvSpPr>
          <p:cNvPr id="200" name="Google Shape;200;g284d421c686_0_71: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6e7f27708_0_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86e7f27708_0_9: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457200" lvl="0" indent="-317500" algn="l" rtl="0">
              <a:spcBef>
                <a:spcPts val="360"/>
              </a:spcBef>
              <a:spcAft>
                <a:spcPts val="0"/>
              </a:spcAft>
              <a:buClr>
                <a:srgbClr val="1F1F1F"/>
              </a:buClr>
              <a:buSzPts val="1400"/>
              <a:buChar char="●"/>
            </a:pPr>
            <a:r>
              <a:rPr lang="en-US" dirty="0">
                <a:solidFill>
                  <a:srgbClr val="1F1F1F"/>
                </a:solidFill>
              </a:rPr>
              <a:t>Weighted accuracy was used due to the class imbalance</a:t>
            </a:r>
            <a:endParaRPr dirty="0">
              <a:solidFill>
                <a:srgbClr val="1F1F1F"/>
              </a:solidFill>
            </a:endParaRPr>
          </a:p>
          <a:p>
            <a:pPr marL="457200" lvl="0" indent="-317500" algn="l" rtl="0">
              <a:spcBef>
                <a:spcPts val="0"/>
              </a:spcBef>
              <a:spcAft>
                <a:spcPts val="0"/>
              </a:spcAft>
              <a:buClr>
                <a:srgbClr val="1F1F1F"/>
              </a:buClr>
              <a:buSzPts val="1400"/>
              <a:buChar char="●"/>
            </a:pPr>
            <a:r>
              <a:rPr lang="en-US" dirty="0">
                <a:solidFill>
                  <a:srgbClr val="1F1F1F"/>
                </a:solidFill>
              </a:rPr>
              <a:t>If accuracy didn’t improve after 2 iterations, Learning rate was reduced by a factor of 0.5.</a:t>
            </a:r>
            <a:endParaRPr dirty="0"/>
          </a:p>
        </p:txBody>
      </p:sp>
      <p:sp>
        <p:nvSpPr>
          <p:cNvPr id="208" name="Google Shape;208;g286e7f27708_0_9: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4d421c686_0_8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84d421c686_0_86: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457200" lvl="0" indent="-317500" algn="l" rtl="0">
              <a:spcBef>
                <a:spcPts val="360"/>
              </a:spcBef>
              <a:spcAft>
                <a:spcPts val="0"/>
              </a:spcAft>
              <a:buSzPts val="1400"/>
              <a:buChar char="●"/>
            </a:pPr>
            <a:r>
              <a:rPr lang="en-US"/>
              <a:t>Raw ROIs data was augmented four times by rotating them with the angles Δθ = {0°, 90°, 180°, 270°}, and transformed twice differently using the Contrast Limited Adaptive Histogram Equalization (CLAHE) method.</a:t>
            </a:r>
            <a:endParaRPr/>
          </a:p>
          <a:p>
            <a:pPr marL="457200" lvl="0" indent="-317500" algn="l" rtl="0">
              <a:spcBef>
                <a:spcPts val="0"/>
              </a:spcBef>
              <a:spcAft>
                <a:spcPts val="0"/>
              </a:spcAft>
              <a:buSzPts val="1400"/>
              <a:buChar char="●"/>
            </a:pPr>
            <a:r>
              <a:rPr lang="en-US"/>
              <a:t>Cases with BI-RADS score &gt; 3, are considered Malignant otherwise Benign.</a:t>
            </a:r>
            <a:endParaRPr/>
          </a:p>
        </p:txBody>
      </p:sp>
      <p:sp>
        <p:nvSpPr>
          <p:cNvPr id="216" name="Google Shape;216;g284d421c686_0_86: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862454ca1b_0_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862454ca1b_0_7: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Samples of </a:t>
            </a:r>
            <a:endParaRPr/>
          </a:p>
          <a:p>
            <a:pPr marL="457200" lvl="0" indent="-317500" algn="l" rtl="0">
              <a:spcBef>
                <a:spcPts val="360"/>
              </a:spcBef>
              <a:spcAft>
                <a:spcPts val="0"/>
              </a:spcAft>
              <a:buSzPts val="1400"/>
              <a:buAutoNum type="arabicParenR"/>
            </a:pPr>
            <a:r>
              <a:rPr lang="en-US"/>
              <a:t>Entire mammograms and </a:t>
            </a:r>
            <a:endParaRPr/>
          </a:p>
          <a:p>
            <a:pPr marL="457200" lvl="0" indent="-317500" algn="l" rtl="0">
              <a:spcBef>
                <a:spcPts val="0"/>
              </a:spcBef>
              <a:spcAft>
                <a:spcPts val="0"/>
              </a:spcAft>
              <a:buSzPts val="1400"/>
              <a:buAutoNum type="arabicParenR"/>
            </a:pPr>
            <a:r>
              <a:rPr lang="en-US"/>
              <a:t>ROI of a mass detected and </a:t>
            </a:r>
            <a:endParaRPr/>
          </a:p>
          <a:p>
            <a:pPr marL="457200" lvl="0" indent="-317500" algn="l" rtl="0">
              <a:spcBef>
                <a:spcPts val="0"/>
              </a:spcBef>
              <a:spcAft>
                <a:spcPts val="0"/>
              </a:spcAft>
              <a:buSzPts val="1400"/>
              <a:buAutoNum type="arabicParenR"/>
            </a:pPr>
            <a:r>
              <a:rPr lang="en-US"/>
              <a:t>ROI segmented </a:t>
            </a:r>
            <a:endParaRPr/>
          </a:p>
          <a:p>
            <a:pPr marL="457200" lvl="0" indent="0" algn="l" rtl="0">
              <a:spcBef>
                <a:spcPts val="360"/>
              </a:spcBef>
              <a:spcAft>
                <a:spcPts val="0"/>
              </a:spcAft>
              <a:buNone/>
            </a:pPr>
            <a:r>
              <a:rPr lang="en-US"/>
              <a:t>from different mammography datasets with ground-truth of location and contour of mass in red.</a:t>
            </a:r>
            <a:endParaRPr/>
          </a:p>
        </p:txBody>
      </p:sp>
      <p:sp>
        <p:nvSpPr>
          <p:cNvPr id="226" name="Google Shape;226;g2862454ca1b_0_7: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86e7f27708_0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86e7f27708_0_0: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Samples of detected and segmented ROI masses for each class within different classification tasks from different mammography datasets.</a:t>
            </a:r>
            <a:endParaRPr/>
          </a:p>
        </p:txBody>
      </p:sp>
      <p:sp>
        <p:nvSpPr>
          <p:cNvPr id="235" name="Google Shape;235;g286e7f27708_0_0: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4d421c686_0_7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84d421c686_0_79: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457200" lvl="0" indent="-317500" algn="l" rtl="0">
              <a:spcBef>
                <a:spcPts val="360"/>
              </a:spcBef>
              <a:spcAft>
                <a:spcPts val="0"/>
              </a:spcAft>
              <a:buSzPts val="1400"/>
              <a:buChar char="●"/>
            </a:pPr>
            <a:r>
              <a:rPr lang="en-US"/>
              <a:t>Removed noises using Histogram Equalization that smoothens pixel distribution</a:t>
            </a:r>
            <a:endParaRPr/>
          </a:p>
          <a:p>
            <a:pPr marL="457200" lvl="0" indent="-317500" algn="l" rtl="0">
              <a:spcBef>
                <a:spcPts val="0"/>
              </a:spcBef>
              <a:spcAft>
                <a:spcPts val="0"/>
              </a:spcAft>
              <a:buSzPts val="1400"/>
              <a:buChar char="●"/>
            </a:pPr>
            <a:r>
              <a:rPr lang="en-US"/>
              <a:t>Pre-trained ResNet models require an input image size of 224 × 224; </a:t>
            </a:r>
            <a:endParaRPr/>
          </a:p>
          <a:p>
            <a:pPr marL="457200" lvl="0" indent="0" algn="l" rtl="0">
              <a:spcBef>
                <a:spcPts val="360"/>
              </a:spcBef>
              <a:spcAft>
                <a:spcPts val="0"/>
              </a:spcAft>
              <a:buNone/>
            </a:pPr>
            <a:r>
              <a:rPr lang="en-US"/>
              <a:t>therefore,  resized the detected and segmented ROIs from 256× 256 using an inter-area resampling interpolation (such as using nearest neighbour filling)</a:t>
            </a:r>
            <a:endParaRPr/>
          </a:p>
          <a:p>
            <a:pPr marL="457200" lvl="0" indent="-317500" algn="l" rtl="0">
              <a:spcBef>
                <a:spcPts val="360"/>
              </a:spcBef>
              <a:spcAft>
                <a:spcPts val="0"/>
              </a:spcAft>
              <a:buSzPts val="1400"/>
              <a:buChar char="●"/>
            </a:pPr>
            <a:r>
              <a:rPr lang="en-US"/>
              <a:t>Normalize images to a range of [0,1] to make sure all the images are on the same scale</a:t>
            </a:r>
            <a:endParaRPr/>
          </a:p>
        </p:txBody>
      </p:sp>
      <p:sp>
        <p:nvSpPr>
          <p:cNvPr id="244" name="Google Shape;244;g284d421c686_0_79: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62454ca1b_0_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862454ca1b_0_16: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smoothing -&gt; % of label smoothing for the loss function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 best evaluation was reported with a batch size of 32, 30 epochs, a dropout rate of 30%, a learning rate of 0.01, and a smoothing label of 25%.</a:t>
            </a:r>
            <a:endParaRPr dirty="0"/>
          </a:p>
        </p:txBody>
      </p:sp>
      <p:sp>
        <p:nvSpPr>
          <p:cNvPr id="252" name="Google Shape;252;g2862454ca1b_0_16: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84d421c686_0_3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84d421c686_0_36: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g284d421c686_0_36: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4afecd1c9d_0_23: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4afecd1c9d_0_23: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9" name="Google Shape;269;g24afecd1c9d_0_23: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84d421c686_0_1: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84d421c686_0_1: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g284d421c686_0_1: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862454ca1b_0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862454ca1b_0_0: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g2862454ca1b_0_0: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62454ca1b_0_3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862454ca1b_0_33: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6" name="Google Shape;286;g2862454ca1b_0_33: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862454ca1b_0_4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862454ca1b_0_41: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5" name="Google Shape;295;g2862454ca1b_0_41: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4afecd1c9d_0_30: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4afecd1c9d_0_30: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4" name="Google Shape;304;g24afecd1c9d_0_30: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4afecd1c9d_0_3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4afecd1c9d_0_38: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3" name="Google Shape;313;g24afecd1c9d_0_38: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862454ca1b_0_4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862454ca1b_0_49: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1" name="Google Shape;321;g2862454ca1b_0_49: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862454ca1b_0_5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862454ca1b_0_58: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Only on the CBIS - DDSM dataset</a:t>
            </a:r>
            <a:endParaRPr/>
          </a:p>
        </p:txBody>
      </p:sp>
      <p:sp>
        <p:nvSpPr>
          <p:cNvPr id="330" name="Google Shape;330;g2862454ca1b_0_58: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86bfd9a42a_0_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86bfd9a42a_0_7: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9" name="Google Shape;339;g286bfd9a42a_0_7: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86bfd9a42a_0_3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86bfd9a42a_0_34: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9" name="Google Shape;349;g286bfd9a42a_0_34: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86bfd9a42a_0_2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86bfd9a42a_0_26: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9" name="Google Shape;359;g286bfd9a42a_0_26: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84d421c686_0_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84d421c686_0_8: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2" name="Google Shape;132;g284d421c686_0_8: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86bfd9a42a_0_4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86bfd9a42a_0_42: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0" name="Google Shape;370;g286bfd9a42a_0_42: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86bfd9a42a_0_5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86bfd9a42a_0_52: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0" name="Google Shape;380;g286bfd9a42a_0_52: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84d421c686_0_4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84d421c686_0_43: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Implemented a stacked ensemble of ResNet models to classify </a:t>
            </a:r>
            <a:endParaRPr/>
          </a:p>
          <a:p>
            <a:pPr marL="457200" lvl="0" indent="-317500" algn="l" rtl="0">
              <a:spcBef>
                <a:spcPts val="360"/>
              </a:spcBef>
              <a:spcAft>
                <a:spcPts val="0"/>
              </a:spcAft>
              <a:buSzPts val="1400"/>
              <a:buAutoNum type="arabicParenR"/>
            </a:pPr>
            <a:r>
              <a:rPr lang="en-US"/>
              <a:t>breast masses as malignant or benign</a:t>
            </a:r>
            <a:endParaRPr/>
          </a:p>
          <a:p>
            <a:pPr marL="457200" lvl="0" indent="-317500" algn="l" rtl="0">
              <a:spcBef>
                <a:spcPts val="0"/>
              </a:spcBef>
              <a:spcAft>
                <a:spcPts val="0"/>
              </a:spcAft>
              <a:buSzPts val="1400"/>
              <a:buAutoNum type="arabicParenR"/>
            </a:pPr>
            <a:r>
              <a:rPr lang="en-US"/>
              <a:t>diagnose their BI-RADS category assessment with a score from 2 to 6</a:t>
            </a:r>
            <a:endParaRPr/>
          </a:p>
          <a:p>
            <a:pPr marL="457200" lvl="0" indent="-317500" algn="l" rtl="0">
              <a:spcBef>
                <a:spcPts val="0"/>
              </a:spcBef>
              <a:spcAft>
                <a:spcPts val="0"/>
              </a:spcAft>
              <a:buSzPts val="1400"/>
              <a:buAutoNum type="arabicParenR"/>
            </a:pPr>
            <a:r>
              <a:rPr lang="en-US"/>
              <a:t>shape as oval, round, lobulated or irregular.</a:t>
            </a:r>
            <a:endParaRPr/>
          </a:p>
          <a:p>
            <a:pPr marL="0" lvl="0" indent="0" algn="l" rtl="0">
              <a:spcBef>
                <a:spcPts val="360"/>
              </a:spcBef>
              <a:spcAft>
                <a:spcPts val="0"/>
              </a:spcAft>
              <a:buNone/>
            </a:pPr>
            <a:endParaRPr/>
          </a:p>
          <a:p>
            <a:pPr marL="0" lvl="0" indent="0" algn="l" rtl="0">
              <a:spcBef>
                <a:spcPts val="360"/>
              </a:spcBef>
              <a:spcAft>
                <a:spcPts val="0"/>
              </a:spcAft>
              <a:buClr>
                <a:schemeClr val="dk1"/>
              </a:buClr>
              <a:buSzPts val="1100"/>
              <a:buFont typeface="Arial"/>
              <a:buNone/>
            </a:pPr>
            <a:r>
              <a:rPr lang="en-US"/>
              <a:t>long training time of 0.74 s per epoch, which is due to the high number of trainable parameters and computations of the ResNetV2 model</a:t>
            </a:r>
            <a:endParaRPr/>
          </a:p>
        </p:txBody>
      </p:sp>
      <p:sp>
        <p:nvSpPr>
          <p:cNvPr id="390" name="Google Shape;390;g284d421c686_0_43: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862454ca1b_0_2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862454ca1b_0_24: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8" name="Google Shape;398;g2862454ca1b_0_24: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84d421c686_0_6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84d421c686_0_64: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6" name="Google Shape;406;g284d421c686_0_64: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86e7f27708_0_6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86e7f27708_0_68: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4" name="Google Shape;414;g286e7f27708_0_68: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afecd1c9d_0_1: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4afecd1c9d_0_1: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g24afecd1c9d_0_1: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afecd1c9d_0_8: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4afecd1c9d_0_8: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g24afecd1c9d_0_8: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86e7f27708_0_44: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86e7f27708_0_44: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457200" lvl="0" indent="-317500" algn="l" rtl="0">
              <a:spcBef>
                <a:spcPts val="360"/>
              </a:spcBef>
              <a:spcAft>
                <a:spcPts val="0"/>
              </a:spcAft>
              <a:buSzPts val="1400"/>
              <a:buAutoNum type="arabicParenR"/>
            </a:pPr>
            <a:r>
              <a:rPr lang="en-US"/>
              <a:t>Transfer learned on ImageNet dataset.</a:t>
            </a:r>
            <a:endParaRPr/>
          </a:p>
          <a:p>
            <a:pPr marL="457200" lvl="0" indent="-317500" algn="l" rtl="0">
              <a:spcBef>
                <a:spcPts val="0"/>
              </a:spcBef>
              <a:spcAft>
                <a:spcPts val="0"/>
              </a:spcAft>
              <a:buSzPts val="1400"/>
              <a:buAutoNum type="arabicParenR"/>
            </a:pPr>
            <a:r>
              <a:rPr lang="en-US"/>
              <a:t>First four residual blocks of layers were frozen except for the BN layers that needed to be retrained in order to improve the training convergence.</a:t>
            </a:r>
            <a:endParaRPr/>
          </a:p>
          <a:p>
            <a:pPr marL="457200" lvl="0" indent="-317500" algn="l" rtl="0">
              <a:spcBef>
                <a:spcPts val="0"/>
              </a:spcBef>
              <a:spcAft>
                <a:spcPts val="0"/>
              </a:spcAft>
              <a:buSzPts val="1400"/>
              <a:buAutoNum type="arabicParenR"/>
            </a:pPr>
            <a:r>
              <a:rPr lang="en-US"/>
              <a:t>After that, the entire architecture was modified by adding another FC layer with a size of 1024, followed by a dropout regularization layer to maintain a generalization aspect for the training. </a:t>
            </a:r>
            <a:endParaRPr/>
          </a:p>
          <a:p>
            <a:pPr marL="457200" lvl="0" indent="-317500" algn="l" rtl="0">
              <a:spcBef>
                <a:spcPts val="0"/>
              </a:spcBef>
              <a:spcAft>
                <a:spcPts val="0"/>
              </a:spcAft>
              <a:buSzPts val="1400"/>
              <a:buAutoNum type="arabicParenR"/>
            </a:pPr>
            <a:r>
              <a:rPr lang="en-US"/>
              <a:t>A new final FC layer was placed according to the number of classes for each classification task and the entire TF-ResNetV2 is re-trained.</a:t>
            </a:r>
            <a:endParaRPr/>
          </a:p>
        </p:txBody>
      </p:sp>
      <p:sp>
        <p:nvSpPr>
          <p:cNvPr id="156" name="Google Shape;156;g286e7f27708_0_44: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afecd1c9d_0_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4afecd1c9d_0_15: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5" name="Google Shape;165;g24afecd1c9d_0_15: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4d421c686_0_22: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84d421c686_0_22: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a:p>
            <a:pPr marL="457200" lvl="0" indent="-317500" algn="l" rtl="0">
              <a:spcBef>
                <a:spcPts val="360"/>
              </a:spcBef>
              <a:spcAft>
                <a:spcPts val="0"/>
              </a:spcAft>
              <a:buSzPts val="1400"/>
              <a:buAutoNum type="arabicParenR"/>
            </a:pPr>
            <a:r>
              <a:rPr lang="en-US"/>
              <a:t>After that, a stacked meta-classifier model is used. </a:t>
            </a:r>
            <a:endParaRPr/>
          </a:p>
          <a:p>
            <a:pPr marL="914400" lvl="1" indent="-317500" algn="l" rtl="0">
              <a:spcBef>
                <a:spcPts val="0"/>
              </a:spcBef>
              <a:spcAft>
                <a:spcPts val="0"/>
              </a:spcAft>
              <a:buSzPts val="1400"/>
              <a:buAutoNum type="alphaLcParenR"/>
            </a:pPr>
            <a:r>
              <a:rPr lang="en-US"/>
              <a:t>This network concatenates the outputs of the three base models and creates a single vector </a:t>
            </a:r>
            <a:endParaRPr/>
          </a:p>
          <a:p>
            <a:pPr marL="914400" lvl="1" indent="-317500" algn="l" rtl="0">
              <a:spcBef>
                <a:spcPts val="0"/>
              </a:spcBef>
              <a:spcAft>
                <a:spcPts val="0"/>
              </a:spcAft>
              <a:buSzPts val="1400"/>
              <a:buAutoNum type="alphaLcParenR"/>
            </a:pPr>
            <a:r>
              <a:rPr lang="en-US"/>
              <a:t>Used FC layer of size 1000 with sigmoid activation</a:t>
            </a:r>
            <a:endParaRPr/>
          </a:p>
          <a:p>
            <a:pPr marL="914400" lvl="1" indent="-317500" algn="l" rtl="0">
              <a:spcBef>
                <a:spcPts val="0"/>
              </a:spcBef>
              <a:spcAft>
                <a:spcPts val="0"/>
              </a:spcAft>
              <a:buSzPts val="1400"/>
              <a:buAutoNum type="alphaLcParenR"/>
            </a:pPr>
            <a:r>
              <a:rPr lang="en-US"/>
              <a:t>Used FC layer of size 1000 with Relu activation</a:t>
            </a:r>
            <a:endParaRPr/>
          </a:p>
          <a:p>
            <a:pPr marL="914400" lvl="1" indent="-317500" algn="l" rtl="0">
              <a:spcBef>
                <a:spcPts val="0"/>
              </a:spcBef>
              <a:spcAft>
                <a:spcPts val="0"/>
              </a:spcAft>
              <a:buSzPts val="1400"/>
              <a:buAutoNum type="alphaLcParenR"/>
            </a:pPr>
            <a:r>
              <a:rPr lang="en-US"/>
              <a:t>Used FC layer of size 1000 with sigmoid activation</a:t>
            </a:r>
            <a:endParaRPr/>
          </a:p>
          <a:p>
            <a:pPr marL="914400" lvl="1" indent="-317500" algn="l" rtl="0">
              <a:spcBef>
                <a:spcPts val="0"/>
              </a:spcBef>
              <a:spcAft>
                <a:spcPts val="0"/>
              </a:spcAft>
              <a:buSzPts val="1400"/>
              <a:buAutoNum type="alphaLcParenR"/>
            </a:pPr>
            <a:r>
              <a:rPr lang="en-US"/>
              <a:t>Used a softmax layer with number of units similar to number of classes</a:t>
            </a:r>
            <a:endParaRPr/>
          </a:p>
          <a:p>
            <a:pPr marL="457200" lvl="0" indent="-317500" algn="l" rtl="0">
              <a:spcBef>
                <a:spcPts val="0"/>
              </a:spcBef>
              <a:spcAft>
                <a:spcPts val="0"/>
              </a:spcAft>
              <a:buSzPts val="1400"/>
              <a:buAutoNum type="arabicParenR"/>
            </a:pPr>
            <a:r>
              <a:rPr lang="en-US"/>
              <a:t>The stacked model is trained using the same loss function and optimizer as the base models. The stacked model is also trained on the same training data as the base models.</a:t>
            </a:r>
            <a:endParaRPr/>
          </a:p>
          <a:p>
            <a:pPr marL="457200" lvl="0" indent="0" algn="l" rtl="0">
              <a:spcBef>
                <a:spcPts val="360"/>
              </a:spcBef>
              <a:spcAft>
                <a:spcPts val="0"/>
              </a:spcAft>
              <a:buNone/>
            </a:pPr>
            <a:endParaRPr/>
          </a:p>
          <a:p>
            <a:pPr marL="457200" lvl="0" indent="-304800" algn="l" rtl="0">
              <a:lnSpc>
                <a:spcPct val="115000"/>
              </a:lnSpc>
              <a:spcBef>
                <a:spcPts val="300"/>
              </a:spcBef>
              <a:spcAft>
                <a:spcPts val="0"/>
              </a:spcAft>
              <a:buClr>
                <a:srgbClr val="1F1F1F"/>
              </a:buClr>
              <a:buSzPts val="1200"/>
              <a:buChar char="●"/>
            </a:pPr>
            <a:r>
              <a:rPr lang="en-US">
                <a:solidFill>
                  <a:srgbClr val="1F1F1F"/>
                </a:solidFill>
                <a:highlight>
                  <a:srgbClr val="FFFFFF"/>
                </a:highlight>
              </a:rPr>
              <a:t>Using three different sizes of FC layers: This is also a good idea, as it allows the meta-classifier model to learn from features at different levels of abstraction.</a:t>
            </a:r>
            <a:endParaRPr>
              <a:solidFill>
                <a:srgbClr val="1F1F1F"/>
              </a:solidFill>
              <a:highlight>
                <a:srgbClr val="FFFFFF"/>
              </a:highlight>
            </a:endParaRPr>
          </a:p>
          <a:p>
            <a:pPr marL="0" lvl="0" indent="0" algn="l" rtl="0">
              <a:spcBef>
                <a:spcPts val="1100"/>
              </a:spcBef>
              <a:spcAft>
                <a:spcPts val="0"/>
              </a:spcAft>
              <a:buNone/>
            </a:pPr>
            <a:endParaRPr/>
          </a:p>
        </p:txBody>
      </p:sp>
      <p:sp>
        <p:nvSpPr>
          <p:cNvPr id="174" name="Google Shape;174;g284d421c686_0_22: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6e7f27708_0_16:notes"/>
          <p:cNvSpPr>
            <a:spLocks noGrp="1" noRot="1" noChangeAspect="1"/>
          </p:cNvSpPr>
          <p:nvPr>
            <p:ph type="sldImg" idx="2"/>
          </p:nvPr>
        </p:nvSpPr>
        <p:spPr>
          <a:xfrm>
            <a:off x="11049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6e7f27708_0_16: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g286e7f27708_0_16: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pic>
        <p:nvPicPr>
          <p:cNvPr id="19" name="Google Shape;19;p10" descr="Panoramic From Rood2-TDD"/>
          <p:cNvPicPr preferRelativeResize="0"/>
          <p:nvPr/>
        </p:nvPicPr>
        <p:blipFill rotWithShape="1">
          <a:blip r:embed="rId2">
            <a:alphaModFix/>
          </a:blip>
          <a:srcRect/>
          <a:stretch/>
        </p:blipFill>
        <p:spPr>
          <a:xfrm>
            <a:off x="0" y="4038600"/>
            <a:ext cx="9144000" cy="2743200"/>
          </a:xfrm>
          <a:prstGeom prst="rect">
            <a:avLst/>
          </a:prstGeom>
          <a:noFill/>
          <a:ln>
            <a:noFill/>
          </a:ln>
        </p:spPr>
      </p:pic>
      <p:pic>
        <p:nvPicPr>
          <p:cNvPr id="20" name="Google Shape;20;p10" descr="blue strip copy"/>
          <p:cNvPicPr preferRelativeResize="0"/>
          <p:nvPr/>
        </p:nvPicPr>
        <p:blipFill rotWithShape="1">
          <a:blip r:embed="rId3">
            <a:alphaModFix/>
          </a:blip>
          <a:srcRect/>
          <a:stretch/>
        </p:blipFill>
        <p:spPr>
          <a:xfrm>
            <a:off x="0" y="0"/>
            <a:ext cx="9140825" cy="377825"/>
          </a:xfrm>
          <a:prstGeom prst="rect">
            <a:avLst/>
          </a:prstGeom>
          <a:noFill/>
          <a:ln>
            <a:noFill/>
          </a:ln>
        </p:spPr>
      </p:pic>
      <p:pic>
        <p:nvPicPr>
          <p:cNvPr id="21" name="Google Shape;21;p10" descr="blue strip copy"/>
          <p:cNvPicPr preferRelativeResize="0"/>
          <p:nvPr/>
        </p:nvPicPr>
        <p:blipFill rotWithShape="1">
          <a:blip r:embed="rId4">
            <a:alphaModFix/>
          </a:blip>
          <a:srcRect l="-35" t="20168"/>
          <a:stretch/>
        </p:blipFill>
        <p:spPr>
          <a:xfrm>
            <a:off x="0" y="6556375"/>
            <a:ext cx="9144000" cy="301625"/>
          </a:xfrm>
          <a:prstGeom prst="rect">
            <a:avLst/>
          </a:prstGeom>
          <a:noFill/>
          <a:ln>
            <a:noFill/>
          </a:ln>
        </p:spPr>
      </p:pic>
      <p:pic>
        <p:nvPicPr>
          <p:cNvPr id="22" name="Google Shape;22;p10" descr="Nevada_Master_stack_slogan_4c large"/>
          <p:cNvPicPr preferRelativeResize="0"/>
          <p:nvPr/>
        </p:nvPicPr>
        <p:blipFill rotWithShape="1">
          <a:blip r:embed="rId5">
            <a:alphaModFix/>
          </a:blip>
          <a:srcRect/>
          <a:stretch/>
        </p:blipFill>
        <p:spPr>
          <a:xfrm>
            <a:off x="3463925" y="501650"/>
            <a:ext cx="2209800" cy="1631950"/>
          </a:xfrm>
          <a:prstGeom prst="rect">
            <a:avLst/>
          </a:prstGeom>
          <a:noFill/>
          <a:ln>
            <a:noFill/>
          </a:ln>
        </p:spPr>
      </p:pic>
      <p:sp>
        <p:nvSpPr>
          <p:cNvPr id="23" name="Google Shape;23;p10"/>
          <p:cNvSpPr txBox="1">
            <a:spLocks noGrp="1"/>
          </p:cNvSpPr>
          <p:nvPr>
            <p:ph type="ctrTitle"/>
          </p:nvPr>
        </p:nvSpPr>
        <p:spPr>
          <a:xfrm>
            <a:off x="152400" y="2362200"/>
            <a:ext cx="8763000" cy="9144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36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4" name="Google Shape;24;p10"/>
          <p:cNvSpPr txBox="1">
            <a:spLocks noGrp="1"/>
          </p:cNvSpPr>
          <p:nvPr>
            <p:ph type="subTitle" idx="1"/>
          </p:nvPr>
        </p:nvSpPr>
        <p:spPr>
          <a:xfrm>
            <a:off x="152400" y="3352800"/>
            <a:ext cx="8991600" cy="533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480"/>
              </a:spcBef>
              <a:spcAft>
                <a:spcPts val="0"/>
              </a:spcAft>
              <a:buClr>
                <a:schemeClr val="dk1"/>
              </a:buClr>
              <a:buSzPts val="2400"/>
              <a:buFont typeface="Noto Sans Symbols"/>
              <a:buNone/>
              <a:defRPr sz="2400"/>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5" name="Google Shape;25;p10"/>
          <p:cNvSpPr txBox="1">
            <a:spLocks noGrp="1"/>
          </p:cNvSpPr>
          <p:nvPr>
            <p:ph type="dt" idx="10"/>
          </p:nvPr>
        </p:nvSpPr>
        <p:spPr>
          <a:xfrm>
            <a:off x="457200" y="6556375"/>
            <a:ext cx="2133600" cy="266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ftr" idx="11"/>
          </p:nvPr>
        </p:nvSpPr>
        <p:spPr>
          <a:xfrm>
            <a:off x="3124200" y="6556375"/>
            <a:ext cx="2895600" cy="2667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sldNum" idx="12"/>
          </p:nvPr>
        </p:nvSpPr>
        <p:spPr>
          <a:xfrm>
            <a:off x="6553200" y="6556375"/>
            <a:ext cx="2133600" cy="266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1" name="Google Shape;81;p19"/>
          <p:cNvSpPr txBox="1">
            <a:spLocks noGrp="1"/>
          </p:cNvSpPr>
          <p:nvPr>
            <p:ph type="body" idx="1"/>
          </p:nvPr>
        </p:nvSpPr>
        <p:spPr>
          <a:xfrm rot="5400000">
            <a:off x="2057400" y="-304800"/>
            <a:ext cx="5029200" cy="8534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9"/>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rot="5400000">
            <a:off x="4724400" y="2362200"/>
            <a:ext cx="6096000" cy="21336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7" name="Google Shape;87;p20"/>
          <p:cNvSpPr txBox="1">
            <a:spLocks noGrp="1"/>
          </p:cNvSpPr>
          <p:nvPr>
            <p:ph type="body" idx="1"/>
          </p:nvPr>
        </p:nvSpPr>
        <p:spPr>
          <a:xfrm rot="5400000">
            <a:off x="381000" y="304800"/>
            <a:ext cx="6096000" cy="6248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0"/>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0"/>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311150" y="76200"/>
            <a:ext cx="8521700" cy="7016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93" name="Google Shape;93;p21"/>
          <p:cNvSpPr txBox="1">
            <a:spLocks noGrp="1"/>
          </p:cNvSpPr>
          <p:nvPr>
            <p:ph type="body" idx="1"/>
          </p:nvPr>
        </p:nvSpPr>
        <p:spPr>
          <a:xfrm>
            <a:off x="315913" y="1066800"/>
            <a:ext cx="4178300"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1"/>
          <p:cNvSpPr txBox="1">
            <a:spLocks noGrp="1"/>
          </p:cNvSpPr>
          <p:nvPr>
            <p:ph type="body" idx="2"/>
          </p:nvPr>
        </p:nvSpPr>
        <p:spPr>
          <a:xfrm>
            <a:off x="4646613" y="1066800"/>
            <a:ext cx="41798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1"/>
          <p:cNvSpPr txBox="1">
            <a:spLocks noGrp="1"/>
          </p:cNvSpPr>
          <p:nvPr>
            <p:ph type="body" idx="3"/>
          </p:nvPr>
        </p:nvSpPr>
        <p:spPr>
          <a:xfrm>
            <a:off x="315913" y="3771900"/>
            <a:ext cx="4178300"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1"/>
          <p:cNvSpPr txBox="1">
            <a:spLocks noGrp="1"/>
          </p:cNvSpPr>
          <p:nvPr>
            <p:ph type="body" idx="4"/>
          </p:nvPr>
        </p:nvSpPr>
        <p:spPr>
          <a:xfrm>
            <a:off x="4646613" y="3771900"/>
            <a:ext cx="41798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1"/>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1"/>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311150" y="76200"/>
            <a:ext cx="8521700" cy="7016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2" name="Google Shape;102;p22"/>
          <p:cNvSpPr txBox="1">
            <a:spLocks noGrp="1"/>
          </p:cNvSpPr>
          <p:nvPr>
            <p:ph type="body" idx="1"/>
          </p:nvPr>
        </p:nvSpPr>
        <p:spPr>
          <a:xfrm>
            <a:off x="315913" y="1066800"/>
            <a:ext cx="85105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2"/>
          <p:cNvSpPr txBox="1">
            <a:spLocks noGrp="1"/>
          </p:cNvSpPr>
          <p:nvPr>
            <p:ph type="body" idx="2"/>
          </p:nvPr>
        </p:nvSpPr>
        <p:spPr>
          <a:xfrm>
            <a:off x="315913" y="3771900"/>
            <a:ext cx="85105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2"/>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2"/>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2"/>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150" y="76200"/>
            <a:ext cx="8521700" cy="7016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9" name="Google Shape;109;p23"/>
          <p:cNvSpPr txBox="1">
            <a:spLocks noGrp="1"/>
          </p:cNvSpPr>
          <p:nvPr>
            <p:ph type="body" idx="1"/>
          </p:nvPr>
        </p:nvSpPr>
        <p:spPr>
          <a:xfrm>
            <a:off x="315913" y="1066800"/>
            <a:ext cx="4178300" cy="5257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3"/>
          <p:cNvSpPr txBox="1">
            <a:spLocks noGrp="1"/>
          </p:cNvSpPr>
          <p:nvPr>
            <p:ph type="body" idx="2"/>
          </p:nvPr>
        </p:nvSpPr>
        <p:spPr>
          <a:xfrm>
            <a:off x="4646613" y="1066800"/>
            <a:ext cx="41798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3"/>
          <p:cNvSpPr txBox="1">
            <a:spLocks noGrp="1"/>
          </p:cNvSpPr>
          <p:nvPr>
            <p:ph type="body" idx="3"/>
          </p:nvPr>
        </p:nvSpPr>
        <p:spPr>
          <a:xfrm>
            <a:off x="4646613" y="3771900"/>
            <a:ext cx="4179887" cy="2552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3"/>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3"/>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3"/>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1"/>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400"/>
              </a:spcBef>
              <a:spcAft>
                <a:spcPts val="0"/>
              </a:spcAft>
              <a:buClr>
                <a:schemeClr val="dk1"/>
              </a:buClr>
              <a:buSzPts val="2000"/>
              <a:buFont typeface="Arial"/>
              <a:buNone/>
              <a:defRPr sz="2000"/>
            </a:lvl2pPr>
            <a:lvl3pPr marL="1371600" lvl="2" indent="-228600" algn="l">
              <a:lnSpc>
                <a:spcPct val="100000"/>
              </a:lnSpc>
              <a:spcBef>
                <a:spcPts val="360"/>
              </a:spcBef>
              <a:spcAft>
                <a:spcPts val="0"/>
              </a:spcAft>
              <a:buClr>
                <a:schemeClr val="dk1"/>
              </a:buClr>
              <a:buSzPts val="1800"/>
              <a:buFont typeface="Arial"/>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7" name="Google Shape;37;p12"/>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304800" y="1447800"/>
            <a:ext cx="4191000" cy="502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3"/>
          <p:cNvSpPr txBox="1">
            <a:spLocks noGrp="1"/>
          </p:cNvSpPr>
          <p:nvPr>
            <p:ph type="body" idx="2"/>
          </p:nvPr>
        </p:nvSpPr>
        <p:spPr>
          <a:xfrm>
            <a:off x="4648200" y="1447800"/>
            <a:ext cx="4191000" cy="5029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4"/>
          <p:cNvSpPr txBox="1">
            <a:spLocks noGrp="1"/>
          </p:cNvSpPr>
          <p:nvPr>
            <p:ph type="body" idx="2"/>
          </p:nvPr>
        </p:nvSpPr>
        <p:spPr>
          <a:xfrm>
            <a:off x="630238" y="2505075"/>
            <a:ext cx="3868737" cy="3987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4"/>
          <p:cNvSpPr txBox="1">
            <a:spLocks noGrp="1"/>
          </p:cNvSpPr>
          <p:nvPr>
            <p:ph type="body" idx="4"/>
          </p:nvPr>
        </p:nvSpPr>
        <p:spPr>
          <a:xfrm>
            <a:off x="4629150" y="2505075"/>
            <a:ext cx="3887788" cy="3987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4"/>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58" name="Google Shape;58;p15"/>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6"/>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3887788" y="987425"/>
            <a:ext cx="4629150" cy="548957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7"/>
          <p:cNvSpPr txBox="1">
            <a:spLocks noGrp="1"/>
          </p:cNvSpPr>
          <p:nvPr>
            <p:ph type="body" idx="2"/>
          </p:nvPr>
        </p:nvSpPr>
        <p:spPr>
          <a:xfrm>
            <a:off x="630238" y="2057399"/>
            <a:ext cx="2949575" cy="42933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74" name="Google Shape;74;p18"/>
          <p:cNvSpPr>
            <a:spLocks noGrp="1"/>
          </p:cNvSpPr>
          <p:nvPr>
            <p:ph type="pic" idx="2"/>
          </p:nvPr>
        </p:nvSpPr>
        <p:spPr>
          <a:xfrm>
            <a:off x="3887788" y="987425"/>
            <a:ext cx="4629150" cy="5489575"/>
          </a:xfrm>
          <a:prstGeom prst="rect">
            <a:avLst/>
          </a:prstGeom>
          <a:noFill/>
          <a:ln>
            <a:noFill/>
          </a:ln>
        </p:spPr>
      </p:sp>
      <p:sp>
        <p:nvSpPr>
          <p:cNvPr id="75" name="Google Shape;75;p18"/>
          <p:cNvSpPr txBox="1">
            <a:spLocks noGrp="1"/>
          </p:cNvSpPr>
          <p:nvPr>
            <p:ph type="body" idx="1"/>
          </p:nvPr>
        </p:nvSpPr>
        <p:spPr>
          <a:xfrm>
            <a:off x="630238" y="2057399"/>
            <a:ext cx="2949575" cy="42933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8"/>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1447800" y="381000"/>
            <a:ext cx="7391400" cy="7620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1pPr>
            <a:lvl2pPr marR="0" lvl="1"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2pPr>
            <a:lvl3pPr marR="0" lvl="2"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3pPr>
            <a:lvl4pPr marR="0" lvl="3"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4pPr>
            <a:lvl5pPr marR="0" lvl="4"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5pPr>
            <a:lvl6pPr marR="0" lvl="5"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6pPr>
            <a:lvl7pPr marR="0" lvl="6"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7pPr>
            <a:lvl8pPr marR="0" lvl="7"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8pPr>
            <a:lvl9pPr marR="0" lvl="8" algn="ctr"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304800" y="1447800"/>
            <a:ext cx="8534400" cy="5029200"/>
          </a:xfrm>
          <a:prstGeom prst="rect">
            <a:avLst/>
          </a:prstGeom>
          <a:noFill/>
          <a:ln>
            <a:noFill/>
          </a:ln>
        </p:spPr>
        <p:txBody>
          <a:bodyPr spcFirstLastPara="1" wrap="square" lIns="91425" tIns="45700" rIns="91425" bIns="45700" anchor="t" anchorCtr="0">
            <a:noAutofit/>
          </a:bodyPr>
          <a:lstStyle>
            <a:lvl1pPr marL="457200" marR="0" lvl="0" indent="-387350" algn="l" rtl="0">
              <a:lnSpc>
                <a:spcPct val="100000"/>
              </a:lnSpc>
              <a:spcBef>
                <a:spcPts val="500"/>
              </a:spcBef>
              <a:spcAft>
                <a:spcPts val="0"/>
              </a:spcAft>
              <a:buClr>
                <a:schemeClr val="dk1"/>
              </a:buClr>
              <a:buSzPts val="2500"/>
              <a:buFont typeface="Noto Sans Symbols"/>
              <a:buChar char="▪"/>
              <a:defRPr sz="2500" b="1"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9" descr="blue strip copy"/>
          <p:cNvPicPr preferRelativeResize="0"/>
          <p:nvPr/>
        </p:nvPicPr>
        <p:blipFill rotWithShape="1">
          <a:blip r:embed="rId16">
            <a:alphaModFix/>
          </a:blip>
          <a:srcRect/>
          <a:stretch/>
        </p:blipFill>
        <p:spPr>
          <a:xfrm>
            <a:off x="0" y="0"/>
            <a:ext cx="9140825" cy="377825"/>
          </a:xfrm>
          <a:prstGeom prst="rect">
            <a:avLst/>
          </a:prstGeom>
          <a:noFill/>
          <a:ln>
            <a:noFill/>
          </a:ln>
        </p:spPr>
      </p:pic>
      <p:pic>
        <p:nvPicPr>
          <p:cNvPr id="13" name="Google Shape;13;p9" descr="blue strip copy"/>
          <p:cNvPicPr preferRelativeResize="0"/>
          <p:nvPr/>
        </p:nvPicPr>
        <p:blipFill rotWithShape="1">
          <a:blip r:embed="rId17">
            <a:alphaModFix/>
          </a:blip>
          <a:srcRect/>
          <a:stretch/>
        </p:blipFill>
        <p:spPr>
          <a:xfrm>
            <a:off x="3175" y="6480175"/>
            <a:ext cx="9140825" cy="377825"/>
          </a:xfrm>
          <a:prstGeom prst="rect">
            <a:avLst/>
          </a:prstGeom>
          <a:noFill/>
          <a:ln>
            <a:noFill/>
          </a:ln>
        </p:spPr>
      </p:pic>
      <p:pic>
        <p:nvPicPr>
          <p:cNvPr id="14" name="Google Shape;14;p9" descr="Nevada_N"/>
          <p:cNvPicPr preferRelativeResize="0"/>
          <p:nvPr/>
        </p:nvPicPr>
        <p:blipFill rotWithShape="1">
          <a:blip r:embed="rId18">
            <a:alphaModFix/>
          </a:blip>
          <a:srcRect/>
          <a:stretch/>
        </p:blipFill>
        <p:spPr>
          <a:xfrm>
            <a:off x="152400" y="98425"/>
            <a:ext cx="1120775" cy="1120775"/>
          </a:xfrm>
          <a:prstGeom prst="rect">
            <a:avLst/>
          </a:prstGeom>
          <a:noFill/>
          <a:ln>
            <a:noFill/>
          </a:ln>
        </p:spPr>
      </p:pic>
      <p:sp>
        <p:nvSpPr>
          <p:cNvPr id="15" name="Google Shape;15;p9"/>
          <p:cNvSpPr txBox="1">
            <a:spLocks noGrp="1"/>
          </p:cNvSpPr>
          <p:nvPr>
            <p:ph type="dt" idx="10"/>
          </p:nvPr>
        </p:nvSpPr>
        <p:spPr>
          <a:xfrm>
            <a:off x="457200" y="6553200"/>
            <a:ext cx="2133600" cy="2635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9"/>
          <p:cNvSpPr txBox="1">
            <a:spLocks noGrp="1"/>
          </p:cNvSpPr>
          <p:nvPr>
            <p:ph type="ftr" idx="11"/>
          </p:nvPr>
        </p:nvSpPr>
        <p:spPr>
          <a:xfrm>
            <a:off x="3124200" y="6553200"/>
            <a:ext cx="2895600" cy="2635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9"/>
          <p:cNvSpPr txBox="1">
            <a:spLocks noGrp="1"/>
          </p:cNvSpPr>
          <p:nvPr>
            <p:ph type="sldNum" idx="12"/>
          </p:nvPr>
        </p:nvSpPr>
        <p:spPr>
          <a:xfrm>
            <a:off x="6553200" y="6553200"/>
            <a:ext cx="2133600" cy="2635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38/s41598-022-15632-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ctrTitle"/>
          </p:nvPr>
        </p:nvSpPr>
        <p:spPr>
          <a:xfrm>
            <a:off x="51300" y="2164425"/>
            <a:ext cx="8991600"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sz="2300"/>
              <a:t>An integrated framework for breast mass classification and diagnosis using stacked ensemble of residual neural networks</a:t>
            </a:r>
            <a:endParaRPr sz="2300"/>
          </a:p>
          <a:p>
            <a:pPr marL="0" lvl="0" indent="0" algn="ctr" rtl="0">
              <a:lnSpc>
                <a:spcPct val="90000"/>
              </a:lnSpc>
              <a:spcBef>
                <a:spcPts val="0"/>
              </a:spcBef>
              <a:spcAft>
                <a:spcPts val="0"/>
              </a:spcAft>
              <a:buSzPts val="1400"/>
              <a:buNone/>
            </a:pPr>
            <a:r>
              <a:rPr lang="en-US" sz="2000" b="0" u="sng">
                <a:solidFill>
                  <a:schemeClr val="hlink"/>
                </a:solidFill>
                <a:hlinkClick r:id="rId3"/>
              </a:rPr>
              <a:t>https://doi.org/10.1038/s41598-022-15632-6</a:t>
            </a:r>
            <a:endParaRPr sz="2000" b="0" u="sng"/>
          </a:p>
        </p:txBody>
      </p:sp>
      <p:sp>
        <p:nvSpPr>
          <p:cNvPr id="120" name="Google Shape;120;p1"/>
          <p:cNvSpPr txBox="1">
            <a:spLocks noGrp="1"/>
          </p:cNvSpPr>
          <p:nvPr>
            <p:ph type="subTitle" idx="1"/>
          </p:nvPr>
        </p:nvSpPr>
        <p:spPr>
          <a:xfrm>
            <a:off x="307375" y="3309975"/>
            <a:ext cx="8991600" cy="533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000"/>
              <a:buFont typeface="Noto Sans Symbols"/>
              <a:buNone/>
            </a:pPr>
            <a:r>
              <a:rPr lang="en-US" sz="1800"/>
              <a:t>Christopher Collum</a:t>
            </a:r>
            <a:endParaRPr sz="1800"/>
          </a:p>
          <a:p>
            <a:pPr marL="0" lvl="0" indent="0" algn="l" rtl="0">
              <a:lnSpc>
                <a:spcPct val="100000"/>
              </a:lnSpc>
              <a:spcBef>
                <a:spcPts val="0"/>
              </a:spcBef>
              <a:spcAft>
                <a:spcPts val="0"/>
              </a:spcAft>
              <a:buClr>
                <a:schemeClr val="dk1"/>
              </a:buClr>
              <a:buSzPts val="2000"/>
              <a:buFont typeface="Noto Sans Symbols"/>
              <a:buNone/>
            </a:pPr>
            <a:r>
              <a:rPr lang="en-US" sz="1800"/>
              <a:t>Ayesh Meepaganithage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86e7f27708_0_23"/>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Overall Framework</a:t>
            </a:r>
            <a:endParaRPr/>
          </a:p>
        </p:txBody>
      </p:sp>
      <p:sp>
        <p:nvSpPr>
          <p:cNvPr id="194" name="Google Shape;194;g286e7f27708_0_23"/>
          <p:cNvSpPr txBox="1">
            <a:spLocks noGrp="1"/>
          </p:cNvSpPr>
          <p:nvPr>
            <p:ph type="body" idx="1"/>
          </p:nvPr>
        </p:nvSpPr>
        <p:spPr>
          <a:xfrm>
            <a:off x="341525" y="4271900"/>
            <a:ext cx="8534400" cy="21684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lphaLcParenR"/>
            </a:pPr>
            <a:r>
              <a:rPr lang="en-US" sz="1800" b="0" dirty="0"/>
              <a:t>Original mammogram with ground truth of mass (red)</a:t>
            </a:r>
            <a:endParaRPr sz="1800" b="0" dirty="0"/>
          </a:p>
          <a:p>
            <a:pPr marL="457200" lvl="0" indent="-342900" algn="l" rtl="0">
              <a:spcBef>
                <a:spcPts val="0"/>
              </a:spcBef>
              <a:spcAft>
                <a:spcPts val="0"/>
              </a:spcAft>
              <a:buSzPts val="1800"/>
              <a:buAutoNum type="alphaLcParenR"/>
            </a:pPr>
            <a:r>
              <a:rPr lang="en-US" sz="1800" b="0" dirty="0"/>
              <a:t>Detected ROI of mass (yellow) superimposed on the original mammogram</a:t>
            </a:r>
            <a:endParaRPr sz="1800" b="0" dirty="0"/>
          </a:p>
          <a:p>
            <a:pPr marL="457200" lvl="0" indent="-342900" algn="l" rtl="0">
              <a:spcBef>
                <a:spcPts val="0"/>
              </a:spcBef>
              <a:spcAft>
                <a:spcPts val="0"/>
              </a:spcAft>
              <a:buSzPts val="1800"/>
              <a:buAutoNum type="alphaLcParenR"/>
            </a:pPr>
            <a:r>
              <a:rPr lang="en-US" sz="1800" b="0" dirty="0"/>
              <a:t>Detected ROI mass obtained with ground truth (red)</a:t>
            </a:r>
            <a:endParaRPr sz="1800" b="0" dirty="0"/>
          </a:p>
          <a:p>
            <a:pPr marL="457200" lvl="0" indent="-342900" algn="l" rtl="0">
              <a:spcBef>
                <a:spcPts val="0"/>
              </a:spcBef>
              <a:spcAft>
                <a:spcPts val="0"/>
              </a:spcAft>
              <a:buSzPts val="1800"/>
              <a:buAutoNum type="alphaLcParenR"/>
            </a:pPr>
            <a:r>
              <a:rPr lang="en-US" sz="1800" b="0" dirty="0"/>
              <a:t>Output segmented binary mask of ROI mass</a:t>
            </a:r>
            <a:endParaRPr sz="1800" b="0" dirty="0"/>
          </a:p>
          <a:p>
            <a:pPr marL="457200" lvl="0" indent="-342900" algn="l" rtl="0">
              <a:spcBef>
                <a:spcPts val="0"/>
              </a:spcBef>
              <a:spcAft>
                <a:spcPts val="0"/>
              </a:spcAft>
              <a:buSzPts val="1800"/>
              <a:buAutoNum type="alphaLcParenR"/>
            </a:pPr>
            <a:r>
              <a:rPr lang="en-US" sz="1800" b="0" dirty="0"/>
              <a:t>Segmented ROI mass with marked tissue</a:t>
            </a:r>
            <a:endParaRPr sz="1800" b="0" dirty="0"/>
          </a:p>
          <a:p>
            <a:pPr marL="0" lvl="0" indent="0" algn="l" rtl="0">
              <a:spcBef>
                <a:spcPts val="360"/>
              </a:spcBef>
              <a:spcAft>
                <a:spcPts val="0"/>
              </a:spcAft>
              <a:buNone/>
            </a:pPr>
            <a:endParaRPr dirty="0"/>
          </a:p>
        </p:txBody>
      </p:sp>
      <p:sp>
        <p:nvSpPr>
          <p:cNvPr id="195" name="Google Shape;195;g286e7f27708_0_23"/>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pic>
        <p:nvPicPr>
          <p:cNvPr id="196" name="Google Shape;196;g286e7f27708_0_23"/>
          <p:cNvPicPr preferRelativeResize="0"/>
          <p:nvPr/>
        </p:nvPicPr>
        <p:blipFill>
          <a:blip r:embed="rId3">
            <a:alphaModFix/>
          </a:blip>
          <a:stretch>
            <a:fillRect/>
          </a:stretch>
        </p:blipFill>
        <p:spPr>
          <a:xfrm>
            <a:off x="71325" y="1682025"/>
            <a:ext cx="9004610" cy="20349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84d421c686_0_71"/>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Dataset</a:t>
            </a:r>
            <a:endParaRPr/>
          </a:p>
        </p:txBody>
      </p:sp>
      <p:sp>
        <p:nvSpPr>
          <p:cNvPr id="203" name="Google Shape;203;g284d421c686_0_71"/>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a:t>Three Datasets</a:t>
            </a:r>
            <a:endParaRPr b="0"/>
          </a:p>
          <a:p>
            <a:pPr marL="914400" lvl="1" indent="-342900" algn="l" rtl="0">
              <a:spcBef>
                <a:spcPts val="0"/>
              </a:spcBef>
              <a:spcAft>
                <a:spcPts val="0"/>
              </a:spcAft>
              <a:buSzPts val="1800"/>
              <a:buChar char="–"/>
            </a:pPr>
            <a:r>
              <a:rPr lang="en-US" sz="1800"/>
              <a:t>CBIS-DDSM </a:t>
            </a:r>
            <a:endParaRPr sz="1800"/>
          </a:p>
          <a:p>
            <a:pPr marL="1371600" lvl="2" indent="-342900" algn="l" rtl="0">
              <a:spcBef>
                <a:spcPts val="0"/>
              </a:spcBef>
              <a:spcAft>
                <a:spcPts val="0"/>
              </a:spcAft>
              <a:buSzPts val="1800"/>
              <a:buChar char="•"/>
            </a:pPr>
            <a:r>
              <a:rPr lang="en-US" sz="1800"/>
              <a:t>2907 mammograms of 1555 patients</a:t>
            </a:r>
            <a:endParaRPr sz="1800"/>
          </a:p>
          <a:p>
            <a:pPr marL="1371600" lvl="2" indent="-342900" algn="l" rtl="0">
              <a:spcBef>
                <a:spcPts val="0"/>
              </a:spcBef>
              <a:spcAft>
                <a:spcPts val="0"/>
              </a:spcAft>
              <a:buSzPts val="1800"/>
              <a:buChar char="•"/>
            </a:pPr>
            <a:r>
              <a:rPr lang="en-US" sz="1800"/>
              <a:t>MLO and CC views</a:t>
            </a:r>
            <a:endParaRPr sz="1800"/>
          </a:p>
          <a:p>
            <a:pPr marL="1371600" lvl="2" indent="-342900" algn="l" rtl="0">
              <a:spcBef>
                <a:spcPts val="0"/>
              </a:spcBef>
              <a:spcAft>
                <a:spcPts val="0"/>
              </a:spcAft>
              <a:buSzPts val="1800"/>
              <a:buChar char="•"/>
            </a:pPr>
            <a:r>
              <a:rPr lang="en-US" sz="1800"/>
              <a:t>3000*4800 pixels</a:t>
            </a:r>
            <a:endParaRPr sz="1800"/>
          </a:p>
          <a:p>
            <a:pPr marL="1371600" lvl="0" indent="0" algn="l" rtl="0">
              <a:spcBef>
                <a:spcPts val="360"/>
              </a:spcBef>
              <a:spcAft>
                <a:spcPts val="0"/>
              </a:spcAft>
              <a:buNone/>
            </a:pPr>
            <a:endParaRPr sz="1800"/>
          </a:p>
          <a:p>
            <a:pPr marL="914400" lvl="1" indent="-342900" algn="l" rtl="0">
              <a:spcBef>
                <a:spcPts val="360"/>
              </a:spcBef>
              <a:spcAft>
                <a:spcPts val="0"/>
              </a:spcAft>
              <a:buSzPts val="1800"/>
              <a:buChar char="–"/>
            </a:pPr>
            <a:r>
              <a:rPr lang="en-US" sz="1800"/>
              <a:t>INbreast</a:t>
            </a:r>
            <a:endParaRPr sz="1800"/>
          </a:p>
          <a:p>
            <a:pPr marL="1371600" lvl="2" indent="-342900" algn="l" rtl="0">
              <a:spcBef>
                <a:spcPts val="0"/>
              </a:spcBef>
              <a:spcAft>
                <a:spcPts val="0"/>
              </a:spcAft>
              <a:buSzPts val="1800"/>
              <a:buChar char="•"/>
            </a:pPr>
            <a:r>
              <a:rPr lang="en-US" sz="1800"/>
              <a:t>410 mammograms of 115 patients</a:t>
            </a:r>
            <a:endParaRPr sz="1800"/>
          </a:p>
          <a:p>
            <a:pPr marL="1371600" lvl="2" indent="-342900" algn="l" rtl="0">
              <a:spcBef>
                <a:spcPts val="0"/>
              </a:spcBef>
              <a:spcAft>
                <a:spcPts val="0"/>
              </a:spcAft>
              <a:buSzPts val="1800"/>
              <a:buChar char="•"/>
            </a:pPr>
            <a:r>
              <a:rPr lang="en-US" sz="1800"/>
              <a:t>MLO and CC views</a:t>
            </a:r>
            <a:endParaRPr sz="1800"/>
          </a:p>
          <a:p>
            <a:pPr marL="1371600" lvl="2" indent="-342900" algn="l" rtl="0">
              <a:spcBef>
                <a:spcPts val="0"/>
              </a:spcBef>
              <a:spcAft>
                <a:spcPts val="0"/>
              </a:spcAft>
              <a:buSzPts val="1800"/>
              <a:buChar char="•"/>
            </a:pPr>
            <a:r>
              <a:rPr lang="en-US" sz="1800"/>
              <a:t>3328*4084 pixels</a:t>
            </a:r>
            <a:endParaRPr sz="1800"/>
          </a:p>
          <a:p>
            <a:pPr marL="1371600" lvl="0" indent="0" algn="l" rtl="0">
              <a:spcBef>
                <a:spcPts val="360"/>
              </a:spcBef>
              <a:spcAft>
                <a:spcPts val="0"/>
              </a:spcAft>
              <a:buNone/>
            </a:pPr>
            <a:endParaRPr sz="1800"/>
          </a:p>
          <a:p>
            <a:pPr marL="914400" lvl="1" indent="-342900" algn="l" rtl="0">
              <a:spcBef>
                <a:spcPts val="360"/>
              </a:spcBef>
              <a:spcAft>
                <a:spcPts val="0"/>
              </a:spcAft>
              <a:buSzPts val="1800"/>
              <a:buChar char="–"/>
            </a:pPr>
            <a:r>
              <a:rPr lang="en-US" sz="1800"/>
              <a:t>Private Dataset</a:t>
            </a:r>
            <a:endParaRPr sz="1800"/>
          </a:p>
          <a:p>
            <a:pPr marL="1371600" lvl="2" indent="-342900" algn="l" rtl="0">
              <a:spcBef>
                <a:spcPts val="0"/>
              </a:spcBef>
              <a:spcAft>
                <a:spcPts val="0"/>
              </a:spcAft>
              <a:buSzPts val="1800"/>
              <a:buChar char="•"/>
            </a:pPr>
            <a:r>
              <a:rPr lang="en-US" sz="1800"/>
              <a:t>389 mammograms of 208 patients</a:t>
            </a:r>
            <a:endParaRPr sz="1800"/>
          </a:p>
          <a:p>
            <a:pPr marL="1371600" lvl="2" indent="-342900" algn="l" rtl="0">
              <a:spcBef>
                <a:spcPts val="0"/>
              </a:spcBef>
              <a:spcAft>
                <a:spcPts val="0"/>
              </a:spcAft>
              <a:buSzPts val="1800"/>
              <a:buChar char="•"/>
            </a:pPr>
            <a:r>
              <a:rPr lang="en-US" sz="1800"/>
              <a:t>MLO, CC, ML and AT views</a:t>
            </a:r>
            <a:endParaRPr sz="1800"/>
          </a:p>
          <a:p>
            <a:pPr marL="1371600" lvl="2" indent="-342900" algn="l" rtl="0">
              <a:spcBef>
                <a:spcPts val="0"/>
              </a:spcBef>
              <a:spcAft>
                <a:spcPts val="0"/>
              </a:spcAft>
              <a:buSzPts val="1800"/>
              <a:buChar char="•"/>
            </a:pPr>
            <a:r>
              <a:rPr lang="en-US" sz="1800"/>
              <a:t>300*700 pixels</a:t>
            </a:r>
            <a:endParaRPr sz="1800"/>
          </a:p>
          <a:p>
            <a:pPr marL="914400" lvl="0" indent="0" algn="l" rtl="0">
              <a:spcBef>
                <a:spcPts val="360"/>
              </a:spcBef>
              <a:spcAft>
                <a:spcPts val="0"/>
              </a:spcAft>
              <a:buNone/>
            </a:pPr>
            <a:endParaRPr/>
          </a:p>
          <a:p>
            <a:pPr marL="0" lvl="0" indent="0" algn="l" rtl="0">
              <a:spcBef>
                <a:spcPts val="360"/>
              </a:spcBef>
              <a:spcAft>
                <a:spcPts val="0"/>
              </a:spcAft>
              <a:buNone/>
            </a:pPr>
            <a:endParaRPr/>
          </a:p>
          <a:p>
            <a:pPr marL="457200" lvl="0" indent="0" algn="l" rtl="0">
              <a:spcBef>
                <a:spcPts val="360"/>
              </a:spcBef>
              <a:spcAft>
                <a:spcPts val="0"/>
              </a:spcAft>
              <a:buNone/>
            </a:pPr>
            <a:endParaRPr/>
          </a:p>
        </p:txBody>
      </p:sp>
      <p:sp>
        <p:nvSpPr>
          <p:cNvPr id="204" name="Google Shape;204;g284d421c686_0_71"/>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86e7f27708_0_9"/>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Dataset</a:t>
            </a:r>
            <a:endParaRPr dirty="0"/>
          </a:p>
        </p:txBody>
      </p:sp>
      <p:sp>
        <p:nvSpPr>
          <p:cNvPr id="211" name="Google Shape;211;g286e7f27708_0_9"/>
          <p:cNvSpPr txBox="1">
            <a:spLocks noGrp="1"/>
          </p:cNvSpPr>
          <p:nvPr>
            <p:ph type="body" idx="1"/>
          </p:nvPr>
        </p:nvSpPr>
        <p:spPr>
          <a:xfrm>
            <a:off x="304800" y="1392382"/>
            <a:ext cx="8534400" cy="5029200"/>
          </a:xfrm>
          <a:prstGeom prst="rect">
            <a:avLst/>
          </a:prstGeom>
        </p:spPr>
        <p:txBody>
          <a:bodyPr spcFirstLastPara="1" wrap="square" lIns="91425" tIns="45700" rIns="91425" bIns="45700" anchor="t" anchorCtr="0">
            <a:noAutofit/>
          </a:bodyPr>
          <a:lstStyle/>
          <a:p>
            <a:pPr fontAlgn="base"/>
            <a:r>
              <a:rPr lang="en-US" sz="2500" b="0" i="0" u="none" strike="noStrike" dirty="0">
                <a:solidFill>
                  <a:srgbClr val="000000"/>
                </a:solidFill>
                <a:effectLst/>
                <a:latin typeface="Arial" panose="020B0604020202020204" pitchFamily="34" charset="0"/>
              </a:rPr>
              <a:t>For each class,</a:t>
            </a:r>
            <a:endParaRPr lang="en-US" sz="1800" b="0" i="0" u="none" strike="noStrike" dirty="0">
              <a:solidFill>
                <a:srgbClr val="000000"/>
              </a:solidFill>
              <a:effectLst/>
              <a:latin typeface="Noto Sans Symbols"/>
            </a:endParaRPr>
          </a:p>
          <a:p>
            <a:pPr marL="742950" lvl="1" indent="-285750" fontAlgn="base">
              <a:spcBef>
                <a:spcPts val="0"/>
              </a:spcBef>
            </a:pPr>
            <a:r>
              <a:rPr lang="en-US" sz="1800" b="0" i="0" u="none" strike="noStrike" dirty="0">
                <a:solidFill>
                  <a:srgbClr val="000000"/>
                </a:solidFill>
                <a:effectLst/>
                <a:latin typeface="Arial" panose="020B0604020202020204" pitchFamily="34" charset="0"/>
              </a:rPr>
              <a:t>Training - 80%</a:t>
            </a:r>
          </a:p>
          <a:p>
            <a:pPr marL="742950" lvl="1" indent="-285750" fontAlgn="base">
              <a:spcBef>
                <a:spcPts val="0"/>
              </a:spcBef>
            </a:pPr>
            <a:r>
              <a:rPr lang="en-US" sz="1800" b="0" i="0" u="none" strike="noStrike" dirty="0">
                <a:solidFill>
                  <a:srgbClr val="000000"/>
                </a:solidFill>
                <a:effectLst/>
                <a:latin typeface="Arial" panose="020B0604020202020204" pitchFamily="34" charset="0"/>
              </a:rPr>
              <a:t>Validation - 10%</a:t>
            </a:r>
          </a:p>
          <a:p>
            <a:pPr marL="742950" lvl="1" indent="-285750" fontAlgn="base">
              <a:spcBef>
                <a:spcPts val="0"/>
              </a:spcBef>
            </a:pPr>
            <a:r>
              <a:rPr lang="en-US" sz="1800" b="0" i="0" u="none" strike="noStrike" dirty="0">
                <a:solidFill>
                  <a:srgbClr val="000000"/>
                </a:solidFill>
                <a:effectLst/>
                <a:latin typeface="Arial" panose="020B0604020202020204" pitchFamily="34" charset="0"/>
              </a:rPr>
              <a:t>Testing - 10%</a:t>
            </a:r>
          </a:p>
          <a:p>
            <a:pPr marL="457200" lvl="1" indent="0" fontAlgn="base">
              <a:spcBef>
                <a:spcPts val="0"/>
              </a:spcBef>
              <a:buNone/>
            </a:pPr>
            <a:endParaRPr lang="en-US" sz="1800" b="0" i="0" u="none" strike="noStrike" dirty="0">
              <a:solidFill>
                <a:srgbClr val="000000"/>
              </a:solidFill>
              <a:effectLst/>
              <a:latin typeface="Arial" panose="020B0604020202020204" pitchFamily="34" charset="0"/>
            </a:endParaRPr>
          </a:p>
          <a:p>
            <a:pPr marL="285750" indent="-285750" fontAlgn="base">
              <a:spcBef>
                <a:spcPts val="0"/>
              </a:spcBef>
            </a:pPr>
            <a:r>
              <a:rPr lang="en-US" sz="2600" b="0" i="0" u="none" strike="noStrike" dirty="0">
                <a:solidFill>
                  <a:srgbClr val="000000"/>
                </a:solidFill>
                <a:effectLst/>
                <a:latin typeface="Arial" panose="020B0604020202020204" pitchFamily="34" charset="0"/>
              </a:rPr>
              <a:t>Loss Function</a:t>
            </a:r>
            <a:endParaRPr lang="en-US" sz="1900" b="0" i="0" u="none" strike="noStrike" dirty="0">
              <a:solidFill>
                <a:srgbClr val="000000"/>
              </a:solidFill>
              <a:effectLst/>
              <a:latin typeface="Noto Sans Symbols"/>
            </a:endParaRPr>
          </a:p>
          <a:p>
            <a:pPr marL="742950" lvl="1" indent="-285750" fontAlgn="base">
              <a:spcBef>
                <a:spcPts val="0"/>
              </a:spcBef>
            </a:pPr>
            <a:r>
              <a:rPr lang="en-US" sz="1800" b="0" i="0" u="none" strike="noStrike" dirty="0">
                <a:solidFill>
                  <a:srgbClr val="000000"/>
                </a:solidFill>
                <a:effectLst/>
                <a:latin typeface="Arial" panose="020B0604020202020204" pitchFamily="34" charset="0"/>
              </a:rPr>
              <a:t>Binary Cross-entropy</a:t>
            </a:r>
          </a:p>
          <a:p>
            <a:pPr marL="742950" lvl="1" indent="-285750" fontAlgn="base">
              <a:spcBef>
                <a:spcPts val="0"/>
              </a:spcBef>
            </a:pPr>
            <a:r>
              <a:rPr lang="en-US" sz="1800" b="0" i="0" u="none" strike="noStrike" dirty="0">
                <a:solidFill>
                  <a:srgbClr val="000000"/>
                </a:solidFill>
                <a:effectLst/>
                <a:latin typeface="Arial" panose="020B0604020202020204" pitchFamily="34" charset="0"/>
              </a:rPr>
              <a:t>Categorical Cross-entropy</a:t>
            </a:r>
          </a:p>
          <a:p>
            <a:pPr marL="457200" lvl="1" indent="0" fontAlgn="base">
              <a:spcBef>
                <a:spcPts val="0"/>
              </a:spcBef>
              <a:buNone/>
            </a:pPr>
            <a:endParaRPr lang="en-US" sz="1800" b="0" i="0" u="none" strike="noStrike" dirty="0">
              <a:solidFill>
                <a:srgbClr val="000000"/>
              </a:solidFill>
              <a:effectLst/>
              <a:latin typeface="Arial" panose="020B0604020202020204" pitchFamily="34" charset="0"/>
            </a:endParaRPr>
          </a:p>
          <a:p>
            <a:pPr fontAlgn="base"/>
            <a:r>
              <a:rPr lang="en-US" sz="2500" b="0" i="0" u="none" strike="noStrike" dirty="0">
                <a:solidFill>
                  <a:srgbClr val="000000"/>
                </a:solidFill>
                <a:effectLst/>
                <a:latin typeface="Arial" panose="020B0604020202020204" pitchFamily="34" charset="0"/>
              </a:rPr>
              <a:t>Weighted Accuracy</a:t>
            </a:r>
            <a:endParaRPr lang="en-US" sz="1800" b="0" i="0" u="none" strike="noStrike" dirty="0">
              <a:solidFill>
                <a:srgbClr val="000000"/>
              </a:solidFill>
              <a:effectLst/>
              <a:latin typeface="Noto Sans Symbols"/>
            </a:endParaRPr>
          </a:p>
          <a:p>
            <a:pPr marL="742950" lvl="1" indent="-285750" fontAlgn="base">
              <a:spcBef>
                <a:spcPts val="0"/>
              </a:spcBef>
            </a:pPr>
            <a:r>
              <a:rPr lang="en-US" sz="1800" b="0" i="0" u="none" strike="noStrike" dirty="0">
                <a:solidFill>
                  <a:srgbClr val="1F1F1F"/>
                </a:solidFill>
                <a:effectLst/>
                <a:latin typeface="Arial" panose="020B0604020202020204" pitchFamily="34" charset="0"/>
              </a:rPr>
              <a:t>Weighted accuracy was used to minimize the effect of class imbalance</a:t>
            </a:r>
          </a:p>
          <a:p>
            <a:pPr marL="457200" lvl="1" indent="0" fontAlgn="base">
              <a:spcBef>
                <a:spcPts val="0"/>
              </a:spcBef>
              <a:buNone/>
            </a:pPr>
            <a:endParaRPr lang="en-US" sz="1800" b="0" i="0" u="none" strike="noStrike" dirty="0">
              <a:solidFill>
                <a:srgbClr val="000000"/>
              </a:solidFill>
              <a:effectLst/>
              <a:latin typeface="Arial" panose="020B0604020202020204" pitchFamily="34" charset="0"/>
            </a:endParaRPr>
          </a:p>
          <a:p>
            <a:pPr fontAlgn="base"/>
            <a:r>
              <a:rPr lang="en-US" sz="2500" b="0" i="0" u="none" strike="noStrike" dirty="0">
                <a:solidFill>
                  <a:srgbClr val="000000"/>
                </a:solidFill>
                <a:effectLst/>
                <a:latin typeface="Arial" panose="020B0604020202020204" pitchFamily="34" charset="0"/>
              </a:rPr>
              <a:t>Learning Rate is Dynamic</a:t>
            </a:r>
            <a:endParaRPr lang="en-US" sz="1800" b="0" i="0" u="none" strike="noStrike" dirty="0">
              <a:solidFill>
                <a:srgbClr val="000000"/>
              </a:solidFill>
              <a:effectLst/>
              <a:latin typeface="Noto Sans Symbols"/>
            </a:endParaRPr>
          </a:p>
          <a:p>
            <a:pPr marL="742950" lvl="1" indent="-285750" fontAlgn="base"/>
            <a:r>
              <a:rPr lang="en-US" sz="1800" b="0" i="0" u="none" strike="noStrike" dirty="0">
                <a:solidFill>
                  <a:srgbClr val="1F1F1F"/>
                </a:solidFill>
                <a:effectLst/>
                <a:latin typeface="Arial" panose="020B0604020202020204" pitchFamily="34" charset="0"/>
              </a:rPr>
              <a:t>If accuracy didn’t improve after 2 iterations, the learning rate was reduced by a factor of 0.5.</a:t>
            </a:r>
            <a:endParaRPr lang="en-US" sz="1800" b="0" i="0" u="none" strike="noStrike" dirty="0">
              <a:solidFill>
                <a:srgbClr val="000000"/>
              </a:solidFill>
              <a:effectLst/>
              <a:latin typeface="Arial" panose="020B0604020202020204" pitchFamily="34" charset="0"/>
            </a:endParaRPr>
          </a:p>
          <a:p>
            <a:pPr marL="0" lvl="0" indent="0" algn="l" rtl="0">
              <a:spcBef>
                <a:spcPts val="360"/>
              </a:spcBef>
              <a:spcAft>
                <a:spcPts val="0"/>
              </a:spcAft>
              <a:buNone/>
            </a:pPr>
            <a:endParaRPr dirty="0"/>
          </a:p>
          <a:p>
            <a:pPr marL="457200" lvl="0" indent="0" algn="l" rtl="0">
              <a:spcBef>
                <a:spcPts val="360"/>
              </a:spcBef>
              <a:spcAft>
                <a:spcPts val="0"/>
              </a:spcAft>
              <a:buNone/>
            </a:pPr>
            <a:endParaRPr dirty="0"/>
          </a:p>
        </p:txBody>
      </p:sp>
      <p:sp>
        <p:nvSpPr>
          <p:cNvPr id="212" name="Google Shape;212;g286e7f27708_0_9"/>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84d421c686_0_86"/>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Dataset</a:t>
            </a:r>
            <a:endParaRPr/>
          </a:p>
        </p:txBody>
      </p:sp>
      <p:sp>
        <p:nvSpPr>
          <p:cNvPr id="219" name="Google Shape;219;g284d421c686_0_86"/>
          <p:cNvSpPr txBox="1">
            <a:spLocks noGrp="1"/>
          </p:cNvSpPr>
          <p:nvPr>
            <p:ph type="body" idx="1"/>
          </p:nvPr>
        </p:nvSpPr>
        <p:spPr>
          <a:xfrm>
            <a:off x="304800" y="1454106"/>
            <a:ext cx="8534400" cy="5029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 </a:t>
            </a:r>
            <a:endParaRPr/>
          </a:p>
        </p:txBody>
      </p:sp>
      <p:sp>
        <p:nvSpPr>
          <p:cNvPr id="220" name="Google Shape;220;g284d421c686_0_86"/>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graphicFrame>
        <p:nvGraphicFramePr>
          <p:cNvPr id="221" name="Google Shape;221;g284d421c686_0_86"/>
          <p:cNvGraphicFramePr/>
          <p:nvPr>
            <p:extLst>
              <p:ext uri="{D42A27DB-BD31-4B8C-83A1-F6EECF244321}">
                <p14:modId xmlns:p14="http://schemas.microsoft.com/office/powerpoint/2010/main" val="3807435782"/>
              </p:ext>
            </p:extLst>
          </p:nvPr>
        </p:nvGraphicFramePr>
        <p:xfrm>
          <a:off x="952500" y="1402275"/>
          <a:ext cx="7239000" cy="2194410"/>
        </p:xfrm>
        <a:graphic>
          <a:graphicData uri="http://schemas.openxmlformats.org/drawingml/2006/table">
            <a:tbl>
              <a:tblPr>
                <a:noFill/>
                <a:tableStyleId>{5485BF89-42F4-4E27-9B8D-A7F3A15DA8A7}</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317997">
                  <a:extLst>
                    <a:ext uri="{9D8B030D-6E8A-4147-A177-3AD203B41FA5}">
                      <a16:colId xmlns:a16="http://schemas.microsoft.com/office/drawing/2014/main" val="20003"/>
                    </a:ext>
                  </a:extLst>
                </a:gridCol>
                <a:gridCol w="1095003">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endParaRPr b="1"/>
                    </a:p>
                  </a:txBody>
                  <a:tcPr marL="91425" marR="91425" marT="91425" marB="91425">
                    <a:solidFill>
                      <a:srgbClr val="CFE2F3"/>
                    </a:solidFill>
                  </a:tcPr>
                </a:tc>
                <a:tc gridSpan="3">
                  <a:txBody>
                    <a:bodyPr/>
                    <a:lstStyle/>
                    <a:p>
                      <a:pPr marL="0" lvl="0" indent="0" algn="ctr" rtl="0">
                        <a:spcBef>
                          <a:spcPts val="0"/>
                        </a:spcBef>
                        <a:spcAft>
                          <a:spcPts val="0"/>
                        </a:spcAft>
                        <a:buNone/>
                      </a:pPr>
                      <a:r>
                        <a:rPr lang="en-US" b="1"/>
                        <a:t>Dataset distribution</a:t>
                      </a:r>
                      <a:endParaRPr b="1"/>
                    </a:p>
                  </a:txBody>
                  <a:tcPr marL="91425" marR="91425" marT="91425" marB="91425">
                    <a:solidFill>
                      <a:srgbClr val="CFE2F3"/>
                    </a:solidFill>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US" b="1"/>
                        <a:t>Pathology</a:t>
                      </a:r>
                      <a:endParaRPr b="1"/>
                    </a:p>
                  </a:txBody>
                  <a:tcPr marL="91425" marR="91425" marT="91425" marB="91425">
                    <a:solidFill>
                      <a:srgbClr val="CFE2F3"/>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b="1"/>
                        <a:t>Dataset</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dirty="0"/>
                        <a:t>Raw data </a:t>
                      </a:r>
                      <a:endParaRPr b="1" dirty="0"/>
                    </a:p>
                  </a:txBody>
                  <a:tcPr marL="91425" marR="91425" marT="91425" marB="91425">
                    <a:solidFill>
                      <a:srgbClr val="CFE2F3"/>
                    </a:solidFill>
                  </a:tcPr>
                </a:tc>
                <a:tc>
                  <a:txBody>
                    <a:bodyPr/>
                    <a:lstStyle/>
                    <a:p>
                      <a:pPr marL="0" lvl="0" indent="0" algn="l" rtl="0">
                        <a:spcBef>
                          <a:spcPts val="0"/>
                        </a:spcBef>
                        <a:spcAft>
                          <a:spcPts val="0"/>
                        </a:spcAft>
                        <a:buNone/>
                      </a:pPr>
                      <a:r>
                        <a:rPr lang="en-US" b="1" dirty="0"/>
                        <a:t>Raw ROI data</a:t>
                      </a:r>
                      <a:endParaRPr b="1" dirty="0"/>
                    </a:p>
                  </a:txBody>
                  <a:tcPr marL="91425" marR="91425" marT="91425" marB="91425">
                    <a:solidFill>
                      <a:srgbClr val="CFE2F3"/>
                    </a:solidFill>
                  </a:tcPr>
                </a:tc>
                <a:tc>
                  <a:txBody>
                    <a:bodyPr/>
                    <a:lstStyle/>
                    <a:p>
                      <a:pPr marL="0" lvl="0" indent="0" algn="l" rtl="0">
                        <a:spcBef>
                          <a:spcPts val="0"/>
                        </a:spcBef>
                        <a:spcAft>
                          <a:spcPts val="0"/>
                        </a:spcAft>
                        <a:buNone/>
                      </a:pPr>
                      <a:r>
                        <a:rPr lang="en-US" b="1" dirty="0"/>
                        <a:t>Augmented data (ROIs*6)</a:t>
                      </a:r>
                      <a:endParaRPr b="1" dirty="0"/>
                    </a:p>
                  </a:txBody>
                  <a:tcPr marL="91425" marR="91425" marT="91425" marB="91425">
                    <a:solidFill>
                      <a:srgbClr val="CFE2F3"/>
                    </a:solidFill>
                  </a:tcPr>
                </a:tc>
                <a:tc>
                  <a:txBody>
                    <a:bodyPr/>
                    <a:lstStyle/>
                    <a:p>
                      <a:pPr marL="0" lvl="0" indent="0" algn="l" rtl="0">
                        <a:spcBef>
                          <a:spcPts val="0"/>
                        </a:spcBef>
                        <a:spcAft>
                          <a:spcPts val="0"/>
                        </a:spcAft>
                        <a:buNone/>
                      </a:pPr>
                      <a:r>
                        <a:rPr lang="en-US" b="1"/>
                        <a:t>Benign</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Malignant</a:t>
                      </a:r>
                      <a:endParaRPr b="1"/>
                    </a:p>
                  </a:txBody>
                  <a:tcPr marL="91425" marR="91425" marT="91425" marB="91425">
                    <a:solidFill>
                      <a:srgbClr val="CFE2F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CBIS-DDSM</a:t>
                      </a:r>
                      <a:endParaRPr/>
                    </a:p>
                  </a:txBody>
                  <a:tcPr marL="91425" marR="91425" marT="91425" marB="91425"/>
                </a:tc>
                <a:tc>
                  <a:txBody>
                    <a:bodyPr/>
                    <a:lstStyle/>
                    <a:p>
                      <a:pPr marL="0" lvl="0" indent="0" algn="l" rtl="0">
                        <a:spcBef>
                          <a:spcPts val="0"/>
                        </a:spcBef>
                        <a:spcAft>
                          <a:spcPts val="0"/>
                        </a:spcAft>
                        <a:buNone/>
                      </a:pPr>
                      <a:r>
                        <a:rPr lang="en-US"/>
                        <a:t>1467</a:t>
                      </a:r>
                      <a:endParaRPr/>
                    </a:p>
                  </a:txBody>
                  <a:tcPr marL="91425" marR="91425" marT="91425" marB="91425"/>
                </a:tc>
                <a:tc>
                  <a:txBody>
                    <a:bodyPr/>
                    <a:lstStyle/>
                    <a:p>
                      <a:pPr marL="0" lvl="0" indent="0" algn="l" rtl="0">
                        <a:spcBef>
                          <a:spcPts val="0"/>
                        </a:spcBef>
                        <a:spcAft>
                          <a:spcPts val="0"/>
                        </a:spcAft>
                        <a:buNone/>
                      </a:pPr>
                      <a:r>
                        <a:rPr lang="en-US"/>
                        <a:t>1467</a:t>
                      </a:r>
                      <a:endParaRPr/>
                    </a:p>
                  </a:txBody>
                  <a:tcPr marL="91425" marR="91425" marT="91425" marB="91425"/>
                </a:tc>
                <a:tc>
                  <a:txBody>
                    <a:bodyPr/>
                    <a:lstStyle/>
                    <a:p>
                      <a:pPr marL="0" lvl="0" indent="0" algn="l" rtl="0">
                        <a:spcBef>
                          <a:spcPts val="0"/>
                        </a:spcBef>
                        <a:spcAft>
                          <a:spcPts val="0"/>
                        </a:spcAft>
                        <a:buNone/>
                      </a:pPr>
                      <a:r>
                        <a:rPr lang="en-US"/>
                        <a:t>8802</a:t>
                      </a:r>
                      <a:endParaRPr/>
                    </a:p>
                  </a:txBody>
                  <a:tcPr marL="91425" marR="91425" marT="91425" marB="91425"/>
                </a:tc>
                <a:tc>
                  <a:txBody>
                    <a:bodyPr/>
                    <a:lstStyle/>
                    <a:p>
                      <a:pPr marL="0" lvl="0" indent="0" algn="l" rtl="0">
                        <a:spcBef>
                          <a:spcPts val="0"/>
                        </a:spcBef>
                        <a:spcAft>
                          <a:spcPts val="0"/>
                        </a:spcAft>
                        <a:buNone/>
                      </a:pPr>
                      <a:r>
                        <a:rPr lang="en-US"/>
                        <a:t>4500</a:t>
                      </a:r>
                      <a:endParaRPr/>
                    </a:p>
                  </a:txBody>
                  <a:tcPr marL="91425" marR="91425" marT="91425" marB="91425"/>
                </a:tc>
                <a:tc>
                  <a:txBody>
                    <a:bodyPr/>
                    <a:lstStyle/>
                    <a:p>
                      <a:pPr marL="0" lvl="0" indent="0" algn="l" rtl="0">
                        <a:spcBef>
                          <a:spcPts val="0"/>
                        </a:spcBef>
                        <a:spcAft>
                          <a:spcPts val="0"/>
                        </a:spcAft>
                        <a:buNone/>
                      </a:pPr>
                      <a:r>
                        <a:rPr lang="en-US"/>
                        <a:t>4302</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INbreast</a:t>
                      </a:r>
                      <a:endParaRPr/>
                    </a:p>
                  </a:txBody>
                  <a:tcPr marL="91425" marR="91425" marT="91425" marB="91425"/>
                </a:tc>
                <a:tc>
                  <a:txBody>
                    <a:bodyPr/>
                    <a:lstStyle/>
                    <a:p>
                      <a:pPr marL="0" lvl="0" indent="0" algn="l" rtl="0">
                        <a:spcBef>
                          <a:spcPts val="0"/>
                        </a:spcBef>
                        <a:spcAft>
                          <a:spcPts val="0"/>
                        </a:spcAft>
                        <a:buNone/>
                      </a:pPr>
                      <a:r>
                        <a:rPr lang="en-US"/>
                        <a:t>107</a:t>
                      </a:r>
                      <a:endParaRPr/>
                    </a:p>
                  </a:txBody>
                  <a:tcPr marL="91425" marR="91425" marT="91425" marB="91425"/>
                </a:tc>
                <a:tc>
                  <a:txBody>
                    <a:bodyPr/>
                    <a:lstStyle/>
                    <a:p>
                      <a:pPr marL="0" lvl="0" indent="0" algn="l" rtl="0">
                        <a:spcBef>
                          <a:spcPts val="0"/>
                        </a:spcBef>
                        <a:spcAft>
                          <a:spcPts val="0"/>
                        </a:spcAft>
                        <a:buNone/>
                      </a:pPr>
                      <a:r>
                        <a:rPr lang="en-US"/>
                        <a:t>112</a:t>
                      </a:r>
                      <a:endParaRPr/>
                    </a:p>
                  </a:txBody>
                  <a:tcPr marL="91425" marR="91425" marT="91425" marB="91425"/>
                </a:tc>
                <a:tc>
                  <a:txBody>
                    <a:bodyPr/>
                    <a:lstStyle/>
                    <a:p>
                      <a:pPr marL="0" lvl="0" indent="0" algn="l" rtl="0">
                        <a:spcBef>
                          <a:spcPts val="0"/>
                        </a:spcBef>
                        <a:spcAft>
                          <a:spcPts val="0"/>
                        </a:spcAft>
                        <a:buNone/>
                      </a:pPr>
                      <a:r>
                        <a:rPr lang="en-US"/>
                        <a:t>672</a:t>
                      </a:r>
                      <a:endParaRPr/>
                    </a:p>
                  </a:txBody>
                  <a:tcPr marL="91425" marR="91425" marT="91425" marB="91425"/>
                </a:tc>
                <a:tc>
                  <a:txBody>
                    <a:bodyPr/>
                    <a:lstStyle/>
                    <a:p>
                      <a:pPr marL="0" lvl="0" indent="0" algn="l" rtl="0">
                        <a:spcBef>
                          <a:spcPts val="0"/>
                        </a:spcBef>
                        <a:spcAft>
                          <a:spcPts val="0"/>
                        </a:spcAft>
                        <a:buNone/>
                      </a:pPr>
                      <a:r>
                        <a:rPr lang="en-US"/>
                        <a:t>150</a:t>
                      </a:r>
                      <a:endParaRPr/>
                    </a:p>
                  </a:txBody>
                  <a:tcPr marL="91425" marR="91425" marT="91425" marB="91425"/>
                </a:tc>
                <a:tc>
                  <a:txBody>
                    <a:bodyPr/>
                    <a:lstStyle/>
                    <a:p>
                      <a:pPr marL="0" lvl="0" indent="0" algn="l" rtl="0">
                        <a:spcBef>
                          <a:spcPts val="0"/>
                        </a:spcBef>
                        <a:spcAft>
                          <a:spcPts val="0"/>
                        </a:spcAft>
                        <a:buNone/>
                      </a:pPr>
                      <a:r>
                        <a:rPr lang="en-US"/>
                        <a:t>522</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Private</a:t>
                      </a:r>
                      <a:endParaRPr/>
                    </a:p>
                  </a:txBody>
                  <a:tcPr marL="91425" marR="91425" marT="91425" marB="91425"/>
                </a:tc>
                <a:tc>
                  <a:txBody>
                    <a:bodyPr/>
                    <a:lstStyle/>
                    <a:p>
                      <a:pPr marL="0" lvl="0" indent="0" algn="l" rtl="0">
                        <a:spcBef>
                          <a:spcPts val="0"/>
                        </a:spcBef>
                        <a:spcAft>
                          <a:spcPts val="0"/>
                        </a:spcAft>
                        <a:buNone/>
                      </a:pPr>
                      <a:r>
                        <a:rPr lang="en-US"/>
                        <a:t>389</a:t>
                      </a:r>
                      <a:endParaRPr/>
                    </a:p>
                  </a:txBody>
                  <a:tcPr marL="91425" marR="91425" marT="91425" marB="91425"/>
                </a:tc>
                <a:tc>
                  <a:txBody>
                    <a:bodyPr/>
                    <a:lstStyle/>
                    <a:p>
                      <a:pPr marL="0" lvl="0" indent="0" algn="l" rtl="0">
                        <a:spcBef>
                          <a:spcPts val="0"/>
                        </a:spcBef>
                        <a:spcAft>
                          <a:spcPts val="0"/>
                        </a:spcAft>
                        <a:buNone/>
                      </a:pPr>
                      <a:r>
                        <a:rPr lang="en-US"/>
                        <a:t>638</a:t>
                      </a:r>
                      <a:endParaRPr/>
                    </a:p>
                  </a:txBody>
                  <a:tcPr marL="91425" marR="91425" marT="91425" marB="91425"/>
                </a:tc>
                <a:tc>
                  <a:txBody>
                    <a:bodyPr/>
                    <a:lstStyle/>
                    <a:p>
                      <a:pPr marL="0" lvl="0" indent="0" algn="l" rtl="0">
                        <a:spcBef>
                          <a:spcPts val="0"/>
                        </a:spcBef>
                        <a:spcAft>
                          <a:spcPts val="0"/>
                        </a:spcAft>
                        <a:buNone/>
                      </a:pPr>
                      <a:r>
                        <a:rPr lang="en-US"/>
                        <a:t>3828</a:t>
                      </a:r>
                      <a:endParaRPr/>
                    </a:p>
                  </a:txBody>
                  <a:tcPr marL="91425" marR="91425" marT="91425" marB="91425"/>
                </a:tc>
                <a:tc>
                  <a:txBody>
                    <a:bodyPr/>
                    <a:lstStyle/>
                    <a:p>
                      <a:pPr marL="0" lvl="0" indent="0" algn="l" rtl="0">
                        <a:spcBef>
                          <a:spcPts val="0"/>
                        </a:spcBef>
                        <a:spcAft>
                          <a:spcPts val="0"/>
                        </a:spcAft>
                        <a:buNone/>
                      </a:pPr>
                      <a:r>
                        <a:rPr lang="en-US"/>
                        <a:t>0</a:t>
                      </a:r>
                      <a:endParaRPr/>
                    </a:p>
                  </a:txBody>
                  <a:tcPr marL="91425" marR="91425" marT="91425" marB="91425"/>
                </a:tc>
                <a:tc>
                  <a:txBody>
                    <a:bodyPr/>
                    <a:lstStyle/>
                    <a:p>
                      <a:pPr marL="0" lvl="0" indent="0" algn="l" rtl="0">
                        <a:spcBef>
                          <a:spcPts val="0"/>
                        </a:spcBef>
                        <a:spcAft>
                          <a:spcPts val="0"/>
                        </a:spcAft>
                        <a:buNone/>
                      </a:pPr>
                      <a:r>
                        <a:rPr lang="en-US" dirty="0"/>
                        <a:t>3828</a:t>
                      </a:r>
                      <a:endParaRPr dirty="0"/>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222" name="Google Shape;222;g284d421c686_0_86"/>
          <p:cNvGraphicFramePr/>
          <p:nvPr/>
        </p:nvGraphicFramePr>
        <p:xfrm>
          <a:off x="952500" y="4191100"/>
          <a:ext cx="7239000" cy="1981050"/>
        </p:xfrm>
        <a:graphic>
          <a:graphicData uri="http://schemas.openxmlformats.org/drawingml/2006/table">
            <a:tbl>
              <a:tblPr>
                <a:noFill/>
                <a:tableStyleId>{5485BF89-42F4-4E27-9B8D-A7F3A15DA8A7}</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6500">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endParaRPr b="1"/>
                    </a:p>
                  </a:txBody>
                  <a:tcPr marL="91425" marR="91425" marT="91425" marB="91425">
                    <a:solidFill>
                      <a:srgbClr val="CFE2F3"/>
                    </a:solidFill>
                  </a:tcPr>
                </a:tc>
                <a:tc gridSpan="5">
                  <a:txBody>
                    <a:bodyPr/>
                    <a:lstStyle/>
                    <a:p>
                      <a:pPr marL="0" lvl="0" indent="0" algn="l" rtl="0">
                        <a:spcBef>
                          <a:spcPts val="0"/>
                        </a:spcBef>
                        <a:spcAft>
                          <a:spcPts val="0"/>
                        </a:spcAft>
                        <a:buNone/>
                      </a:pPr>
                      <a:r>
                        <a:rPr lang="en-US" b="1"/>
                        <a:t>                                          BI-RADS</a:t>
                      </a:r>
                      <a:endParaRPr b="1"/>
                    </a:p>
                  </a:txBody>
                  <a:tcPr marL="91425" marR="91425" marT="91425" marB="91425">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b="1"/>
                        <a:t>Dataset </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Category 2 </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Category 3</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Category 4</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Category 5</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US" b="1"/>
                        <a:t>Category 6</a:t>
                      </a:r>
                      <a:endParaRPr b="1"/>
                    </a:p>
                  </a:txBody>
                  <a:tcPr marL="91425" marR="91425" marT="91425" marB="91425">
                    <a:solidFill>
                      <a:srgbClr val="CFE2F3"/>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CBIS-DDSM</a:t>
                      </a:r>
                      <a:endParaRPr/>
                    </a:p>
                  </a:txBody>
                  <a:tcPr marL="91425" marR="91425" marT="91425" marB="91425"/>
                </a:tc>
                <a:tc>
                  <a:txBody>
                    <a:bodyPr/>
                    <a:lstStyle/>
                    <a:p>
                      <a:pPr marL="0" lvl="0" indent="0" algn="l" rtl="0">
                        <a:spcBef>
                          <a:spcPts val="0"/>
                        </a:spcBef>
                        <a:spcAft>
                          <a:spcPts val="0"/>
                        </a:spcAft>
                        <a:buNone/>
                      </a:pPr>
                      <a:r>
                        <a:rPr lang="en-US"/>
                        <a:t>792</a:t>
                      </a:r>
                      <a:endParaRPr/>
                    </a:p>
                  </a:txBody>
                  <a:tcPr marL="91425" marR="91425" marT="91425" marB="91425"/>
                </a:tc>
                <a:tc>
                  <a:txBody>
                    <a:bodyPr/>
                    <a:lstStyle/>
                    <a:p>
                      <a:pPr marL="0" lvl="0" indent="0" algn="l" rtl="0">
                        <a:spcBef>
                          <a:spcPts val="0"/>
                        </a:spcBef>
                        <a:spcAft>
                          <a:spcPts val="0"/>
                        </a:spcAft>
                        <a:buNone/>
                      </a:pPr>
                      <a:r>
                        <a:rPr lang="en-US"/>
                        <a:t>1938</a:t>
                      </a:r>
                      <a:endParaRPr/>
                    </a:p>
                  </a:txBody>
                  <a:tcPr marL="91425" marR="91425" marT="91425" marB="91425"/>
                </a:tc>
                <a:tc>
                  <a:txBody>
                    <a:bodyPr/>
                    <a:lstStyle/>
                    <a:p>
                      <a:pPr marL="0" lvl="0" indent="0" algn="l" rtl="0">
                        <a:spcBef>
                          <a:spcPts val="0"/>
                        </a:spcBef>
                        <a:spcAft>
                          <a:spcPts val="0"/>
                        </a:spcAft>
                        <a:buNone/>
                      </a:pPr>
                      <a:r>
                        <a:rPr lang="en-US"/>
                        <a:t>2238</a:t>
                      </a:r>
                      <a:endParaRPr/>
                    </a:p>
                  </a:txBody>
                  <a:tcPr marL="91425" marR="91425" marT="91425" marB="91425"/>
                </a:tc>
                <a:tc>
                  <a:txBody>
                    <a:bodyPr/>
                    <a:lstStyle/>
                    <a:p>
                      <a:pPr marL="0" lvl="0" indent="0" algn="l" rtl="0">
                        <a:spcBef>
                          <a:spcPts val="0"/>
                        </a:spcBef>
                        <a:spcAft>
                          <a:spcPts val="0"/>
                        </a:spcAft>
                        <a:buNone/>
                      </a:pPr>
                      <a:r>
                        <a:rPr lang="en-US"/>
                        <a:t>3402</a:t>
                      </a:r>
                      <a:endParaRPr/>
                    </a:p>
                  </a:txBody>
                  <a:tcPr marL="91425" marR="91425" marT="91425" marB="91425"/>
                </a:tc>
                <a:tc>
                  <a:txBody>
                    <a:bodyPr/>
                    <a:lstStyle/>
                    <a:p>
                      <a:pPr marL="0" lvl="0" indent="0" algn="l" rtl="0">
                        <a:spcBef>
                          <a:spcPts val="0"/>
                        </a:spcBef>
                        <a:spcAft>
                          <a:spcPts val="0"/>
                        </a:spcAft>
                        <a:buNone/>
                      </a:pPr>
                      <a:r>
                        <a:rPr lang="en-US"/>
                        <a:t>0</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INbreast</a:t>
                      </a:r>
                      <a:endParaRPr/>
                    </a:p>
                  </a:txBody>
                  <a:tcPr marL="91425" marR="91425" marT="91425" marB="91425"/>
                </a:tc>
                <a:tc>
                  <a:txBody>
                    <a:bodyPr/>
                    <a:lstStyle/>
                    <a:p>
                      <a:pPr marL="0" lvl="0" indent="0" algn="l" rtl="0">
                        <a:spcBef>
                          <a:spcPts val="0"/>
                        </a:spcBef>
                        <a:spcAft>
                          <a:spcPts val="0"/>
                        </a:spcAft>
                        <a:buNone/>
                      </a:pPr>
                      <a:r>
                        <a:rPr lang="en-US"/>
                        <a:t>144</a:t>
                      </a:r>
                      <a:endParaRPr/>
                    </a:p>
                  </a:txBody>
                  <a:tcPr marL="91425" marR="91425" marT="91425" marB="91425"/>
                </a:tc>
                <a:tc>
                  <a:txBody>
                    <a:bodyPr/>
                    <a:lstStyle/>
                    <a:p>
                      <a:pPr marL="0" lvl="0" indent="0" algn="l" rtl="0">
                        <a:spcBef>
                          <a:spcPts val="0"/>
                        </a:spcBef>
                        <a:spcAft>
                          <a:spcPts val="0"/>
                        </a:spcAft>
                        <a:buNone/>
                      </a:pPr>
                      <a:r>
                        <a:rPr lang="en-US"/>
                        <a:t>78</a:t>
                      </a:r>
                      <a:endParaRPr/>
                    </a:p>
                  </a:txBody>
                  <a:tcPr marL="91425" marR="91425" marT="91425" marB="91425"/>
                </a:tc>
                <a:tc>
                  <a:txBody>
                    <a:bodyPr/>
                    <a:lstStyle/>
                    <a:p>
                      <a:pPr marL="0" lvl="0" indent="0" algn="l" rtl="0">
                        <a:spcBef>
                          <a:spcPts val="0"/>
                        </a:spcBef>
                        <a:spcAft>
                          <a:spcPts val="0"/>
                        </a:spcAft>
                        <a:buNone/>
                      </a:pPr>
                      <a:r>
                        <a:rPr lang="en-US"/>
                        <a:t>126</a:t>
                      </a:r>
                      <a:endParaRPr/>
                    </a:p>
                  </a:txBody>
                  <a:tcPr marL="91425" marR="91425" marT="91425" marB="91425"/>
                </a:tc>
                <a:tc>
                  <a:txBody>
                    <a:bodyPr/>
                    <a:lstStyle/>
                    <a:p>
                      <a:pPr marL="0" lvl="0" indent="0" algn="l" rtl="0">
                        <a:spcBef>
                          <a:spcPts val="0"/>
                        </a:spcBef>
                        <a:spcAft>
                          <a:spcPts val="0"/>
                        </a:spcAft>
                        <a:buNone/>
                      </a:pPr>
                      <a:r>
                        <a:rPr lang="en-US"/>
                        <a:t>276</a:t>
                      </a:r>
                      <a:endParaRPr/>
                    </a:p>
                  </a:txBody>
                  <a:tcPr marL="91425" marR="91425" marT="91425" marB="91425"/>
                </a:tc>
                <a:tc>
                  <a:txBody>
                    <a:bodyPr/>
                    <a:lstStyle/>
                    <a:p>
                      <a:pPr marL="0" lvl="0" indent="0" algn="l" rtl="0">
                        <a:spcBef>
                          <a:spcPts val="0"/>
                        </a:spcBef>
                        <a:spcAft>
                          <a:spcPts val="0"/>
                        </a:spcAft>
                        <a:buNone/>
                      </a:pPr>
                      <a:r>
                        <a:rPr lang="en-US"/>
                        <a:t>48</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Private</a:t>
                      </a:r>
                      <a:endParaRPr/>
                    </a:p>
                  </a:txBody>
                  <a:tcPr marL="91425" marR="91425" marT="91425" marB="91425"/>
                </a:tc>
                <a:tc>
                  <a:txBody>
                    <a:bodyPr/>
                    <a:lstStyle/>
                    <a:p>
                      <a:pPr marL="0" lvl="0" indent="0" algn="l" rtl="0">
                        <a:spcBef>
                          <a:spcPts val="0"/>
                        </a:spcBef>
                        <a:spcAft>
                          <a:spcPts val="0"/>
                        </a:spcAft>
                        <a:buNone/>
                      </a:pPr>
                      <a:r>
                        <a:rPr lang="en-US"/>
                        <a:t>0</a:t>
                      </a:r>
                      <a:endParaRPr/>
                    </a:p>
                  </a:txBody>
                  <a:tcPr marL="91425" marR="91425" marT="91425" marB="91425"/>
                </a:tc>
                <a:tc>
                  <a:txBody>
                    <a:bodyPr/>
                    <a:lstStyle/>
                    <a:p>
                      <a:pPr marL="0" lvl="0" indent="0" algn="l" rtl="0">
                        <a:spcBef>
                          <a:spcPts val="0"/>
                        </a:spcBef>
                        <a:spcAft>
                          <a:spcPts val="0"/>
                        </a:spcAft>
                        <a:buNone/>
                      </a:pPr>
                      <a:r>
                        <a:rPr lang="en-US"/>
                        <a:t>0</a:t>
                      </a:r>
                      <a:endParaRPr/>
                    </a:p>
                  </a:txBody>
                  <a:tcPr marL="91425" marR="91425" marT="91425" marB="91425"/>
                </a:tc>
                <a:tc>
                  <a:txBody>
                    <a:bodyPr/>
                    <a:lstStyle/>
                    <a:p>
                      <a:pPr marL="0" lvl="0" indent="0" algn="l" rtl="0">
                        <a:spcBef>
                          <a:spcPts val="0"/>
                        </a:spcBef>
                        <a:spcAft>
                          <a:spcPts val="0"/>
                        </a:spcAft>
                        <a:buNone/>
                      </a:pPr>
                      <a:r>
                        <a:rPr lang="en-US"/>
                        <a:t>1627</a:t>
                      </a:r>
                      <a:endParaRPr/>
                    </a:p>
                  </a:txBody>
                  <a:tcPr marL="91425" marR="91425" marT="91425" marB="91425"/>
                </a:tc>
                <a:tc>
                  <a:txBody>
                    <a:bodyPr/>
                    <a:lstStyle/>
                    <a:p>
                      <a:pPr marL="0" lvl="0" indent="0" algn="l" rtl="0">
                        <a:spcBef>
                          <a:spcPts val="0"/>
                        </a:spcBef>
                        <a:spcAft>
                          <a:spcPts val="0"/>
                        </a:spcAft>
                        <a:buNone/>
                      </a:pPr>
                      <a:r>
                        <a:rPr lang="en-US"/>
                        <a:t>2195</a:t>
                      </a:r>
                      <a:endParaRPr/>
                    </a:p>
                  </a:txBody>
                  <a:tcPr marL="91425" marR="91425" marT="91425" marB="91425"/>
                </a:tc>
                <a:tc>
                  <a:txBody>
                    <a:bodyPr/>
                    <a:lstStyle/>
                    <a:p>
                      <a:pPr marL="0" lvl="0" indent="0" algn="l" rtl="0">
                        <a:spcBef>
                          <a:spcPts val="0"/>
                        </a:spcBef>
                        <a:spcAft>
                          <a:spcPts val="0"/>
                        </a:spcAft>
                        <a:buNone/>
                      </a:pPr>
                      <a:r>
                        <a:rPr lang="en-US"/>
                        <a:t>0</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862454ca1b_0_7"/>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Dataset Sample</a:t>
            </a:r>
            <a:endParaRPr/>
          </a:p>
        </p:txBody>
      </p:sp>
      <p:sp>
        <p:nvSpPr>
          <p:cNvPr id="229" name="Google Shape;229;g2862454ca1b_0_7"/>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 </a:t>
            </a:r>
            <a:endParaRPr/>
          </a:p>
        </p:txBody>
      </p:sp>
      <p:sp>
        <p:nvSpPr>
          <p:cNvPr id="230" name="Google Shape;230;g2862454ca1b_0_7"/>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pic>
        <p:nvPicPr>
          <p:cNvPr id="231" name="Google Shape;231;g2862454ca1b_0_7"/>
          <p:cNvPicPr preferRelativeResize="0"/>
          <p:nvPr/>
        </p:nvPicPr>
        <p:blipFill>
          <a:blip r:embed="rId3">
            <a:alphaModFix/>
          </a:blip>
          <a:stretch>
            <a:fillRect/>
          </a:stretch>
        </p:blipFill>
        <p:spPr>
          <a:xfrm>
            <a:off x="3058514" y="1219200"/>
            <a:ext cx="4169972" cy="5122838"/>
          </a:xfrm>
          <a:prstGeom prst="rect">
            <a:avLst/>
          </a:prstGeom>
          <a:noFill/>
          <a:ln>
            <a:noFill/>
          </a:ln>
        </p:spPr>
      </p:pic>
      <p:sp>
        <p:nvSpPr>
          <p:cNvPr id="5" name="TextBox 4">
            <a:extLst>
              <a:ext uri="{FF2B5EF4-FFF2-40B4-BE49-F238E27FC236}">
                <a16:creationId xmlns:a16="http://schemas.microsoft.com/office/drawing/2014/main" id="{75AE75AD-4FC4-3109-1665-3299E13391BA}"/>
              </a:ext>
            </a:extLst>
          </p:cNvPr>
          <p:cNvSpPr txBox="1"/>
          <p:nvPr/>
        </p:nvSpPr>
        <p:spPr>
          <a:xfrm>
            <a:off x="744133" y="1802834"/>
            <a:ext cx="2266563" cy="4319131"/>
          </a:xfrm>
          <a:prstGeom prst="rect">
            <a:avLst/>
          </a:prstGeom>
          <a:noFill/>
        </p:spPr>
        <p:txBody>
          <a:bodyPr wrap="square">
            <a:spAutoFit/>
          </a:bodyPr>
          <a:lstStyle/>
          <a:p>
            <a:pPr algn="r" rtl="0">
              <a:spcBef>
                <a:spcPts val="0"/>
              </a:spcBef>
              <a:spcAft>
                <a:spcPts val="0"/>
              </a:spcAft>
            </a:pPr>
            <a:r>
              <a:rPr lang="en-US" sz="1600" b="0" i="0" u="none" strike="noStrike" dirty="0">
                <a:solidFill>
                  <a:srgbClr val="000000"/>
                </a:solidFill>
                <a:effectLst/>
                <a:latin typeface="Arial" panose="020B0604020202020204" pitchFamily="34" charset="0"/>
              </a:rPr>
              <a:t>Entire mammogram</a:t>
            </a:r>
            <a:endParaRPr lang="en-US" b="0" dirty="0">
              <a:effectLst/>
            </a:endParaRPr>
          </a:p>
          <a:p>
            <a:pPr algn="r" rtl="0">
              <a:spcBef>
                <a:spcPts val="360"/>
              </a:spcBef>
              <a:spcAft>
                <a:spcPts val="0"/>
              </a:spcAft>
            </a:pP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r>
              <a:rPr lang="en-US" sz="1400" b="0" i="0" u="none" strike="noStrike" dirty="0">
                <a:solidFill>
                  <a:srgbClr val="000000"/>
                </a:solidFill>
                <a:effectLst/>
                <a:latin typeface="Arial" panose="020B0604020202020204" pitchFamily="34" charset="0"/>
              </a:rPr>
              <a:t>ROI of a mass detected</a:t>
            </a:r>
            <a:endParaRPr lang="en-US" b="0" dirty="0">
              <a:effectLst/>
            </a:endParaRPr>
          </a:p>
          <a:p>
            <a:pPr indent="457200" algn="r" rtl="0">
              <a:spcBef>
                <a:spcPts val="360"/>
              </a:spcBef>
              <a:spcAft>
                <a:spcPts val="0"/>
              </a:spcAft>
            </a:pPr>
            <a:br>
              <a:rPr lang="en-US" b="0" dirty="0">
                <a:effectLst/>
              </a:rPr>
            </a:br>
            <a:br>
              <a:rPr lang="en-US" b="0" dirty="0">
                <a:effectLst/>
              </a:rPr>
            </a:br>
            <a:br>
              <a:rPr lang="en-US" b="0" dirty="0">
                <a:effectLst/>
              </a:rPr>
            </a:br>
            <a:br>
              <a:rPr lang="en-US" b="0" dirty="0">
                <a:effectLst/>
              </a:rPr>
            </a:br>
            <a:br>
              <a:rPr lang="en-US" b="0" dirty="0">
                <a:effectLst/>
              </a:rPr>
            </a:br>
            <a:r>
              <a:rPr lang="en-US" sz="1400" b="0" i="0" u="none" strike="noStrike" dirty="0">
                <a:solidFill>
                  <a:srgbClr val="000000"/>
                </a:solidFill>
                <a:effectLst/>
                <a:latin typeface="Arial" panose="020B0604020202020204" pitchFamily="34" charset="0"/>
              </a:rPr>
              <a:t>ROI segmented </a:t>
            </a:r>
            <a:endParaRPr lang="en-US" b="0" dirty="0">
              <a:effectLst/>
            </a:endParaRPr>
          </a:p>
          <a:p>
            <a:br>
              <a:rPr lang="en-US" dirty="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86e7f27708_0_0"/>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Dataset Sample</a:t>
            </a:r>
            <a:endParaRPr/>
          </a:p>
        </p:txBody>
      </p:sp>
      <p:sp>
        <p:nvSpPr>
          <p:cNvPr id="238" name="Google Shape;238;g286e7f27708_0_0"/>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 </a:t>
            </a:r>
            <a:endParaRPr dirty="0"/>
          </a:p>
        </p:txBody>
      </p:sp>
      <p:sp>
        <p:nvSpPr>
          <p:cNvPr id="239" name="Google Shape;239;g286e7f27708_0_0"/>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pic>
        <p:nvPicPr>
          <p:cNvPr id="240" name="Google Shape;240;g286e7f27708_0_0"/>
          <p:cNvPicPr preferRelativeResize="0"/>
          <p:nvPr/>
        </p:nvPicPr>
        <p:blipFill>
          <a:blip r:embed="rId3">
            <a:alphaModFix/>
          </a:blip>
          <a:stretch>
            <a:fillRect/>
          </a:stretch>
        </p:blipFill>
        <p:spPr>
          <a:xfrm>
            <a:off x="-1" y="2304528"/>
            <a:ext cx="9144001" cy="3105673"/>
          </a:xfrm>
          <a:prstGeom prst="rect">
            <a:avLst/>
          </a:prstGeom>
          <a:noFill/>
          <a:ln>
            <a:noFill/>
          </a:ln>
        </p:spPr>
      </p:pic>
      <p:sp>
        <p:nvSpPr>
          <p:cNvPr id="3" name="TextBox 2">
            <a:extLst>
              <a:ext uri="{FF2B5EF4-FFF2-40B4-BE49-F238E27FC236}">
                <a16:creationId xmlns:a16="http://schemas.microsoft.com/office/drawing/2014/main" id="{E1547D62-CF34-6E51-C5B9-33434957D323}"/>
              </a:ext>
            </a:extLst>
          </p:cNvPr>
          <p:cNvSpPr txBox="1"/>
          <p:nvPr/>
        </p:nvSpPr>
        <p:spPr>
          <a:xfrm>
            <a:off x="304800" y="1614554"/>
            <a:ext cx="8652164" cy="523220"/>
          </a:xfrm>
          <a:prstGeom prst="rect">
            <a:avLst/>
          </a:prstGeom>
          <a:noFill/>
        </p:spPr>
        <p:txBody>
          <a:bodyPr wrap="square">
            <a:spAutoFit/>
          </a:bodyPr>
          <a:lstStyle/>
          <a:p>
            <a:pPr marL="285750" indent="-285750" rtl="0" fontAlgn="base">
              <a:spcBef>
                <a:spcPts val="36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Samples of detected and segmented ROI masses for each class within different classification tasks from different mammography datasets.</a:t>
            </a:r>
            <a:endParaRPr lang="en-US" sz="1400" b="0" i="0" u="none" strike="noStrike" dirty="0">
              <a:solidFill>
                <a:srgbClr val="000000"/>
              </a:solidFill>
              <a:effectLst/>
              <a:latin typeface="Noto Sans Symbol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84d421c686_0_79"/>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Data Preparation</a:t>
            </a:r>
            <a:endParaRPr/>
          </a:p>
        </p:txBody>
      </p:sp>
      <p:sp>
        <p:nvSpPr>
          <p:cNvPr id="247" name="Google Shape;247;g284d421c686_0_79"/>
          <p:cNvSpPr txBox="1">
            <a:spLocks noGrp="1"/>
          </p:cNvSpPr>
          <p:nvPr>
            <p:ph type="body" idx="1"/>
          </p:nvPr>
        </p:nvSpPr>
        <p:spPr>
          <a:xfrm>
            <a:off x="257825" y="1447800"/>
            <a:ext cx="8534400" cy="5029200"/>
          </a:xfrm>
          <a:prstGeom prst="rect">
            <a:avLst/>
          </a:prstGeom>
        </p:spPr>
        <p:txBody>
          <a:bodyPr spcFirstLastPara="1" wrap="square" lIns="91425" tIns="45700" rIns="91425" bIns="45700" anchor="t" anchorCtr="0">
            <a:noAutofit/>
          </a:bodyPr>
          <a:lstStyle/>
          <a:p>
            <a:pPr rtl="0" fontAlgn="base">
              <a:spcBef>
                <a:spcPts val="36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rPr>
              <a:t>Remove Noises </a:t>
            </a:r>
            <a:endParaRPr lang="en-US" sz="1800" b="0" i="0" u="none" strike="noStrike" dirty="0">
              <a:solidFill>
                <a:srgbClr val="000000"/>
              </a:solidFill>
              <a:effectLst/>
              <a:latin typeface="Noto Sans Symbols"/>
            </a:endParaRPr>
          </a:p>
          <a:p>
            <a:pPr marL="742950" lvl="1" indent="-285750" fontAlgn="base">
              <a:spcBef>
                <a:spcPts val="0"/>
              </a:spcBef>
            </a:pPr>
            <a:r>
              <a:rPr lang="en-US" sz="1800" b="0" i="0" u="none" strike="noStrike" dirty="0">
                <a:solidFill>
                  <a:srgbClr val="000000"/>
                </a:solidFill>
                <a:effectLst/>
                <a:latin typeface="Arial" panose="020B0604020202020204" pitchFamily="34" charset="0"/>
              </a:rPr>
              <a:t>using Histogram Equalization that smoothens pixel distribution</a:t>
            </a:r>
          </a:p>
          <a:p>
            <a:pPr marL="457200" lvl="1" indent="0" fontAlgn="base">
              <a:spcBef>
                <a:spcPts val="0"/>
              </a:spcBef>
              <a:buNone/>
            </a:pPr>
            <a:endParaRPr lang="en-US" sz="1800" b="0" i="0" u="none" strike="noStrike" dirty="0">
              <a:solidFill>
                <a:srgbClr val="000000"/>
              </a:solidFill>
              <a:effectLst/>
              <a:latin typeface="Arial" panose="020B0604020202020204" pitchFamily="34" charset="0"/>
            </a:endParaRPr>
          </a:p>
          <a:p>
            <a:pPr rtl="0" fontAlgn="base">
              <a:spcBef>
                <a:spcPts val="36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rPr>
              <a:t>Resize the images</a:t>
            </a:r>
            <a:endParaRPr lang="en-US" sz="1800" b="0" i="0" u="none" strike="noStrike" dirty="0">
              <a:solidFill>
                <a:srgbClr val="000000"/>
              </a:solidFill>
              <a:effectLst/>
              <a:latin typeface="Noto Sans Symbols"/>
            </a:endParaRPr>
          </a:p>
          <a:p>
            <a:pPr marL="742950" lvl="1" indent="-285750" fontAlgn="base"/>
            <a:r>
              <a:rPr lang="en-US" sz="1800" b="0" i="0" u="none" strike="noStrike" dirty="0">
                <a:solidFill>
                  <a:srgbClr val="000000"/>
                </a:solidFill>
                <a:effectLst/>
                <a:latin typeface="Arial" panose="020B0604020202020204" pitchFamily="34" charset="0"/>
              </a:rPr>
              <a:t>using an inter-area resampling interpolation</a:t>
            </a:r>
          </a:p>
          <a:p>
            <a:pPr marL="457200" lvl="1" indent="0" fontAlgn="base">
              <a:buNone/>
            </a:pPr>
            <a:endParaRPr lang="en-US" sz="1800" b="0" i="0" u="none" strike="noStrike" dirty="0">
              <a:solidFill>
                <a:srgbClr val="000000"/>
              </a:solidFill>
              <a:effectLst/>
              <a:latin typeface="Arial" panose="020B0604020202020204" pitchFamily="34" charset="0"/>
            </a:endParaRPr>
          </a:p>
          <a:p>
            <a:pPr rtl="0" fontAlgn="base">
              <a:spcBef>
                <a:spcPts val="36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rPr>
              <a:t>Normalize images</a:t>
            </a:r>
            <a:endParaRPr lang="en-US" sz="1800" b="0" i="0" u="none" strike="noStrike" dirty="0">
              <a:solidFill>
                <a:srgbClr val="000000"/>
              </a:solidFill>
              <a:effectLst/>
              <a:latin typeface="Noto Sans Symbols"/>
            </a:endParaRPr>
          </a:p>
          <a:p>
            <a:pPr marL="742950" lvl="1" indent="-285750" fontAlgn="base"/>
            <a:r>
              <a:rPr lang="en-US" sz="1800" b="0" i="0" u="none" strike="noStrike" dirty="0">
                <a:solidFill>
                  <a:srgbClr val="000000"/>
                </a:solidFill>
                <a:effectLst/>
                <a:latin typeface="Arial" panose="020B0604020202020204" pitchFamily="34" charset="0"/>
              </a:rPr>
              <a:t>to a range of [0,1] to make sure all the images are on the same scale</a:t>
            </a:r>
          </a:p>
        </p:txBody>
      </p:sp>
      <p:sp>
        <p:nvSpPr>
          <p:cNvPr id="248" name="Google Shape;248;g284d421c686_0_79"/>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862454ca1b_0_16"/>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Hyperparameters</a:t>
            </a:r>
            <a:endParaRPr/>
          </a:p>
        </p:txBody>
      </p:sp>
      <p:sp>
        <p:nvSpPr>
          <p:cNvPr id="255" name="Google Shape;255;g2862454ca1b_0_16"/>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r>
              <a:rPr lang="en-US"/>
              <a:t> </a:t>
            </a:r>
            <a:endParaRPr/>
          </a:p>
        </p:txBody>
      </p:sp>
      <p:sp>
        <p:nvSpPr>
          <p:cNvPr id="256" name="Google Shape;256;g2862454ca1b_0_16"/>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graphicFrame>
        <p:nvGraphicFramePr>
          <p:cNvPr id="257" name="Google Shape;257;g2862454ca1b_0_16"/>
          <p:cNvGraphicFramePr/>
          <p:nvPr>
            <p:extLst>
              <p:ext uri="{D42A27DB-BD31-4B8C-83A1-F6EECF244321}">
                <p14:modId xmlns:p14="http://schemas.microsoft.com/office/powerpoint/2010/main" val="424615467"/>
              </p:ext>
            </p:extLst>
          </p:nvPr>
        </p:nvGraphicFramePr>
        <p:xfrm>
          <a:off x="1063338" y="2416414"/>
          <a:ext cx="7239000" cy="2377260"/>
        </p:xfrm>
        <a:graphic>
          <a:graphicData uri="http://schemas.openxmlformats.org/drawingml/2006/table">
            <a:tbl>
              <a:tblPr>
                <a:noFill/>
                <a:tableStyleId>{5485BF89-42F4-4E27-9B8D-A7F3A15DA8A7}</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dirty="0"/>
                        <a:t>Hyperparameter</a:t>
                      </a:r>
                      <a:endParaRPr b="1" dirty="0"/>
                    </a:p>
                  </a:txBody>
                  <a:tcPr marL="91425" marR="91425" marT="91425" marB="91425">
                    <a:solidFill>
                      <a:srgbClr val="C9DAF8"/>
                    </a:solidFill>
                  </a:tcPr>
                </a:tc>
                <a:tc>
                  <a:txBody>
                    <a:bodyPr/>
                    <a:lstStyle/>
                    <a:p>
                      <a:pPr marL="0" lvl="0" indent="0" algn="l" rtl="0">
                        <a:spcBef>
                          <a:spcPts val="0"/>
                        </a:spcBef>
                        <a:spcAft>
                          <a:spcPts val="0"/>
                        </a:spcAft>
                        <a:buNone/>
                      </a:pPr>
                      <a:r>
                        <a:rPr lang="en-US" b="1"/>
                        <a:t>Values explored</a:t>
                      </a:r>
                      <a:endParaRPr b="1"/>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Batch size</a:t>
                      </a:r>
                      <a:endParaRPr/>
                    </a:p>
                  </a:txBody>
                  <a:tcPr marL="91425" marR="91425" marT="91425" marB="91425"/>
                </a:tc>
                <a:tc>
                  <a:txBody>
                    <a:bodyPr/>
                    <a:lstStyle/>
                    <a:p>
                      <a:pPr marL="0" lvl="0" indent="0" algn="l" rtl="0">
                        <a:spcBef>
                          <a:spcPts val="0"/>
                        </a:spcBef>
                        <a:spcAft>
                          <a:spcPts val="0"/>
                        </a:spcAft>
                        <a:buNone/>
                      </a:pPr>
                      <a:r>
                        <a:rPr lang="en-US"/>
                        <a:t>32, 64</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Epochs</a:t>
                      </a:r>
                      <a:endParaRPr/>
                    </a:p>
                  </a:txBody>
                  <a:tcPr marL="91425" marR="91425" marT="91425" marB="91425"/>
                </a:tc>
                <a:tc>
                  <a:txBody>
                    <a:bodyPr/>
                    <a:lstStyle/>
                    <a:p>
                      <a:pPr marL="0" lvl="0" indent="0" algn="l" rtl="0">
                        <a:spcBef>
                          <a:spcPts val="0"/>
                        </a:spcBef>
                        <a:spcAft>
                          <a:spcPts val="0"/>
                        </a:spcAft>
                        <a:buNone/>
                      </a:pPr>
                      <a:r>
                        <a:rPr lang="en-US"/>
                        <a:t>20, 30, 50</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Dropout</a:t>
                      </a:r>
                      <a:endParaRPr/>
                    </a:p>
                  </a:txBody>
                  <a:tcPr marL="91425" marR="91425" marT="91425" marB="91425"/>
                </a:tc>
                <a:tc>
                  <a:txBody>
                    <a:bodyPr/>
                    <a:lstStyle/>
                    <a:p>
                      <a:pPr marL="0" lvl="0" indent="0" algn="l" rtl="0">
                        <a:spcBef>
                          <a:spcPts val="0"/>
                        </a:spcBef>
                        <a:spcAft>
                          <a:spcPts val="0"/>
                        </a:spcAft>
                        <a:buNone/>
                      </a:pPr>
                      <a:r>
                        <a:rPr lang="en-US"/>
                        <a:t>0%, 20%, 30%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Learning rate</a:t>
                      </a:r>
                      <a:endParaRPr/>
                    </a:p>
                  </a:txBody>
                  <a:tcPr marL="91425" marR="91425" marT="91425" marB="91425"/>
                </a:tc>
                <a:tc>
                  <a:txBody>
                    <a:bodyPr/>
                    <a:lstStyle/>
                    <a:p>
                      <a:pPr marL="0" lvl="0" indent="0" algn="l" rtl="0">
                        <a:spcBef>
                          <a:spcPts val="0"/>
                        </a:spcBef>
                        <a:spcAft>
                          <a:spcPts val="0"/>
                        </a:spcAft>
                        <a:buNone/>
                      </a:pPr>
                      <a:r>
                        <a:rPr lang="en-US"/>
                        <a:t>0.1, 0.01, 0.001</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Smoothing</a:t>
                      </a:r>
                      <a:endParaRPr/>
                    </a:p>
                  </a:txBody>
                  <a:tcPr marL="91425" marR="91425" marT="91425" marB="91425"/>
                </a:tc>
                <a:tc>
                  <a:txBody>
                    <a:bodyPr/>
                    <a:lstStyle/>
                    <a:p>
                      <a:pPr marL="0" lvl="0" indent="0" algn="l" rtl="0">
                        <a:spcBef>
                          <a:spcPts val="0"/>
                        </a:spcBef>
                        <a:spcAft>
                          <a:spcPts val="0"/>
                        </a:spcAft>
                        <a:buNone/>
                      </a:pPr>
                      <a:r>
                        <a:rPr lang="en-US" dirty="0"/>
                        <a:t>0%, 20%, 25%</a:t>
                      </a: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7AC03F0-9278-A07C-A9B3-819E96D140AD}"/>
              </a:ext>
            </a:extLst>
          </p:cNvPr>
          <p:cNvSpPr txBox="1"/>
          <p:nvPr/>
        </p:nvSpPr>
        <p:spPr>
          <a:xfrm>
            <a:off x="897080" y="1327884"/>
            <a:ext cx="7692737" cy="783730"/>
          </a:xfrm>
          <a:prstGeom prst="rect">
            <a:avLst/>
          </a:prstGeom>
          <a:noFill/>
        </p:spPr>
        <p:txBody>
          <a:bodyPr wrap="square">
            <a:spAutoFit/>
          </a:bodyPr>
          <a:lstStyle/>
          <a:p>
            <a:pPr marL="0" lvl="0" indent="0" algn="l" rtl="0">
              <a:spcBef>
                <a:spcPts val="360"/>
              </a:spcBef>
              <a:spcAft>
                <a:spcPts val="0"/>
              </a:spcAft>
              <a:buNone/>
            </a:pPr>
            <a:endParaRPr lang="en-US" dirty="0"/>
          </a:p>
          <a:p>
            <a:pPr marL="285750" lvl="0" indent="-285750" algn="l" rtl="0">
              <a:spcBef>
                <a:spcPts val="360"/>
              </a:spcBef>
              <a:spcAft>
                <a:spcPts val="0"/>
              </a:spcAft>
              <a:buFont typeface="Arial" panose="020B0604020202020204" pitchFamily="34" charset="0"/>
              <a:buChar char="•"/>
            </a:pPr>
            <a:r>
              <a:rPr lang="en-US" dirty="0"/>
              <a:t>The best evaluation was reported with a batch size of 32, 30 epochs, a dropout rate of 30%, a learning rate of 0.01, and a smoothing label of 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84d421c686_0_36"/>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Evaluation Matrices</a:t>
            </a:r>
            <a:endParaRPr/>
          </a:p>
        </p:txBody>
      </p:sp>
      <p:sp>
        <p:nvSpPr>
          <p:cNvPr id="264" name="Google Shape;264;g284d421c686_0_36"/>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dirty="0"/>
              <a:t>For all classifications:</a:t>
            </a:r>
            <a:endParaRPr b="0" dirty="0"/>
          </a:p>
          <a:p>
            <a:pPr marL="914400" lvl="1" indent="-342900" algn="l" rtl="0">
              <a:spcBef>
                <a:spcPts val="0"/>
              </a:spcBef>
              <a:spcAft>
                <a:spcPts val="0"/>
              </a:spcAft>
              <a:buSzPts val="1800"/>
              <a:buChar char="–"/>
            </a:pPr>
            <a:r>
              <a:rPr lang="en-US" dirty="0"/>
              <a:t>Accuracy</a:t>
            </a:r>
            <a:endParaRPr dirty="0"/>
          </a:p>
          <a:p>
            <a:pPr marL="914400" lvl="1" indent="-342900" algn="l" rtl="0">
              <a:spcBef>
                <a:spcPts val="0"/>
              </a:spcBef>
              <a:spcAft>
                <a:spcPts val="0"/>
              </a:spcAft>
              <a:buSzPts val="1800"/>
              <a:buChar char="–"/>
            </a:pPr>
            <a:r>
              <a:rPr lang="en-US" dirty="0"/>
              <a:t>AUC</a:t>
            </a:r>
            <a:endParaRPr dirty="0"/>
          </a:p>
          <a:p>
            <a:pPr marL="0" lvl="0" indent="0" algn="l" rtl="0">
              <a:spcBef>
                <a:spcPts val="360"/>
              </a:spcBef>
              <a:spcAft>
                <a:spcPts val="0"/>
              </a:spcAft>
              <a:buNone/>
            </a:pPr>
            <a:endParaRPr b="0" dirty="0"/>
          </a:p>
          <a:p>
            <a:pPr marL="457200" lvl="0" indent="-342900" algn="l" rtl="0">
              <a:spcBef>
                <a:spcPts val="360"/>
              </a:spcBef>
              <a:spcAft>
                <a:spcPts val="0"/>
              </a:spcAft>
              <a:buSzPts val="1800"/>
              <a:buChar char="▪"/>
            </a:pPr>
            <a:r>
              <a:rPr lang="en-US" b="0" dirty="0"/>
              <a:t>For pathology classification:</a:t>
            </a:r>
            <a:endParaRPr b="0" dirty="0"/>
          </a:p>
          <a:p>
            <a:pPr marL="914400" lvl="1" indent="-342900" algn="l" rtl="0">
              <a:spcBef>
                <a:spcPts val="0"/>
              </a:spcBef>
              <a:spcAft>
                <a:spcPts val="0"/>
              </a:spcAft>
              <a:buSzPts val="1800"/>
              <a:buChar char="–"/>
            </a:pPr>
            <a:r>
              <a:rPr lang="en-US" dirty="0"/>
              <a:t>Sensitivity</a:t>
            </a:r>
            <a:endParaRPr dirty="0"/>
          </a:p>
          <a:p>
            <a:pPr marL="914400" lvl="1" indent="-342900" algn="l" rtl="0">
              <a:spcBef>
                <a:spcPts val="0"/>
              </a:spcBef>
              <a:spcAft>
                <a:spcPts val="0"/>
              </a:spcAft>
              <a:buSzPts val="1800"/>
              <a:buChar char="–"/>
            </a:pPr>
            <a:r>
              <a:rPr lang="en-US" dirty="0"/>
              <a:t>Specificity</a:t>
            </a:r>
            <a:endParaRPr dirty="0"/>
          </a:p>
          <a:p>
            <a:pPr marL="914400" lvl="1" indent="-342900" algn="l" rtl="0">
              <a:spcBef>
                <a:spcPts val="0"/>
              </a:spcBef>
              <a:spcAft>
                <a:spcPts val="0"/>
              </a:spcAft>
              <a:buSzPts val="1800"/>
              <a:buChar char="–"/>
            </a:pPr>
            <a:r>
              <a:rPr lang="en-US" dirty="0"/>
              <a:t>F1-score</a:t>
            </a:r>
            <a:endParaRPr dirty="0"/>
          </a:p>
          <a:p>
            <a:pPr marL="0" lvl="0" indent="0" algn="l" rtl="0">
              <a:spcBef>
                <a:spcPts val="360"/>
              </a:spcBef>
              <a:spcAft>
                <a:spcPts val="0"/>
              </a:spcAft>
              <a:buNone/>
            </a:pPr>
            <a:endParaRPr dirty="0"/>
          </a:p>
        </p:txBody>
      </p:sp>
      <p:sp>
        <p:nvSpPr>
          <p:cNvPr id="265" name="Google Shape;265;g284d421c686_0_36"/>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4afecd1c9d_0_23"/>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Quantitative Classification Results</a:t>
            </a:r>
            <a:endParaRPr/>
          </a:p>
        </p:txBody>
      </p:sp>
      <p:sp>
        <p:nvSpPr>
          <p:cNvPr id="272" name="Google Shape;272;g24afecd1c9d_0_23"/>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a:t>Proposed breast mass classification model was trained and compared to single base models</a:t>
            </a:r>
            <a:endParaRPr b="0"/>
          </a:p>
          <a:p>
            <a:pPr marL="914400" lvl="1" indent="-342900" algn="l" rtl="0">
              <a:spcBef>
                <a:spcPts val="0"/>
              </a:spcBef>
              <a:spcAft>
                <a:spcPts val="0"/>
              </a:spcAft>
              <a:buSzPts val="1800"/>
              <a:buChar char="–"/>
            </a:pPr>
            <a:r>
              <a:rPr lang="en-US"/>
              <a:t>compared stacked ensemble of models to conventional average</a:t>
            </a:r>
            <a:endParaRPr/>
          </a:p>
          <a:p>
            <a:pPr marL="457200" lvl="0" indent="-342900" algn="l" rtl="0">
              <a:spcBef>
                <a:spcPts val="0"/>
              </a:spcBef>
              <a:spcAft>
                <a:spcPts val="0"/>
              </a:spcAft>
              <a:buSzPts val="1800"/>
              <a:buChar char="▪"/>
            </a:pPr>
            <a:r>
              <a:rPr lang="en-US" b="0"/>
              <a:t>Pathology results compared between different models for three datasets</a:t>
            </a:r>
            <a:endParaRPr b="0"/>
          </a:p>
          <a:p>
            <a:pPr marL="914400" lvl="1" indent="-342900" algn="l" rtl="0">
              <a:spcBef>
                <a:spcPts val="0"/>
              </a:spcBef>
              <a:spcAft>
                <a:spcPts val="0"/>
              </a:spcAft>
              <a:buSzPts val="1800"/>
              <a:buChar char="–"/>
            </a:pPr>
            <a:r>
              <a:rPr lang="en-US"/>
              <a:t>Private dataset has only malignant cases so model was trained and tested on combination of all datasets</a:t>
            </a:r>
            <a:endParaRPr b="0"/>
          </a:p>
        </p:txBody>
      </p:sp>
      <p:sp>
        <p:nvSpPr>
          <p:cNvPr id="273" name="Google Shape;273;g24afecd1c9d_0_23"/>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84d421c686_0_1"/>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Introduction</a:t>
            </a:r>
            <a:endParaRPr/>
          </a:p>
        </p:txBody>
      </p:sp>
      <p:sp>
        <p:nvSpPr>
          <p:cNvPr id="127" name="Google Shape;127;g284d421c686_0_1"/>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a:t>Breast cancer leading cause of death among female cancer patients</a:t>
            </a:r>
            <a:endParaRPr b="0"/>
          </a:p>
          <a:p>
            <a:pPr marL="457200" lvl="0" indent="-342900" algn="l" rtl="0">
              <a:spcBef>
                <a:spcPts val="0"/>
              </a:spcBef>
              <a:spcAft>
                <a:spcPts val="0"/>
              </a:spcAft>
              <a:buSzPts val="1800"/>
              <a:buChar char="▪"/>
            </a:pPr>
            <a:r>
              <a:rPr lang="en-US" b="0"/>
              <a:t>Problem to solve?</a:t>
            </a:r>
            <a:endParaRPr b="0"/>
          </a:p>
          <a:p>
            <a:pPr marL="457200" lvl="0" indent="-342900" algn="l" rtl="0">
              <a:spcBef>
                <a:spcPts val="0"/>
              </a:spcBef>
              <a:spcAft>
                <a:spcPts val="0"/>
              </a:spcAft>
              <a:buSzPts val="1800"/>
              <a:buChar char="▪"/>
            </a:pPr>
            <a:r>
              <a:rPr lang="en-US" b="0"/>
              <a:t>Increase in number of daily-screened mammograms</a:t>
            </a:r>
            <a:endParaRPr b="0"/>
          </a:p>
          <a:p>
            <a:pPr marL="914400" lvl="1" indent="-342900" algn="l" rtl="0">
              <a:spcBef>
                <a:spcPts val="0"/>
              </a:spcBef>
              <a:spcAft>
                <a:spcPts val="0"/>
              </a:spcAft>
              <a:buSzPts val="1800"/>
              <a:buChar char="–"/>
            </a:pPr>
            <a:r>
              <a:rPr lang="en-US"/>
              <a:t>no equivalent increase in the number of radiologists</a:t>
            </a:r>
            <a:endParaRPr/>
          </a:p>
          <a:p>
            <a:pPr marL="457200" lvl="0" indent="-342900" algn="l" rtl="0">
              <a:spcBef>
                <a:spcPts val="0"/>
              </a:spcBef>
              <a:spcAft>
                <a:spcPts val="0"/>
              </a:spcAft>
              <a:buSzPts val="1800"/>
              <a:buChar char="▪"/>
            </a:pPr>
            <a:r>
              <a:rPr lang="en-US" b="0"/>
              <a:t>CAD (computer-aided diagnosis) systems can be used to help diagnose suspicious masses or lesions</a:t>
            </a:r>
            <a:endParaRPr b="0"/>
          </a:p>
        </p:txBody>
      </p:sp>
      <p:sp>
        <p:nvSpPr>
          <p:cNvPr id="128" name="Google Shape;128;g284d421c686_0_1"/>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862454ca1b_0_0"/>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280" name="Google Shape;280;g2862454ca1b_0_0"/>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Pathology classification results on the CBIS-DDSM dataset</a:t>
            </a:r>
            <a:endParaRPr sz="1800"/>
          </a:p>
        </p:txBody>
      </p:sp>
      <p:sp>
        <p:nvSpPr>
          <p:cNvPr id="281" name="Google Shape;281;g2862454ca1b_0_0"/>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graphicFrame>
        <p:nvGraphicFramePr>
          <p:cNvPr id="282" name="Google Shape;282;g2862454ca1b_0_0"/>
          <p:cNvGraphicFramePr/>
          <p:nvPr/>
        </p:nvGraphicFramePr>
        <p:xfrm>
          <a:off x="952500" y="2286000"/>
          <a:ext cx="7649950" cy="2590620"/>
        </p:xfrm>
        <a:graphic>
          <a:graphicData uri="http://schemas.openxmlformats.org/drawingml/2006/table">
            <a:tbl>
              <a:tblPr>
                <a:noFill/>
                <a:tableStyleId>{5485BF89-42F4-4E27-9B8D-A7F3A15DA8A7}</a:tableStyleId>
              </a:tblPr>
              <a:tblGrid>
                <a:gridCol w="2595225">
                  <a:extLst>
                    <a:ext uri="{9D8B030D-6E8A-4147-A177-3AD203B41FA5}">
                      <a16:colId xmlns:a16="http://schemas.microsoft.com/office/drawing/2014/main" val="20000"/>
                    </a:ext>
                  </a:extLst>
                </a:gridCol>
                <a:gridCol w="1059225">
                  <a:extLst>
                    <a:ext uri="{9D8B030D-6E8A-4147-A177-3AD203B41FA5}">
                      <a16:colId xmlns:a16="http://schemas.microsoft.com/office/drawing/2014/main" val="20001"/>
                    </a:ext>
                  </a:extLst>
                </a:gridCol>
                <a:gridCol w="1095200">
                  <a:extLst>
                    <a:ext uri="{9D8B030D-6E8A-4147-A177-3AD203B41FA5}">
                      <a16:colId xmlns:a16="http://schemas.microsoft.com/office/drawing/2014/main" val="20002"/>
                    </a:ext>
                  </a:extLst>
                </a:gridCol>
                <a:gridCol w="1095200">
                  <a:extLst>
                    <a:ext uri="{9D8B030D-6E8A-4147-A177-3AD203B41FA5}">
                      <a16:colId xmlns:a16="http://schemas.microsoft.com/office/drawing/2014/main" val="20003"/>
                    </a:ext>
                  </a:extLst>
                </a:gridCol>
                <a:gridCol w="949650">
                  <a:extLst>
                    <a:ext uri="{9D8B030D-6E8A-4147-A177-3AD203B41FA5}">
                      <a16:colId xmlns:a16="http://schemas.microsoft.com/office/drawing/2014/main" val="20004"/>
                    </a:ext>
                  </a:extLst>
                </a:gridCol>
                <a:gridCol w="85545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US" b="1"/>
                        <a:t>Model</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Accuracy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Sensitivity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Specificity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F1-score</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ResNet50V2</a:t>
                      </a:r>
                      <a:endParaRPr/>
                    </a:p>
                  </a:txBody>
                  <a:tcPr marL="91425" marR="91425" marT="91425" marB="91425"/>
                </a:tc>
                <a:tc>
                  <a:txBody>
                    <a:bodyPr/>
                    <a:lstStyle/>
                    <a:p>
                      <a:pPr marL="0" lvl="0" indent="0" algn="l" rtl="0">
                        <a:spcBef>
                          <a:spcPts val="0"/>
                        </a:spcBef>
                        <a:spcAft>
                          <a:spcPts val="0"/>
                        </a:spcAft>
                        <a:buNone/>
                      </a:pPr>
                      <a:r>
                        <a:rPr lang="en-US"/>
                        <a:t>89.97</a:t>
                      </a:r>
                      <a:endParaRPr/>
                    </a:p>
                  </a:txBody>
                  <a:tcPr marL="91425" marR="91425" marT="91425" marB="91425"/>
                </a:tc>
                <a:tc>
                  <a:txBody>
                    <a:bodyPr/>
                    <a:lstStyle/>
                    <a:p>
                      <a:pPr marL="0" lvl="0" indent="0" algn="l" rtl="0">
                        <a:spcBef>
                          <a:spcPts val="0"/>
                        </a:spcBef>
                        <a:spcAft>
                          <a:spcPts val="0"/>
                        </a:spcAft>
                        <a:buNone/>
                      </a:pPr>
                      <a:r>
                        <a:rPr lang="en-US"/>
                        <a:t>0.89</a:t>
                      </a:r>
                      <a:endParaRPr/>
                    </a:p>
                  </a:txBody>
                  <a:tcPr marL="91425" marR="91425" marT="91425" marB="91425"/>
                </a:tc>
                <a:tc>
                  <a:txBody>
                    <a:bodyPr/>
                    <a:lstStyle/>
                    <a:p>
                      <a:pPr marL="0" lvl="0" indent="0" algn="l" rtl="0">
                        <a:spcBef>
                          <a:spcPts val="0"/>
                        </a:spcBef>
                        <a:spcAft>
                          <a:spcPts val="0"/>
                        </a:spcAft>
                        <a:buNone/>
                      </a:pPr>
                      <a:r>
                        <a:rPr lang="en-US"/>
                        <a:t>0.91</a:t>
                      </a:r>
                      <a:endParaRPr/>
                    </a:p>
                  </a:txBody>
                  <a:tcPr marL="91425" marR="91425" marT="91425" marB="91425"/>
                </a:tc>
                <a:tc>
                  <a:txBody>
                    <a:bodyPr/>
                    <a:lstStyle/>
                    <a:p>
                      <a:pPr marL="0" lvl="0" indent="0" algn="l" rtl="0">
                        <a:spcBef>
                          <a:spcPts val="0"/>
                        </a:spcBef>
                        <a:spcAft>
                          <a:spcPts val="0"/>
                        </a:spcAft>
                        <a:buNone/>
                      </a:pPr>
                      <a:r>
                        <a:rPr lang="en-US"/>
                        <a:t>0.9</a:t>
                      </a:r>
                      <a:endParaRPr/>
                    </a:p>
                  </a:txBody>
                  <a:tcPr marL="91425" marR="91425" marT="91425" marB="91425"/>
                </a:tc>
                <a:tc>
                  <a:txBody>
                    <a:bodyPr/>
                    <a:lstStyle/>
                    <a:p>
                      <a:pPr marL="0" lvl="0" indent="0" algn="l" rtl="0">
                        <a:spcBef>
                          <a:spcPts val="0"/>
                        </a:spcBef>
                        <a:spcAft>
                          <a:spcPts val="0"/>
                        </a:spcAft>
                        <a:buNone/>
                      </a:pPr>
                      <a:r>
                        <a:rPr lang="en-US"/>
                        <a:t>0.9</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ResNet101V2</a:t>
                      </a:r>
                      <a:endParaRPr/>
                    </a:p>
                  </a:txBody>
                  <a:tcPr marL="91425" marR="91425" marT="91425" marB="91425"/>
                </a:tc>
                <a:tc>
                  <a:txBody>
                    <a:bodyPr/>
                    <a:lstStyle/>
                    <a:p>
                      <a:pPr marL="0" lvl="0" indent="0" algn="l" rtl="0">
                        <a:spcBef>
                          <a:spcPts val="0"/>
                        </a:spcBef>
                        <a:spcAft>
                          <a:spcPts val="0"/>
                        </a:spcAft>
                        <a:buNone/>
                      </a:pPr>
                      <a:r>
                        <a:rPr lang="en-US"/>
                        <a:t>93.57</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tc>
                  <a:txBody>
                    <a:bodyPr/>
                    <a:lstStyle/>
                    <a:p>
                      <a:pPr marL="0" lvl="0" indent="0" algn="l" rtl="0">
                        <a:spcBef>
                          <a:spcPts val="0"/>
                        </a:spcBef>
                        <a:spcAft>
                          <a:spcPts val="0"/>
                        </a:spcAft>
                        <a:buNone/>
                      </a:pPr>
                      <a:r>
                        <a:rPr lang="en-US"/>
                        <a:t>0.95</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en-US">
                          <a:solidFill>
                            <a:schemeClr val="dk1"/>
                          </a:solidFill>
                        </a:rPr>
                        <a:t>ResNet152V2</a:t>
                      </a:r>
                      <a:endParaRPr/>
                    </a:p>
                  </a:txBody>
                  <a:tcPr marL="91425" marR="91425" marT="91425" marB="91425"/>
                </a:tc>
                <a:tc>
                  <a:txBody>
                    <a:bodyPr/>
                    <a:lstStyle/>
                    <a:p>
                      <a:pPr marL="0" lvl="0" indent="0" algn="l" rtl="0">
                        <a:spcBef>
                          <a:spcPts val="0"/>
                        </a:spcBef>
                        <a:spcAft>
                          <a:spcPts val="0"/>
                        </a:spcAft>
                        <a:buNone/>
                      </a:pPr>
                      <a:r>
                        <a:rPr lang="en-US"/>
                        <a:t>92.11</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Average weights of 3 models + XGBoost Classifier</a:t>
                      </a:r>
                      <a:endParaRPr/>
                    </a:p>
                  </a:txBody>
                  <a:tcPr marL="91425" marR="91425" marT="91425" marB="91425"/>
                </a:tc>
                <a:tc>
                  <a:txBody>
                    <a:bodyPr/>
                    <a:lstStyle/>
                    <a:p>
                      <a:pPr marL="0" lvl="0" indent="0" algn="l" rtl="0">
                        <a:spcBef>
                          <a:spcPts val="0"/>
                        </a:spcBef>
                        <a:spcAft>
                          <a:spcPts val="0"/>
                        </a:spcAft>
                        <a:buNone/>
                      </a:pPr>
                      <a:r>
                        <a:rPr lang="en-US"/>
                        <a:t>91.04</a:t>
                      </a:r>
                      <a:endParaRPr/>
                    </a:p>
                  </a:txBody>
                  <a:tcPr marL="91425" marR="91425" marT="91425" marB="91425"/>
                </a:tc>
                <a:tc>
                  <a:txBody>
                    <a:bodyPr/>
                    <a:lstStyle/>
                    <a:p>
                      <a:pPr marL="0" lvl="0" indent="0" algn="l" rtl="0">
                        <a:spcBef>
                          <a:spcPts val="0"/>
                        </a:spcBef>
                        <a:spcAft>
                          <a:spcPts val="0"/>
                        </a:spcAft>
                        <a:buNone/>
                      </a:pPr>
                      <a:r>
                        <a:rPr lang="en-US"/>
                        <a:t>0.85</a:t>
                      </a:r>
                      <a:endParaRPr/>
                    </a:p>
                  </a:txBody>
                  <a:tcPr marL="91425" marR="91425" marT="91425" marB="91425"/>
                </a:tc>
                <a:tc>
                  <a:txBody>
                    <a:bodyPr/>
                    <a:lstStyle/>
                    <a:p>
                      <a:pPr marL="0" lvl="0" indent="0" algn="l" rtl="0">
                        <a:spcBef>
                          <a:spcPts val="0"/>
                        </a:spcBef>
                        <a:spcAft>
                          <a:spcPts val="0"/>
                        </a:spcAft>
                        <a:buNone/>
                      </a:pPr>
                      <a:r>
                        <a:rPr lang="en-US"/>
                        <a:t>0.98</a:t>
                      </a:r>
                      <a:endParaRPr/>
                    </a:p>
                  </a:txBody>
                  <a:tcPr marL="91425" marR="91425" marT="91425" marB="91425"/>
                </a:tc>
                <a:tc>
                  <a:txBody>
                    <a:bodyPr/>
                    <a:lstStyle/>
                    <a:p>
                      <a:pPr marL="0" lvl="0" indent="0" algn="l" rtl="0">
                        <a:spcBef>
                          <a:spcPts val="0"/>
                        </a:spcBef>
                        <a:spcAft>
                          <a:spcPts val="0"/>
                        </a:spcAft>
                        <a:buNone/>
                      </a:pPr>
                      <a:r>
                        <a:rPr lang="en-US"/>
                        <a:t>0.91</a:t>
                      </a:r>
                      <a:endParaRPr/>
                    </a:p>
                  </a:txBody>
                  <a:tcPr marL="91425" marR="91425" marT="91425" marB="91425"/>
                </a:tc>
                <a:tc>
                  <a:txBody>
                    <a:bodyPr/>
                    <a:lstStyle/>
                    <a:p>
                      <a:pPr marL="0" lvl="0" indent="0" algn="l" rtl="0">
                        <a:spcBef>
                          <a:spcPts val="0"/>
                        </a:spcBef>
                        <a:spcAft>
                          <a:spcPts val="0"/>
                        </a:spcAft>
                        <a:buNone/>
                      </a:pPr>
                      <a:r>
                        <a:rPr lang="en-US"/>
                        <a:t>0.91</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Stacked Ensemble of models</a:t>
                      </a:r>
                      <a:endParaRPr/>
                    </a:p>
                  </a:txBody>
                  <a:tcPr marL="91425" marR="91425" marT="91425" marB="91425"/>
                </a:tc>
                <a:tc>
                  <a:txBody>
                    <a:bodyPr/>
                    <a:lstStyle/>
                    <a:p>
                      <a:pPr marL="0" lvl="0" indent="0" algn="l" rtl="0">
                        <a:spcBef>
                          <a:spcPts val="0"/>
                        </a:spcBef>
                        <a:spcAft>
                          <a:spcPts val="0"/>
                        </a:spcAft>
                        <a:buNone/>
                      </a:pPr>
                      <a:r>
                        <a:rPr lang="en-US"/>
                        <a:t>95.13</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tc>
                  <a:txBody>
                    <a:bodyPr/>
                    <a:lstStyle/>
                    <a:p>
                      <a:pPr marL="0" lvl="0" indent="0" algn="l" rtl="0">
                        <a:spcBef>
                          <a:spcPts val="0"/>
                        </a:spcBef>
                        <a:spcAft>
                          <a:spcPts val="0"/>
                        </a:spcAft>
                        <a:buNone/>
                      </a:pPr>
                      <a:r>
                        <a:rPr lang="en-US"/>
                        <a:t>0.97</a:t>
                      </a:r>
                      <a:endParaRPr/>
                    </a:p>
                  </a:txBody>
                  <a:tcPr marL="91425" marR="91425" marT="91425" marB="91425"/>
                </a:tc>
                <a:tc>
                  <a:txBody>
                    <a:bodyPr/>
                    <a:lstStyle/>
                    <a:p>
                      <a:pPr marL="0" lvl="0" indent="0" algn="l" rtl="0">
                        <a:spcBef>
                          <a:spcPts val="0"/>
                        </a:spcBef>
                        <a:spcAft>
                          <a:spcPts val="0"/>
                        </a:spcAft>
                        <a:buNone/>
                      </a:pPr>
                      <a:r>
                        <a:rPr lang="en-US"/>
                        <a:t>0.95</a:t>
                      </a:r>
                      <a:endParaRPr/>
                    </a:p>
                  </a:txBody>
                  <a:tcPr marL="91425" marR="91425" marT="91425" marB="91425"/>
                </a:tc>
                <a:tc>
                  <a:txBody>
                    <a:bodyPr/>
                    <a:lstStyle/>
                    <a:p>
                      <a:pPr marL="0" lvl="0" indent="0" algn="l" rtl="0">
                        <a:spcBef>
                          <a:spcPts val="0"/>
                        </a:spcBef>
                        <a:spcAft>
                          <a:spcPts val="0"/>
                        </a:spcAft>
                        <a:buNone/>
                      </a:pPr>
                      <a:r>
                        <a:rPr lang="en-US"/>
                        <a:t>0.95</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862454ca1b_0_33"/>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289" name="Google Shape;289;g2862454ca1b_0_33"/>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Pathology classification results on the INbreast dataset</a:t>
            </a:r>
            <a:endParaRPr sz="1800"/>
          </a:p>
        </p:txBody>
      </p:sp>
      <p:sp>
        <p:nvSpPr>
          <p:cNvPr id="290" name="Google Shape;290;g2862454ca1b_0_33"/>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graphicFrame>
        <p:nvGraphicFramePr>
          <p:cNvPr id="291" name="Google Shape;291;g2862454ca1b_0_33"/>
          <p:cNvGraphicFramePr/>
          <p:nvPr/>
        </p:nvGraphicFramePr>
        <p:xfrm>
          <a:off x="952500" y="2286000"/>
          <a:ext cx="7649950" cy="2590620"/>
        </p:xfrm>
        <a:graphic>
          <a:graphicData uri="http://schemas.openxmlformats.org/drawingml/2006/table">
            <a:tbl>
              <a:tblPr>
                <a:noFill/>
                <a:tableStyleId>{5485BF89-42F4-4E27-9B8D-A7F3A15DA8A7}</a:tableStyleId>
              </a:tblPr>
              <a:tblGrid>
                <a:gridCol w="2595225">
                  <a:extLst>
                    <a:ext uri="{9D8B030D-6E8A-4147-A177-3AD203B41FA5}">
                      <a16:colId xmlns:a16="http://schemas.microsoft.com/office/drawing/2014/main" val="20000"/>
                    </a:ext>
                  </a:extLst>
                </a:gridCol>
                <a:gridCol w="1059225">
                  <a:extLst>
                    <a:ext uri="{9D8B030D-6E8A-4147-A177-3AD203B41FA5}">
                      <a16:colId xmlns:a16="http://schemas.microsoft.com/office/drawing/2014/main" val="20001"/>
                    </a:ext>
                  </a:extLst>
                </a:gridCol>
                <a:gridCol w="1095200">
                  <a:extLst>
                    <a:ext uri="{9D8B030D-6E8A-4147-A177-3AD203B41FA5}">
                      <a16:colId xmlns:a16="http://schemas.microsoft.com/office/drawing/2014/main" val="20002"/>
                    </a:ext>
                  </a:extLst>
                </a:gridCol>
                <a:gridCol w="1095200">
                  <a:extLst>
                    <a:ext uri="{9D8B030D-6E8A-4147-A177-3AD203B41FA5}">
                      <a16:colId xmlns:a16="http://schemas.microsoft.com/office/drawing/2014/main" val="20003"/>
                    </a:ext>
                  </a:extLst>
                </a:gridCol>
                <a:gridCol w="949650">
                  <a:extLst>
                    <a:ext uri="{9D8B030D-6E8A-4147-A177-3AD203B41FA5}">
                      <a16:colId xmlns:a16="http://schemas.microsoft.com/office/drawing/2014/main" val="20004"/>
                    </a:ext>
                  </a:extLst>
                </a:gridCol>
                <a:gridCol w="85545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US" b="1"/>
                        <a:t>Model</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Accuracy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Sensitivity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Specificity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F1-score</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ResNet50V2</a:t>
                      </a:r>
                      <a:endParaRPr/>
                    </a:p>
                  </a:txBody>
                  <a:tcPr marL="91425" marR="91425" marT="91425" marB="91425"/>
                </a:tc>
                <a:tc>
                  <a:txBody>
                    <a:bodyPr/>
                    <a:lstStyle/>
                    <a:p>
                      <a:pPr marL="0" lvl="0" indent="0" algn="l" rtl="0">
                        <a:spcBef>
                          <a:spcPts val="0"/>
                        </a:spcBef>
                        <a:spcAft>
                          <a:spcPts val="0"/>
                        </a:spcAft>
                        <a:buNone/>
                      </a:pPr>
                      <a:r>
                        <a:rPr lang="en-US"/>
                        <a:t>98.52</a:t>
                      </a:r>
                      <a:endParaRPr/>
                    </a:p>
                  </a:txBody>
                  <a:tcPr marL="91425" marR="91425" marT="91425" marB="91425"/>
                </a:tc>
                <a:tc>
                  <a:txBody>
                    <a:bodyPr/>
                    <a:lstStyle/>
                    <a:p>
                      <a:pPr marL="0" lvl="0" indent="0" algn="l" rtl="0">
                        <a:spcBef>
                          <a:spcPts val="0"/>
                        </a:spcBef>
                        <a:spcAft>
                          <a:spcPts val="0"/>
                        </a:spcAft>
                        <a:buNone/>
                      </a:pPr>
                      <a:r>
                        <a:rPr lang="en-US"/>
                        <a:t>1.0</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tc>
                  <a:txBody>
                    <a:bodyPr/>
                    <a:lstStyle/>
                    <a:p>
                      <a:pPr marL="0" lvl="0" indent="0" algn="l" rtl="0">
                        <a:spcBef>
                          <a:spcPts val="0"/>
                        </a:spcBef>
                        <a:spcAft>
                          <a:spcPts val="0"/>
                        </a:spcAft>
                        <a:buNone/>
                      </a:pPr>
                      <a:r>
                        <a:rPr lang="en-US"/>
                        <a:t>0.97</a:t>
                      </a:r>
                      <a:endParaRPr/>
                    </a:p>
                  </a:txBody>
                  <a:tcPr marL="91425" marR="91425" marT="91425" marB="91425"/>
                </a:tc>
                <a:tc>
                  <a:txBody>
                    <a:bodyPr/>
                    <a:lstStyle/>
                    <a:p>
                      <a:pPr marL="0" lvl="0" indent="0" algn="l" rtl="0">
                        <a:spcBef>
                          <a:spcPts val="0"/>
                        </a:spcBef>
                        <a:spcAft>
                          <a:spcPts val="0"/>
                        </a:spcAft>
                        <a:buNone/>
                      </a:pPr>
                      <a:r>
                        <a:rPr lang="en-US"/>
                        <a:t>0.96</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ResNet101V2</a:t>
                      </a:r>
                      <a:endParaRPr/>
                    </a:p>
                  </a:txBody>
                  <a:tcPr marL="91425" marR="91425" marT="91425" marB="91425"/>
                </a:tc>
                <a:tc>
                  <a:txBody>
                    <a:bodyPr/>
                    <a:lstStyle/>
                    <a:p>
                      <a:pPr marL="0" lvl="0" indent="0" algn="l" rtl="0">
                        <a:spcBef>
                          <a:spcPts val="0"/>
                        </a:spcBef>
                        <a:spcAft>
                          <a:spcPts val="0"/>
                        </a:spcAft>
                        <a:buNone/>
                      </a:pPr>
                      <a:r>
                        <a:rPr lang="en-US"/>
                        <a:t>95.58</a:t>
                      </a:r>
                      <a:endParaRPr/>
                    </a:p>
                  </a:txBody>
                  <a:tcPr marL="91425" marR="91425" marT="91425" marB="91425"/>
                </a:tc>
                <a:tc>
                  <a:txBody>
                    <a:bodyPr/>
                    <a:lstStyle/>
                    <a:p>
                      <a:pPr marL="0" lvl="0" indent="0" algn="l" rtl="0">
                        <a:spcBef>
                          <a:spcPts val="0"/>
                        </a:spcBef>
                        <a:spcAft>
                          <a:spcPts val="0"/>
                        </a:spcAft>
                        <a:buNone/>
                      </a:pPr>
                      <a:r>
                        <a:rPr lang="en-US"/>
                        <a:t>1.0</a:t>
                      </a:r>
                      <a:endParaRPr/>
                    </a:p>
                  </a:txBody>
                  <a:tcPr marL="91425" marR="91425" marT="91425" marB="91425"/>
                </a:tc>
                <a:tc>
                  <a:txBody>
                    <a:bodyPr/>
                    <a:lstStyle/>
                    <a:p>
                      <a:pPr marL="0" lvl="0" indent="0" algn="l" rtl="0">
                        <a:spcBef>
                          <a:spcPts val="0"/>
                        </a:spcBef>
                        <a:spcAft>
                          <a:spcPts val="0"/>
                        </a:spcAft>
                        <a:buNone/>
                      </a:pPr>
                      <a:r>
                        <a:rPr lang="en-US"/>
                        <a:t>0.80</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tc>
                  <a:txBody>
                    <a:bodyPr/>
                    <a:lstStyle/>
                    <a:p>
                      <a:pPr marL="0" lvl="0" indent="0" algn="l" rtl="0">
                        <a:spcBef>
                          <a:spcPts val="0"/>
                        </a:spcBef>
                        <a:spcAft>
                          <a:spcPts val="0"/>
                        </a:spcAft>
                        <a:buNone/>
                      </a:pPr>
                      <a:r>
                        <a:rPr lang="en-US"/>
                        <a:t>0.90</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solidFill>
                            <a:schemeClr val="dk1"/>
                          </a:solidFill>
                        </a:rPr>
                        <a:t>ResNet152V2</a:t>
                      </a:r>
                      <a:endParaRPr/>
                    </a:p>
                  </a:txBody>
                  <a:tcPr marL="91425" marR="91425" marT="91425" marB="91425"/>
                </a:tc>
                <a:tc>
                  <a:txBody>
                    <a:bodyPr/>
                    <a:lstStyle/>
                    <a:p>
                      <a:pPr marL="0" lvl="0" indent="0" algn="l" rtl="0">
                        <a:spcBef>
                          <a:spcPts val="0"/>
                        </a:spcBef>
                        <a:spcAft>
                          <a:spcPts val="0"/>
                        </a:spcAft>
                        <a:buNone/>
                      </a:pPr>
                      <a:r>
                        <a:rPr lang="en-US"/>
                        <a:t>96.6</a:t>
                      </a:r>
                      <a:endParaRPr/>
                    </a:p>
                  </a:txBody>
                  <a:tcPr marL="91425" marR="91425" marT="91425" marB="91425"/>
                </a:tc>
                <a:tc>
                  <a:txBody>
                    <a:bodyPr/>
                    <a:lstStyle/>
                    <a:p>
                      <a:pPr marL="0" lvl="0" indent="0" algn="l" rtl="0">
                        <a:spcBef>
                          <a:spcPts val="0"/>
                        </a:spcBef>
                        <a:spcAft>
                          <a:spcPts val="0"/>
                        </a:spcAft>
                        <a:buNone/>
                      </a:pPr>
                      <a:r>
                        <a:rPr lang="en-US"/>
                        <a:t>1.0</a:t>
                      </a:r>
                      <a:endParaRPr/>
                    </a:p>
                  </a:txBody>
                  <a:tcPr marL="91425" marR="91425" marT="91425" marB="91425"/>
                </a:tc>
                <a:tc>
                  <a:txBody>
                    <a:bodyPr/>
                    <a:lstStyle/>
                    <a:p>
                      <a:pPr marL="0" lvl="0" indent="0" algn="l" rtl="0">
                        <a:spcBef>
                          <a:spcPts val="0"/>
                        </a:spcBef>
                        <a:spcAft>
                          <a:spcPts val="0"/>
                        </a:spcAft>
                        <a:buNone/>
                      </a:pPr>
                      <a:r>
                        <a:rPr lang="en-US"/>
                        <a:t>0.90</a:t>
                      </a:r>
                      <a:endParaRPr/>
                    </a:p>
                  </a:txBody>
                  <a:tcPr marL="91425" marR="91425" marT="91425" marB="91425"/>
                </a:tc>
                <a:tc>
                  <a:txBody>
                    <a:bodyPr/>
                    <a:lstStyle/>
                    <a:p>
                      <a:pPr marL="0" lvl="0" indent="0" algn="l" rtl="0">
                        <a:spcBef>
                          <a:spcPts val="0"/>
                        </a:spcBef>
                        <a:spcAft>
                          <a:spcPts val="0"/>
                        </a:spcAft>
                        <a:buNone/>
                      </a:pPr>
                      <a:r>
                        <a:rPr lang="en-US"/>
                        <a:t>0.91</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Average weights of 3 models + XGBoost Classifier</a:t>
                      </a:r>
                      <a:endParaRPr/>
                    </a:p>
                  </a:txBody>
                  <a:tcPr marL="91425" marR="91425" marT="91425" marB="91425"/>
                </a:tc>
                <a:tc>
                  <a:txBody>
                    <a:bodyPr/>
                    <a:lstStyle/>
                    <a:p>
                      <a:pPr marL="0" lvl="0" indent="0" algn="l" rtl="0">
                        <a:spcBef>
                          <a:spcPts val="0"/>
                        </a:spcBef>
                        <a:spcAft>
                          <a:spcPts val="0"/>
                        </a:spcAft>
                        <a:buNone/>
                      </a:pPr>
                      <a:r>
                        <a:rPr lang="en-US"/>
                        <a:t>97.9</a:t>
                      </a:r>
                      <a:endParaRPr/>
                    </a:p>
                  </a:txBody>
                  <a:tcPr marL="91425" marR="91425" marT="91425" marB="91425"/>
                </a:tc>
                <a:tc>
                  <a:txBody>
                    <a:bodyPr/>
                    <a:lstStyle/>
                    <a:p>
                      <a:pPr marL="0" lvl="0" indent="0" algn="l" rtl="0">
                        <a:spcBef>
                          <a:spcPts val="0"/>
                        </a:spcBef>
                        <a:spcAft>
                          <a:spcPts val="0"/>
                        </a:spcAft>
                        <a:buNone/>
                      </a:pPr>
                      <a:r>
                        <a:rPr lang="en-US"/>
                        <a:t>1.0</a:t>
                      </a:r>
                      <a:endParaRPr/>
                    </a:p>
                  </a:txBody>
                  <a:tcPr marL="91425" marR="91425" marT="91425" marB="91425"/>
                </a:tc>
                <a:tc>
                  <a:txBody>
                    <a:bodyPr/>
                    <a:lstStyle/>
                    <a:p>
                      <a:pPr marL="0" lvl="0" indent="0" algn="l" rtl="0">
                        <a:spcBef>
                          <a:spcPts val="0"/>
                        </a:spcBef>
                        <a:spcAft>
                          <a:spcPts val="0"/>
                        </a:spcAft>
                        <a:buNone/>
                      </a:pPr>
                      <a:r>
                        <a:rPr lang="en-US"/>
                        <a:t>0.96</a:t>
                      </a:r>
                      <a:endParaRPr/>
                    </a:p>
                  </a:txBody>
                  <a:tcPr marL="91425" marR="91425" marT="91425" marB="91425"/>
                </a:tc>
                <a:tc>
                  <a:txBody>
                    <a:bodyPr/>
                    <a:lstStyle/>
                    <a:p>
                      <a:pPr marL="0" lvl="0" indent="0" algn="l" rtl="0">
                        <a:spcBef>
                          <a:spcPts val="0"/>
                        </a:spcBef>
                        <a:spcAft>
                          <a:spcPts val="0"/>
                        </a:spcAft>
                        <a:buNone/>
                      </a:pPr>
                      <a:r>
                        <a:rPr lang="en-US"/>
                        <a:t>0.98</a:t>
                      </a:r>
                      <a:endParaRPr/>
                    </a:p>
                  </a:txBody>
                  <a:tcPr marL="91425" marR="91425" marT="91425" marB="91425"/>
                </a:tc>
                <a:tc>
                  <a:txBody>
                    <a:bodyPr/>
                    <a:lstStyle/>
                    <a:p>
                      <a:pPr marL="0" lvl="0" indent="0" algn="l" rtl="0">
                        <a:spcBef>
                          <a:spcPts val="0"/>
                        </a:spcBef>
                        <a:spcAft>
                          <a:spcPts val="0"/>
                        </a:spcAft>
                        <a:buNone/>
                      </a:pPr>
                      <a:r>
                        <a:rPr lang="en-US"/>
                        <a:t>0.97</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Stacked Ensemble of models</a:t>
                      </a:r>
                      <a:endParaRPr/>
                    </a:p>
                  </a:txBody>
                  <a:tcPr marL="91425" marR="91425" marT="91425" marB="91425"/>
                </a:tc>
                <a:tc>
                  <a:txBody>
                    <a:bodyPr/>
                    <a:lstStyle/>
                    <a:p>
                      <a:pPr marL="0" lvl="0" indent="0" algn="l" rtl="0">
                        <a:spcBef>
                          <a:spcPts val="0"/>
                        </a:spcBef>
                        <a:spcAft>
                          <a:spcPts val="0"/>
                        </a:spcAft>
                        <a:buNone/>
                      </a:pPr>
                      <a:r>
                        <a:rPr lang="en-US"/>
                        <a:t>99.2</a:t>
                      </a:r>
                      <a:endParaRPr/>
                    </a:p>
                  </a:txBody>
                  <a:tcPr marL="91425" marR="91425" marT="91425" marB="91425"/>
                </a:tc>
                <a:tc>
                  <a:txBody>
                    <a:bodyPr/>
                    <a:lstStyle/>
                    <a:p>
                      <a:pPr marL="0" lvl="0" indent="0" algn="l" rtl="0">
                        <a:spcBef>
                          <a:spcPts val="0"/>
                        </a:spcBef>
                        <a:spcAft>
                          <a:spcPts val="0"/>
                        </a:spcAft>
                        <a:buNone/>
                      </a:pPr>
                      <a:r>
                        <a:rPr lang="en-US"/>
                        <a:t>1.0</a:t>
                      </a:r>
                      <a:endParaRPr/>
                    </a:p>
                  </a:txBody>
                  <a:tcPr marL="91425" marR="91425" marT="91425" marB="91425"/>
                </a:tc>
                <a:tc>
                  <a:txBody>
                    <a:bodyPr/>
                    <a:lstStyle/>
                    <a:p>
                      <a:pPr marL="0" lvl="0" indent="0" algn="l" rtl="0">
                        <a:spcBef>
                          <a:spcPts val="0"/>
                        </a:spcBef>
                        <a:spcAft>
                          <a:spcPts val="0"/>
                        </a:spcAft>
                        <a:buNone/>
                      </a:pPr>
                      <a:r>
                        <a:rPr lang="en-US"/>
                        <a:t>0.98</a:t>
                      </a:r>
                      <a:endParaRPr/>
                    </a:p>
                  </a:txBody>
                  <a:tcPr marL="91425" marR="91425" marT="91425" marB="91425"/>
                </a:tc>
                <a:tc>
                  <a:txBody>
                    <a:bodyPr/>
                    <a:lstStyle/>
                    <a:p>
                      <a:pPr marL="0" lvl="0" indent="0" algn="l" rtl="0">
                        <a:spcBef>
                          <a:spcPts val="0"/>
                        </a:spcBef>
                        <a:spcAft>
                          <a:spcPts val="0"/>
                        </a:spcAft>
                        <a:buNone/>
                      </a:pPr>
                      <a:r>
                        <a:rPr lang="en-US"/>
                        <a:t>0.99</a:t>
                      </a:r>
                      <a:endParaRPr/>
                    </a:p>
                  </a:txBody>
                  <a:tcPr marL="91425" marR="91425" marT="91425" marB="91425"/>
                </a:tc>
                <a:tc>
                  <a:txBody>
                    <a:bodyPr/>
                    <a:lstStyle/>
                    <a:p>
                      <a:pPr marL="0" lvl="0" indent="0" algn="l" rtl="0">
                        <a:spcBef>
                          <a:spcPts val="0"/>
                        </a:spcBef>
                        <a:spcAft>
                          <a:spcPts val="0"/>
                        </a:spcAft>
                        <a:buNone/>
                      </a:pPr>
                      <a:r>
                        <a:rPr lang="en-US"/>
                        <a:t>0.99</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862454ca1b_0_41"/>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298" name="Google Shape;298;g2862454ca1b_0_41"/>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Pathology classification results on the private dataset</a:t>
            </a:r>
            <a:endParaRPr sz="1800"/>
          </a:p>
        </p:txBody>
      </p:sp>
      <p:sp>
        <p:nvSpPr>
          <p:cNvPr id="299" name="Google Shape;299;g2862454ca1b_0_41"/>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graphicFrame>
        <p:nvGraphicFramePr>
          <p:cNvPr id="300" name="Google Shape;300;g2862454ca1b_0_41"/>
          <p:cNvGraphicFramePr/>
          <p:nvPr/>
        </p:nvGraphicFramePr>
        <p:xfrm>
          <a:off x="952500" y="2286000"/>
          <a:ext cx="7649950" cy="2590620"/>
        </p:xfrm>
        <a:graphic>
          <a:graphicData uri="http://schemas.openxmlformats.org/drawingml/2006/table">
            <a:tbl>
              <a:tblPr>
                <a:noFill/>
                <a:tableStyleId>{5485BF89-42F4-4E27-9B8D-A7F3A15DA8A7}</a:tableStyleId>
              </a:tblPr>
              <a:tblGrid>
                <a:gridCol w="2595225">
                  <a:extLst>
                    <a:ext uri="{9D8B030D-6E8A-4147-A177-3AD203B41FA5}">
                      <a16:colId xmlns:a16="http://schemas.microsoft.com/office/drawing/2014/main" val="20000"/>
                    </a:ext>
                  </a:extLst>
                </a:gridCol>
                <a:gridCol w="1059225">
                  <a:extLst>
                    <a:ext uri="{9D8B030D-6E8A-4147-A177-3AD203B41FA5}">
                      <a16:colId xmlns:a16="http://schemas.microsoft.com/office/drawing/2014/main" val="20001"/>
                    </a:ext>
                  </a:extLst>
                </a:gridCol>
                <a:gridCol w="1095200">
                  <a:extLst>
                    <a:ext uri="{9D8B030D-6E8A-4147-A177-3AD203B41FA5}">
                      <a16:colId xmlns:a16="http://schemas.microsoft.com/office/drawing/2014/main" val="20002"/>
                    </a:ext>
                  </a:extLst>
                </a:gridCol>
                <a:gridCol w="1095200">
                  <a:extLst>
                    <a:ext uri="{9D8B030D-6E8A-4147-A177-3AD203B41FA5}">
                      <a16:colId xmlns:a16="http://schemas.microsoft.com/office/drawing/2014/main" val="20003"/>
                    </a:ext>
                  </a:extLst>
                </a:gridCol>
                <a:gridCol w="949650">
                  <a:extLst>
                    <a:ext uri="{9D8B030D-6E8A-4147-A177-3AD203B41FA5}">
                      <a16:colId xmlns:a16="http://schemas.microsoft.com/office/drawing/2014/main" val="20004"/>
                    </a:ext>
                  </a:extLst>
                </a:gridCol>
                <a:gridCol w="855450">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US" b="1"/>
                        <a:t>Model</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Accuracy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Sensitivity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Specificity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F1-score</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ResNet50V2</a:t>
                      </a:r>
                      <a:endParaRPr/>
                    </a:p>
                  </a:txBody>
                  <a:tcPr marL="91425" marR="91425" marT="91425" marB="91425"/>
                </a:tc>
                <a:tc>
                  <a:txBody>
                    <a:bodyPr/>
                    <a:lstStyle/>
                    <a:p>
                      <a:pPr marL="0" lvl="0" indent="0" algn="l" rtl="0">
                        <a:spcBef>
                          <a:spcPts val="0"/>
                        </a:spcBef>
                        <a:spcAft>
                          <a:spcPts val="0"/>
                        </a:spcAft>
                        <a:buNone/>
                      </a:pPr>
                      <a:r>
                        <a:rPr lang="en-US"/>
                        <a:t>92.83</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tc>
                  <a:txBody>
                    <a:bodyPr/>
                    <a:lstStyle/>
                    <a:p>
                      <a:pPr marL="0" lvl="0" indent="0" algn="l" rtl="0">
                        <a:spcBef>
                          <a:spcPts val="0"/>
                        </a:spcBef>
                        <a:spcAft>
                          <a:spcPts val="0"/>
                        </a:spcAft>
                        <a:buNone/>
                      </a:pPr>
                      <a:r>
                        <a:rPr lang="en-US"/>
                        <a:t>0.90</a:t>
                      </a:r>
                      <a:endParaRPr/>
                    </a:p>
                  </a:txBody>
                  <a:tcPr marL="91425" marR="91425" marT="91425" marB="91425"/>
                </a:tc>
                <a:tc>
                  <a:txBody>
                    <a:bodyPr/>
                    <a:lstStyle/>
                    <a:p>
                      <a:pPr marL="0" lvl="0" indent="0" algn="l" rtl="0">
                        <a:spcBef>
                          <a:spcPts val="0"/>
                        </a:spcBef>
                        <a:spcAft>
                          <a:spcPts val="0"/>
                        </a:spcAft>
                        <a:buNone/>
                      </a:pPr>
                      <a:r>
                        <a:rPr lang="en-US"/>
                        <a:t>0.91</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ResNet101V2</a:t>
                      </a:r>
                      <a:endParaRPr/>
                    </a:p>
                  </a:txBody>
                  <a:tcPr marL="91425" marR="91425" marT="91425" marB="91425"/>
                </a:tc>
                <a:tc>
                  <a:txBody>
                    <a:bodyPr/>
                    <a:lstStyle/>
                    <a:p>
                      <a:pPr marL="0" lvl="0" indent="0" algn="l" rtl="0">
                        <a:spcBef>
                          <a:spcPts val="0"/>
                        </a:spcBef>
                        <a:spcAft>
                          <a:spcPts val="0"/>
                        </a:spcAft>
                        <a:buNone/>
                      </a:pPr>
                      <a:r>
                        <a:rPr lang="en-US"/>
                        <a:t>94.18</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0.94</a:t>
                      </a:r>
                      <a:endParaRPr/>
                    </a:p>
                  </a:txBody>
                  <a:tcPr marL="91425" marR="91425" marT="91425" marB="91425"/>
                </a:tc>
                <a:tc>
                  <a:txBody>
                    <a:bodyPr/>
                    <a:lstStyle/>
                    <a:p>
                      <a:pPr marL="0" lvl="0" indent="0" algn="l" rtl="0">
                        <a:spcBef>
                          <a:spcPts val="0"/>
                        </a:spcBef>
                        <a:spcAft>
                          <a:spcPts val="0"/>
                        </a:spcAft>
                        <a:buNone/>
                      </a:pPr>
                      <a:r>
                        <a:rPr lang="en-US"/>
                        <a:t>0.95</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solidFill>
                            <a:schemeClr val="dk1"/>
                          </a:solidFill>
                        </a:rPr>
                        <a:t>ResNet152V2</a:t>
                      </a:r>
                      <a:endParaRPr/>
                    </a:p>
                  </a:txBody>
                  <a:tcPr marL="91425" marR="91425" marT="91425" marB="91425"/>
                </a:tc>
                <a:tc>
                  <a:txBody>
                    <a:bodyPr/>
                    <a:lstStyle/>
                    <a:p>
                      <a:pPr marL="0" lvl="0" indent="0" algn="l" rtl="0">
                        <a:spcBef>
                          <a:spcPts val="0"/>
                        </a:spcBef>
                        <a:spcAft>
                          <a:spcPts val="0"/>
                        </a:spcAft>
                        <a:buNone/>
                      </a:pPr>
                      <a:r>
                        <a:rPr lang="en-US"/>
                        <a:t>94.60</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0.94</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0.94</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Average weights of 3 models + XGBoost Classifier</a:t>
                      </a:r>
                      <a:endParaRPr/>
                    </a:p>
                  </a:txBody>
                  <a:tcPr marL="91425" marR="91425" marT="91425" marB="91425"/>
                </a:tc>
                <a:tc>
                  <a:txBody>
                    <a:bodyPr/>
                    <a:lstStyle/>
                    <a:p>
                      <a:pPr marL="0" lvl="0" indent="0" algn="l" rtl="0">
                        <a:spcBef>
                          <a:spcPts val="0"/>
                        </a:spcBef>
                        <a:spcAft>
                          <a:spcPts val="0"/>
                        </a:spcAft>
                        <a:buNone/>
                      </a:pPr>
                      <a:r>
                        <a:rPr lang="en-US"/>
                        <a:t>94.89</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0.94</a:t>
                      </a:r>
                      <a:endParaRPr>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0.97</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0.94</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Stacked Ensemble of models</a:t>
                      </a:r>
                      <a:endParaRPr/>
                    </a:p>
                  </a:txBody>
                  <a:tcPr marL="91425" marR="91425" marT="91425" marB="91425"/>
                </a:tc>
                <a:tc>
                  <a:txBody>
                    <a:bodyPr/>
                    <a:lstStyle/>
                    <a:p>
                      <a:pPr marL="0" lvl="0" indent="0" algn="l" rtl="0">
                        <a:spcBef>
                          <a:spcPts val="0"/>
                        </a:spcBef>
                        <a:spcAft>
                          <a:spcPts val="0"/>
                        </a:spcAft>
                        <a:buNone/>
                      </a:pPr>
                      <a:r>
                        <a:rPr lang="en-US"/>
                        <a:t>95.88</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0.93</a:t>
                      </a:r>
                      <a:endParaRPr/>
                    </a:p>
                  </a:txBody>
                  <a:tcPr marL="91425" marR="91425" marT="91425" marB="91425"/>
                </a:tc>
                <a:tc>
                  <a:txBody>
                    <a:bodyPr/>
                    <a:lstStyle/>
                    <a:p>
                      <a:pPr marL="0" lvl="0" indent="0" algn="l" rtl="0">
                        <a:spcBef>
                          <a:spcPts val="0"/>
                        </a:spcBef>
                        <a:spcAft>
                          <a:spcPts val="0"/>
                        </a:spcAft>
                        <a:buNone/>
                      </a:pPr>
                      <a:r>
                        <a:rPr lang="en-US"/>
                        <a:t>0.97</a:t>
                      </a:r>
                      <a:endParaRPr/>
                    </a:p>
                  </a:txBody>
                  <a:tcPr marL="91425" marR="91425" marT="91425" marB="91425"/>
                </a:tc>
                <a:tc>
                  <a:txBody>
                    <a:bodyPr/>
                    <a:lstStyle/>
                    <a:p>
                      <a:pPr marL="0" lvl="0" indent="0" algn="l" rtl="0">
                        <a:spcBef>
                          <a:spcPts val="0"/>
                        </a:spcBef>
                        <a:spcAft>
                          <a:spcPts val="0"/>
                        </a:spcAft>
                        <a:buNone/>
                      </a:pPr>
                      <a:r>
                        <a:rPr lang="en-US"/>
                        <a:t>0.95</a:t>
                      </a:r>
                      <a:endParaRPr/>
                    </a:p>
                  </a:txBody>
                  <a:tcPr marL="91425" marR="91425" marT="91425" marB="91425"/>
                </a:tc>
                <a:tc>
                  <a:txBody>
                    <a:bodyPr/>
                    <a:lstStyle/>
                    <a:p>
                      <a:pPr marL="0" lvl="0" indent="0" algn="l" rtl="0">
                        <a:spcBef>
                          <a:spcPts val="0"/>
                        </a:spcBef>
                        <a:spcAft>
                          <a:spcPts val="0"/>
                        </a:spcAft>
                        <a:buNone/>
                      </a:pPr>
                      <a:r>
                        <a:rPr lang="en-US"/>
                        <a:t>0.96</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4afecd1c9d_0_30"/>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Quantitative Classification Results</a:t>
            </a:r>
            <a:endParaRPr/>
          </a:p>
        </p:txBody>
      </p:sp>
      <p:sp>
        <p:nvSpPr>
          <p:cNvPr id="307" name="Google Shape;307;g24afecd1c9d_0_30"/>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8" name="Google Shape;308;g24afecd1c9d_0_30"/>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pic>
        <p:nvPicPr>
          <p:cNvPr id="309" name="Google Shape;309;g24afecd1c9d_0_30"/>
          <p:cNvPicPr preferRelativeResize="0"/>
          <p:nvPr/>
        </p:nvPicPr>
        <p:blipFill>
          <a:blip r:embed="rId3">
            <a:alphaModFix/>
          </a:blip>
          <a:stretch>
            <a:fillRect/>
          </a:stretch>
        </p:blipFill>
        <p:spPr>
          <a:xfrm>
            <a:off x="724200" y="1447800"/>
            <a:ext cx="7695600" cy="5029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4afecd1c9d_0_38"/>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Quantitative Classification Results</a:t>
            </a:r>
            <a:endParaRPr/>
          </a:p>
        </p:txBody>
      </p:sp>
      <p:sp>
        <p:nvSpPr>
          <p:cNvPr id="316" name="Google Shape;316;g24afecd1c9d_0_38"/>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dirty="0"/>
              <a:t>BI-RADS category classification saw similar overall improvements in the ensemble method</a:t>
            </a:r>
            <a:endParaRPr b="0" dirty="0"/>
          </a:p>
          <a:p>
            <a:pPr marL="457200" lvl="0" indent="-342900" algn="l" rtl="0">
              <a:spcBef>
                <a:spcPts val="0"/>
              </a:spcBef>
              <a:spcAft>
                <a:spcPts val="0"/>
              </a:spcAft>
              <a:buSzPts val="1800"/>
              <a:buChar char="▪"/>
            </a:pPr>
            <a:r>
              <a:rPr lang="en-US" b="0" dirty="0"/>
              <a:t>Each dataset has different class labels that vary from </a:t>
            </a:r>
          </a:p>
          <a:p>
            <a:pPr marL="114300" lvl="0" indent="0" algn="l" rtl="0">
              <a:spcBef>
                <a:spcPts val="0"/>
              </a:spcBef>
              <a:spcAft>
                <a:spcPts val="0"/>
              </a:spcAft>
              <a:buSzPts val="1800"/>
              <a:buNone/>
            </a:pPr>
            <a:r>
              <a:rPr lang="en-US" b="0" dirty="0"/>
              <a:t>    2-6</a:t>
            </a:r>
            <a:endParaRPr b="0" dirty="0"/>
          </a:p>
        </p:txBody>
      </p:sp>
      <p:sp>
        <p:nvSpPr>
          <p:cNvPr id="317" name="Google Shape;317;g24afecd1c9d_0_38"/>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862454ca1b_0_49"/>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324" name="Google Shape;324;g2862454ca1b_0_49"/>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BI-RADS category classification results</a:t>
            </a:r>
            <a:endParaRPr sz="1800"/>
          </a:p>
        </p:txBody>
      </p:sp>
      <p:sp>
        <p:nvSpPr>
          <p:cNvPr id="325" name="Google Shape;325;g2862454ca1b_0_49"/>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graphicFrame>
        <p:nvGraphicFramePr>
          <p:cNvPr id="326" name="Google Shape;326;g2862454ca1b_0_49"/>
          <p:cNvGraphicFramePr/>
          <p:nvPr/>
        </p:nvGraphicFramePr>
        <p:xfrm>
          <a:off x="669975" y="2286000"/>
          <a:ext cx="7932450" cy="2986830"/>
        </p:xfrm>
        <a:graphic>
          <a:graphicData uri="http://schemas.openxmlformats.org/drawingml/2006/table">
            <a:tbl>
              <a:tblPr>
                <a:noFill/>
                <a:tableStyleId>{5485BF89-42F4-4E27-9B8D-A7F3A15DA8A7}</a:tableStyleId>
              </a:tblPr>
              <a:tblGrid>
                <a:gridCol w="2616725">
                  <a:extLst>
                    <a:ext uri="{9D8B030D-6E8A-4147-A177-3AD203B41FA5}">
                      <a16:colId xmlns:a16="http://schemas.microsoft.com/office/drawing/2014/main" val="20000"/>
                    </a:ext>
                  </a:extLst>
                </a:gridCol>
                <a:gridCol w="1021175">
                  <a:extLst>
                    <a:ext uri="{9D8B030D-6E8A-4147-A177-3AD203B41FA5}">
                      <a16:colId xmlns:a16="http://schemas.microsoft.com/office/drawing/2014/main" val="20001"/>
                    </a:ext>
                  </a:extLst>
                </a:gridCol>
                <a:gridCol w="788150">
                  <a:extLst>
                    <a:ext uri="{9D8B030D-6E8A-4147-A177-3AD203B41FA5}">
                      <a16:colId xmlns:a16="http://schemas.microsoft.com/office/drawing/2014/main" val="20002"/>
                    </a:ext>
                  </a:extLst>
                </a:gridCol>
                <a:gridCol w="993600">
                  <a:extLst>
                    <a:ext uri="{9D8B030D-6E8A-4147-A177-3AD203B41FA5}">
                      <a16:colId xmlns:a16="http://schemas.microsoft.com/office/drawing/2014/main" val="20003"/>
                    </a:ext>
                  </a:extLst>
                </a:gridCol>
                <a:gridCol w="742825">
                  <a:extLst>
                    <a:ext uri="{9D8B030D-6E8A-4147-A177-3AD203B41FA5}">
                      <a16:colId xmlns:a16="http://schemas.microsoft.com/office/drawing/2014/main" val="20004"/>
                    </a:ext>
                  </a:extLst>
                </a:gridCol>
                <a:gridCol w="1000575">
                  <a:extLst>
                    <a:ext uri="{9D8B030D-6E8A-4147-A177-3AD203B41FA5}">
                      <a16:colId xmlns:a16="http://schemas.microsoft.com/office/drawing/2014/main" val="20005"/>
                    </a:ext>
                  </a:extLst>
                </a:gridCol>
                <a:gridCol w="76940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endParaRPr b="1"/>
                    </a:p>
                  </a:txBody>
                  <a:tcPr marL="91425" marR="91425" marT="91425" marB="91425">
                    <a:solidFill>
                      <a:srgbClr val="C9DAF8"/>
                    </a:solidFill>
                  </a:tcPr>
                </a:tc>
                <a:tc gridSpan="2">
                  <a:txBody>
                    <a:bodyPr/>
                    <a:lstStyle/>
                    <a:p>
                      <a:pPr marL="0" lvl="0" indent="0" algn="ctr" rtl="0">
                        <a:spcBef>
                          <a:spcPts val="0"/>
                        </a:spcBef>
                        <a:spcAft>
                          <a:spcPts val="0"/>
                        </a:spcAft>
                        <a:buNone/>
                      </a:pPr>
                      <a:r>
                        <a:rPr lang="en-US" b="1"/>
                        <a:t>CBIS - DDSM</a:t>
                      </a:r>
                      <a:endParaRPr b="1"/>
                    </a:p>
                  </a:txBody>
                  <a:tcPr marL="91425" marR="91425" marT="91425" marB="91425">
                    <a:solidFill>
                      <a:srgbClr val="C9DAF8"/>
                    </a:solidFill>
                  </a:tcPr>
                </a:tc>
                <a:tc hMerge="1">
                  <a:txBody>
                    <a:bodyPr/>
                    <a:lstStyle/>
                    <a:p>
                      <a:endParaRPr lang="en-US"/>
                    </a:p>
                  </a:txBody>
                  <a:tcPr/>
                </a:tc>
                <a:tc gridSpan="2">
                  <a:txBody>
                    <a:bodyPr/>
                    <a:lstStyle/>
                    <a:p>
                      <a:pPr marL="0" lvl="0" indent="0" algn="ctr" rtl="0">
                        <a:spcBef>
                          <a:spcPts val="0"/>
                        </a:spcBef>
                        <a:spcAft>
                          <a:spcPts val="0"/>
                        </a:spcAft>
                        <a:buNone/>
                      </a:pPr>
                      <a:r>
                        <a:rPr lang="en-US" b="1"/>
                        <a:t>INbreast</a:t>
                      </a:r>
                      <a:endParaRPr b="1"/>
                    </a:p>
                  </a:txBody>
                  <a:tcPr marL="91425" marR="91425" marT="91425" marB="91425">
                    <a:lnB w="9525" cap="flat" cmpd="sng">
                      <a:solidFill>
                        <a:srgbClr val="9E9E9E"/>
                      </a:solidFill>
                      <a:prstDash val="solid"/>
                      <a:round/>
                      <a:headEnd type="none" w="sm" len="sm"/>
                      <a:tailEnd type="none" w="sm" len="sm"/>
                    </a:lnB>
                    <a:solidFill>
                      <a:srgbClr val="C9DAF8"/>
                    </a:solidFill>
                  </a:tcPr>
                </a:tc>
                <a:tc hMerge="1">
                  <a:txBody>
                    <a:bodyPr/>
                    <a:lstStyle/>
                    <a:p>
                      <a:endParaRPr lang="en-US"/>
                    </a:p>
                  </a:txBody>
                  <a:tcPr/>
                </a:tc>
                <a:tc gridSpan="2">
                  <a:txBody>
                    <a:bodyPr/>
                    <a:lstStyle/>
                    <a:p>
                      <a:pPr marL="0" lvl="0" indent="0" algn="ctr" rtl="0">
                        <a:spcBef>
                          <a:spcPts val="0"/>
                        </a:spcBef>
                        <a:spcAft>
                          <a:spcPts val="0"/>
                        </a:spcAft>
                        <a:buNone/>
                      </a:pPr>
                      <a:r>
                        <a:rPr lang="en-US" b="1"/>
                        <a:t>Private</a:t>
                      </a:r>
                      <a:endParaRPr b="1"/>
                    </a:p>
                  </a:txBody>
                  <a:tcPr marL="91425" marR="91425" marT="91425" marB="91425">
                    <a:lnB w="9525" cap="flat" cmpd="sng">
                      <a:solidFill>
                        <a:srgbClr val="9E9E9E"/>
                      </a:solidFill>
                      <a:prstDash val="solid"/>
                      <a:round/>
                      <a:headEnd type="none" w="sm" len="sm"/>
                      <a:tailEnd type="none" w="sm" len="sm"/>
                    </a:lnB>
                    <a:solidFill>
                      <a:srgbClr val="C9DAF8"/>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b="1"/>
                        <a:t>Model</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Accuracy</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lnR w="9525" cap="flat" cmpd="sng">
                      <a:solidFill>
                        <a:srgbClr val="9E9E9E"/>
                      </a:solidFill>
                      <a:prstDash val="solid"/>
                      <a:round/>
                      <a:headEnd type="none" w="sm" len="sm"/>
                      <a:tailEnd type="none" w="sm" len="sm"/>
                    </a:lnR>
                    <a:solidFill>
                      <a:srgbClr val="C9DAF8"/>
                    </a:solidFill>
                  </a:tcPr>
                </a:tc>
                <a:tc>
                  <a:txBody>
                    <a:bodyPr/>
                    <a:lstStyle/>
                    <a:p>
                      <a:pPr marL="0" lvl="0" indent="0" algn="l" rtl="0">
                        <a:spcBef>
                          <a:spcPts val="0"/>
                        </a:spcBef>
                        <a:spcAft>
                          <a:spcPts val="0"/>
                        </a:spcAft>
                        <a:buNone/>
                      </a:pPr>
                      <a:r>
                        <a:rPr lang="en-US" b="1"/>
                        <a:t>Accuracy</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US" b="1"/>
                        <a:t>Accuracy</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ResNet50V2</a:t>
                      </a:r>
                      <a:endParaRPr/>
                    </a:p>
                  </a:txBody>
                  <a:tcPr marL="91425" marR="91425" marT="91425" marB="91425"/>
                </a:tc>
                <a:tc>
                  <a:txBody>
                    <a:bodyPr/>
                    <a:lstStyle/>
                    <a:p>
                      <a:pPr marL="0" lvl="0" indent="0" algn="l" rtl="0">
                        <a:spcBef>
                          <a:spcPts val="0"/>
                        </a:spcBef>
                        <a:spcAft>
                          <a:spcPts val="0"/>
                        </a:spcAft>
                        <a:buNone/>
                      </a:pPr>
                      <a:r>
                        <a:rPr lang="en-US"/>
                        <a:t>80.07</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tc>
                  <a:txBody>
                    <a:bodyPr/>
                    <a:lstStyle/>
                    <a:p>
                      <a:pPr marL="0" lvl="0" indent="0" algn="l" rtl="0">
                        <a:spcBef>
                          <a:spcPts val="0"/>
                        </a:spcBef>
                        <a:spcAft>
                          <a:spcPts val="0"/>
                        </a:spcAft>
                        <a:buNone/>
                      </a:pPr>
                      <a:r>
                        <a:rPr lang="en-US"/>
                        <a:t>98.0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0.94</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91.91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0.91</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ResNet101V2</a:t>
                      </a:r>
                      <a:endParaRPr/>
                    </a:p>
                  </a:txBody>
                  <a:tcPr marL="91425" marR="91425" marT="91425" marB="91425"/>
                </a:tc>
                <a:tc>
                  <a:txBody>
                    <a:bodyPr/>
                    <a:lstStyle/>
                    <a:p>
                      <a:pPr marL="0" lvl="0" indent="0" algn="l" rtl="0">
                        <a:spcBef>
                          <a:spcPts val="0"/>
                        </a:spcBef>
                        <a:spcAft>
                          <a:spcPts val="0"/>
                        </a:spcAft>
                        <a:buNone/>
                      </a:pPr>
                      <a:r>
                        <a:rPr lang="en-US"/>
                        <a:t>77.12</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tc>
                  <a:txBody>
                    <a:bodyPr/>
                    <a:lstStyle/>
                    <a:p>
                      <a:pPr marL="0" lvl="0" indent="0" algn="l" rtl="0">
                        <a:spcBef>
                          <a:spcPts val="0"/>
                        </a:spcBef>
                        <a:spcAft>
                          <a:spcPts val="0"/>
                        </a:spcAft>
                        <a:buNone/>
                      </a:pPr>
                      <a:r>
                        <a:rPr lang="en-US"/>
                        <a:t>98.0</a:t>
                      </a:r>
                      <a:endParaRPr/>
                    </a:p>
                  </a:txBody>
                  <a:tcPr marL="91425" marR="91425" marT="91425" marB="91425"/>
                </a:tc>
                <a:tc>
                  <a:txBody>
                    <a:bodyPr/>
                    <a:lstStyle/>
                    <a:p>
                      <a:pPr marL="0" lvl="0" indent="0" algn="l" rtl="0">
                        <a:spcBef>
                          <a:spcPts val="0"/>
                        </a:spcBef>
                        <a:spcAft>
                          <a:spcPts val="0"/>
                        </a:spcAft>
                        <a:buNone/>
                      </a:pPr>
                      <a:r>
                        <a:rPr lang="en-US"/>
                        <a:t>0.97</a:t>
                      </a:r>
                      <a:endParaRPr/>
                    </a:p>
                  </a:txBody>
                  <a:tcPr marL="91425" marR="91425" marT="91425" marB="91425"/>
                </a:tc>
                <a:tc>
                  <a:txBody>
                    <a:bodyPr/>
                    <a:lstStyle/>
                    <a:p>
                      <a:pPr marL="0" lvl="0" indent="0" algn="l" rtl="0">
                        <a:spcBef>
                          <a:spcPts val="0"/>
                        </a:spcBef>
                        <a:spcAft>
                          <a:spcPts val="0"/>
                        </a:spcAft>
                        <a:buNone/>
                      </a:pPr>
                      <a:r>
                        <a:rPr lang="en-US"/>
                        <a:t>92.43</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solidFill>
                            <a:schemeClr val="dk1"/>
                          </a:solidFill>
                        </a:rPr>
                        <a:t>ResNet152V2</a:t>
                      </a:r>
                      <a:endParaRPr/>
                    </a:p>
                  </a:txBody>
                  <a:tcPr marL="91425" marR="91425" marT="91425" marB="91425"/>
                </a:tc>
                <a:tc>
                  <a:txBody>
                    <a:bodyPr/>
                    <a:lstStyle/>
                    <a:p>
                      <a:pPr marL="0" lvl="0" indent="0" algn="l" rtl="0">
                        <a:spcBef>
                          <a:spcPts val="0"/>
                        </a:spcBef>
                        <a:spcAft>
                          <a:spcPts val="0"/>
                        </a:spcAft>
                        <a:buNone/>
                      </a:pPr>
                      <a:r>
                        <a:rPr lang="en-US"/>
                        <a:t>80.08</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tc>
                  <a:txBody>
                    <a:bodyPr/>
                    <a:lstStyle/>
                    <a:p>
                      <a:pPr marL="0" lvl="0" indent="0" algn="l" rtl="0">
                        <a:spcBef>
                          <a:spcPts val="0"/>
                        </a:spcBef>
                        <a:spcAft>
                          <a:spcPts val="0"/>
                        </a:spcAft>
                        <a:buNone/>
                      </a:pPr>
                      <a:r>
                        <a:rPr lang="en-US"/>
                        <a:t>96.1</a:t>
                      </a:r>
                      <a:endParaRPr/>
                    </a:p>
                  </a:txBody>
                  <a:tcPr marL="91425" marR="91425" marT="91425" marB="91425"/>
                </a:tc>
                <a:tc>
                  <a:txBody>
                    <a:bodyPr/>
                    <a:lstStyle/>
                    <a:p>
                      <a:pPr marL="0" lvl="0" indent="0" algn="l" rtl="0">
                        <a:spcBef>
                          <a:spcPts val="0"/>
                        </a:spcBef>
                        <a:spcAft>
                          <a:spcPts val="0"/>
                        </a:spcAft>
                        <a:buNone/>
                      </a:pPr>
                      <a:r>
                        <a:rPr lang="en-US"/>
                        <a:t>0.92</a:t>
                      </a:r>
                      <a:endParaRPr/>
                    </a:p>
                  </a:txBody>
                  <a:tcPr marL="91425" marR="91425" marT="91425" marB="91425"/>
                </a:tc>
                <a:tc>
                  <a:txBody>
                    <a:bodyPr/>
                    <a:lstStyle/>
                    <a:p>
                      <a:pPr marL="0" lvl="0" indent="0" algn="l" rtl="0">
                        <a:spcBef>
                          <a:spcPts val="0"/>
                        </a:spcBef>
                        <a:spcAft>
                          <a:spcPts val="0"/>
                        </a:spcAft>
                        <a:buNone/>
                      </a:pPr>
                      <a:r>
                        <a:rPr lang="en-US"/>
                        <a:t>94.25</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Average weights of 3 models + XGBoost Classifier</a:t>
                      </a:r>
                      <a:endParaRPr/>
                    </a:p>
                  </a:txBody>
                  <a:tcPr marL="91425" marR="91425" marT="91425" marB="91425"/>
                </a:tc>
                <a:tc>
                  <a:txBody>
                    <a:bodyPr/>
                    <a:lstStyle/>
                    <a:p>
                      <a:pPr marL="0" lvl="0" indent="0" algn="l" rtl="0">
                        <a:spcBef>
                          <a:spcPts val="0"/>
                        </a:spcBef>
                        <a:spcAft>
                          <a:spcPts val="0"/>
                        </a:spcAft>
                        <a:buNone/>
                      </a:pPr>
                      <a:r>
                        <a:rPr lang="en-US"/>
                        <a:t>79.48</a:t>
                      </a:r>
                      <a:endParaRPr/>
                    </a:p>
                  </a:txBody>
                  <a:tcPr marL="91425" marR="91425" marT="91425" marB="91425"/>
                </a:tc>
                <a:tc>
                  <a:txBody>
                    <a:bodyPr/>
                    <a:lstStyle/>
                    <a:p>
                      <a:pPr marL="0" lvl="0" indent="0" algn="l" rtl="0">
                        <a:spcBef>
                          <a:spcPts val="0"/>
                        </a:spcBef>
                        <a:spcAft>
                          <a:spcPts val="0"/>
                        </a:spcAft>
                        <a:buNone/>
                      </a:pPr>
                      <a:r>
                        <a:rPr lang="en-US"/>
                        <a:t>0.85</a:t>
                      </a:r>
                      <a:endParaRPr/>
                    </a:p>
                  </a:txBody>
                  <a:tcPr marL="91425" marR="91425" marT="91425" marB="91425"/>
                </a:tc>
                <a:tc>
                  <a:txBody>
                    <a:bodyPr/>
                    <a:lstStyle/>
                    <a:p>
                      <a:pPr marL="0" lvl="0" indent="0" algn="l" rtl="0">
                        <a:spcBef>
                          <a:spcPts val="0"/>
                        </a:spcBef>
                        <a:spcAft>
                          <a:spcPts val="0"/>
                        </a:spcAft>
                        <a:buNone/>
                      </a:pPr>
                      <a:r>
                        <a:rPr lang="en-US"/>
                        <a:t>97.1</a:t>
                      </a:r>
                      <a:endParaRPr/>
                    </a:p>
                  </a:txBody>
                  <a:tcPr marL="91425" marR="91425" marT="91425" marB="91425"/>
                </a:tc>
                <a:tc>
                  <a:txBody>
                    <a:bodyPr/>
                    <a:lstStyle/>
                    <a:p>
                      <a:pPr marL="0" lvl="0" indent="0" algn="l" rtl="0">
                        <a:spcBef>
                          <a:spcPts val="0"/>
                        </a:spcBef>
                        <a:spcAft>
                          <a:spcPts val="0"/>
                        </a:spcAft>
                        <a:buNone/>
                      </a:pPr>
                      <a:r>
                        <a:rPr lang="en-US"/>
                        <a:t>0.99</a:t>
                      </a:r>
                      <a:endParaRPr/>
                    </a:p>
                  </a:txBody>
                  <a:tcPr marL="91425" marR="91425" marT="91425" marB="91425"/>
                </a:tc>
                <a:tc>
                  <a:txBody>
                    <a:bodyPr/>
                    <a:lstStyle/>
                    <a:p>
                      <a:pPr marL="0" lvl="0" indent="0" algn="l" rtl="0">
                        <a:spcBef>
                          <a:spcPts val="0"/>
                        </a:spcBef>
                        <a:spcAft>
                          <a:spcPts val="0"/>
                        </a:spcAft>
                        <a:buNone/>
                      </a:pPr>
                      <a:r>
                        <a:rPr lang="en-US"/>
                        <a:t>92.95</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Stacked Ensemble of models</a:t>
                      </a:r>
                      <a:endParaRPr/>
                    </a:p>
                  </a:txBody>
                  <a:tcPr marL="91425" marR="91425" marT="91425" marB="91425"/>
                </a:tc>
                <a:tc>
                  <a:txBody>
                    <a:bodyPr/>
                    <a:lstStyle/>
                    <a:p>
                      <a:pPr marL="0" lvl="0" indent="0" algn="l" rtl="0">
                        <a:spcBef>
                          <a:spcPts val="0"/>
                        </a:spcBef>
                        <a:spcAft>
                          <a:spcPts val="0"/>
                        </a:spcAft>
                        <a:buNone/>
                      </a:pPr>
                      <a:r>
                        <a:rPr lang="en-US"/>
                        <a:t>83.84</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tc>
                  <a:txBody>
                    <a:bodyPr/>
                    <a:lstStyle/>
                    <a:p>
                      <a:pPr marL="0" lvl="0" indent="0" algn="l" rtl="0">
                        <a:spcBef>
                          <a:spcPts val="0"/>
                        </a:spcBef>
                        <a:spcAft>
                          <a:spcPts val="0"/>
                        </a:spcAft>
                        <a:buNone/>
                      </a:pPr>
                      <a:r>
                        <a:rPr lang="en-US"/>
                        <a:t>99.0</a:t>
                      </a:r>
                      <a:endParaRPr/>
                    </a:p>
                  </a:txBody>
                  <a:tcPr marL="91425" marR="91425" marT="91425" marB="91425"/>
                </a:tc>
                <a:tc>
                  <a:txBody>
                    <a:bodyPr/>
                    <a:lstStyle/>
                    <a:p>
                      <a:pPr marL="0" lvl="0" indent="0" algn="l" rtl="0">
                        <a:spcBef>
                          <a:spcPts val="0"/>
                        </a:spcBef>
                        <a:spcAft>
                          <a:spcPts val="0"/>
                        </a:spcAft>
                        <a:buNone/>
                      </a:pPr>
                      <a:r>
                        <a:rPr lang="en-US"/>
                        <a:t>1.00</a:t>
                      </a:r>
                      <a:endParaRPr/>
                    </a:p>
                  </a:txBody>
                  <a:tcPr marL="91425" marR="91425" marT="91425" marB="91425"/>
                </a:tc>
                <a:tc>
                  <a:txBody>
                    <a:bodyPr/>
                    <a:lstStyle/>
                    <a:p>
                      <a:pPr marL="0" lvl="0" indent="0" algn="l" rtl="0">
                        <a:spcBef>
                          <a:spcPts val="0"/>
                        </a:spcBef>
                        <a:spcAft>
                          <a:spcPts val="0"/>
                        </a:spcAft>
                        <a:buNone/>
                      </a:pPr>
                      <a:r>
                        <a:rPr lang="en-US"/>
                        <a:t>96.08</a:t>
                      </a:r>
                      <a:endParaRPr/>
                    </a:p>
                  </a:txBody>
                  <a:tcPr marL="91425" marR="91425" marT="91425" marB="91425"/>
                </a:tc>
                <a:tc>
                  <a:txBody>
                    <a:bodyPr/>
                    <a:lstStyle/>
                    <a:p>
                      <a:pPr marL="0" lvl="0" indent="0" algn="l" rtl="0">
                        <a:spcBef>
                          <a:spcPts val="0"/>
                        </a:spcBef>
                        <a:spcAft>
                          <a:spcPts val="0"/>
                        </a:spcAft>
                        <a:buNone/>
                      </a:pPr>
                      <a:r>
                        <a:rPr lang="en-US"/>
                        <a:t>0.95</a:t>
                      </a: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862454ca1b_0_58"/>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333" name="Google Shape;333;g2862454ca1b_0_58"/>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Shape classification results</a:t>
            </a: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0" lvl="0" indent="0" algn="l" rtl="0">
              <a:spcBef>
                <a:spcPts val="360"/>
              </a:spcBef>
              <a:spcAft>
                <a:spcPts val="0"/>
              </a:spcAft>
              <a:buNone/>
            </a:pPr>
            <a:endParaRPr sz="1800"/>
          </a:p>
          <a:p>
            <a:pPr marL="457200" lvl="0" indent="-342900" algn="l" rtl="0">
              <a:spcBef>
                <a:spcPts val="360"/>
              </a:spcBef>
              <a:spcAft>
                <a:spcPts val="0"/>
              </a:spcAft>
              <a:buSzPts val="1800"/>
              <a:buChar char="▪"/>
            </a:pPr>
            <a:r>
              <a:rPr lang="en-US" sz="1800" b="0"/>
              <a:t>trained only on CBIS-DDSM due to being the only dataset with shape annotation done by experts</a:t>
            </a:r>
            <a:endParaRPr sz="1800" b="0"/>
          </a:p>
        </p:txBody>
      </p:sp>
      <p:sp>
        <p:nvSpPr>
          <p:cNvPr id="334" name="Google Shape;334;g2862454ca1b_0_58"/>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graphicFrame>
        <p:nvGraphicFramePr>
          <p:cNvPr id="335" name="Google Shape;335;g2862454ca1b_0_58"/>
          <p:cNvGraphicFramePr/>
          <p:nvPr/>
        </p:nvGraphicFramePr>
        <p:xfrm>
          <a:off x="952500" y="2286000"/>
          <a:ext cx="7623075" cy="2377260"/>
        </p:xfrm>
        <a:graphic>
          <a:graphicData uri="http://schemas.openxmlformats.org/drawingml/2006/table">
            <a:tbl>
              <a:tblPr>
                <a:noFill/>
                <a:tableStyleId>{5485BF89-42F4-4E27-9B8D-A7F3A15DA8A7}</a:tableStyleId>
              </a:tblPr>
              <a:tblGrid>
                <a:gridCol w="4946825">
                  <a:extLst>
                    <a:ext uri="{9D8B030D-6E8A-4147-A177-3AD203B41FA5}">
                      <a16:colId xmlns:a16="http://schemas.microsoft.com/office/drawing/2014/main" val="20000"/>
                    </a:ext>
                  </a:extLst>
                </a:gridCol>
                <a:gridCol w="1256175">
                  <a:extLst>
                    <a:ext uri="{9D8B030D-6E8A-4147-A177-3AD203B41FA5}">
                      <a16:colId xmlns:a16="http://schemas.microsoft.com/office/drawing/2014/main" val="20001"/>
                    </a:ext>
                  </a:extLst>
                </a:gridCol>
                <a:gridCol w="14200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b="1"/>
                        <a:t>Model</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Accuracy</a:t>
                      </a:r>
                      <a:endParaRPr b="1"/>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ResNet50V2</a:t>
                      </a:r>
                      <a:endParaRPr/>
                    </a:p>
                  </a:txBody>
                  <a:tcPr marL="91425" marR="91425" marT="91425" marB="91425"/>
                </a:tc>
                <a:tc>
                  <a:txBody>
                    <a:bodyPr/>
                    <a:lstStyle/>
                    <a:p>
                      <a:pPr marL="0" lvl="0" indent="0" algn="l" rtl="0">
                        <a:spcBef>
                          <a:spcPts val="0"/>
                        </a:spcBef>
                        <a:spcAft>
                          <a:spcPts val="0"/>
                        </a:spcAft>
                        <a:buNone/>
                      </a:pPr>
                      <a:r>
                        <a:rPr lang="en-US"/>
                        <a:t>75.51</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0.90</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ResNet101V2</a:t>
                      </a:r>
                      <a:endParaRPr/>
                    </a:p>
                  </a:txBody>
                  <a:tcPr marL="91425" marR="91425" marT="91425" marB="91425"/>
                </a:tc>
                <a:tc>
                  <a:txBody>
                    <a:bodyPr/>
                    <a:lstStyle/>
                    <a:p>
                      <a:pPr marL="0" lvl="0" indent="0" algn="l" rtl="0">
                        <a:spcBef>
                          <a:spcPts val="0"/>
                        </a:spcBef>
                        <a:spcAft>
                          <a:spcPts val="0"/>
                        </a:spcAft>
                        <a:buNone/>
                      </a:pPr>
                      <a:r>
                        <a:rPr lang="en-US"/>
                        <a:t>89.90</a:t>
                      </a:r>
                      <a:endParaRPr/>
                    </a:p>
                  </a:txBody>
                  <a:tcPr marL="91425" marR="91425" marT="91425" marB="91425"/>
                </a:tc>
                <a:tc>
                  <a:txBody>
                    <a:bodyPr/>
                    <a:lstStyle/>
                    <a:p>
                      <a:pPr marL="0" lvl="0" indent="0" algn="l" rtl="0">
                        <a:spcBef>
                          <a:spcPts val="0"/>
                        </a:spcBef>
                        <a:spcAft>
                          <a:spcPts val="0"/>
                        </a:spcAft>
                        <a:buNone/>
                      </a:pPr>
                      <a:r>
                        <a:rPr lang="en-US"/>
                        <a:t>0.95</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solidFill>
                            <a:schemeClr val="dk1"/>
                          </a:solidFill>
                        </a:rPr>
                        <a:t>ResNet152V2</a:t>
                      </a:r>
                      <a:endParaRPr/>
                    </a:p>
                  </a:txBody>
                  <a:tcPr marL="91425" marR="91425" marT="91425" marB="91425"/>
                </a:tc>
                <a:tc>
                  <a:txBody>
                    <a:bodyPr/>
                    <a:lstStyle/>
                    <a:p>
                      <a:pPr marL="0" lvl="0" indent="0" algn="l" rtl="0">
                        <a:spcBef>
                          <a:spcPts val="0"/>
                        </a:spcBef>
                        <a:spcAft>
                          <a:spcPts val="0"/>
                        </a:spcAft>
                        <a:buNone/>
                      </a:pPr>
                      <a:r>
                        <a:rPr lang="en-US"/>
                        <a:t>88.32</a:t>
                      </a:r>
                      <a:endParaRPr/>
                    </a:p>
                  </a:txBody>
                  <a:tcPr marL="91425" marR="91425" marT="91425" marB="91425"/>
                </a:tc>
                <a:tc>
                  <a:txBody>
                    <a:bodyPr/>
                    <a:lstStyle/>
                    <a:p>
                      <a:pPr marL="0" lvl="0" indent="0" algn="l" rtl="0">
                        <a:spcBef>
                          <a:spcPts val="0"/>
                        </a:spcBef>
                        <a:spcAft>
                          <a:spcPts val="0"/>
                        </a:spcAft>
                        <a:buNone/>
                      </a:pPr>
                      <a:r>
                        <a:rPr lang="en-US"/>
                        <a:t>0.97</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Average weights of 3 models + XGBoost Classifier</a:t>
                      </a:r>
                      <a:endParaRPr/>
                    </a:p>
                  </a:txBody>
                  <a:tcPr marL="91425" marR="91425" marT="91425" marB="91425"/>
                </a:tc>
                <a:tc>
                  <a:txBody>
                    <a:bodyPr/>
                    <a:lstStyle/>
                    <a:p>
                      <a:pPr marL="0" lvl="0" indent="0" algn="l" rtl="0">
                        <a:spcBef>
                          <a:spcPts val="0"/>
                        </a:spcBef>
                        <a:spcAft>
                          <a:spcPts val="0"/>
                        </a:spcAft>
                        <a:buNone/>
                      </a:pPr>
                      <a:r>
                        <a:rPr lang="en-US"/>
                        <a:t>79.36</a:t>
                      </a:r>
                      <a:endParaRPr/>
                    </a:p>
                  </a:txBody>
                  <a:tcPr marL="91425" marR="91425" marT="91425" marB="91425"/>
                </a:tc>
                <a:tc>
                  <a:txBody>
                    <a:bodyPr/>
                    <a:lstStyle/>
                    <a:p>
                      <a:pPr marL="0" lvl="0" indent="0" algn="l" rtl="0">
                        <a:spcBef>
                          <a:spcPts val="0"/>
                        </a:spcBef>
                        <a:spcAft>
                          <a:spcPts val="0"/>
                        </a:spcAft>
                        <a:buNone/>
                      </a:pPr>
                      <a:r>
                        <a:rPr lang="en-US"/>
                        <a:t>0.84</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Stacked Ensemble of models</a:t>
                      </a:r>
                      <a:endParaRPr/>
                    </a:p>
                  </a:txBody>
                  <a:tcPr marL="91425" marR="91425" marT="91425" marB="91425"/>
                </a:tc>
                <a:tc>
                  <a:txBody>
                    <a:bodyPr/>
                    <a:lstStyle/>
                    <a:p>
                      <a:pPr marL="0" lvl="0" indent="0" algn="l" rtl="0">
                        <a:spcBef>
                          <a:spcPts val="0"/>
                        </a:spcBef>
                        <a:spcAft>
                          <a:spcPts val="0"/>
                        </a:spcAft>
                        <a:buNone/>
                      </a:pPr>
                      <a:r>
                        <a:rPr lang="en-US"/>
                        <a:t>90.02</a:t>
                      </a:r>
                      <a:endParaRPr/>
                    </a:p>
                  </a:txBody>
                  <a:tcPr marL="91425" marR="91425" marT="91425" marB="91425"/>
                </a:tc>
                <a:tc>
                  <a:txBody>
                    <a:bodyPr/>
                    <a:lstStyle/>
                    <a:p>
                      <a:pPr marL="0" lvl="0" indent="0" algn="l" rtl="0">
                        <a:spcBef>
                          <a:spcPts val="0"/>
                        </a:spcBef>
                        <a:spcAft>
                          <a:spcPts val="0"/>
                        </a:spcAft>
                        <a:buNone/>
                      </a:pPr>
                      <a:r>
                        <a:rPr lang="en-US"/>
                        <a:t>0.98</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86bfd9a42a_0_7"/>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342" name="Google Shape;342;g286bfd9a42a_0_7"/>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Comparison of classification performance (accuracy %) using the proposed CAD system with and without mass segmentation.</a:t>
            </a:r>
            <a:endParaRPr sz="1800"/>
          </a:p>
        </p:txBody>
      </p:sp>
      <p:sp>
        <p:nvSpPr>
          <p:cNvPr id="343" name="Google Shape;343;g286bfd9a42a_0_7"/>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graphicFrame>
        <p:nvGraphicFramePr>
          <p:cNvPr id="344" name="Google Shape;344;g286bfd9a42a_0_7"/>
          <p:cNvGraphicFramePr/>
          <p:nvPr/>
        </p:nvGraphicFramePr>
        <p:xfrm>
          <a:off x="669975" y="2286000"/>
          <a:ext cx="7932450" cy="2194410"/>
        </p:xfrm>
        <a:graphic>
          <a:graphicData uri="http://schemas.openxmlformats.org/drawingml/2006/table">
            <a:tbl>
              <a:tblPr>
                <a:noFill/>
                <a:tableStyleId>{5485BF89-42F4-4E27-9B8D-A7F3A15DA8A7}</a:tableStyleId>
              </a:tblPr>
              <a:tblGrid>
                <a:gridCol w="2616725">
                  <a:extLst>
                    <a:ext uri="{9D8B030D-6E8A-4147-A177-3AD203B41FA5}">
                      <a16:colId xmlns:a16="http://schemas.microsoft.com/office/drawing/2014/main" val="20000"/>
                    </a:ext>
                  </a:extLst>
                </a:gridCol>
                <a:gridCol w="935575">
                  <a:extLst>
                    <a:ext uri="{9D8B030D-6E8A-4147-A177-3AD203B41FA5}">
                      <a16:colId xmlns:a16="http://schemas.microsoft.com/office/drawing/2014/main" val="20001"/>
                    </a:ext>
                  </a:extLst>
                </a:gridCol>
                <a:gridCol w="873750">
                  <a:extLst>
                    <a:ext uri="{9D8B030D-6E8A-4147-A177-3AD203B41FA5}">
                      <a16:colId xmlns:a16="http://schemas.microsoft.com/office/drawing/2014/main" val="20002"/>
                    </a:ext>
                  </a:extLst>
                </a:gridCol>
                <a:gridCol w="899425">
                  <a:extLst>
                    <a:ext uri="{9D8B030D-6E8A-4147-A177-3AD203B41FA5}">
                      <a16:colId xmlns:a16="http://schemas.microsoft.com/office/drawing/2014/main" val="20003"/>
                    </a:ext>
                  </a:extLst>
                </a:gridCol>
                <a:gridCol w="837000">
                  <a:extLst>
                    <a:ext uri="{9D8B030D-6E8A-4147-A177-3AD203B41FA5}">
                      <a16:colId xmlns:a16="http://schemas.microsoft.com/office/drawing/2014/main" val="20004"/>
                    </a:ext>
                  </a:extLst>
                </a:gridCol>
                <a:gridCol w="897825">
                  <a:extLst>
                    <a:ext uri="{9D8B030D-6E8A-4147-A177-3AD203B41FA5}">
                      <a16:colId xmlns:a16="http://schemas.microsoft.com/office/drawing/2014/main" val="20005"/>
                    </a:ext>
                  </a:extLst>
                </a:gridCol>
                <a:gridCol w="87215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endParaRPr b="1"/>
                    </a:p>
                  </a:txBody>
                  <a:tcPr marL="91425" marR="91425" marT="91425" marB="91425">
                    <a:solidFill>
                      <a:srgbClr val="C9DAF8"/>
                    </a:solidFill>
                  </a:tcPr>
                </a:tc>
                <a:tc gridSpan="2">
                  <a:txBody>
                    <a:bodyPr/>
                    <a:lstStyle/>
                    <a:p>
                      <a:pPr marL="0" lvl="0" indent="0" algn="ctr" rtl="0">
                        <a:spcBef>
                          <a:spcPts val="0"/>
                        </a:spcBef>
                        <a:spcAft>
                          <a:spcPts val="0"/>
                        </a:spcAft>
                        <a:buNone/>
                      </a:pPr>
                      <a:r>
                        <a:rPr lang="en-US" b="1"/>
                        <a:t>Pathology</a:t>
                      </a:r>
                      <a:endParaRPr b="1"/>
                    </a:p>
                  </a:txBody>
                  <a:tcPr marL="91425" marR="91425" marT="91425" marB="91425">
                    <a:solidFill>
                      <a:srgbClr val="C9DAF8"/>
                    </a:solidFill>
                  </a:tcPr>
                </a:tc>
                <a:tc hMerge="1">
                  <a:txBody>
                    <a:bodyPr/>
                    <a:lstStyle/>
                    <a:p>
                      <a:endParaRPr lang="en-US"/>
                    </a:p>
                  </a:txBody>
                  <a:tcPr/>
                </a:tc>
                <a:tc gridSpan="2">
                  <a:txBody>
                    <a:bodyPr/>
                    <a:lstStyle/>
                    <a:p>
                      <a:pPr marL="0" lvl="0" indent="0" algn="ctr" rtl="0">
                        <a:spcBef>
                          <a:spcPts val="0"/>
                        </a:spcBef>
                        <a:spcAft>
                          <a:spcPts val="0"/>
                        </a:spcAft>
                        <a:buNone/>
                      </a:pPr>
                      <a:r>
                        <a:rPr lang="en-US" b="1"/>
                        <a:t>BI-RADS Category</a:t>
                      </a:r>
                      <a:endParaRPr b="1"/>
                    </a:p>
                  </a:txBody>
                  <a:tcPr marL="91425" marR="91425" marT="91425" marB="91425">
                    <a:lnB w="9525" cap="flat" cmpd="sng">
                      <a:solidFill>
                        <a:srgbClr val="9E9E9E"/>
                      </a:solidFill>
                      <a:prstDash val="solid"/>
                      <a:round/>
                      <a:headEnd type="none" w="sm" len="sm"/>
                      <a:tailEnd type="none" w="sm" len="sm"/>
                    </a:lnB>
                    <a:solidFill>
                      <a:srgbClr val="C9DAF8"/>
                    </a:solidFill>
                  </a:tcPr>
                </a:tc>
                <a:tc hMerge="1">
                  <a:txBody>
                    <a:bodyPr/>
                    <a:lstStyle/>
                    <a:p>
                      <a:endParaRPr lang="en-US"/>
                    </a:p>
                  </a:txBody>
                  <a:tcPr/>
                </a:tc>
                <a:tc gridSpan="2">
                  <a:txBody>
                    <a:bodyPr/>
                    <a:lstStyle/>
                    <a:p>
                      <a:pPr marL="0" lvl="0" indent="0" algn="ctr" rtl="0">
                        <a:spcBef>
                          <a:spcPts val="0"/>
                        </a:spcBef>
                        <a:spcAft>
                          <a:spcPts val="0"/>
                        </a:spcAft>
                        <a:buNone/>
                      </a:pPr>
                      <a:r>
                        <a:rPr lang="en-US" b="1"/>
                        <a:t>Shape</a:t>
                      </a:r>
                      <a:endParaRPr b="1"/>
                    </a:p>
                  </a:txBody>
                  <a:tcPr marL="91425" marR="91425" marT="91425" marB="91425">
                    <a:lnB w="9525" cap="flat" cmpd="sng">
                      <a:solidFill>
                        <a:srgbClr val="9E9E9E"/>
                      </a:solidFill>
                      <a:prstDash val="solid"/>
                      <a:round/>
                      <a:headEnd type="none" w="sm" len="sm"/>
                      <a:tailEnd type="none" w="sm" len="sm"/>
                    </a:lnB>
                    <a:solidFill>
                      <a:srgbClr val="C9DAF8"/>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b="1"/>
                        <a:t>Model</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Without</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With</a:t>
                      </a:r>
                      <a:endParaRPr b="1"/>
                    </a:p>
                  </a:txBody>
                  <a:tcPr marL="91425" marR="91425" marT="91425" marB="91425">
                    <a:lnR w="9525" cap="flat" cmpd="sng">
                      <a:solidFill>
                        <a:srgbClr val="9E9E9E"/>
                      </a:solidFill>
                      <a:prstDash val="solid"/>
                      <a:round/>
                      <a:headEnd type="none" w="sm" len="sm"/>
                      <a:tailEnd type="none" w="sm" len="sm"/>
                    </a:lnR>
                    <a:solidFill>
                      <a:srgbClr val="C9DAF8"/>
                    </a:solidFill>
                  </a:tcPr>
                </a:tc>
                <a:tc>
                  <a:txBody>
                    <a:bodyPr/>
                    <a:lstStyle/>
                    <a:p>
                      <a:pPr marL="0" lvl="0" indent="0" algn="l" rtl="0">
                        <a:spcBef>
                          <a:spcPts val="0"/>
                        </a:spcBef>
                        <a:spcAft>
                          <a:spcPts val="0"/>
                        </a:spcAft>
                        <a:buNone/>
                      </a:pPr>
                      <a:r>
                        <a:rPr lang="en-US" b="1"/>
                        <a:t>Without</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US" b="1"/>
                        <a:t>With</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US" b="1"/>
                        <a:t>Without</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US" b="1"/>
                        <a:t>With</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CBIS - DDSM</a:t>
                      </a:r>
                      <a:endParaRPr/>
                    </a:p>
                  </a:txBody>
                  <a:tcPr marL="91425" marR="91425" marT="91425" marB="91425"/>
                </a:tc>
                <a:tc>
                  <a:txBody>
                    <a:bodyPr/>
                    <a:lstStyle/>
                    <a:p>
                      <a:pPr marL="0" lvl="0" indent="0" algn="l" rtl="0">
                        <a:spcBef>
                          <a:spcPts val="0"/>
                        </a:spcBef>
                        <a:spcAft>
                          <a:spcPts val="0"/>
                        </a:spcAft>
                        <a:buNone/>
                      </a:pPr>
                      <a:r>
                        <a:rPr lang="en-US"/>
                        <a:t>90.87</a:t>
                      </a:r>
                      <a:endParaRPr/>
                    </a:p>
                  </a:txBody>
                  <a:tcPr marL="91425" marR="91425" marT="91425" marB="91425"/>
                </a:tc>
                <a:tc>
                  <a:txBody>
                    <a:bodyPr/>
                    <a:lstStyle/>
                    <a:p>
                      <a:pPr marL="0" lvl="0" indent="0" algn="l" rtl="0">
                        <a:spcBef>
                          <a:spcPts val="0"/>
                        </a:spcBef>
                        <a:spcAft>
                          <a:spcPts val="0"/>
                        </a:spcAft>
                        <a:buNone/>
                      </a:pPr>
                      <a:r>
                        <a:rPr lang="en-US"/>
                        <a:t>95.13</a:t>
                      </a:r>
                      <a:endParaRPr/>
                    </a:p>
                  </a:txBody>
                  <a:tcPr marL="91425" marR="91425" marT="91425" marB="91425"/>
                </a:tc>
                <a:tc>
                  <a:txBody>
                    <a:bodyPr/>
                    <a:lstStyle/>
                    <a:p>
                      <a:pPr marL="0" lvl="0" indent="0" algn="l" rtl="0">
                        <a:spcBef>
                          <a:spcPts val="0"/>
                        </a:spcBef>
                        <a:spcAft>
                          <a:spcPts val="0"/>
                        </a:spcAft>
                        <a:buNone/>
                      </a:pPr>
                      <a:r>
                        <a:rPr lang="en-US"/>
                        <a:t>81.69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85.38</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85.66</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90.02</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INbreast</a:t>
                      </a:r>
                      <a:endParaRPr/>
                    </a:p>
                  </a:txBody>
                  <a:tcPr marL="91425" marR="91425" marT="91425" marB="91425"/>
                </a:tc>
                <a:tc>
                  <a:txBody>
                    <a:bodyPr/>
                    <a:lstStyle/>
                    <a:p>
                      <a:pPr marL="0" lvl="0" indent="0" algn="l" rtl="0">
                        <a:spcBef>
                          <a:spcPts val="0"/>
                        </a:spcBef>
                        <a:spcAft>
                          <a:spcPts val="0"/>
                        </a:spcAft>
                        <a:buNone/>
                      </a:pPr>
                      <a:r>
                        <a:rPr lang="en-US"/>
                        <a:t>95.20</a:t>
                      </a:r>
                      <a:endParaRPr/>
                    </a:p>
                  </a:txBody>
                  <a:tcPr marL="91425" marR="91425" marT="91425" marB="91425"/>
                </a:tc>
                <a:tc>
                  <a:txBody>
                    <a:bodyPr/>
                    <a:lstStyle/>
                    <a:p>
                      <a:pPr marL="0" lvl="0" indent="0" algn="l" rtl="0">
                        <a:spcBef>
                          <a:spcPts val="0"/>
                        </a:spcBef>
                        <a:spcAft>
                          <a:spcPts val="0"/>
                        </a:spcAft>
                        <a:buNone/>
                      </a:pPr>
                      <a:r>
                        <a:rPr lang="en-US"/>
                        <a:t>99.20</a:t>
                      </a:r>
                      <a:endParaRPr/>
                    </a:p>
                  </a:txBody>
                  <a:tcPr marL="91425" marR="91425" marT="91425" marB="91425"/>
                </a:tc>
                <a:tc>
                  <a:txBody>
                    <a:bodyPr/>
                    <a:lstStyle/>
                    <a:p>
                      <a:pPr marL="0" lvl="0" indent="0" algn="l" rtl="0">
                        <a:spcBef>
                          <a:spcPts val="0"/>
                        </a:spcBef>
                        <a:spcAft>
                          <a:spcPts val="0"/>
                        </a:spcAft>
                        <a:buNone/>
                      </a:pPr>
                      <a:r>
                        <a:rPr lang="en-US"/>
                        <a:t>97.50</a:t>
                      </a:r>
                      <a:endParaRPr/>
                    </a:p>
                  </a:txBody>
                  <a:tcPr marL="91425" marR="91425" marT="91425" marB="91425"/>
                </a:tc>
                <a:tc>
                  <a:txBody>
                    <a:bodyPr/>
                    <a:lstStyle/>
                    <a:p>
                      <a:pPr marL="0" lvl="0" indent="0" algn="l" rtl="0">
                        <a:spcBef>
                          <a:spcPts val="0"/>
                        </a:spcBef>
                        <a:spcAft>
                          <a:spcPts val="0"/>
                        </a:spcAft>
                        <a:buNone/>
                      </a:pPr>
                      <a:r>
                        <a:rPr lang="en-US"/>
                        <a:t>99</a:t>
                      </a:r>
                      <a:endParaRPr/>
                    </a:p>
                  </a:txBody>
                  <a:tcPr marL="91425" marR="91425" marT="91425" marB="91425"/>
                </a:tc>
                <a:tc>
                  <a:txBody>
                    <a:bodyPr/>
                    <a:lstStyle/>
                    <a:p>
                      <a:pPr marL="0" lvl="0" indent="0" algn="l" rtl="0">
                        <a:spcBef>
                          <a:spcPts val="0"/>
                        </a:spcBef>
                        <a:spcAft>
                          <a:spcPts val="0"/>
                        </a:spcAft>
                        <a:buNone/>
                      </a:pPr>
                      <a:r>
                        <a:rPr lang="en-US"/>
                        <a:t>NA</a:t>
                      </a:r>
                      <a:endParaRPr/>
                    </a:p>
                  </a:txBody>
                  <a:tcPr marL="91425" marR="91425" marT="91425" marB="91425"/>
                </a:tc>
                <a:tc>
                  <a:txBody>
                    <a:bodyPr/>
                    <a:lstStyle/>
                    <a:p>
                      <a:pPr marL="0" lvl="0" indent="0" algn="l" rtl="0">
                        <a:spcBef>
                          <a:spcPts val="0"/>
                        </a:spcBef>
                        <a:spcAft>
                          <a:spcPts val="0"/>
                        </a:spcAft>
                        <a:buNone/>
                      </a:pPr>
                      <a:r>
                        <a:rPr lang="en-US"/>
                        <a:t>NA</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solidFill>
                            <a:schemeClr val="dk1"/>
                          </a:solidFill>
                        </a:rPr>
                        <a:t>Private</a:t>
                      </a:r>
                      <a:endParaRPr/>
                    </a:p>
                  </a:txBody>
                  <a:tcPr marL="91425" marR="91425" marT="91425" marB="91425"/>
                </a:tc>
                <a:tc>
                  <a:txBody>
                    <a:bodyPr/>
                    <a:lstStyle/>
                    <a:p>
                      <a:pPr marL="0" lvl="0" indent="0" algn="l" rtl="0">
                        <a:spcBef>
                          <a:spcPts val="0"/>
                        </a:spcBef>
                        <a:spcAft>
                          <a:spcPts val="0"/>
                        </a:spcAft>
                        <a:buNone/>
                      </a:pPr>
                      <a:r>
                        <a:rPr lang="en-US"/>
                        <a:t>90.38</a:t>
                      </a:r>
                      <a:endParaRPr/>
                    </a:p>
                  </a:txBody>
                  <a:tcPr marL="91425" marR="91425" marT="91425" marB="91425"/>
                </a:tc>
                <a:tc>
                  <a:txBody>
                    <a:bodyPr/>
                    <a:lstStyle/>
                    <a:p>
                      <a:pPr marL="0" lvl="0" indent="0" algn="l" rtl="0">
                        <a:spcBef>
                          <a:spcPts val="0"/>
                        </a:spcBef>
                        <a:spcAft>
                          <a:spcPts val="0"/>
                        </a:spcAft>
                        <a:buNone/>
                      </a:pPr>
                      <a:r>
                        <a:rPr lang="en-US"/>
                        <a:t>95.88</a:t>
                      </a:r>
                      <a:endParaRPr/>
                    </a:p>
                  </a:txBody>
                  <a:tcPr marL="91425" marR="91425" marT="91425" marB="91425"/>
                </a:tc>
                <a:tc>
                  <a:txBody>
                    <a:bodyPr/>
                    <a:lstStyle/>
                    <a:p>
                      <a:pPr marL="0" lvl="0" indent="0" algn="l" rtl="0">
                        <a:spcBef>
                          <a:spcPts val="0"/>
                        </a:spcBef>
                        <a:spcAft>
                          <a:spcPts val="0"/>
                        </a:spcAft>
                        <a:buNone/>
                      </a:pPr>
                      <a:r>
                        <a:rPr lang="en-US"/>
                        <a:t>95.70</a:t>
                      </a:r>
                      <a:endParaRPr/>
                    </a:p>
                  </a:txBody>
                  <a:tcPr marL="91425" marR="91425" marT="91425" marB="91425"/>
                </a:tc>
                <a:tc>
                  <a:txBody>
                    <a:bodyPr/>
                    <a:lstStyle/>
                    <a:p>
                      <a:pPr marL="0" lvl="0" indent="0" algn="l" rtl="0">
                        <a:spcBef>
                          <a:spcPts val="0"/>
                        </a:spcBef>
                        <a:spcAft>
                          <a:spcPts val="0"/>
                        </a:spcAft>
                        <a:buNone/>
                      </a:pPr>
                      <a:r>
                        <a:rPr lang="en-US"/>
                        <a:t>96.08</a:t>
                      </a:r>
                      <a:endParaRPr/>
                    </a:p>
                  </a:txBody>
                  <a:tcPr marL="91425" marR="91425" marT="91425" marB="91425"/>
                </a:tc>
                <a:tc>
                  <a:txBody>
                    <a:bodyPr/>
                    <a:lstStyle/>
                    <a:p>
                      <a:pPr marL="0" lvl="0" indent="0" algn="l" rtl="0">
                        <a:spcBef>
                          <a:spcPts val="0"/>
                        </a:spcBef>
                        <a:spcAft>
                          <a:spcPts val="0"/>
                        </a:spcAft>
                        <a:buNone/>
                      </a:pPr>
                      <a:r>
                        <a:rPr lang="en-US"/>
                        <a:t>NA</a:t>
                      </a:r>
                      <a:endParaRPr/>
                    </a:p>
                  </a:txBody>
                  <a:tcPr marL="91425" marR="91425" marT="91425" marB="91425"/>
                </a:tc>
                <a:tc>
                  <a:txBody>
                    <a:bodyPr/>
                    <a:lstStyle/>
                    <a:p>
                      <a:pPr marL="0" lvl="0" indent="0" algn="l" rtl="0">
                        <a:spcBef>
                          <a:spcPts val="0"/>
                        </a:spcBef>
                        <a:spcAft>
                          <a:spcPts val="0"/>
                        </a:spcAft>
                        <a:buNone/>
                      </a:pPr>
                      <a:r>
                        <a:rPr lang="en-US"/>
                        <a:t>NA</a:t>
                      </a:r>
                      <a:endParaRPr/>
                    </a:p>
                  </a:txBody>
                  <a:tcPr marL="91425" marR="91425" marT="91425" marB="91425"/>
                </a:tc>
                <a:extLst>
                  <a:ext uri="{0D108BD9-81ED-4DB2-BD59-A6C34878D82A}">
                    <a16:rowId xmlns:a16="http://schemas.microsoft.com/office/drawing/2014/main" val="10004"/>
                  </a:ext>
                </a:extLst>
              </a:tr>
            </a:tbl>
          </a:graphicData>
        </a:graphic>
      </p:graphicFrame>
      <p:sp>
        <p:nvSpPr>
          <p:cNvPr id="345" name="Google Shape;345;g286bfd9a42a_0_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rPr>
              <a:t>Private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86bfd9a42a_0_34"/>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Comparison with previous methods</a:t>
            </a:r>
            <a:endParaRPr/>
          </a:p>
        </p:txBody>
      </p:sp>
      <p:sp>
        <p:nvSpPr>
          <p:cNvPr id="352" name="Google Shape;352;g286bfd9a42a_0_34"/>
          <p:cNvSpPr txBox="1">
            <a:spLocks noGrp="1"/>
          </p:cNvSpPr>
          <p:nvPr>
            <p:ph type="body" idx="1"/>
          </p:nvPr>
        </p:nvSpPr>
        <p:spPr>
          <a:xfrm>
            <a:off x="289363" y="12937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Pathology classification results on INbreast dataset</a:t>
            </a:r>
            <a:endParaRPr sz="1800"/>
          </a:p>
        </p:txBody>
      </p:sp>
      <p:sp>
        <p:nvSpPr>
          <p:cNvPr id="353" name="Google Shape;353;g286bfd9a42a_0_34"/>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graphicFrame>
        <p:nvGraphicFramePr>
          <p:cNvPr id="354" name="Google Shape;354;g286bfd9a42a_0_34"/>
          <p:cNvGraphicFramePr/>
          <p:nvPr/>
        </p:nvGraphicFramePr>
        <p:xfrm>
          <a:off x="595625" y="1672000"/>
          <a:ext cx="7921825" cy="3230700"/>
        </p:xfrm>
        <a:graphic>
          <a:graphicData uri="http://schemas.openxmlformats.org/drawingml/2006/table">
            <a:tbl>
              <a:tblPr>
                <a:noFill/>
                <a:tableStyleId>{5485BF89-42F4-4E27-9B8D-A7F3A15DA8A7}</a:tableStyleId>
              </a:tblPr>
              <a:tblGrid>
                <a:gridCol w="957650">
                  <a:extLst>
                    <a:ext uri="{9D8B030D-6E8A-4147-A177-3AD203B41FA5}">
                      <a16:colId xmlns:a16="http://schemas.microsoft.com/office/drawing/2014/main" val="20000"/>
                    </a:ext>
                  </a:extLst>
                </a:gridCol>
                <a:gridCol w="739025">
                  <a:extLst>
                    <a:ext uri="{9D8B030D-6E8A-4147-A177-3AD203B41FA5}">
                      <a16:colId xmlns:a16="http://schemas.microsoft.com/office/drawing/2014/main" val="20001"/>
                    </a:ext>
                  </a:extLst>
                </a:gridCol>
                <a:gridCol w="3609600">
                  <a:extLst>
                    <a:ext uri="{9D8B030D-6E8A-4147-A177-3AD203B41FA5}">
                      <a16:colId xmlns:a16="http://schemas.microsoft.com/office/drawing/2014/main" val="20002"/>
                    </a:ext>
                  </a:extLst>
                </a:gridCol>
                <a:gridCol w="1144850">
                  <a:extLst>
                    <a:ext uri="{9D8B030D-6E8A-4147-A177-3AD203B41FA5}">
                      <a16:colId xmlns:a16="http://schemas.microsoft.com/office/drawing/2014/main" val="20003"/>
                    </a:ext>
                  </a:extLst>
                </a:gridCol>
                <a:gridCol w="738475">
                  <a:extLst>
                    <a:ext uri="{9D8B030D-6E8A-4147-A177-3AD203B41FA5}">
                      <a16:colId xmlns:a16="http://schemas.microsoft.com/office/drawing/2014/main" val="20004"/>
                    </a:ext>
                  </a:extLst>
                </a:gridCol>
                <a:gridCol w="732225">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US" b="1"/>
                        <a:t>Ref.</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Year</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Method</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Image Segmented</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solidFill>
                      <a:srgbClr val="C9DAF8"/>
                    </a:solidFill>
                  </a:tcPr>
                </a:tc>
                <a:extLst>
                  <a:ext uri="{0D108BD9-81ED-4DB2-BD59-A6C34878D82A}">
                    <a16:rowId xmlns:a16="http://schemas.microsoft.com/office/drawing/2014/main" val="10000"/>
                  </a:ext>
                </a:extLst>
              </a:tr>
              <a:tr h="575300">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l" rtl="0">
                        <a:spcBef>
                          <a:spcPts val="0"/>
                        </a:spcBef>
                        <a:spcAft>
                          <a:spcPts val="0"/>
                        </a:spcAft>
                        <a:buNone/>
                      </a:pPr>
                      <a:r>
                        <a:rPr lang="en-US"/>
                        <a:t>2017</a:t>
                      </a:r>
                      <a:endParaRPr/>
                    </a:p>
                  </a:txBody>
                  <a:tcPr marL="91425" marR="91425" marT="91425" marB="91425"/>
                </a:tc>
                <a:tc>
                  <a:txBody>
                    <a:bodyPr/>
                    <a:lstStyle/>
                    <a:p>
                      <a:pPr marL="0" lvl="0" indent="0" algn="l" rtl="0">
                        <a:spcBef>
                          <a:spcPts val="0"/>
                        </a:spcBef>
                        <a:spcAft>
                          <a:spcPts val="0"/>
                        </a:spcAft>
                        <a:buNone/>
                      </a:pPr>
                      <a:r>
                        <a:rPr lang="en-US"/>
                        <a:t>Multi-view deep residual neural network (mResNet)</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tc>
                  <a:txBody>
                    <a:bodyPr/>
                    <a:lstStyle/>
                    <a:p>
                      <a:pPr marL="0" lvl="0" indent="0" algn="l" rtl="0">
                        <a:spcBef>
                          <a:spcPts val="0"/>
                        </a:spcBef>
                        <a:spcAft>
                          <a:spcPts val="0"/>
                        </a:spcAft>
                        <a:buNone/>
                      </a:pPr>
                      <a:r>
                        <a:rPr lang="en-US"/>
                        <a:t>-</a:t>
                      </a:r>
                      <a:endParaRPr/>
                    </a:p>
                  </a:txBody>
                  <a:tcPr marL="91425" marR="91425" marT="91425" marB="91425"/>
                </a:tc>
                <a:tc>
                  <a:txBody>
                    <a:bodyPr/>
                    <a:lstStyle/>
                    <a:p>
                      <a:pPr marL="0" lvl="0" indent="0" algn="l" rtl="0">
                        <a:spcBef>
                          <a:spcPts val="0"/>
                        </a:spcBef>
                        <a:spcAft>
                          <a:spcPts val="0"/>
                        </a:spcAft>
                        <a:buNone/>
                      </a:pPr>
                      <a:r>
                        <a:rPr lang="en-US"/>
                        <a:t>0.80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[2]</a:t>
                      </a:r>
                      <a:endParaRPr/>
                    </a:p>
                  </a:txBody>
                  <a:tcPr marL="91425" marR="91425" marT="91425" marB="91425"/>
                </a:tc>
                <a:tc>
                  <a:txBody>
                    <a:bodyPr/>
                    <a:lstStyle/>
                    <a:p>
                      <a:pPr marL="0" lvl="0" indent="0" algn="l" rtl="0">
                        <a:spcBef>
                          <a:spcPts val="0"/>
                        </a:spcBef>
                        <a:spcAft>
                          <a:spcPts val="0"/>
                        </a:spcAft>
                        <a:buNone/>
                      </a:pPr>
                      <a:r>
                        <a:rPr lang="en-US"/>
                        <a:t>2018</a:t>
                      </a:r>
                      <a:endParaRPr/>
                    </a:p>
                  </a:txBody>
                  <a:tcPr marL="91425" marR="91425" marT="91425" marB="91425"/>
                </a:tc>
                <a:tc>
                  <a:txBody>
                    <a:bodyPr/>
                    <a:lstStyle/>
                    <a:p>
                      <a:pPr marL="0" lvl="0" indent="0" algn="l" rtl="0">
                        <a:spcBef>
                          <a:spcPts val="0"/>
                        </a:spcBef>
                        <a:spcAft>
                          <a:spcPts val="0"/>
                        </a:spcAft>
                        <a:buNone/>
                      </a:pPr>
                      <a:r>
                        <a:rPr lang="en-US"/>
                        <a:t>Ensemble of AlexNet-based CNN</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tc>
                  <a:txBody>
                    <a:bodyPr/>
                    <a:lstStyle/>
                    <a:p>
                      <a:pPr marL="0" lvl="0" indent="0" algn="l" rtl="0">
                        <a:spcBef>
                          <a:spcPts val="0"/>
                        </a:spcBef>
                        <a:spcAft>
                          <a:spcPts val="0"/>
                        </a:spcAft>
                        <a:buNone/>
                      </a:pPr>
                      <a:r>
                        <a:rPr lang="en-US"/>
                        <a:t>95.64</a:t>
                      </a:r>
                      <a:endParaRPr/>
                    </a:p>
                  </a:txBody>
                  <a:tcPr marL="91425" marR="91425" marT="91425" marB="91425"/>
                </a:tc>
                <a:tc>
                  <a:txBody>
                    <a:bodyPr/>
                    <a:lstStyle/>
                    <a:p>
                      <a:pPr marL="0" lvl="0" indent="0" algn="l" rtl="0">
                        <a:spcBef>
                          <a:spcPts val="0"/>
                        </a:spcBef>
                        <a:spcAft>
                          <a:spcPts val="0"/>
                        </a:spcAft>
                        <a:buNone/>
                      </a:pPr>
                      <a:r>
                        <a:rPr lang="en-US"/>
                        <a:t>0.94</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solidFill>
                            <a:schemeClr val="dk1"/>
                          </a:solidFill>
                        </a:rPr>
                        <a:t>[3]</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US">
                          <a:solidFill>
                            <a:schemeClr val="dk1"/>
                          </a:solidFill>
                        </a:rPr>
                        <a:t>2020</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US">
                          <a:solidFill>
                            <a:schemeClr val="dk1"/>
                          </a:solidFill>
                        </a:rPr>
                        <a:t>Improved Crow-Search Optimized Extreme Learning Machine (ICSELM) algorithm</a:t>
                      </a:r>
                      <a:endParaRPr/>
                    </a:p>
                  </a:txBody>
                  <a:tcPr marL="91425" marR="91425" marT="91425" marB="91425"/>
                </a:tc>
                <a:tc>
                  <a:txBody>
                    <a:bodyPr/>
                    <a:lstStyle/>
                    <a:p>
                      <a:pPr marL="0" lvl="0" indent="0" algn="l" rtl="0">
                        <a:spcBef>
                          <a:spcPts val="0"/>
                        </a:spcBef>
                        <a:spcAft>
                          <a:spcPts val="0"/>
                        </a:spcAft>
                        <a:buNone/>
                      </a:pPr>
                      <a:r>
                        <a:rPr lang="en-US"/>
                        <a:t>No</a:t>
                      </a:r>
                      <a:endParaRPr/>
                    </a:p>
                  </a:txBody>
                  <a:tcPr marL="91425" marR="91425" marT="91425" marB="91425"/>
                </a:tc>
                <a:tc>
                  <a:txBody>
                    <a:bodyPr/>
                    <a:lstStyle/>
                    <a:p>
                      <a:pPr marL="0" lvl="0" indent="0" algn="l" rtl="0">
                        <a:spcBef>
                          <a:spcPts val="0"/>
                        </a:spcBef>
                        <a:spcAft>
                          <a:spcPts val="0"/>
                        </a:spcAft>
                        <a:buNone/>
                      </a:pPr>
                      <a:r>
                        <a:rPr lang="en-US"/>
                        <a:t>98.26</a:t>
                      </a:r>
                      <a:endParaRPr/>
                    </a:p>
                  </a:txBody>
                  <a:tcPr marL="91425" marR="91425" marT="91425" marB="91425"/>
                </a:tc>
                <a:tc>
                  <a:txBody>
                    <a:bodyPr/>
                    <a:lstStyle/>
                    <a:p>
                      <a:pPr marL="0" lvl="0" indent="0" algn="l" rtl="0">
                        <a:spcBef>
                          <a:spcPts val="0"/>
                        </a:spcBef>
                        <a:spcAft>
                          <a:spcPts val="0"/>
                        </a:spcAft>
                        <a:buNone/>
                      </a:pPr>
                      <a:r>
                        <a:rPr lang="en-US"/>
                        <a:t>-</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[4]</a:t>
                      </a:r>
                      <a:endParaRPr/>
                    </a:p>
                  </a:txBody>
                  <a:tcPr marL="91425" marR="91425" marT="91425" marB="91425"/>
                </a:tc>
                <a:tc>
                  <a:txBody>
                    <a:bodyPr/>
                    <a:lstStyle/>
                    <a:p>
                      <a:pPr marL="0" lvl="0" indent="0" algn="l" rtl="0">
                        <a:spcBef>
                          <a:spcPts val="0"/>
                        </a:spcBef>
                        <a:spcAft>
                          <a:spcPts val="0"/>
                        </a:spcAft>
                        <a:buNone/>
                      </a:pPr>
                      <a:r>
                        <a:rPr lang="en-US"/>
                        <a:t>2021</a:t>
                      </a:r>
                      <a:endParaRPr/>
                    </a:p>
                  </a:txBody>
                  <a:tcPr marL="91425" marR="91425" marT="91425" marB="91425"/>
                </a:tc>
                <a:tc>
                  <a:txBody>
                    <a:bodyPr/>
                    <a:lstStyle/>
                    <a:p>
                      <a:pPr marL="0" lvl="0" indent="0" algn="l" rtl="0">
                        <a:spcBef>
                          <a:spcPts val="0"/>
                        </a:spcBef>
                        <a:spcAft>
                          <a:spcPts val="0"/>
                        </a:spcAft>
                        <a:buNone/>
                      </a:pPr>
                      <a:r>
                        <a:rPr lang="en-US"/>
                        <a:t>DualCoreNet: Texture and shape features fusion</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tc>
                  <a:txBody>
                    <a:bodyPr/>
                    <a:lstStyle/>
                    <a:p>
                      <a:pPr marL="0" lvl="0" indent="0" algn="l" rtl="0">
                        <a:spcBef>
                          <a:spcPts val="0"/>
                        </a:spcBef>
                        <a:spcAft>
                          <a:spcPts val="0"/>
                        </a:spcAft>
                        <a:buNone/>
                      </a:pPr>
                      <a:r>
                        <a:rPr lang="en-US"/>
                        <a:t>-</a:t>
                      </a:r>
                      <a:endParaRPr/>
                    </a:p>
                  </a:txBody>
                  <a:tcPr marL="91425" marR="91425" marT="91425" marB="91425"/>
                </a:tc>
                <a:tc>
                  <a:txBody>
                    <a:bodyPr/>
                    <a:lstStyle/>
                    <a:p>
                      <a:pPr marL="0" lvl="0" indent="0" algn="l" rtl="0">
                        <a:spcBef>
                          <a:spcPts val="0"/>
                        </a:spcBef>
                        <a:spcAft>
                          <a:spcPts val="0"/>
                        </a:spcAft>
                        <a:buNone/>
                      </a:pPr>
                      <a:r>
                        <a:rPr lang="en-US"/>
                        <a:t>0.93</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Proposed</a:t>
                      </a:r>
                      <a:endParaRPr/>
                    </a:p>
                  </a:txBody>
                  <a:tcPr marL="91425" marR="91425" marT="91425" marB="91425"/>
                </a:tc>
                <a:tc>
                  <a:txBody>
                    <a:bodyPr/>
                    <a:lstStyle/>
                    <a:p>
                      <a:pPr marL="0" lvl="0" indent="0" algn="l" rtl="0">
                        <a:spcBef>
                          <a:spcPts val="0"/>
                        </a:spcBef>
                        <a:spcAft>
                          <a:spcPts val="0"/>
                        </a:spcAft>
                        <a:buNone/>
                      </a:pPr>
                      <a:r>
                        <a:rPr lang="en-US"/>
                        <a:t>2022</a:t>
                      </a:r>
                      <a:endParaRPr/>
                    </a:p>
                  </a:txBody>
                  <a:tcPr marL="91425" marR="91425" marT="91425" marB="91425"/>
                </a:tc>
                <a:tc>
                  <a:txBody>
                    <a:bodyPr/>
                    <a:lstStyle/>
                    <a:p>
                      <a:pPr marL="0" lvl="0" indent="0" algn="l" rtl="0">
                        <a:spcBef>
                          <a:spcPts val="0"/>
                        </a:spcBef>
                        <a:spcAft>
                          <a:spcPts val="0"/>
                        </a:spcAft>
                        <a:buNone/>
                      </a:pPr>
                      <a:r>
                        <a:rPr lang="en-US"/>
                        <a:t>Stacked Ensemble of ResNet models</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tc>
                  <a:txBody>
                    <a:bodyPr/>
                    <a:lstStyle/>
                    <a:p>
                      <a:pPr marL="0" lvl="0" indent="0" algn="l" rtl="0">
                        <a:spcBef>
                          <a:spcPts val="0"/>
                        </a:spcBef>
                        <a:spcAft>
                          <a:spcPts val="0"/>
                        </a:spcAft>
                        <a:buNone/>
                      </a:pPr>
                      <a:r>
                        <a:rPr lang="en-US"/>
                        <a:t>99.20</a:t>
                      </a:r>
                      <a:endParaRPr/>
                    </a:p>
                  </a:txBody>
                  <a:tcPr marL="91425" marR="91425" marT="91425" marB="91425"/>
                </a:tc>
                <a:tc>
                  <a:txBody>
                    <a:bodyPr/>
                    <a:lstStyle/>
                    <a:p>
                      <a:pPr marL="0" lvl="0" indent="0" algn="l" rtl="0">
                        <a:spcBef>
                          <a:spcPts val="0"/>
                        </a:spcBef>
                        <a:spcAft>
                          <a:spcPts val="0"/>
                        </a:spcAft>
                        <a:buNone/>
                      </a:pPr>
                      <a:r>
                        <a:rPr lang="en-US"/>
                        <a:t>0.99</a:t>
                      </a:r>
                      <a:endParaRPr/>
                    </a:p>
                  </a:txBody>
                  <a:tcPr marL="91425" marR="91425" marT="91425" marB="91425"/>
                </a:tc>
                <a:extLst>
                  <a:ext uri="{0D108BD9-81ED-4DB2-BD59-A6C34878D82A}">
                    <a16:rowId xmlns:a16="http://schemas.microsoft.com/office/drawing/2014/main" val="10005"/>
                  </a:ext>
                </a:extLst>
              </a:tr>
            </a:tbl>
          </a:graphicData>
        </a:graphic>
      </p:graphicFrame>
      <p:sp>
        <p:nvSpPr>
          <p:cNvPr id="355" name="Google Shape;355;g286bfd9a42a_0_34"/>
          <p:cNvSpPr txBox="1"/>
          <p:nvPr/>
        </p:nvSpPr>
        <p:spPr>
          <a:xfrm>
            <a:off x="539425" y="4902588"/>
            <a:ext cx="7876800" cy="13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t>References</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US" sz="800"/>
              <a:t>[1] Dhungel, N., Carneiro, G., &amp; Bradley, A. P. Fully automated classification of mammograms using deep residual neural networks. In 2017 IEEE 14th International Symposium on Biomedical Imaging (ISBI 2017), 310–314 (IEEE, 2017).</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US" sz="800"/>
              <a:t>[2] Al-Antari, M. A., Al-Masni, M. A., Choi, M. T., Han, S. M. &amp; Kim, T. S. A fully integrated computer-aided diagnosis system for digital X-ray mammograms via deep learning detection, segmentation, and classification. Int. J. Med. Informatics 117, 44–54 (2018).</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US" sz="800"/>
              <a:t>[3] Chakravarthy, S. S. &amp; Rajaguru, H. Automatic detection and classification of mammograms using improved extreme learning machine with deep learning. IRBM 43(1), 49–61 (2022).</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US" sz="800"/>
              <a:t>[4] Yu, X. et al. ResNet-SCDA-50 for breast abnormality classification. IEEE/ACM Trans. Comput. Biol. Bioinform. 18, 94–102 (2020).</a:t>
            </a:r>
            <a:endParaRPr sz="800"/>
          </a:p>
          <a:p>
            <a:pPr marL="0" lvl="0" indent="0" algn="l" rtl="0">
              <a:spcBef>
                <a:spcPts val="0"/>
              </a:spcBef>
              <a:spcAft>
                <a:spcPts val="0"/>
              </a:spcAft>
              <a:buNone/>
            </a:pPr>
            <a:endParaRPr sz="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86bfd9a42a_0_26"/>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chemeClr val="dk1"/>
                </a:solidFill>
              </a:rPr>
              <a:t>Comparison with previous methods</a:t>
            </a:r>
            <a:endParaRPr/>
          </a:p>
        </p:txBody>
      </p:sp>
      <p:sp>
        <p:nvSpPr>
          <p:cNvPr id="362" name="Google Shape;362;g286bfd9a42a_0_26"/>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Pathology classification results on CBIS-DDSM dataset</a:t>
            </a:r>
            <a:endParaRPr sz="1800"/>
          </a:p>
        </p:txBody>
      </p:sp>
      <p:sp>
        <p:nvSpPr>
          <p:cNvPr id="363" name="Google Shape;363;g286bfd9a42a_0_26"/>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graphicFrame>
        <p:nvGraphicFramePr>
          <p:cNvPr id="364" name="Google Shape;364;g286bfd9a42a_0_26"/>
          <p:cNvGraphicFramePr/>
          <p:nvPr/>
        </p:nvGraphicFramePr>
        <p:xfrm>
          <a:off x="490150" y="2037700"/>
          <a:ext cx="7921825" cy="2424885"/>
        </p:xfrm>
        <a:graphic>
          <a:graphicData uri="http://schemas.openxmlformats.org/drawingml/2006/table">
            <a:tbl>
              <a:tblPr>
                <a:noFill/>
                <a:tableStyleId>{5485BF89-42F4-4E27-9B8D-A7F3A15DA8A7}</a:tableStyleId>
              </a:tblPr>
              <a:tblGrid>
                <a:gridCol w="957650">
                  <a:extLst>
                    <a:ext uri="{9D8B030D-6E8A-4147-A177-3AD203B41FA5}">
                      <a16:colId xmlns:a16="http://schemas.microsoft.com/office/drawing/2014/main" val="20000"/>
                    </a:ext>
                  </a:extLst>
                </a:gridCol>
                <a:gridCol w="747600">
                  <a:extLst>
                    <a:ext uri="{9D8B030D-6E8A-4147-A177-3AD203B41FA5}">
                      <a16:colId xmlns:a16="http://schemas.microsoft.com/office/drawing/2014/main" val="20001"/>
                    </a:ext>
                  </a:extLst>
                </a:gridCol>
                <a:gridCol w="3532525">
                  <a:extLst>
                    <a:ext uri="{9D8B030D-6E8A-4147-A177-3AD203B41FA5}">
                      <a16:colId xmlns:a16="http://schemas.microsoft.com/office/drawing/2014/main" val="20002"/>
                    </a:ext>
                  </a:extLst>
                </a:gridCol>
                <a:gridCol w="1187650">
                  <a:extLst>
                    <a:ext uri="{9D8B030D-6E8A-4147-A177-3AD203B41FA5}">
                      <a16:colId xmlns:a16="http://schemas.microsoft.com/office/drawing/2014/main" val="20003"/>
                    </a:ext>
                  </a:extLst>
                </a:gridCol>
                <a:gridCol w="764175">
                  <a:extLst>
                    <a:ext uri="{9D8B030D-6E8A-4147-A177-3AD203B41FA5}">
                      <a16:colId xmlns:a16="http://schemas.microsoft.com/office/drawing/2014/main" val="20004"/>
                    </a:ext>
                  </a:extLst>
                </a:gridCol>
                <a:gridCol w="732225">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r>
                        <a:rPr lang="en-US" b="1"/>
                        <a:t>Ref.</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Year</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Method</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Image Segmented</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solidFill>
                      <a:srgbClr val="C9DAF8"/>
                    </a:solidFill>
                  </a:tcPr>
                </a:tc>
                <a:extLst>
                  <a:ext uri="{0D108BD9-81ED-4DB2-BD59-A6C34878D82A}">
                    <a16:rowId xmlns:a16="http://schemas.microsoft.com/office/drawing/2014/main" val="10000"/>
                  </a:ext>
                </a:extLst>
              </a:tr>
              <a:tr h="413325">
                <a:tc>
                  <a:txBody>
                    <a:bodyPr/>
                    <a:lstStyle/>
                    <a:p>
                      <a:pPr marL="0" lvl="0" indent="0" algn="l" rtl="0">
                        <a:spcBef>
                          <a:spcPts val="0"/>
                        </a:spcBef>
                        <a:spcAft>
                          <a:spcPts val="0"/>
                        </a:spcAft>
                        <a:buNone/>
                      </a:pPr>
                      <a:r>
                        <a:rPr lang="en-US"/>
                        <a:t>[5]</a:t>
                      </a:r>
                      <a:endParaRPr/>
                    </a:p>
                  </a:txBody>
                  <a:tcPr marL="91425" marR="91425" marT="91425" marB="91425"/>
                </a:tc>
                <a:tc>
                  <a:txBody>
                    <a:bodyPr/>
                    <a:lstStyle/>
                    <a:p>
                      <a:pPr marL="0" lvl="0" indent="0" algn="l" rtl="0">
                        <a:spcBef>
                          <a:spcPts val="0"/>
                        </a:spcBef>
                        <a:spcAft>
                          <a:spcPts val="0"/>
                        </a:spcAft>
                        <a:buNone/>
                      </a:pPr>
                      <a:r>
                        <a:rPr lang="en-US"/>
                        <a:t>2017</a:t>
                      </a:r>
                      <a:endParaRPr/>
                    </a:p>
                  </a:txBody>
                  <a:tcPr marL="91425" marR="91425" marT="91425" marB="91425"/>
                </a:tc>
                <a:tc>
                  <a:txBody>
                    <a:bodyPr/>
                    <a:lstStyle/>
                    <a:p>
                      <a:pPr marL="0" lvl="0" indent="0" algn="l" rtl="0">
                        <a:spcBef>
                          <a:spcPts val="0"/>
                        </a:spcBef>
                        <a:spcAft>
                          <a:spcPts val="0"/>
                        </a:spcAft>
                        <a:buNone/>
                      </a:pPr>
                      <a:r>
                        <a:rPr lang="en-US"/>
                        <a:t>MobileNet and NasNet + fine tuning</a:t>
                      </a: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tc>
                  <a:txBody>
                    <a:bodyPr/>
                    <a:lstStyle/>
                    <a:p>
                      <a:pPr marL="0" lvl="0" indent="0" algn="l" rtl="0">
                        <a:spcBef>
                          <a:spcPts val="0"/>
                        </a:spcBef>
                        <a:spcAft>
                          <a:spcPts val="0"/>
                        </a:spcAft>
                        <a:buNone/>
                      </a:pPr>
                      <a:r>
                        <a:rPr lang="en-US"/>
                        <a:t>78.4</a:t>
                      </a:r>
                      <a:endParaRPr/>
                    </a:p>
                  </a:txBody>
                  <a:tcPr marL="91425" marR="91425" marT="91425" marB="91425"/>
                </a:tc>
                <a:tc>
                  <a:txBody>
                    <a:bodyPr/>
                    <a:lstStyle/>
                    <a:p>
                      <a:pPr marL="0" lvl="0" indent="0" algn="l" rtl="0">
                        <a:spcBef>
                          <a:spcPts val="0"/>
                        </a:spcBef>
                        <a:spcAft>
                          <a:spcPts val="0"/>
                        </a:spcAft>
                        <a:buNone/>
                      </a:pPr>
                      <a:r>
                        <a:rPr lang="en-US"/>
                        <a: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[6]</a:t>
                      </a:r>
                      <a:endParaRPr/>
                    </a:p>
                  </a:txBody>
                  <a:tcPr marL="91425" marR="91425" marT="91425" marB="91425"/>
                </a:tc>
                <a:tc>
                  <a:txBody>
                    <a:bodyPr/>
                    <a:lstStyle/>
                    <a:p>
                      <a:pPr marL="0" lvl="0" indent="0" algn="l" rtl="0">
                        <a:spcBef>
                          <a:spcPts val="0"/>
                        </a:spcBef>
                        <a:spcAft>
                          <a:spcPts val="0"/>
                        </a:spcAft>
                        <a:buNone/>
                      </a:pPr>
                      <a:r>
                        <a:rPr lang="en-US"/>
                        <a:t>2018</a:t>
                      </a:r>
                      <a:endParaRPr/>
                    </a:p>
                  </a:txBody>
                  <a:tcPr marL="91425" marR="91425" marT="91425" marB="91425"/>
                </a:tc>
                <a:tc>
                  <a:txBody>
                    <a:bodyPr/>
                    <a:lstStyle/>
                    <a:p>
                      <a:pPr marL="0" lvl="0" indent="0" algn="l" rtl="0">
                        <a:spcBef>
                          <a:spcPts val="0"/>
                        </a:spcBef>
                        <a:spcAft>
                          <a:spcPts val="0"/>
                        </a:spcAft>
                        <a:buNone/>
                      </a:pPr>
                      <a:r>
                        <a:rPr lang="en-US"/>
                        <a:t>VGG16 + fine tuning</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No</a:t>
                      </a:r>
                      <a:endParaRPr/>
                    </a:p>
                  </a:txBody>
                  <a:tcPr marL="91425" marR="91425" marT="91425" marB="91425"/>
                </a:tc>
                <a:tc>
                  <a:txBody>
                    <a:bodyPr/>
                    <a:lstStyle/>
                    <a:p>
                      <a:pPr marL="0" lvl="0" indent="0" algn="l" rtl="0">
                        <a:spcBef>
                          <a:spcPts val="0"/>
                        </a:spcBef>
                        <a:spcAft>
                          <a:spcPts val="0"/>
                        </a:spcAft>
                        <a:buNone/>
                      </a:pPr>
                      <a:r>
                        <a:rPr lang="en-US"/>
                        <a:t>84.4</a:t>
                      </a:r>
                      <a:endParaRPr/>
                    </a:p>
                  </a:txBody>
                  <a:tcPr marL="91425" marR="91425" marT="91425" marB="91425"/>
                </a:tc>
                <a:tc>
                  <a:txBody>
                    <a:bodyPr/>
                    <a:lstStyle/>
                    <a:p>
                      <a:pPr marL="0" lvl="0" indent="0" algn="l" rtl="0">
                        <a:spcBef>
                          <a:spcPts val="0"/>
                        </a:spcBef>
                        <a:spcAft>
                          <a:spcPts val="0"/>
                        </a:spcAft>
                        <a:buNone/>
                      </a:pPr>
                      <a:r>
                        <a:rPr lang="en-US"/>
                        <a:t>0.84</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solidFill>
                            <a:schemeClr val="dk1"/>
                          </a:solidFill>
                        </a:rPr>
                        <a:t>[7]</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US">
                          <a:solidFill>
                            <a:schemeClr val="dk1"/>
                          </a:solidFill>
                        </a:rPr>
                        <a:t>2020</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US">
                          <a:solidFill>
                            <a:schemeClr val="dk1"/>
                          </a:solidFill>
                        </a:rPr>
                        <a:t>AlexNet, VGG, GoogLeNet, ResNet + fine tuning</a:t>
                      </a:r>
                      <a:endParaRPr/>
                    </a:p>
                  </a:txBody>
                  <a:tcPr marL="91425" marR="91425" marT="91425" marB="91425"/>
                </a:tc>
                <a:tc>
                  <a:txBody>
                    <a:bodyPr/>
                    <a:lstStyle/>
                    <a:p>
                      <a:pPr marL="0" lvl="0" indent="0" algn="l" rtl="0">
                        <a:spcBef>
                          <a:spcPts val="0"/>
                        </a:spcBef>
                        <a:spcAft>
                          <a:spcPts val="0"/>
                        </a:spcAft>
                        <a:buNone/>
                      </a:pPr>
                      <a:r>
                        <a:rPr lang="en-US"/>
                        <a:t>No</a:t>
                      </a:r>
                      <a:endParaRPr/>
                    </a:p>
                  </a:txBody>
                  <a:tcPr marL="91425" marR="91425" marT="91425" marB="91425"/>
                </a:tc>
                <a:tc>
                  <a:txBody>
                    <a:bodyPr/>
                    <a:lstStyle/>
                    <a:p>
                      <a:pPr marL="0" lvl="0" indent="0" algn="l" rtl="0">
                        <a:spcBef>
                          <a:spcPts val="0"/>
                        </a:spcBef>
                        <a:spcAft>
                          <a:spcPts val="0"/>
                        </a:spcAft>
                        <a:buNone/>
                      </a:pPr>
                      <a:r>
                        <a:rPr lang="en-US"/>
                        <a:t>93.47</a:t>
                      </a:r>
                      <a:endParaRPr/>
                    </a:p>
                  </a:txBody>
                  <a:tcPr marL="91425" marR="91425" marT="91425" marB="91425"/>
                </a:tc>
                <a:tc>
                  <a:txBody>
                    <a:bodyPr/>
                    <a:lstStyle/>
                    <a:p>
                      <a:pPr marL="0" lvl="0" indent="0" algn="l" rtl="0">
                        <a:spcBef>
                          <a:spcPts val="0"/>
                        </a:spcBef>
                        <a:spcAft>
                          <a:spcPts val="0"/>
                        </a:spcAft>
                        <a:buNone/>
                      </a:pPr>
                      <a:r>
                        <a:rPr lang="en-US"/>
                        <a:t>0.97</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Proposed</a:t>
                      </a:r>
                      <a:endParaRPr/>
                    </a:p>
                  </a:txBody>
                  <a:tcPr marL="91425" marR="91425" marT="91425" marB="91425"/>
                </a:tc>
                <a:tc>
                  <a:txBody>
                    <a:bodyPr/>
                    <a:lstStyle/>
                    <a:p>
                      <a:pPr marL="0" lvl="0" indent="0" algn="l" rtl="0">
                        <a:spcBef>
                          <a:spcPts val="0"/>
                        </a:spcBef>
                        <a:spcAft>
                          <a:spcPts val="0"/>
                        </a:spcAft>
                        <a:buNone/>
                      </a:pPr>
                      <a:r>
                        <a:rPr lang="en-US"/>
                        <a:t>2022</a:t>
                      </a:r>
                      <a:endParaRPr/>
                    </a:p>
                  </a:txBody>
                  <a:tcPr marL="91425" marR="91425" marT="91425" marB="91425"/>
                </a:tc>
                <a:tc>
                  <a:txBody>
                    <a:bodyPr/>
                    <a:lstStyle/>
                    <a:p>
                      <a:pPr marL="0" lvl="0" indent="0" algn="l" rtl="0">
                        <a:spcBef>
                          <a:spcPts val="0"/>
                        </a:spcBef>
                        <a:spcAft>
                          <a:spcPts val="0"/>
                        </a:spcAft>
                        <a:buNone/>
                      </a:pPr>
                      <a:r>
                        <a:rPr lang="en-US"/>
                        <a:t>Stacked Ensemble of ResNet models</a:t>
                      </a:r>
                      <a:endParaRPr/>
                    </a:p>
                  </a:txBody>
                  <a:tcPr marL="91425" marR="91425" marT="91425" marB="91425"/>
                </a:tc>
                <a:tc>
                  <a:txBody>
                    <a:bodyPr/>
                    <a:lstStyle/>
                    <a:p>
                      <a:pPr marL="0" lvl="0" indent="0" algn="l" rtl="0">
                        <a:spcBef>
                          <a:spcPts val="0"/>
                        </a:spcBef>
                        <a:spcAft>
                          <a:spcPts val="0"/>
                        </a:spcAft>
                        <a:buNone/>
                      </a:pPr>
                      <a:r>
                        <a:rPr lang="en-US">
                          <a:solidFill>
                            <a:schemeClr val="dk1"/>
                          </a:solidFill>
                        </a:rPr>
                        <a:t>Yes</a:t>
                      </a:r>
                      <a:endParaRPr/>
                    </a:p>
                  </a:txBody>
                  <a:tcPr marL="91425" marR="91425" marT="91425" marB="91425"/>
                </a:tc>
                <a:tc>
                  <a:txBody>
                    <a:bodyPr/>
                    <a:lstStyle/>
                    <a:p>
                      <a:pPr marL="0" lvl="0" indent="0" algn="l" rtl="0">
                        <a:spcBef>
                          <a:spcPts val="0"/>
                        </a:spcBef>
                        <a:spcAft>
                          <a:spcPts val="0"/>
                        </a:spcAft>
                        <a:buNone/>
                      </a:pPr>
                      <a:r>
                        <a:rPr lang="en-US"/>
                        <a:t>95.13</a:t>
                      </a:r>
                      <a:endParaRPr/>
                    </a:p>
                  </a:txBody>
                  <a:tcPr marL="91425" marR="91425" marT="91425" marB="91425"/>
                </a:tc>
                <a:tc>
                  <a:txBody>
                    <a:bodyPr/>
                    <a:lstStyle/>
                    <a:p>
                      <a:pPr marL="0" lvl="0" indent="0" algn="l" rtl="0">
                        <a:spcBef>
                          <a:spcPts val="0"/>
                        </a:spcBef>
                        <a:spcAft>
                          <a:spcPts val="0"/>
                        </a:spcAft>
                        <a:buNone/>
                      </a:pPr>
                      <a:r>
                        <a:rPr lang="en-US"/>
                        <a:t>0.95</a:t>
                      </a:r>
                      <a:endParaRPr/>
                    </a:p>
                  </a:txBody>
                  <a:tcPr marL="91425" marR="91425" marT="91425" marB="91425"/>
                </a:tc>
                <a:extLst>
                  <a:ext uri="{0D108BD9-81ED-4DB2-BD59-A6C34878D82A}">
                    <a16:rowId xmlns:a16="http://schemas.microsoft.com/office/drawing/2014/main" val="10004"/>
                  </a:ext>
                </a:extLst>
              </a:tr>
            </a:tbl>
          </a:graphicData>
        </a:graphic>
      </p:graphicFrame>
      <p:sp>
        <p:nvSpPr>
          <p:cNvPr id="365" name="Google Shape;365;g286bfd9a42a_0_26"/>
          <p:cNvSpPr txBox="1"/>
          <p:nvPr/>
        </p:nvSpPr>
        <p:spPr>
          <a:xfrm>
            <a:off x="-2738075" y="-287675"/>
            <a:ext cx="493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66" name="Google Shape;366;g286bfd9a42a_0_26"/>
          <p:cNvSpPr txBox="1"/>
          <p:nvPr/>
        </p:nvSpPr>
        <p:spPr>
          <a:xfrm>
            <a:off x="490150" y="5060025"/>
            <a:ext cx="7828200" cy="12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800">
                <a:solidFill>
                  <a:schemeClr val="dk1"/>
                </a:solidFill>
              </a:rPr>
              <a:t>References</a:t>
            </a:r>
            <a:endParaRPr sz="800">
              <a:solidFill>
                <a:schemeClr val="dk1"/>
              </a:solidFill>
            </a:endParaRPr>
          </a:p>
          <a:p>
            <a:pPr marL="0" lvl="0" indent="0" algn="l" rtl="0">
              <a:spcBef>
                <a:spcPts val="0"/>
              </a:spcBef>
              <a:spcAft>
                <a:spcPts val="0"/>
              </a:spcAft>
              <a:buNone/>
            </a:pPr>
            <a:endParaRPr sz="800"/>
          </a:p>
          <a:p>
            <a:pPr marL="0" lvl="0" indent="0" algn="l" rtl="0">
              <a:spcBef>
                <a:spcPts val="0"/>
              </a:spcBef>
              <a:spcAft>
                <a:spcPts val="0"/>
              </a:spcAft>
              <a:buNone/>
            </a:pPr>
            <a:r>
              <a:rPr lang="en-US" sz="800"/>
              <a:t>[5] Falconí, L. G., Pérez, M., &amp; Aguilar, W. G. Transfer learning in breast mammogram abnormalities classification with mobilenet and nasnet. In 2019 International Conference on Systems, Signals and Image Processing (IWSSIP), 109–114 (IEEE, 2019). </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US" sz="800"/>
              <a:t>[6] Falconi, L. G., Perez, M., Aguilar, W. G. &amp; Conci, A. Transfer learning and fine tuning in breast mammogram abnormalities classification on CBIS-DDSM database. Adv. Sci. Technol. Eng. Syst. 5, 154–165 (2020).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US" sz="800"/>
              <a:t>[7] Alkhaleefah, M. et al. Double-shot transfer learning for breast cancer classification from X-ray images. Appl. Sci. 10, 3999 (2020).</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84d421c686_0_8"/>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CAD Systems</a:t>
            </a:r>
            <a:endParaRPr/>
          </a:p>
        </p:txBody>
      </p:sp>
      <p:sp>
        <p:nvSpPr>
          <p:cNvPr id="135" name="Google Shape;135;g284d421c686_0_8"/>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dirty="0"/>
              <a:t>An ideal CAD system would begin with detection and localization of suspicious lesions and distinguish between types</a:t>
            </a:r>
            <a:endParaRPr b="0" dirty="0"/>
          </a:p>
          <a:p>
            <a:pPr marL="914400" lvl="1" indent="-342900" algn="l" rtl="0">
              <a:spcBef>
                <a:spcPts val="0"/>
              </a:spcBef>
              <a:spcAft>
                <a:spcPts val="0"/>
              </a:spcAft>
              <a:buSzPts val="1800"/>
              <a:buChar char="–"/>
            </a:pPr>
            <a:r>
              <a:rPr lang="en-US" dirty="0"/>
              <a:t>mass, calcification, architectural distortion</a:t>
            </a:r>
            <a:endParaRPr dirty="0"/>
          </a:p>
          <a:p>
            <a:pPr marL="457200" lvl="0" indent="-342900" algn="l" rtl="0">
              <a:spcBef>
                <a:spcPts val="0"/>
              </a:spcBef>
              <a:spcAft>
                <a:spcPts val="0"/>
              </a:spcAft>
              <a:buSzPts val="1800"/>
              <a:buChar char="▪"/>
            </a:pPr>
            <a:r>
              <a:rPr lang="en-US" b="0" dirty="0"/>
              <a:t>Next would be segmentation of the newly obtained ROI (region of interest) to remove tissue background without losing shape precision</a:t>
            </a:r>
            <a:endParaRPr b="0" dirty="0"/>
          </a:p>
          <a:p>
            <a:pPr marL="457200" lvl="0" indent="-342900" algn="l" rtl="0">
              <a:spcBef>
                <a:spcPts val="0"/>
              </a:spcBef>
              <a:spcAft>
                <a:spcPts val="0"/>
              </a:spcAft>
              <a:buSzPts val="1800"/>
              <a:buChar char="▪"/>
            </a:pPr>
            <a:r>
              <a:rPr lang="en-US" b="0" dirty="0"/>
              <a:t>Lesion’s pathology is used to determine if it is malignant or benign</a:t>
            </a:r>
            <a:endParaRPr b="0" dirty="0"/>
          </a:p>
          <a:p>
            <a:pPr marL="914400" lvl="1" indent="-342900" algn="l" rtl="0">
              <a:spcBef>
                <a:spcPts val="0"/>
              </a:spcBef>
              <a:spcAft>
                <a:spcPts val="0"/>
              </a:spcAft>
              <a:buSzPts val="1800"/>
              <a:buChar char="–"/>
            </a:pPr>
            <a:r>
              <a:rPr lang="en-US" dirty="0"/>
              <a:t>characteristics used to the BI-RADS (Breast Imaging Reporting and Data System) score</a:t>
            </a:r>
            <a:endParaRPr b="0" dirty="0"/>
          </a:p>
        </p:txBody>
      </p:sp>
      <p:sp>
        <p:nvSpPr>
          <p:cNvPr id="136" name="Google Shape;136;g284d421c686_0_8"/>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86bfd9a42a_0_42"/>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chemeClr val="dk1"/>
                </a:solidFill>
              </a:rPr>
              <a:t>Comparison with previous methods</a:t>
            </a:r>
            <a:endParaRPr/>
          </a:p>
        </p:txBody>
      </p:sp>
      <p:sp>
        <p:nvSpPr>
          <p:cNvPr id="373" name="Google Shape;373;g286bfd9a42a_0_42"/>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BI-Rads classification results </a:t>
            </a:r>
            <a:endParaRPr sz="1800"/>
          </a:p>
        </p:txBody>
      </p:sp>
      <p:sp>
        <p:nvSpPr>
          <p:cNvPr id="374" name="Google Shape;374;g286bfd9a42a_0_42"/>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graphicFrame>
        <p:nvGraphicFramePr>
          <p:cNvPr id="375" name="Google Shape;375;g286bfd9a42a_0_42"/>
          <p:cNvGraphicFramePr/>
          <p:nvPr/>
        </p:nvGraphicFramePr>
        <p:xfrm>
          <a:off x="490150" y="2037700"/>
          <a:ext cx="7921800" cy="3064965"/>
        </p:xfrm>
        <a:graphic>
          <a:graphicData uri="http://schemas.openxmlformats.org/drawingml/2006/table">
            <a:tbl>
              <a:tblPr>
                <a:noFill/>
                <a:tableStyleId>{5485BF89-42F4-4E27-9B8D-A7F3A15DA8A7}</a:tableStyleId>
              </a:tblPr>
              <a:tblGrid>
                <a:gridCol w="957650">
                  <a:extLst>
                    <a:ext uri="{9D8B030D-6E8A-4147-A177-3AD203B41FA5}">
                      <a16:colId xmlns:a16="http://schemas.microsoft.com/office/drawing/2014/main" val="20000"/>
                    </a:ext>
                  </a:extLst>
                </a:gridCol>
                <a:gridCol w="602350">
                  <a:extLst>
                    <a:ext uri="{9D8B030D-6E8A-4147-A177-3AD203B41FA5}">
                      <a16:colId xmlns:a16="http://schemas.microsoft.com/office/drawing/2014/main" val="20001"/>
                    </a:ext>
                  </a:extLst>
                </a:gridCol>
                <a:gridCol w="2789425">
                  <a:extLst>
                    <a:ext uri="{9D8B030D-6E8A-4147-A177-3AD203B41FA5}">
                      <a16:colId xmlns:a16="http://schemas.microsoft.com/office/drawing/2014/main" val="20002"/>
                    </a:ext>
                  </a:extLst>
                </a:gridCol>
                <a:gridCol w="1238275">
                  <a:extLst>
                    <a:ext uri="{9D8B030D-6E8A-4147-A177-3AD203B41FA5}">
                      <a16:colId xmlns:a16="http://schemas.microsoft.com/office/drawing/2014/main" val="20003"/>
                    </a:ext>
                  </a:extLst>
                </a:gridCol>
                <a:gridCol w="1032800">
                  <a:extLst>
                    <a:ext uri="{9D8B030D-6E8A-4147-A177-3AD203B41FA5}">
                      <a16:colId xmlns:a16="http://schemas.microsoft.com/office/drawing/2014/main" val="20004"/>
                    </a:ext>
                  </a:extLst>
                </a:gridCol>
                <a:gridCol w="664550">
                  <a:extLst>
                    <a:ext uri="{9D8B030D-6E8A-4147-A177-3AD203B41FA5}">
                      <a16:colId xmlns:a16="http://schemas.microsoft.com/office/drawing/2014/main" val="20005"/>
                    </a:ext>
                  </a:extLst>
                </a:gridCol>
                <a:gridCol w="63675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en-US" b="1"/>
                        <a:t>Ref.</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Year</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Method</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Dataset</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Image Segmented</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solidFill>
                      <a:srgbClr val="C9DAF8"/>
                    </a:solidFill>
                  </a:tcPr>
                </a:tc>
                <a:extLst>
                  <a:ext uri="{0D108BD9-81ED-4DB2-BD59-A6C34878D82A}">
                    <a16:rowId xmlns:a16="http://schemas.microsoft.com/office/drawing/2014/main" val="10000"/>
                  </a:ext>
                </a:extLst>
              </a:tr>
              <a:tr h="413325">
                <a:tc>
                  <a:txBody>
                    <a:bodyPr/>
                    <a:lstStyle/>
                    <a:p>
                      <a:pPr marL="0" lvl="0" indent="0" algn="l" rtl="0">
                        <a:spcBef>
                          <a:spcPts val="0"/>
                        </a:spcBef>
                        <a:spcAft>
                          <a:spcPts val="0"/>
                        </a:spcAft>
                        <a:buNone/>
                      </a:pPr>
                      <a:r>
                        <a:rPr lang="en-US"/>
                        <a:t>[8]</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2020</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DenseNet201 + MLP</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CBIS-DDSM</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No</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63.4</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Proposed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2022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Stacked Ensemble of ResNet models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CBIS-DDSM</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chemeClr val="dk1"/>
                          </a:solidFill>
                        </a:rPr>
                        <a:t>Yes</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85.38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0.94</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2020</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NasNet + fine tuning on VGG16 and VGG19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INbreast</a:t>
                      </a:r>
                      <a:endParaRPr>
                        <a:solidFill>
                          <a:schemeClr val="dk1"/>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solidFill>
                            <a:schemeClr val="dk1"/>
                          </a:solidFill>
                        </a:rPr>
                        <a:t>No</a:t>
                      </a:r>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90.9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0.99</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r>
                        <a:rPr lang="en-US">
                          <a:solidFill>
                            <a:schemeClr val="dk1"/>
                          </a:solidFill>
                        </a:rPr>
                        <a:t>Proposed</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US">
                          <a:solidFill>
                            <a:schemeClr val="dk1"/>
                          </a:solidFill>
                        </a:rPr>
                        <a:t>2020</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n-US">
                          <a:solidFill>
                            <a:schemeClr val="dk1"/>
                          </a:solidFill>
                        </a:rPr>
                        <a:t>AlexNet, VGG, GoogLeNet, ResNet + fine tuning</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INbreast</a:t>
                      </a:r>
                      <a:endParaRPr>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Yes</a:t>
                      </a:r>
                      <a:endParaRPr/>
                    </a:p>
                  </a:txBody>
                  <a:tcPr marL="91425" marR="91425" marT="91425" marB="91425"/>
                </a:tc>
                <a:tc>
                  <a:txBody>
                    <a:bodyPr/>
                    <a:lstStyle/>
                    <a:p>
                      <a:pPr marL="0" lvl="0" indent="0" algn="l" rtl="0">
                        <a:spcBef>
                          <a:spcPts val="0"/>
                        </a:spcBef>
                        <a:spcAft>
                          <a:spcPts val="0"/>
                        </a:spcAft>
                        <a:buNone/>
                      </a:pPr>
                      <a:r>
                        <a:rPr lang="en-US"/>
                        <a:t>99</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1.00</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376" name="Google Shape;376;g286bfd9a42a_0_42"/>
          <p:cNvSpPr txBox="1"/>
          <p:nvPr/>
        </p:nvSpPr>
        <p:spPr>
          <a:xfrm>
            <a:off x="455900" y="5311700"/>
            <a:ext cx="7828200" cy="12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rPr>
              <a:t>References</a:t>
            </a:r>
            <a:endParaRPr sz="800">
              <a:solidFill>
                <a:schemeClr val="dk1"/>
              </a:solidFill>
            </a:endParaRPr>
          </a:p>
          <a:p>
            <a:pPr marL="0" lvl="0" indent="0" algn="l" rtl="0">
              <a:spcBef>
                <a:spcPts val="0"/>
              </a:spcBef>
              <a:spcAft>
                <a:spcPts val="0"/>
              </a:spcAft>
              <a:buNone/>
            </a:pPr>
            <a:endParaRPr sz="800"/>
          </a:p>
          <a:p>
            <a:pPr marL="0" lvl="0" indent="0" algn="l" rtl="0">
              <a:spcBef>
                <a:spcPts val="0"/>
              </a:spcBef>
              <a:spcAft>
                <a:spcPts val="0"/>
              </a:spcAft>
              <a:buNone/>
            </a:pPr>
            <a:r>
              <a:rPr lang="en-US" sz="800"/>
              <a:t>[8] Medeiros, A., Ohata, E. F., Silva, F. H., Rego, P. A., &amp; Reboucas Filho, P. P. An approach to BI-RADS uncertainty levels classifica tion via deep learning with transfer learning technique. In 2020 IEEE 33rd International Symposium on Computer‑Based Medical Systems (CBMS), 603–608 (IEEE, 2020).</a:t>
            </a:r>
            <a:endParaRPr sz="800"/>
          </a:p>
          <a:p>
            <a:pPr marL="0" lvl="0" indent="0" algn="l" rtl="0">
              <a:spcBef>
                <a:spcPts val="0"/>
              </a:spcBef>
              <a:spcAft>
                <a:spcPts val="0"/>
              </a:spcAft>
              <a:buNone/>
            </a:pPr>
            <a:endParaRPr sz="800"/>
          </a:p>
          <a:p>
            <a:pPr marL="0" lvl="0" indent="0" algn="l" rtl="0">
              <a:spcBef>
                <a:spcPts val="0"/>
              </a:spcBef>
              <a:spcAft>
                <a:spcPts val="0"/>
              </a:spcAft>
              <a:buNone/>
            </a:pPr>
            <a:r>
              <a:rPr lang="en-US" sz="800"/>
              <a:t>[9] Falconí, L., Pérez, M., Aguilar, W., &amp; Conci, A. Transfer Learning and Fine Tuning in Mammogram BI-RADS Classification. In  2020 IEEE 33rd International Symposium on Computer‑Based Medical Systems (CBMS), 475–480 (IEEE, 2020).</a:t>
            </a:r>
            <a:endParaRPr sz="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86bfd9a42a_0_52"/>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solidFill>
                  <a:schemeClr val="dk1"/>
                </a:solidFill>
              </a:rPr>
              <a:t>Comparison with previous methods</a:t>
            </a:r>
            <a:endParaRPr/>
          </a:p>
        </p:txBody>
      </p:sp>
      <p:sp>
        <p:nvSpPr>
          <p:cNvPr id="383" name="Google Shape;383;g286bfd9a42a_0_52"/>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sz="1800"/>
              <a:t>Shape classification results </a:t>
            </a:r>
            <a:endParaRPr sz="1800"/>
          </a:p>
        </p:txBody>
      </p:sp>
      <p:sp>
        <p:nvSpPr>
          <p:cNvPr id="384" name="Google Shape;384;g286bfd9a42a_0_52"/>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graphicFrame>
        <p:nvGraphicFramePr>
          <p:cNvPr id="385" name="Google Shape;385;g286bfd9a42a_0_52"/>
          <p:cNvGraphicFramePr/>
          <p:nvPr/>
        </p:nvGraphicFramePr>
        <p:xfrm>
          <a:off x="490150" y="2037700"/>
          <a:ext cx="7921800" cy="1845825"/>
        </p:xfrm>
        <a:graphic>
          <a:graphicData uri="http://schemas.openxmlformats.org/drawingml/2006/table">
            <a:tbl>
              <a:tblPr>
                <a:noFill/>
                <a:tableStyleId>{5485BF89-42F4-4E27-9B8D-A7F3A15DA8A7}</a:tableStyleId>
              </a:tblPr>
              <a:tblGrid>
                <a:gridCol w="957650">
                  <a:extLst>
                    <a:ext uri="{9D8B030D-6E8A-4147-A177-3AD203B41FA5}">
                      <a16:colId xmlns:a16="http://schemas.microsoft.com/office/drawing/2014/main" val="20000"/>
                    </a:ext>
                  </a:extLst>
                </a:gridCol>
                <a:gridCol w="754800">
                  <a:extLst>
                    <a:ext uri="{9D8B030D-6E8A-4147-A177-3AD203B41FA5}">
                      <a16:colId xmlns:a16="http://schemas.microsoft.com/office/drawing/2014/main" val="20001"/>
                    </a:ext>
                  </a:extLst>
                </a:gridCol>
                <a:gridCol w="2636975">
                  <a:extLst>
                    <a:ext uri="{9D8B030D-6E8A-4147-A177-3AD203B41FA5}">
                      <a16:colId xmlns:a16="http://schemas.microsoft.com/office/drawing/2014/main" val="20002"/>
                    </a:ext>
                  </a:extLst>
                </a:gridCol>
                <a:gridCol w="1238275">
                  <a:extLst>
                    <a:ext uri="{9D8B030D-6E8A-4147-A177-3AD203B41FA5}">
                      <a16:colId xmlns:a16="http://schemas.microsoft.com/office/drawing/2014/main" val="20003"/>
                    </a:ext>
                  </a:extLst>
                </a:gridCol>
                <a:gridCol w="1032800">
                  <a:extLst>
                    <a:ext uri="{9D8B030D-6E8A-4147-A177-3AD203B41FA5}">
                      <a16:colId xmlns:a16="http://schemas.microsoft.com/office/drawing/2014/main" val="20004"/>
                    </a:ext>
                  </a:extLst>
                </a:gridCol>
                <a:gridCol w="664550">
                  <a:extLst>
                    <a:ext uri="{9D8B030D-6E8A-4147-A177-3AD203B41FA5}">
                      <a16:colId xmlns:a16="http://schemas.microsoft.com/office/drawing/2014/main" val="20005"/>
                    </a:ext>
                  </a:extLst>
                </a:gridCol>
                <a:gridCol w="636750">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en-US" b="1"/>
                        <a:t>Ref.</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Year</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Method</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Dataset</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Image Segmented</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Acc.</a:t>
                      </a:r>
                      <a:endParaRPr b="1"/>
                    </a:p>
                  </a:txBody>
                  <a:tcPr marL="91425" marR="91425" marT="91425" marB="91425">
                    <a:solidFill>
                      <a:srgbClr val="C9DAF8"/>
                    </a:solidFill>
                  </a:tcPr>
                </a:tc>
                <a:tc>
                  <a:txBody>
                    <a:bodyPr/>
                    <a:lstStyle/>
                    <a:p>
                      <a:pPr marL="0" lvl="0" indent="0" algn="l" rtl="0">
                        <a:spcBef>
                          <a:spcPts val="0"/>
                        </a:spcBef>
                        <a:spcAft>
                          <a:spcPts val="0"/>
                        </a:spcAft>
                        <a:buNone/>
                      </a:pPr>
                      <a:r>
                        <a:rPr lang="en-US" b="1"/>
                        <a:t>AUC</a:t>
                      </a:r>
                      <a:endParaRPr b="1"/>
                    </a:p>
                  </a:txBody>
                  <a:tcPr marL="91425" marR="91425" marT="91425" marB="91425">
                    <a:solidFill>
                      <a:srgbClr val="C9DAF8"/>
                    </a:solidFill>
                  </a:tcPr>
                </a:tc>
                <a:extLst>
                  <a:ext uri="{0D108BD9-81ED-4DB2-BD59-A6C34878D82A}">
                    <a16:rowId xmlns:a16="http://schemas.microsoft.com/office/drawing/2014/main" val="10000"/>
                  </a:ext>
                </a:extLst>
              </a:tr>
              <a:tr h="413325">
                <a:tc>
                  <a:txBody>
                    <a:bodyPr/>
                    <a:lstStyle/>
                    <a:p>
                      <a:pPr marL="0" lvl="0" indent="0" algn="l" rtl="0">
                        <a:spcBef>
                          <a:spcPts val="0"/>
                        </a:spcBef>
                        <a:spcAft>
                          <a:spcPts val="0"/>
                        </a:spcAft>
                        <a:buNone/>
                      </a:pPr>
                      <a:r>
                        <a:rPr lang="en-US"/>
                        <a:t>[10]</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2020</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CNN</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chemeClr val="dk1"/>
                          </a:solidFill>
                        </a:rPr>
                        <a:t>DDSM</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a:solidFill>
                            <a:schemeClr val="dk1"/>
                          </a:solidFill>
                        </a:rPr>
                        <a:t>Yes</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80</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0.80</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Proposed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2022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Stacked Ensemble of ResNet models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chemeClr val="dk1"/>
                          </a:solidFill>
                        </a:rPr>
                        <a:t>CBIS-DDSM</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solidFill>
                            <a:schemeClr val="dk1"/>
                          </a:solidFill>
                        </a:rPr>
                        <a:t>Yes</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90.02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0.98</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86" name="Google Shape;386;g286bfd9a42a_0_52"/>
          <p:cNvSpPr txBox="1"/>
          <p:nvPr/>
        </p:nvSpPr>
        <p:spPr>
          <a:xfrm>
            <a:off x="447350" y="4952100"/>
            <a:ext cx="7828200" cy="12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rPr>
              <a:t>References</a:t>
            </a:r>
            <a:endParaRPr sz="800">
              <a:solidFill>
                <a:schemeClr val="dk1"/>
              </a:solidFill>
            </a:endParaRPr>
          </a:p>
          <a:p>
            <a:pPr marL="0" lvl="0" indent="0" algn="l" rtl="0">
              <a:spcBef>
                <a:spcPts val="0"/>
              </a:spcBef>
              <a:spcAft>
                <a:spcPts val="0"/>
              </a:spcAft>
              <a:buNone/>
            </a:pPr>
            <a:endParaRPr sz="800"/>
          </a:p>
          <a:p>
            <a:pPr marL="0" lvl="0" indent="0" algn="l" rtl="0">
              <a:spcBef>
                <a:spcPts val="0"/>
              </a:spcBef>
              <a:spcAft>
                <a:spcPts val="0"/>
              </a:spcAft>
              <a:buNone/>
            </a:pPr>
            <a:r>
              <a:rPr lang="en-US" sz="800"/>
              <a:t>[10] Singh, V. K. et al. Breast tumor segmentation and shape classification in mammograms using generative adversarial and convolutional neural network. Expert Syst. Appl. 139, 112855 (2020).</a:t>
            </a:r>
            <a:endParaRPr sz="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84d421c686_0_43"/>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Discussion</a:t>
            </a:r>
            <a:endParaRPr/>
          </a:p>
        </p:txBody>
      </p:sp>
      <p:sp>
        <p:nvSpPr>
          <p:cNvPr id="393" name="Google Shape;393;g284d421c686_0_43"/>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dirty="0"/>
              <a:t>Integrated work on YOLO-based fusion models and connected-</a:t>
            </a:r>
            <a:r>
              <a:rPr lang="en-US" b="0" dirty="0" err="1"/>
              <a:t>UNets</a:t>
            </a:r>
            <a:r>
              <a:rPr lang="en-US" b="0" dirty="0"/>
              <a:t> model. </a:t>
            </a:r>
            <a:endParaRPr b="0" dirty="0"/>
          </a:p>
          <a:p>
            <a:pPr marL="457200" lvl="0" indent="0" algn="l" rtl="0">
              <a:spcBef>
                <a:spcPts val="360"/>
              </a:spcBef>
              <a:spcAft>
                <a:spcPts val="0"/>
              </a:spcAft>
              <a:buNone/>
            </a:pPr>
            <a:endParaRPr b="0" dirty="0"/>
          </a:p>
          <a:p>
            <a:pPr marL="457200" lvl="0" indent="-342900" algn="l" rtl="0">
              <a:spcBef>
                <a:spcPts val="360"/>
              </a:spcBef>
              <a:spcAft>
                <a:spcPts val="0"/>
              </a:spcAft>
              <a:buSzPts val="1800"/>
              <a:buChar char="▪"/>
            </a:pPr>
            <a:r>
              <a:rPr lang="en-US" b="0" dirty="0"/>
              <a:t>The ensemble method performed better than the individual models.</a:t>
            </a:r>
            <a:endParaRPr b="0" dirty="0"/>
          </a:p>
          <a:p>
            <a:pPr marL="457200" lvl="0" indent="0" algn="l" rtl="0">
              <a:spcBef>
                <a:spcPts val="360"/>
              </a:spcBef>
              <a:spcAft>
                <a:spcPts val="0"/>
              </a:spcAft>
              <a:buNone/>
            </a:pPr>
            <a:endParaRPr b="0" dirty="0"/>
          </a:p>
          <a:p>
            <a:pPr marL="457200" lvl="0" indent="-342900" algn="l" rtl="0">
              <a:spcBef>
                <a:spcPts val="360"/>
              </a:spcBef>
              <a:spcAft>
                <a:spcPts val="0"/>
              </a:spcAft>
              <a:buSzPts val="1800"/>
              <a:buChar char="▪"/>
            </a:pPr>
            <a:r>
              <a:rPr lang="en-US" b="0" dirty="0"/>
              <a:t>Masking the background tissues from the tumors’ boundaries is beneficial.</a:t>
            </a:r>
            <a:endParaRPr b="0" dirty="0"/>
          </a:p>
          <a:p>
            <a:pPr marL="457200" lvl="0" indent="0" algn="l" rtl="0">
              <a:spcBef>
                <a:spcPts val="360"/>
              </a:spcBef>
              <a:spcAft>
                <a:spcPts val="0"/>
              </a:spcAft>
              <a:buNone/>
            </a:pPr>
            <a:endParaRPr b="0" dirty="0"/>
          </a:p>
          <a:p>
            <a:pPr marL="457200" lvl="0" indent="-342900" algn="l" rtl="0">
              <a:spcBef>
                <a:spcPts val="360"/>
              </a:spcBef>
              <a:spcAft>
                <a:spcPts val="0"/>
              </a:spcAft>
              <a:buSzPts val="1800"/>
              <a:buChar char="▪"/>
            </a:pPr>
            <a:r>
              <a:rPr lang="en-US" b="0" dirty="0"/>
              <a:t>Long training time.</a:t>
            </a:r>
            <a:endParaRPr b="0" dirty="0"/>
          </a:p>
          <a:p>
            <a:pPr marL="0" lvl="0" indent="0" algn="l" rtl="0">
              <a:spcBef>
                <a:spcPts val="360"/>
              </a:spcBef>
              <a:spcAft>
                <a:spcPts val="0"/>
              </a:spcAft>
              <a:buNone/>
            </a:pPr>
            <a:endParaRPr b="0" dirty="0"/>
          </a:p>
          <a:p>
            <a:pPr marL="0" lvl="0" indent="0" algn="l" rtl="0">
              <a:spcBef>
                <a:spcPts val="360"/>
              </a:spcBef>
              <a:spcAft>
                <a:spcPts val="0"/>
              </a:spcAft>
              <a:buNone/>
            </a:pPr>
            <a:endParaRPr b="0" dirty="0"/>
          </a:p>
          <a:p>
            <a:pPr marL="0" lvl="0" indent="0" algn="l" rtl="0">
              <a:spcBef>
                <a:spcPts val="360"/>
              </a:spcBef>
              <a:spcAft>
                <a:spcPts val="0"/>
              </a:spcAft>
              <a:buNone/>
            </a:pPr>
            <a:endParaRPr b="0" dirty="0"/>
          </a:p>
        </p:txBody>
      </p:sp>
      <p:sp>
        <p:nvSpPr>
          <p:cNvPr id="394" name="Google Shape;394;g284d421c686_0_43"/>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862454ca1b_0_24"/>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Improvements</a:t>
            </a:r>
            <a:endParaRPr/>
          </a:p>
        </p:txBody>
      </p:sp>
      <p:sp>
        <p:nvSpPr>
          <p:cNvPr id="401" name="Google Shape;401;g2862454ca1b_0_24"/>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a:t>Explore more label smoothing for the loss function during hyperparameter tuning</a:t>
            </a:r>
            <a:endParaRPr b="0"/>
          </a:p>
          <a:p>
            <a:pPr marL="457200" lvl="0" indent="0" algn="l" rtl="0">
              <a:spcBef>
                <a:spcPts val="360"/>
              </a:spcBef>
              <a:spcAft>
                <a:spcPts val="0"/>
              </a:spcAft>
              <a:buNone/>
            </a:pPr>
            <a:endParaRPr b="0"/>
          </a:p>
          <a:p>
            <a:pPr marL="457200" lvl="0" indent="-342900" algn="l" rtl="0">
              <a:spcBef>
                <a:spcPts val="360"/>
              </a:spcBef>
              <a:spcAft>
                <a:spcPts val="0"/>
              </a:spcAft>
              <a:buSzPts val="1800"/>
              <a:buChar char="▪"/>
            </a:pPr>
            <a:r>
              <a:rPr lang="en-US" b="0"/>
              <a:t>Explore more dropout rates</a:t>
            </a:r>
            <a:endParaRPr b="0"/>
          </a:p>
          <a:p>
            <a:pPr marL="457200" lvl="0" indent="0" algn="l" rtl="0">
              <a:spcBef>
                <a:spcPts val="360"/>
              </a:spcBef>
              <a:spcAft>
                <a:spcPts val="0"/>
              </a:spcAft>
              <a:buNone/>
            </a:pPr>
            <a:endParaRPr b="0"/>
          </a:p>
          <a:p>
            <a:pPr marL="457200" lvl="0" indent="-342900" algn="l" rtl="0">
              <a:spcBef>
                <a:spcPts val="360"/>
              </a:spcBef>
              <a:spcAft>
                <a:spcPts val="0"/>
              </a:spcAft>
              <a:buSzPts val="1800"/>
              <a:buChar char="▪"/>
            </a:pPr>
            <a:r>
              <a:rPr lang="en-US" b="0"/>
              <a:t>Explore more batch sizes</a:t>
            </a:r>
            <a:endParaRPr b="0"/>
          </a:p>
          <a:p>
            <a:pPr marL="457200" lvl="0" indent="0" algn="l" rtl="0">
              <a:spcBef>
                <a:spcPts val="360"/>
              </a:spcBef>
              <a:spcAft>
                <a:spcPts val="0"/>
              </a:spcAft>
              <a:buNone/>
            </a:pPr>
            <a:endParaRPr b="0"/>
          </a:p>
          <a:p>
            <a:pPr marL="457200" lvl="0" indent="-342900" algn="l" rtl="0">
              <a:spcBef>
                <a:spcPts val="360"/>
              </a:spcBef>
              <a:spcAft>
                <a:spcPts val="0"/>
              </a:spcAft>
              <a:buSzPts val="1800"/>
              <a:buChar char="▪"/>
            </a:pPr>
            <a:r>
              <a:rPr lang="en-US" b="0"/>
              <a:t>Use the same format for all evaluation metrics</a:t>
            </a:r>
            <a:endParaRPr b="0"/>
          </a:p>
        </p:txBody>
      </p:sp>
      <p:sp>
        <p:nvSpPr>
          <p:cNvPr id="402" name="Google Shape;402;g2862454ca1b_0_24"/>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84d421c686_0_64"/>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 </a:t>
            </a:r>
            <a:endParaRPr/>
          </a:p>
        </p:txBody>
      </p:sp>
      <p:sp>
        <p:nvSpPr>
          <p:cNvPr id="409" name="Google Shape;409;g284d421c686_0_64"/>
          <p:cNvSpPr txBox="1">
            <a:spLocks noGrp="1"/>
          </p:cNvSpPr>
          <p:nvPr>
            <p:ph type="body" idx="1"/>
          </p:nvPr>
        </p:nvSpPr>
        <p:spPr>
          <a:xfrm>
            <a:off x="2609375" y="2720700"/>
            <a:ext cx="4544700" cy="225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4800"/>
              <a:t>Thank You!</a:t>
            </a:r>
            <a:endParaRPr sz="4800"/>
          </a:p>
        </p:txBody>
      </p:sp>
      <p:sp>
        <p:nvSpPr>
          <p:cNvPr id="410" name="Google Shape;410;g284d421c686_0_64"/>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86e7f27708_0_68"/>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Confusion </a:t>
            </a:r>
            <a:endParaRPr/>
          </a:p>
        </p:txBody>
      </p:sp>
      <p:sp>
        <p:nvSpPr>
          <p:cNvPr id="417" name="Google Shape;417;g286e7f27708_0_68"/>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 </a:t>
            </a:r>
            <a:endParaRPr/>
          </a:p>
        </p:txBody>
      </p:sp>
      <p:sp>
        <p:nvSpPr>
          <p:cNvPr id="418" name="Google Shape;418;g286e7f27708_0_68"/>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pic>
        <p:nvPicPr>
          <p:cNvPr id="419" name="Google Shape;419;g286e7f27708_0_68"/>
          <p:cNvPicPr preferRelativeResize="0"/>
          <p:nvPr/>
        </p:nvPicPr>
        <p:blipFill>
          <a:blip r:embed="rId3">
            <a:alphaModFix/>
          </a:blip>
          <a:stretch>
            <a:fillRect/>
          </a:stretch>
        </p:blipFill>
        <p:spPr>
          <a:xfrm>
            <a:off x="0" y="2098028"/>
            <a:ext cx="9143999" cy="29437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4afecd1c9d_0_1"/>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CAD Systems Cont.</a:t>
            </a:r>
            <a:endParaRPr/>
          </a:p>
        </p:txBody>
      </p:sp>
      <p:sp>
        <p:nvSpPr>
          <p:cNvPr id="143" name="Google Shape;143;g24afecd1c9d_0_1"/>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US" sz="2000" b="0" dirty="0"/>
              <a:t>Breast tumors offer significant practical challenges due to variation in size, shape, location, and texture</a:t>
            </a:r>
            <a:endParaRPr sz="2000" b="0" dirty="0"/>
          </a:p>
          <a:p>
            <a:pPr marL="457200" lvl="0" indent="-355600" algn="l" rtl="0">
              <a:spcBef>
                <a:spcPts val="0"/>
              </a:spcBef>
              <a:spcAft>
                <a:spcPts val="0"/>
              </a:spcAft>
              <a:buSzPts val="2000"/>
              <a:buChar char="▪"/>
            </a:pPr>
            <a:r>
              <a:rPr lang="en-US" sz="2000" b="0" dirty="0"/>
              <a:t>Need to improve overall performance of CAD systems</a:t>
            </a:r>
            <a:endParaRPr sz="2000" b="0" dirty="0"/>
          </a:p>
          <a:p>
            <a:pPr marL="457200" lvl="0" indent="-355600" algn="l" rtl="0">
              <a:spcBef>
                <a:spcPts val="0"/>
              </a:spcBef>
              <a:spcAft>
                <a:spcPts val="0"/>
              </a:spcAft>
              <a:buSzPts val="2000"/>
              <a:buChar char="▪"/>
            </a:pPr>
            <a:r>
              <a:rPr lang="en-US" sz="2000" b="0" dirty="0"/>
              <a:t>Deep learning has been growing in prominence over the last two decades</a:t>
            </a:r>
            <a:endParaRPr sz="2000" b="0" dirty="0"/>
          </a:p>
          <a:p>
            <a:pPr marL="457200" lvl="0" indent="-355600" algn="l" rtl="0">
              <a:spcBef>
                <a:spcPts val="0"/>
              </a:spcBef>
              <a:spcAft>
                <a:spcPts val="0"/>
              </a:spcAft>
              <a:buSzPts val="2000"/>
              <a:buChar char="▪"/>
            </a:pPr>
            <a:r>
              <a:rPr lang="en-US" sz="2000" b="0" dirty="0"/>
              <a:t>This paper focuses on the last stage of a CAD system, the breast mass classification and diagnosis</a:t>
            </a:r>
            <a:endParaRPr sz="2000" b="0" dirty="0"/>
          </a:p>
          <a:p>
            <a:pPr marL="457200" lvl="0" indent="-355600" algn="l" rtl="0">
              <a:spcBef>
                <a:spcPts val="0"/>
              </a:spcBef>
              <a:spcAft>
                <a:spcPts val="0"/>
              </a:spcAft>
              <a:buSzPts val="2000"/>
              <a:buChar char="▪"/>
            </a:pPr>
            <a:r>
              <a:rPr lang="en-US" sz="2000" b="0" dirty="0"/>
              <a:t>Use a stacked ensemble of neural network models</a:t>
            </a:r>
            <a:endParaRPr sz="2000" b="0" dirty="0"/>
          </a:p>
          <a:p>
            <a:pPr marL="457200" lvl="0" indent="-355600" algn="l" rtl="0">
              <a:spcBef>
                <a:spcPts val="0"/>
              </a:spcBef>
              <a:spcAft>
                <a:spcPts val="0"/>
              </a:spcAft>
              <a:buSzPts val="2000"/>
              <a:buChar char="▪"/>
            </a:pPr>
            <a:r>
              <a:rPr lang="en-US" sz="2000" b="0" dirty="0"/>
              <a:t>Paper is a </a:t>
            </a:r>
            <a:r>
              <a:rPr lang="en-US" sz="2000" b="0" dirty="0" err="1"/>
              <a:t>followup</a:t>
            </a:r>
            <a:r>
              <a:rPr lang="en-US" sz="2000" b="0" dirty="0"/>
              <a:t> of previous work for breast lesions detection and classification from entire mammograms, followed by a segmentation step</a:t>
            </a:r>
            <a:endParaRPr sz="2000" b="0" dirty="0"/>
          </a:p>
          <a:p>
            <a:pPr marL="457200" lvl="0" indent="-355600" algn="l" rtl="0">
              <a:spcBef>
                <a:spcPts val="0"/>
              </a:spcBef>
              <a:spcAft>
                <a:spcPts val="0"/>
              </a:spcAft>
              <a:buSzPts val="2000"/>
              <a:buChar char="▪"/>
            </a:pPr>
            <a:r>
              <a:rPr lang="en-US" sz="2000" b="0" dirty="0"/>
              <a:t>Work provides integrated framework which relies on three connected stage</a:t>
            </a:r>
            <a:endParaRPr sz="2000" b="0" dirty="0"/>
          </a:p>
          <a:p>
            <a:pPr marL="914400" lvl="1" indent="-355600" algn="l" rtl="0">
              <a:spcBef>
                <a:spcPts val="0"/>
              </a:spcBef>
              <a:spcAft>
                <a:spcPts val="0"/>
              </a:spcAft>
              <a:buSzPts val="2000"/>
              <a:buChar char="–"/>
            </a:pPr>
            <a:r>
              <a:rPr lang="en-US" sz="2000" dirty="0"/>
              <a:t>current step generates final decision about pathology (malignant or benign) and shape (oval, round, lobulated, irregular, </a:t>
            </a:r>
            <a:r>
              <a:rPr lang="en-US" sz="2000" dirty="0" err="1"/>
              <a:t>etc</a:t>
            </a:r>
            <a:r>
              <a:rPr lang="en-US" sz="2000" dirty="0"/>
              <a:t>)</a:t>
            </a:r>
            <a:endParaRPr sz="2000" b="0" dirty="0"/>
          </a:p>
        </p:txBody>
      </p:sp>
      <p:sp>
        <p:nvSpPr>
          <p:cNvPr id="144" name="Google Shape;144;g24afecd1c9d_0_1"/>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4afecd1c9d_0_8"/>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Literature Review</a:t>
            </a:r>
            <a:endParaRPr/>
          </a:p>
        </p:txBody>
      </p:sp>
      <p:sp>
        <p:nvSpPr>
          <p:cNvPr id="151" name="Google Shape;151;g24afecd1c9d_0_8"/>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61950" algn="l" rtl="0">
              <a:spcBef>
                <a:spcPts val="360"/>
              </a:spcBef>
              <a:spcAft>
                <a:spcPts val="0"/>
              </a:spcAft>
              <a:buSzPts val="2100"/>
              <a:buChar char="▪"/>
            </a:pPr>
            <a:r>
              <a:rPr lang="en-US" sz="2100" b="0"/>
              <a:t>Many papers focusing on accuracy of different machine learning algorithms to accurately predict using mammogram datasets</a:t>
            </a:r>
            <a:endParaRPr sz="2100" b="0"/>
          </a:p>
          <a:p>
            <a:pPr marL="914400" lvl="1" indent="-361950" algn="l" rtl="0">
              <a:spcBef>
                <a:spcPts val="0"/>
              </a:spcBef>
              <a:spcAft>
                <a:spcPts val="0"/>
              </a:spcAft>
              <a:buSzPts val="2100"/>
              <a:buChar char="–"/>
            </a:pPr>
            <a:r>
              <a:rPr lang="en-US" sz="2100"/>
              <a:t>results discussed more in depth later in presentation</a:t>
            </a:r>
            <a:endParaRPr sz="2100"/>
          </a:p>
          <a:p>
            <a:pPr marL="457200" lvl="0" indent="-361950" algn="l" rtl="0">
              <a:spcBef>
                <a:spcPts val="0"/>
              </a:spcBef>
              <a:spcAft>
                <a:spcPts val="0"/>
              </a:spcAft>
              <a:buSzPts val="2100"/>
              <a:buChar char="▪"/>
            </a:pPr>
            <a:r>
              <a:rPr lang="en-US" sz="2100" b="0"/>
              <a:t>CNN model has been found across multiple publications to produce the overall best results on the publicly available datasets for mass classification</a:t>
            </a:r>
            <a:endParaRPr sz="2100" b="0"/>
          </a:p>
          <a:p>
            <a:pPr marL="457200" lvl="0" indent="-361950" algn="l" rtl="0">
              <a:spcBef>
                <a:spcPts val="0"/>
              </a:spcBef>
              <a:spcAft>
                <a:spcPts val="0"/>
              </a:spcAft>
              <a:buSzPts val="2100"/>
              <a:buChar char="▪"/>
            </a:pPr>
            <a:r>
              <a:rPr lang="en-US" sz="2100" b="0"/>
              <a:t>This paper makes the following contributions</a:t>
            </a:r>
            <a:endParaRPr sz="2100" b="0"/>
          </a:p>
          <a:p>
            <a:pPr marL="914400" lvl="1" indent="-361950" algn="l" rtl="0">
              <a:spcBef>
                <a:spcPts val="0"/>
              </a:spcBef>
              <a:spcAft>
                <a:spcPts val="0"/>
              </a:spcAft>
              <a:buSzPts val="2100"/>
              <a:buChar char="–"/>
            </a:pPr>
            <a:r>
              <a:rPr lang="en-US" sz="2100"/>
              <a:t>demonstrates efficiency of a type of ensemble modeling technique to improve over individual performance</a:t>
            </a:r>
            <a:endParaRPr sz="2100"/>
          </a:p>
          <a:p>
            <a:pPr marL="914400" lvl="1" indent="-361950" algn="l" rtl="0">
              <a:spcBef>
                <a:spcPts val="0"/>
              </a:spcBef>
              <a:spcAft>
                <a:spcPts val="0"/>
              </a:spcAft>
              <a:buSzPts val="2100"/>
              <a:buChar char="–"/>
            </a:pPr>
            <a:r>
              <a:rPr lang="en-US" sz="2100"/>
              <a:t>integrated framework, where detection and segmentation results are highlighted, is essential for precise classification and diagnosis</a:t>
            </a:r>
            <a:endParaRPr sz="2100"/>
          </a:p>
          <a:p>
            <a:pPr marL="914400" lvl="1" indent="-361950" algn="l" rtl="0">
              <a:spcBef>
                <a:spcPts val="0"/>
              </a:spcBef>
              <a:spcAft>
                <a:spcPts val="0"/>
              </a:spcAft>
              <a:buSzPts val="2100"/>
              <a:buChar char="–"/>
            </a:pPr>
            <a:r>
              <a:rPr lang="en-US" sz="2100"/>
              <a:t>present a complete breast cancer diagnosis with malignancy, BI-RADS assessment, and shape categorization</a:t>
            </a:r>
            <a:endParaRPr sz="2100"/>
          </a:p>
        </p:txBody>
      </p:sp>
      <p:sp>
        <p:nvSpPr>
          <p:cNvPr id="152" name="Google Shape;152;g24afecd1c9d_0_8"/>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86e7f27708_0_44"/>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Overview of the Framework</a:t>
            </a:r>
            <a:endParaRPr/>
          </a:p>
        </p:txBody>
      </p:sp>
      <p:sp>
        <p:nvSpPr>
          <p:cNvPr id="159" name="Google Shape;159;g286e7f27708_0_44"/>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457200" lvl="0" indent="-342900" algn="l" rtl="0">
              <a:spcBef>
                <a:spcPts val="360"/>
              </a:spcBef>
              <a:spcAft>
                <a:spcPts val="0"/>
              </a:spcAft>
              <a:buSzPts val="1800"/>
              <a:buChar char="▪"/>
            </a:pPr>
            <a:r>
              <a:rPr lang="en-US" b="0"/>
              <a:t>Performed on Curated Breast Imaging Subset of Digital Database for Screening Mammography (CBIS-DDSM) and INbreast.  A third private data set was used</a:t>
            </a:r>
            <a:r>
              <a:rPr lang="en-US"/>
              <a:t> </a:t>
            </a:r>
            <a:endParaRPr/>
          </a:p>
        </p:txBody>
      </p:sp>
      <p:sp>
        <p:nvSpPr>
          <p:cNvPr id="160" name="Google Shape;160;g286e7f27708_0_44"/>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pic>
        <p:nvPicPr>
          <p:cNvPr id="161" name="Google Shape;161;g286e7f27708_0_44"/>
          <p:cNvPicPr preferRelativeResize="0"/>
          <p:nvPr/>
        </p:nvPicPr>
        <p:blipFill>
          <a:blip r:embed="rId3">
            <a:alphaModFix/>
          </a:blip>
          <a:stretch>
            <a:fillRect/>
          </a:stretch>
        </p:blipFill>
        <p:spPr>
          <a:xfrm>
            <a:off x="247875" y="1954793"/>
            <a:ext cx="8729025" cy="25882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4afecd1c9d_0_15"/>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ResNet base model</a:t>
            </a:r>
            <a:endParaRPr/>
          </a:p>
        </p:txBody>
      </p:sp>
      <p:sp>
        <p:nvSpPr>
          <p:cNvPr id="168" name="Google Shape;168;g24afecd1c9d_0_15"/>
          <p:cNvSpPr txBox="1">
            <a:spLocks noGrp="1"/>
          </p:cNvSpPr>
          <p:nvPr>
            <p:ph type="body" idx="1"/>
          </p:nvPr>
        </p:nvSpPr>
        <p:spPr>
          <a:xfrm>
            <a:off x="304800" y="2794675"/>
            <a:ext cx="8534400" cy="3682200"/>
          </a:xfrm>
          <a:prstGeom prst="rect">
            <a:avLst/>
          </a:prstGeom>
        </p:spPr>
        <p:txBody>
          <a:bodyPr spcFirstLastPara="1" wrap="square" lIns="91425" tIns="45700" rIns="91425" bIns="45700" anchor="t" anchorCtr="0">
            <a:noAutofit/>
          </a:bodyPr>
          <a:lstStyle/>
          <a:p>
            <a:pPr marL="457200" lvl="0" indent="-304800" algn="l" rtl="0">
              <a:spcBef>
                <a:spcPts val="360"/>
              </a:spcBef>
              <a:spcAft>
                <a:spcPts val="0"/>
              </a:spcAft>
              <a:buSzPts val="1200"/>
              <a:buChar char="▪"/>
            </a:pPr>
            <a:r>
              <a:rPr lang="en-US" sz="1900" b="0" dirty="0"/>
              <a:t>Uses residual blocks with skip connections between layers to bypass a few convolution layers at a time</a:t>
            </a:r>
            <a:endParaRPr sz="1900" b="0" dirty="0"/>
          </a:p>
          <a:p>
            <a:pPr marL="457200" lvl="0" indent="-304800" algn="l" rtl="0">
              <a:spcBef>
                <a:spcPts val="0"/>
              </a:spcBef>
              <a:spcAft>
                <a:spcPts val="0"/>
              </a:spcAft>
              <a:buSzPts val="1200"/>
              <a:buChar char="▪"/>
            </a:pPr>
            <a:r>
              <a:rPr lang="en-US" sz="1900" b="0" dirty="0"/>
              <a:t>Common architectures such as ResNet-50, 101, 152</a:t>
            </a:r>
            <a:endParaRPr sz="1900" b="0" dirty="0"/>
          </a:p>
          <a:p>
            <a:pPr marL="914400" lvl="1" indent="-304800" algn="l" rtl="0">
              <a:spcBef>
                <a:spcPts val="0"/>
              </a:spcBef>
              <a:spcAft>
                <a:spcPts val="0"/>
              </a:spcAft>
              <a:buSzPts val="1200"/>
              <a:buChar char="–"/>
            </a:pPr>
            <a:r>
              <a:rPr lang="en-US" sz="1800" dirty="0"/>
              <a:t>Indicates layers</a:t>
            </a:r>
            <a:endParaRPr sz="1800" dirty="0"/>
          </a:p>
          <a:p>
            <a:pPr marL="457200" lvl="0" indent="-304800" algn="l" rtl="0">
              <a:spcBef>
                <a:spcPts val="0"/>
              </a:spcBef>
              <a:spcAft>
                <a:spcPts val="0"/>
              </a:spcAft>
              <a:buSzPts val="1200"/>
              <a:buChar char="▪"/>
            </a:pPr>
            <a:r>
              <a:rPr lang="en-US" sz="1900" b="0" dirty="0"/>
              <a:t>ResNetV2 has last ReLU removed </a:t>
            </a:r>
          </a:p>
          <a:p>
            <a:pPr marL="457200" lvl="0" indent="-304800" algn="l" rtl="0">
              <a:spcBef>
                <a:spcPts val="0"/>
              </a:spcBef>
              <a:spcAft>
                <a:spcPts val="0"/>
              </a:spcAft>
              <a:buSzPts val="1200"/>
              <a:buChar char="▪"/>
            </a:pPr>
            <a:r>
              <a:rPr lang="en-US" sz="1900" b="0" dirty="0"/>
              <a:t>Use transfer learning on ResNetV2</a:t>
            </a:r>
            <a:endParaRPr sz="1900" b="0" dirty="0"/>
          </a:p>
          <a:p>
            <a:pPr marL="914400" lvl="1" indent="-304800" algn="l" rtl="0">
              <a:spcBef>
                <a:spcPts val="0"/>
              </a:spcBef>
              <a:spcAft>
                <a:spcPts val="0"/>
              </a:spcAft>
              <a:buSzPts val="1200"/>
              <a:buChar char="–"/>
            </a:pPr>
            <a:r>
              <a:rPr lang="en-US" sz="1800" dirty="0"/>
              <a:t>pre-trained on ImageNet</a:t>
            </a:r>
            <a:endParaRPr sz="1800" dirty="0"/>
          </a:p>
          <a:p>
            <a:pPr marL="914400" lvl="1" indent="-304800" algn="l" rtl="0">
              <a:spcBef>
                <a:spcPts val="0"/>
              </a:spcBef>
              <a:spcAft>
                <a:spcPts val="0"/>
              </a:spcAft>
              <a:buSzPts val="1200"/>
              <a:buChar char="–"/>
            </a:pPr>
            <a:r>
              <a:rPr lang="en-US" sz="1800" dirty="0"/>
              <a:t>first four residual blocks of layers were frozen</a:t>
            </a:r>
          </a:p>
          <a:p>
            <a:pPr marL="914400" lvl="1" indent="-304800" algn="l" rtl="0">
              <a:spcBef>
                <a:spcPts val="0"/>
              </a:spcBef>
              <a:spcAft>
                <a:spcPts val="0"/>
              </a:spcAft>
              <a:buSzPts val="1200"/>
              <a:buChar char="–"/>
            </a:pPr>
            <a:r>
              <a:rPr lang="en-US" sz="1800" dirty="0"/>
              <a:t>BN layers were retrained to improve training convergence</a:t>
            </a:r>
            <a:endParaRPr sz="1800" dirty="0"/>
          </a:p>
          <a:p>
            <a:pPr marL="457200" lvl="0" indent="-304800" algn="l" rtl="0">
              <a:spcBef>
                <a:spcPts val="0"/>
              </a:spcBef>
              <a:spcAft>
                <a:spcPts val="0"/>
              </a:spcAft>
              <a:buSzPts val="1200"/>
              <a:buChar char="▪"/>
            </a:pPr>
            <a:r>
              <a:rPr lang="en-US" sz="1900" b="0" dirty="0"/>
              <a:t>Added another FC layer with size 1024</a:t>
            </a:r>
            <a:endParaRPr sz="1900" b="0" dirty="0"/>
          </a:p>
          <a:p>
            <a:pPr marL="914400" lvl="1" indent="-304800" algn="l" rtl="0">
              <a:spcBef>
                <a:spcPts val="0"/>
              </a:spcBef>
              <a:spcAft>
                <a:spcPts val="0"/>
              </a:spcAft>
              <a:buSzPts val="1200"/>
              <a:buChar char="–"/>
            </a:pPr>
            <a:r>
              <a:rPr lang="en-US" sz="1800" dirty="0"/>
              <a:t>followed by dropout layer</a:t>
            </a:r>
            <a:endParaRPr sz="1800" dirty="0"/>
          </a:p>
          <a:p>
            <a:pPr marL="457200" lvl="0" indent="-304800" algn="l" rtl="0">
              <a:spcBef>
                <a:spcPts val="0"/>
              </a:spcBef>
              <a:spcAft>
                <a:spcPts val="0"/>
              </a:spcAft>
              <a:buSzPts val="1200"/>
              <a:buChar char="▪"/>
            </a:pPr>
            <a:r>
              <a:rPr lang="en-US" sz="1900" b="0" dirty="0"/>
              <a:t>New final FC placed and entire model is retrained</a:t>
            </a:r>
            <a:endParaRPr sz="1900" b="0" dirty="0"/>
          </a:p>
        </p:txBody>
      </p:sp>
      <p:sp>
        <p:nvSpPr>
          <p:cNvPr id="169" name="Google Shape;169;g24afecd1c9d_0_15"/>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pic>
        <p:nvPicPr>
          <p:cNvPr id="170" name="Google Shape;170;g24afecd1c9d_0_15"/>
          <p:cNvPicPr preferRelativeResize="0"/>
          <p:nvPr/>
        </p:nvPicPr>
        <p:blipFill>
          <a:blip r:embed="rId3">
            <a:alphaModFix/>
          </a:blip>
          <a:stretch>
            <a:fillRect/>
          </a:stretch>
        </p:blipFill>
        <p:spPr>
          <a:xfrm>
            <a:off x="1720187" y="1143000"/>
            <a:ext cx="5703626" cy="169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84d421c686_0_22"/>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Stacked Ensemble Learning Algorithm</a:t>
            </a:r>
            <a:endParaRPr/>
          </a:p>
        </p:txBody>
      </p:sp>
      <p:sp>
        <p:nvSpPr>
          <p:cNvPr id="177" name="Google Shape;177;g284d421c686_0_22"/>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 </a:t>
            </a:r>
            <a:endParaRPr/>
          </a:p>
        </p:txBody>
      </p:sp>
      <p:sp>
        <p:nvSpPr>
          <p:cNvPr id="178" name="Google Shape;178;g284d421c686_0_22"/>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pic>
        <p:nvPicPr>
          <p:cNvPr id="179" name="Google Shape;179;g284d421c686_0_22"/>
          <p:cNvPicPr preferRelativeResize="0"/>
          <p:nvPr/>
        </p:nvPicPr>
        <p:blipFill>
          <a:blip r:embed="rId3">
            <a:alphaModFix/>
          </a:blip>
          <a:stretch>
            <a:fillRect/>
          </a:stretch>
        </p:blipFill>
        <p:spPr>
          <a:xfrm>
            <a:off x="1120868" y="1447800"/>
            <a:ext cx="7168356" cy="502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86e7f27708_0_16"/>
          <p:cNvSpPr txBox="1">
            <a:spLocks noGrp="1"/>
          </p:cNvSpPr>
          <p:nvPr>
            <p:ph type="title"/>
          </p:nvPr>
        </p:nvSpPr>
        <p:spPr>
          <a:xfrm>
            <a:off x="1447800" y="381000"/>
            <a:ext cx="7391400" cy="76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Benefits of this model</a:t>
            </a:r>
            <a:endParaRPr/>
          </a:p>
        </p:txBody>
      </p:sp>
      <p:sp>
        <p:nvSpPr>
          <p:cNvPr id="186" name="Google Shape;186;g286e7f27708_0_16"/>
          <p:cNvSpPr txBox="1">
            <a:spLocks noGrp="1"/>
          </p:cNvSpPr>
          <p:nvPr>
            <p:ph type="body" idx="1"/>
          </p:nvPr>
        </p:nvSpPr>
        <p:spPr>
          <a:xfrm>
            <a:off x="304800" y="1447800"/>
            <a:ext cx="8534400" cy="50292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b="0"/>
              <a:t>It can achieve higher accuracy than individual ResNet models.</a:t>
            </a:r>
            <a:endParaRPr b="0"/>
          </a:p>
          <a:p>
            <a:pPr marL="457200" lvl="0" indent="0" algn="l" rtl="0">
              <a:spcBef>
                <a:spcPts val="360"/>
              </a:spcBef>
              <a:spcAft>
                <a:spcPts val="0"/>
              </a:spcAft>
              <a:buNone/>
            </a:pPr>
            <a:endParaRPr b="0"/>
          </a:p>
          <a:p>
            <a:pPr marL="457200" lvl="0" indent="-342900" algn="l" rtl="0">
              <a:spcBef>
                <a:spcPts val="360"/>
              </a:spcBef>
              <a:spcAft>
                <a:spcPts val="0"/>
              </a:spcAft>
              <a:buSzPts val="1800"/>
              <a:buChar char="▪"/>
            </a:pPr>
            <a:r>
              <a:rPr lang="en-US" b="0"/>
              <a:t>It is more robust to overfitting.</a:t>
            </a:r>
            <a:endParaRPr b="0"/>
          </a:p>
          <a:p>
            <a:pPr marL="0" lvl="0" indent="0" algn="l" rtl="0">
              <a:spcBef>
                <a:spcPts val="360"/>
              </a:spcBef>
              <a:spcAft>
                <a:spcPts val="0"/>
              </a:spcAft>
              <a:buNone/>
            </a:pPr>
            <a:endParaRPr b="0"/>
          </a:p>
          <a:p>
            <a:pPr marL="457200" lvl="0" indent="-342900" algn="l" rtl="0">
              <a:spcBef>
                <a:spcPts val="360"/>
              </a:spcBef>
              <a:spcAft>
                <a:spcPts val="0"/>
              </a:spcAft>
              <a:buSzPts val="1800"/>
              <a:buChar char="▪"/>
            </a:pPr>
            <a:r>
              <a:rPr lang="en-US" b="0"/>
              <a:t>It is flexible and can be used with any type of ResNet model.</a:t>
            </a:r>
            <a:endParaRPr b="0"/>
          </a:p>
        </p:txBody>
      </p:sp>
      <p:sp>
        <p:nvSpPr>
          <p:cNvPr id="187" name="Google Shape;187;g286e7f27708_0_16"/>
          <p:cNvSpPr txBox="1">
            <a:spLocks noGrp="1"/>
          </p:cNvSpPr>
          <p:nvPr>
            <p:ph type="sldNum" idx="12"/>
          </p:nvPr>
        </p:nvSpPr>
        <p:spPr>
          <a:xfrm>
            <a:off x="6553200" y="6553200"/>
            <a:ext cx="2133600" cy="263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3035</Words>
  <Application>Microsoft Office PowerPoint</Application>
  <PresentationFormat>On-screen Show (4:3)</PresentationFormat>
  <Paragraphs>735</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Noto Sans Symbols</vt:lpstr>
      <vt:lpstr>2_UNR-landscape</vt:lpstr>
      <vt:lpstr>An integrated framework for breast mass classification and diagnosis using stacked ensemble of residual neural networks https://doi.org/10.1038/s41598-022-15632-6</vt:lpstr>
      <vt:lpstr>Introduction</vt:lpstr>
      <vt:lpstr>CAD Systems</vt:lpstr>
      <vt:lpstr>CAD Systems Cont.</vt:lpstr>
      <vt:lpstr>Literature Review</vt:lpstr>
      <vt:lpstr>Overview of the Framework</vt:lpstr>
      <vt:lpstr>ResNet base model</vt:lpstr>
      <vt:lpstr>Stacked Ensemble Learning Algorithm</vt:lpstr>
      <vt:lpstr>Benefits of this model</vt:lpstr>
      <vt:lpstr>Overall Framework</vt:lpstr>
      <vt:lpstr>Dataset</vt:lpstr>
      <vt:lpstr>Dataset</vt:lpstr>
      <vt:lpstr>Dataset</vt:lpstr>
      <vt:lpstr>Dataset Sample</vt:lpstr>
      <vt:lpstr>Dataset Sample</vt:lpstr>
      <vt:lpstr>Data Preparation</vt:lpstr>
      <vt:lpstr>Hyperparameters</vt:lpstr>
      <vt:lpstr>Evaluation Matrices</vt:lpstr>
      <vt:lpstr>Quantitative Classification Results</vt:lpstr>
      <vt:lpstr>Results</vt:lpstr>
      <vt:lpstr>Results</vt:lpstr>
      <vt:lpstr>Results</vt:lpstr>
      <vt:lpstr>Quantitative Classification Results</vt:lpstr>
      <vt:lpstr>Quantitative Classification Results</vt:lpstr>
      <vt:lpstr>Results</vt:lpstr>
      <vt:lpstr>Results</vt:lpstr>
      <vt:lpstr>Results</vt:lpstr>
      <vt:lpstr>Comparison with previous methods</vt:lpstr>
      <vt:lpstr>Comparison with previous methods</vt:lpstr>
      <vt:lpstr>Comparison with previous methods</vt:lpstr>
      <vt:lpstr>Comparison with previous methods</vt:lpstr>
      <vt:lpstr>Discussion</vt:lpstr>
      <vt:lpstr>Improvements</vt:lpstr>
      <vt:lpstr> </vt:lpstr>
      <vt:lpstr>Confusion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integrated framework for breast mass classification and diagnosis using stacked ensemble of residual neural networks https://doi.org/10.1038/s41598-022-15632-6</dc:title>
  <dc:creator>Alireza Tavakkoli</dc:creator>
  <cp:lastModifiedBy>Ayesh Meepaganithage</cp:lastModifiedBy>
  <cp:revision>3</cp:revision>
  <dcterms:created xsi:type="dcterms:W3CDTF">2019-01-03T19:48:27Z</dcterms:created>
  <dcterms:modified xsi:type="dcterms:W3CDTF">2023-10-05T01:59:13Z</dcterms:modified>
</cp:coreProperties>
</file>