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9ea933f9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9ea933f9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fractal signature typically includes a set of mathematical or statistical measurements that characterize the fractal's key attributes. </a:t>
            </a:r>
            <a:endParaRPr/>
          </a:p>
          <a:p>
            <a:pPr indent="-298450" lvl="0" marL="457200" rtl="0" algn="l">
              <a:spcBef>
                <a:spcPts val="0"/>
              </a:spcBef>
              <a:spcAft>
                <a:spcPts val="0"/>
              </a:spcAft>
              <a:buSzPts val="1100"/>
              <a:buChar char="●"/>
            </a:pPr>
            <a:r>
              <a:rPr lang="en"/>
              <a:t>self-similarity scaling  that describe how the fractal pattern repeats itself at different levels of magnification.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9ea933f9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9ea933f9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Root mean square slope (RMS s) is calculated from the slope distribution of each point on the contour and is used as a feature to distinguish between benign and malignant masses.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9ea933f9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9ea933f9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artificial neural network (ANN)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9ea933f9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89ea933f9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9ea933f9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89ea933f9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9ea933f98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89ea933f9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9ea933f9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9ea933f9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90164e20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90164e20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Fractal analysis in breast cancer images involves quantifying the complex, self-similar patterns and structures present within breast tissue or lesions.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890164e20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890164e20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90164e20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90164e20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90164e20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890164e20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890164e20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890164e20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9ea933f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9ea933f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9ea933f9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9ea933f9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Autocorrelation, also known as serial correlation or self-correlation, is a statistical concept that measures the degree to which a data series is correlated with itself at different time lags. </a:t>
            </a:r>
            <a:endParaRPr/>
          </a:p>
          <a:p>
            <a:pPr indent="-298450" lvl="0" marL="457200" rtl="0" algn="l">
              <a:spcBef>
                <a:spcPts val="0"/>
              </a:spcBef>
              <a:spcAft>
                <a:spcPts val="0"/>
              </a:spcAft>
              <a:buSzPts val="1100"/>
              <a:buChar char="●"/>
            </a:pPr>
            <a:r>
              <a:rPr lang="en"/>
              <a:t>The fractal dimension indicates self-similarity and local non-smooth fluctuations in the signature, with larger D values indicating more pronounced local fluctuations, serving as a feature to distinguish between benign and malignant masses in 1D signatures.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9ea933f9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9ea933f9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Breast masses in mammography classification with local contour features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solidFill>
                  <a:schemeClr val="dk1"/>
                </a:solidFill>
              </a:rPr>
              <a:t>Brian </a:t>
            </a:r>
            <a:r>
              <a:rPr lang="en">
                <a:solidFill>
                  <a:schemeClr val="dk1"/>
                </a:solidFill>
              </a:rPr>
              <a:t>Székely </a:t>
            </a:r>
            <a:r>
              <a:rPr lang="en">
                <a:solidFill>
                  <a:schemeClr val="dk1"/>
                </a:solidFill>
              </a:rPr>
              <a:t>and Gaurav Srikar</a:t>
            </a:r>
            <a:endParaRPr>
              <a:solidFill>
                <a:schemeClr val="dk1"/>
              </a:solidFill>
            </a:endParaRPr>
          </a:p>
          <a:p>
            <a:pPr indent="0" lvl="0" marL="0" rtl="0" algn="ctr">
              <a:spcBef>
                <a:spcPts val="0"/>
              </a:spcBef>
              <a:spcAft>
                <a:spcPts val="0"/>
              </a:spcAft>
              <a:buNone/>
            </a:pPr>
            <a: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Fractal Signature</a:t>
            </a:r>
            <a:endParaRPr/>
          </a:p>
        </p:txBody>
      </p:sp>
      <p:sp>
        <p:nvSpPr>
          <p:cNvPr id="127" name="Google Shape;127;p22"/>
          <p:cNvSpPr txBox="1"/>
          <p:nvPr>
            <p:ph idx="1" type="body"/>
          </p:nvPr>
        </p:nvSpPr>
        <p:spPr>
          <a:xfrm>
            <a:off x="6408650" y="4441775"/>
            <a:ext cx="1405200" cy="76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Dong, 2008</a:t>
            </a:r>
            <a:endParaRPr>
              <a:solidFill>
                <a:schemeClr val="dk1"/>
              </a:solidFill>
            </a:endParaRPr>
          </a:p>
        </p:txBody>
      </p:sp>
      <p:pic>
        <p:nvPicPr>
          <p:cNvPr id="128" name="Google Shape;128;p22"/>
          <p:cNvPicPr preferRelativeResize="0"/>
          <p:nvPr/>
        </p:nvPicPr>
        <p:blipFill rotWithShape="1">
          <a:blip r:embed="rId3">
            <a:alphaModFix/>
          </a:blip>
          <a:srcRect b="5141" l="0" r="0" t="0"/>
          <a:stretch/>
        </p:blipFill>
        <p:spPr>
          <a:xfrm>
            <a:off x="895100" y="1279562"/>
            <a:ext cx="6918824" cy="316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RMS slope</a:t>
            </a:r>
            <a:endParaRPr/>
          </a:p>
        </p:txBody>
      </p:sp>
      <p:sp>
        <p:nvSpPr>
          <p:cNvPr id="134" name="Google Shape;134;p23"/>
          <p:cNvSpPr txBox="1"/>
          <p:nvPr>
            <p:ph idx="1" type="body"/>
          </p:nvPr>
        </p:nvSpPr>
        <p:spPr>
          <a:xfrm>
            <a:off x="311700" y="712925"/>
            <a:ext cx="4330800" cy="42123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chemeClr val="dk1"/>
              </a:buClr>
              <a:buSzPct val="100000"/>
              <a:buChar char="●"/>
            </a:pPr>
            <a:r>
              <a:rPr lang="en">
                <a:solidFill>
                  <a:schemeClr val="dk1"/>
                </a:solidFill>
              </a:rPr>
              <a:t>RMS slope s is a feature used to describe the shape of a contour.</a:t>
            </a:r>
            <a:endParaRPr>
              <a:solidFill>
                <a:schemeClr val="dk1"/>
              </a:solidFill>
            </a:endParaRPr>
          </a:p>
          <a:p>
            <a:pPr indent="0" lvl="0" marL="0" rtl="0" algn="l">
              <a:spcBef>
                <a:spcPts val="1200"/>
              </a:spcBef>
              <a:spcAft>
                <a:spcPts val="0"/>
              </a:spcAft>
              <a:buNone/>
            </a:pPr>
            <a:r>
              <a:t/>
            </a:r>
            <a:endParaRPr>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It measures the variation in slope along the contour, where a smooth contour has slow and regular slope variation, while an irregular contour exhibits drastic slope changes.</a:t>
            </a:r>
            <a:endParaRPr>
              <a:solidFill>
                <a:schemeClr val="dk1"/>
              </a:solidFill>
            </a:endParaRPr>
          </a:p>
          <a:p>
            <a:pPr indent="0" lvl="0" marL="0" rtl="0" algn="l">
              <a:spcBef>
                <a:spcPts val="1200"/>
              </a:spcBef>
              <a:spcAft>
                <a:spcPts val="0"/>
              </a:spcAft>
              <a:buNone/>
            </a:pPr>
            <a:r>
              <a:t/>
            </a:r>
            <a:endParaRPr>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Benign masses tend to have smaller RMS slope values with gentler fluctuations, whereas malignant masses have larger RMS s values with more violent fluctuations, resulting in a wider variation range for RMS s in malignant masses.</a:t>
            </a:r>
            <a:endParaRPr>
              <a:solidFill>
                <a:schemeClr val="dk1"/>
              </a:solidFill>
            </a:endParaRPr>
          </a:p>
        </p:txBody>
      </p:sp>
      <p:pic>
        <p:nvPicPr>
          <p:cNvPr id="135" name="Google Shape;135;p23"/>
          <p:cNvPicPr preferRelativeResize="0"/>
          <p:nvPr/>
        </p:nvPicPr>
        <p:blipFill>
          <a:blip r:embed="rId3">
            <a:alphaModFix/>
          </a:blip>
          <a:stretch>
            <a:fillRect/>
          </a:stretch>
        </p:blipFill>
        <p:spPr>
          <a:xfrm>
            <a:off x="4830125" y="1201650"/>
            <a:ext cx="4196701" cy="2740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7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Classifiers</a:t>
            </a:r>
            <a:endParaRPr/>
          </a:p>
        </p:txBody>
      </p:sp>
      <p:sp>
        <p:nvSpPr>
          <p:cNvPr id="141" name="Google Shape;141;p24"/>
          <p:cNvSpPr txBox="1"/>
          <p:nvPr>
            <p:ph idx="1" type="body"/>
          </p:nvPr>
        </p:nvSpPr>
        <p:spPr>
          <a:xfrm>
            <a:off x="311700" y="720900"/>
            <a:ext cx="8520600" cy="3416400"/>
          </a:xfrm>
          <a:prstGeom prst="rect">
            <a:avLst/>
          </a:prstGeom>
        </p:spPr>
        <p:txBody>
          <a:bodyPr anchorCtr="0" anchor="t" bIns="91425" lIns="91425" spcFirstLastPara="1" rIns="91425" wrap="square" tIns="91425">
            <a:noAutofit/>
          </a:bodyPr>
          <a:lstStyle/>
          <a:p>
            <a:pPr indent="-332105" lvl="0" marL="457200" rtl="0" algn="l">
              <a:lnSpc>
                <a:spcPct val="200000"/>
              </a:lnSpc>
              <a:spcBef>
                <a:spcPts val="0"/>
              </a:spcBef>
              <a:spcAft>
                <a:spcPts val="0"/>
              </a:spcAft>
              <a:buClr>
                <a:schemeClr val="dk1"/>
              </a:buClr>
              <a:buSzPts val="1630"/>
              <a:buChar char="●"/>
            </a:pPr>
            <a:r>
              <a:rPr lang="en" sz="1629">
                <a:solidFill>
                  <a:schemeClr val="dk1"/>
                </a:solidFill>
              </a:rPr>
              <a:t>Classification Methods: KNN, SVM, and ANN are employed for breast mass classification.</a:t>
            </a:r>
            <a:endParaRPr sz="1629">
              <a:solidFill>
                <a:schemeClr val="dk1"/>
              </a:solidFill>
            </a:endParaRPr>
          </a:p>
          <a:p>
            <a:pPr indent="-332105" lvl="0" marL="457200" rtl="0" algn="l">
              <a:lnSpc>
                <a:spcPct val="200000"/>
              </a:lnSpc>
              <a:spcBef>
                <a:spcPts val="0"/>
              </a:spcBef>
              <a:spcAft>
                <a:spcPts val="0"/>
              </a:spcAft>
              <a:buClr>
                <a:schemeClr val="dk1"/>
              </a:buClr>
              <a:buSzPts val="1630"/>
              <a:buChar char="●"/>
            </a:pPr>
            <a:r>
              <a:rPr lang="en" sz="1629">
                <a:solidFill>
                  <a:schemeClr val="dk1"/>
                </a:solidFill>
              </a:rPr>
              <a:t>KNN Setting: KNN classifier uses K = 1.</a:t>
            </a:r>
            <a:endParaRPr sz="1629">
              <a:solidFill>
                <a:schemeClr val="dk1"/>
              </a:solidFill>
            </a:endParaRPr>
          </a:p>
          <a:p>
            <a:pPr indent="-332105" lvl="0" marL="457200" rtl="0" algn="l">
              <a:lnSpc>
                <a:spcPct val="200000"/>
              </a:lnSpc>
              <a:spcBef>
                <a:spcPts val="0"/>
              </a:spcBef>
              <a:spcAft>
                <a:spcPts val="0"/>
              </a:spcAft>
              <a:buClr>
                <a:schemeClr val="dk1"/>
              </a:buClr>
              <a:buSzPts val="1630"/>
              <a:buChar char="●"/>
            </a:pPr>
            <a:r>
              <a:rPr lang="en" sz="1629">
                <a:solidFill>
                  <a:schemeClr val="dk1"/>
                </a:solidFill>
              </a:rPr>
              <a:t>SVM Configuration: A linear SVM classifier is utilized.</a:t>
            </a:r>
            <a:endParaRPr sz="1629">
              <a:solidFill>
                <a:schemeClr val="dk1"/>
              </a:solidFill>
            </a:endParaRPr>
          </a:p>
          <a:p>
            <a:pPr indent="-332105" lvl="0" marL="457200" rtl="0" algn="l">
              <a:lnSpc>
                <a:spcPct val="200000"/>
              </a:lnSpc>
              <a:spcBef>
                <a:spcPts val="0"/>
              </a:spcBef>
              <a:spcAft>
                <a:spcPts val="0"/>
              </a:spcAft>
              <a:buClr>
                <a:schemeClr val="dk1"/>
              </a:buClr>
              <a:buSzPts val="1630"/>
              <a:buChar char="●"/>
            </a:pPr>
            <a:r>
              <a:rPr lang="en" sz="1629">
                <a:solidFill>
                  <a:schemeClr val="dk1"/>
                </a:solidFill>
              </a:rPr>
              <a:t>ANN Configuration: ANN has a hidden layer with 10 nodes and random weight initialization.</a:t>
            </a:r>
            <a:endParaRPr sz="1629">
              <a:solidFill>
                <a:schemeClr val="dk1"/>
              </a:solidFill>
            </a:endParaRPr>
          </a:p>
          <a:p>
            <a:pPr indent="-332105" lvl="0" marL="457200" rtl="0" algn="l">
              <a:lnSpc>
                <a:spcPct val="200000"/>
              </a:lnSpc>
              <a:spcBef>
                <a:spcPts val="0"/>
              </a:spcBef>
              <a:spcAft>
                <a:spcPts val="0"/>
              </a:spcAft>
              <a:buClr>
                <a:schemeClr val="dk1"/>
              </a:buClr>
              <a:buSzPts val="1630"/>
              <a:buChar char="●"/>
            </a:pPr>
            <a:r>
              <a:rPr lang="en" sz="1629">
                <a:solidFill>
                  <a:schemeClr val="dk1"/>
                </a:solidFill>
              </a:rPr>
              <a:t>Data Split: The dataset is divided into 300 training and 23 testing contours.</a:t>
            </a:r>
            <a:endParaRPr sz="1629">
              <a:solidFill>
                <a:schemeClr val="dk1"/>
              </a:solidFill>
            </a:endParaRPr>
          </a:p>
          <a:p>
            <a:pPr indent="-332105" lvl="0" marL="457200" rtl="0" algn="l">
              <a:lnSpc>
                <a:spcPct val="200000"/>
              </a:lnSpc>
              <a:spcBef>
                <a:spcPts val="0"/>
              </a:spcBef>
              <a:spcAft>
                <a:spcPts val="0"/>
              </a:spcAft>
              <a:buClr>
                <a:schemeClr val="dk1"/>
              </a:buClr>
              <a:buSzPts val="1630"/>
              <a:buChar char="●"/>
            </a:pPr>
            <a:r>
              <a:rPr lang="en" sz="1629">
                <a:solidFill>
                  <a:schemeClr val="dk1"/>
                </a:solidFill>
              </a:rPr>
              <a:t>Software: MATLAB R2015b</a:t>
            </a:r>
            <a:endParaRPr sz="1629">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147" name="Google Shape;147;p25"/>
          <p:cNvSpPr txBox="1"/>
          <p:nvPr/>
        </p:nvSpPr>
        <p:spPr>
          <a:xfrm>
            <a:off x="5324975" y="2275400"/>
            <a:ext cx="2856600" cy="492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000">
                <a:solidFill>
                  <a:schemeClr val="dk1"/>
                </a:solidFill>
              </a:rPr>
              <a:t>The bar chart of accuracy for four features used KNN, SVM and ANN classifier.</a:t>
            </a:r>
            <a:endParaRPr sz="1000">
              <a:solidFill>
                <a:schemeClr val="dk1"/>
              </a:solidFill>
            </a:endParaRPr>
          </a:p>
        </p:txBody>
      </p:sp>
      <p:pic>
        <p:nvPicPr>
          <p:cNvPr id="148" name="Google Shape;148;p25"/>
          <p:cNvPicPr preferRelativeResize="0"/>
          <p:nvPr/>
        </p:nvPicPr>
        <p:blipFill>
          <a:blip r:embed="rId3">
            <a:alphaModFix/>
          </a:blip>
          <a:stretch>
            <a:fillRect/>
          </a:stretch>
        </p:blipFill>
        <p:spPr>
          <a:xfrm>
            <a:off x="5324948" y="554398"/>
            <a:ext cx="2856674" cy="1779051"/>
          </a:xfrm>
          <a:prstGeom prst="rect">
            <a:avLst/>
          </a:prstGeom>
          <a:noFill/>
          <a:ln>
            <a:noFill/>
          </a:ln>
        </p:spPr>
      </p:pic>
      <p:grpSp>
        <p:nvGrpSpPr>
          <p:cNvPr id="149" name="Google Shape;149;p25"/>
          <p:cNvGrpSpPr/>
          <p:nvPr/>
        </p:nvGrpSpPr>
        <p:grpSpPr>
          <a:xfrm>
            <a:off x="692700" y="1219713"/>
            <a:ext cx="3906784" cy="2704075"/>
            <a:chOff x="692700" y="1219713"/>
            <a:chExt cx="3906784" cy="2704075"/>
          </a:xfrm>
        </p:grpSpPr>
        <p:pic>
          <p:nvPicPr>
            <p:cNvPr id="150" name="Google Shape;150;p25"/>
            <p:cNvPicPr preferRelativeResize="0"/>
            <p:nvPr/>
          </p:nvPicPr>
          <p:blipFill rotWithShape="1">
            <a:blip r:embed="rId4">
              <a:alphaModFix/>
            </a:blip>
            <a:srcRect b="89408" l="0" r="17369" t="0"/>
            <a:stretch/>
          </p:blipFill>
          <p:spPr>
            <a:xfrm>
              <a:off x="692700" y="1219713"/>
              <a:ext cx="3906775" cy="288174"/>
            </a:xfrm>
            <a:prstGeom prst="rect">
              <a:avLst/>
            </a:prstGeom>
            <a:noFill/>
            <a:ln>
              <a:noFill/>
            </a:ln>
          </p:spPr>
        </p:pic>
        <p:pic>
          <p:nvPicPr>
            <p:cNvPr id="151" name="Google Shape;151;p25"/>
            <p:cNvPicPr preferRelativeResize="0"/>
            <p:nvPr/>
          </p:nvPicPr>
          <p:blipFill rotWithShape="1">
            <a:blip r:embed="rId4">
              <a:alphaModFix/>
            </a:blip>
            <a:srcRect b="0" l="0" r="89425" t="9502"/>
            <a:stretch/>
          </p:blipFill>
          <p:spPr>
            <a:xfrm>
              <a:off x="692700" y="1461663"/>
              <a:ext cx="794127" cy="2462125"/>
            </a:xfrm>
            <a:prstGeom prst="rect">
              <a:avLst/>
            </a:prstGeom>
            <a:noFill/>
            <a:ln>
              <a:noFill/>
            </a:ln>
          </p:spPr>
        </p:pic>
        <p:pic>
          <p:nvPicPr>
            <p:cNvPr id="152" name="Google Shape;152;p25"/>
            <p:cNvPicPr preferRelativeResize="0"/>
            <p:nvPr/>
          </p:nvPicPr>
          <p:blipFill rotWithShape="1">
            <a:blip r:embed="rId4">
              <a:alphaModFix/>
            </a:blip>
            <a:srcRect b="0" l="21642" r="67783" t="9502"/>
            <a:stretch/>
          </p:blipFill>
          <p:spPr>
            <a:xfrm>
              <a:off x="1486824" y="1461663"/>
              <a:ext cx="794127" cy="2462125"/>
            </a:xfrm>
            <a:prstGeom prst="rect">
              <a:avLst/>
            </a:prstGeom>
            <a:noFill/>
            <a:ln>
              <a:noFill/>
            </a:ln>
          </p:spPr>
        </p:pic>
        <p:pic>
          <p:nvPicPr>
            <p:cNvPr id="153" name="Google Shape;153;p25"/>
            <p:cNvPicPr preferRelativeResize="0"/>
            <p:nvPr/>
          </p:nvPicPr>
          <p:blipFill rotWithShape="1">
            <a:blip r:embed="rId4">
              <a:alphaModFix/>
            </a:blip>
            <a:srcRect b="0" l="43728" r="45696" t="9502"/>
            <a:stretch/>
          </p:blipFill>
          <p:spPr>
            <a:xfrm>
              <a:off x="2276728" y="1461663"/>
              <a:ext cx="794127" cy="2462125"/>
            </a:xfrm>
            <a:prstGeom prst="rect">
              <a:avLst/>
            </a:prstGeom>
            <a:noFill/>
            <a:ln>
              <a:noFill/>
            </a:ln>
          </p:spPr>
        </p:pic>
        <p:pic>
          <p:nvPicPr>
            <p:cNvPr id="154" name="Google Shape;154;p25"/>
            <p:cNvPicPr preferRelativeResize="0"/>
            <p:nvPr/>
          </p:nvPicPr>
          <p:blipFill rotWithShape="1">
            <a:blip r:embed="rId4">
              <a:alphaModFix/>
            </a:blip>
            <a:srcRect b="0" l="66647" r="22777" t="9502"/>
            <a:stretch/>
          </p:blipFill>
          <p:spPr>
            <a:xfrm>
              <a:off x="3051224" y="1461663"/>
              <a:ext cx="794127" cy="2462125"/>
            </a:xfrm>
            <a:prstGeom prst="rect">
              <a:avLst/>
            </a:prstGeom>
            <a:noFill/>
            <a:ln>
              <a:noFill/>
            </a:ln>
          </p:spPr>
        </p:pic>
        <p:pic>
          <p:nvPicPr>
            <p:cNvPr id="155" name="Google Shape;155;p25"/>
            <p:cNvPicPr preferRelativeResize="0"/>
            <p:nvPr/>
          </p:nvPicPr>
          <p:blipFill rotWithShape="1">
            <a:blip r:embed="rId4">
              <a:alphaModFix/>
            </a:blip>
            <a:srcRect b="0" l="89425" r="0" t="9502"/>
            <a:stretch/>
          </p:blipFill>
          <p:spPr>
            <a:xfrm>
              <a:off x="3805356" y="1461663"/>
              <a:ext cx="794127" cy="2462125"/>
            </a:xfrm>
            <a:prstGeom prst="rect">
              <a:avLst/>
            </a:prstGeom>
            <a:noFill/>
            <a:ln>
              <a:noFill/>
            </a:ln>
          </p:spPr>
        </p:pic>
        <p:sp>
          <p:nvSpPr>
            <p:cNvPr id="156" name="Google Shape;156;p25"/>
            <p:cNvSpPr/>
            <p:nvPr/>
          </p:nvSpPr>
          <p:spPr>
            <a:xfrm>
              <a:off x="2389025" y="3646903"/>
              <a:ext cx="410400" cy="189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5"/>
            <p:cNvSpPr/>
            <p:nvPr/>
          </p:nvSpPr>
          <p:spPr>
            <a:xfrm>
              <a:off x="3143375" y="3646903"/>
              <a:ext cx="410400" cy="189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5"/>
            <p:cNvSpPr/>
            <p:nvPr/>
          </p:nvSpPr>
          <p:spPr>
            <a:xfrm>
              <a:off x="3897725" y="3646903"/>
              <a:ext cx="410400" cy="189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159" name="Google Shape;159;p25"/>
          <p:cNvPicPr preferRelativeResize="0"/>
          <p:nvPr/>
        </p:nvPicPr>
        <p:blipFill>
          <a:blip r:embed="rId5">
            <a:alphaModFix/>
          </a:blip>
          <a:stretch>
            <a:fillRect/>
          </a:stretch>
        </p:blipFill>
        <p:spPr>
          <a:xfrm>
            <a:off x="5324951" y="2865975"/>
            <a:ext cx="2856676" cy="1753294"/>
          </a:xfrm>
          <a:prstGeom prst="rect">
            <a:avLst/>
          </a:prstGeom>
          <a:noFill/>
          <a:ln>
            <a:noFill/>
          </a:ln>
        </p:spPr>
      </p:pic>
      <p:sp>
        <p:nvSpPr>
          <p:cNvPr id="160" name="Google Shape;160;p25"/>
          <p:cNvSpPr txBox="1"/>
          <p:nvPr/>
        </p:nvSpPr>
        <p:spPr>
          <a:xfrm>
            <a:off x="5324988" y="4568650"/>
            <a:ext cx="2856600" cy="64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000">
                <a:solidFill>
                  <a:schemeClr val="dk1"/>
                </a:solidFill>
              </a:rPr>
              <a:t>The bar chart of accuracy, sensitivity and specificity for our method compared with existing method used SVM clas</a:t>
            </a:r>
            <a:r>
              <a:rPr lang="en" sz="1000">
                <a:solidFill>
                  <a:schemeClr val="dk1"/>
                </a:solidFill>
              </a:rPr>
              <a:t>sifier.</a:t>
            </a:r>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pic>
        <p:nvPicPr>
          <p:cNvPr id="166" name="Google Shape;166;p26"/>
          <p:cNvPicPr preferRelativeResize="0"/>
          <p:nvPr/>
        </p:nvPicPr>
        <p:blipFill rotWithShape="1">
          <a:blip r:embed="rId3">
            <a:alphaModFix/>
          </a:blip>
          <a:srcRect b="0" l="0" r="67481" t="0"/>
          <a:stretch/>
        </p:blipFill>
        <p:spPr>
          <a:xfrm>
            <a:off x="886200" y="554088"/>
            <a:ext cx="3445063" cy="1874208"/>
          </a:xfrm>
          <a:prstGeom prst="rect">
            <a:avLst/>
          </a:prstGeom>
          <a:noFill/>
          <a:ln>
            <a:noFill/>
          </a:ln>
        </p:spPr>
      </p:pic>
      <p:sp>
        <p:nvSpPr>
          <p:cNvPr id="167" name="Google Shape;167;p26"/>
          <p:cNvSpPr txBox="1"/>
          <p:nvPr/>
        </p:nvSpPr>
        <p:spPr>
          <a:xfrm>
            <a:off x="853500" y="2402400"/>
            <a:ext cx="3513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Curve of sections vs. accuracy with KNN.</a:t>
            </a:r>
            <a:endParaRPr sz="1000">
              <a:solidFill>
                <a:schemeClr val="dk1"/>
              </a:solidFill>
            </a:endParaRPr>
          </a:p>
        </p:txBody>
      </p:sp>
      <p:pic>
        <p:nvPicPr>
          <p:cNvPr id="168" name="Google Shape;168;p26"/>
          <p:cNvPicPr preferRelativeResize="0"/>
          <p:nvPr/>
        </p:nvPicPr>
        <p:blipFill rotWithShape="1">
          <a:blip r:embed="rId3">
            <a:alphaModFix/>
          </a:blip>
          <a:srcRect b="0" l="33997" r="33549" t="0"/>
          <a:stretch/>
        </p:blipFill>
        <p:spPr>
          <a:xfrm>
            <a:off x="4812156" y="554088"/>
            <a:ext cx="3389243" cy="1874208"/>
          </a:xfrm>
          <a:prstGeom prst="rect">
            <a:avLst/>
          </a:prstGeom>
          <a:noFill/>
          <a:ln>
            <a:noFill/>
          </a:ln>
        </p:spPr>
      </p:pic>
      <p:pic>
        <p:nvPicPr>
          <p:cNvPr id="169" name="Google Shape;169;p26"/>
          <p:cNvPicPr preferRelativeResize="0"/>
          <p:nvPr/>
        </p:nvPicPr>
        <p:blipFill rotWithShape="1">
          <a:blip r:embed="rId3">
            <a:alphaModFix/>
          </a:blip>
          <a:srcRect b="0" l="67481" r="0" t="0"/>
          <a:stretch/>
        </p:blipFill>
        <p:spPr>
          <a:xfrm>
            <a:off x="2810864" y="2895297"/>
            <a:ext cx="3445063" cy="1874174"/>
          </a:xfrm>
          <a:prstGeom prst="rect">
            <a:avLst/>
          </a:prstGeom>
          <a:noFill/>
          <a:ln>
            <a:noFill/>
          </a:ln>
        </p:spPr>
      </p:pic>
      <p:sp>
        <p:nvSpPr>
          <p:cNvPr id="170" name="Google Shape;170;p26"/>
          <p:cNvSpPr txBox="1"/>
          <p:nvPr/>
        </p:nvSpPr>
        <p:spPr>
          <a:xfrm>
            <a:off x="4749825" y="2402400"/>
            <a:ext cx="3513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Curve of sections vs. accuracy with SVM.</a:t>
            </a:r>
            <a:endParaRPr sz="1000">
              <a:solidFill>
                <a:schemeClr val="dk1"/>
              </a:solidFill>
            </a:endParaRPr>
          </a:p>
        </p:txBody>
      </p:sp>
      <p:sp>
        <p:nvSpPr>
          <p:cNvPr id="171" name="Google Shape;171;p26"/>
          <p:cNvSpPr txBox="1"/>
          <p:nvPr/>
        </p:nvSpPr>
        <p:spPr>
          <a:xfrm>
            <a:off x="2776450" y="4730125"/>
            <a:ext cx="3513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Curve of sections vs. accuracy with ANN.</a:t>
            </a:r>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177" name="Google Shape;177;p27"/>
          <p:cNvSpPr txBox="1"/>
          <p:nvPr>
            <p:ph idx="1" type="body"/>
          </p:nvPr>
        </p:nvSpPr>
        <p:spPr>
          <a:xfrm>
            <a:off x="311700" y="771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a:t>
            </a:r>
            <a:r>
              <a:rPr lang="en">
                <a:solidFill>
                  <a:schemeClr val="dk1"/>
                </a:solidFill>
              </a:rPr>
              <a:t>he selection of N and some texture features could be studied for improving the classification performances.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can choose more cases in order that our study has a wider application range.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More advanced classification methods such as deep neural network can be used to improve the classification accuracy.</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a:t>
            </a:r>
            <a:endParaRPr/>
          </a:p>
        </p:txBody>
      </p:sp>
      <p:sp>
        <p:nvSpPr>
          <p:cNvPr id="183" name="Google Shape;183;p28"/>
          <p:cNvSpPr txBox="1"/>
          <p:nvPr>
            <p:ph idx="1" type="body"/>
          </p:nvPr>
        </p:nvSpPr>
        <p:spPr>
          <a:xfrm>
            <a:off x="311700" y="771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 data used for training is less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Could have perform data augmentation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No comparison with CNN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Didn’t address </a:t>
            </a:r>
            <a:r>
              <a:rPr lang="en">
                <a:solidFill>
                  <a:schemeClr val="dk1"/>
                </a:solidFill>
              </a:rPr>
              <a:t>anything about </a:t>
            </a:r>
            <a:r>
              <a:rPr lang="en">
                <a:solidFill>
                  <a:schemeClr val="dk1"/>
                </a:solidFill>
              </a:rPr>
              <a:t>the problem of centroid falling outside the contour.</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7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1" name="Google Shape;61;p14"/>
          <p:cNvSpPr txBox="1"/>
          <p:nvPr>
            <p:ph idx="1" type="body"/>
          </p:nvPr>
        </p:nvSpPr>
        <p:spPr>
          <a:xfrm>
            <a:off x="311700" y="578600"/>
            <a:ext cx="4744500" cy="4412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lang="en">
                <a:solidFill>
                  <a:schemeClr val="dk1"/>
                </a:solidFill>
              </a:rPr>
              <a:t>Breast cancer is the most common cancer in women globally, with a significant impact in China.</a:t>
            </a:r>
            <a:endParaRPr>
              <a:solidFill>
                <a:schemeClr val="dk1"/>
              </a:solidFill>
            </a:endParaRPr>
          </a:p>
          <a:p>
            <a:pPr indent="0" lvl="0" marL="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Char char="●"/>
            </a:pPr>
            <a:r>
              <a:rPr lang="en">
                <a:solidFill>
                  <a:schemeClr val="dk1"/>
                </a:solidFill>
              </a:rPr>
              <a:t>Fractal analysis, particularly through methods like box-counting and ruler methods, has proven valuable for classifying breast masses in CAD systems, with classification accuracy exceeding 80%. </a:t>
            </a:r>
            <a:endParaRPr>
              <a:solidFill>
                <a:schemeClr val="dk1"/>
              </a:solidFill>
            </a:endParaRPr>
          </a:p>
          <a:p>
            <a:pPr indent="0" lvl="0" marL="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Char char="●"/>
            </a:pPr>
            <a:r>
              <a:rPr lang="en">
                <a:solidFill>
                  <a:schemeClr val="dk1"/>
                </a:solidFill>
              </a:rPr>
              <a:t>Regularity in mass shape, such as circular or oval shapes, is also considered important for distinguishing benign from malignant masses.</a:t>
            </a:r>
            <a:endParaRPr>
              <a:solidFill>
                <a:schemeClr val="dk1"/>
              </a:solidFill>
            </a:endParaRPr>
          </a:p>
        </p:txBody>
      </p:sp>
      <p:pic>
        <p:nvPicPr>
          <p:cNvPr id="62" name="Google Shape;62;p14"/>
          <p:cNvPicPr preferRelativeResize="0"/>
          <p:nvPr/>
        </p:nvPicPr>
        <p:blipFill rotWithShape="1">
          <a:blip r:embed="rId3">
            <a:alphaModFix/>
          </a:blip>
          <a:srcRect b="5096" l="0" r="6454" t="0"/>
          <a:stretch/>
        </p:blipFill>
        <p:spPr>
          <a:xfrm>
            <a:off x="6283325" y="647825"/>
            <a:ext cx="1820325" cy="1846650"/>
          </a:xfrm>
          <a:prstGeom prst="rect">
            <a:avLst/>
          </a:prstGeom>
          <a:noFill/>
          <a:ln>
            <a:noFill/>
          </a:ln>
        </p:spPr>
      </p:pic>
      <p:pic>
        <p:nvPicPr>
          <p:cNvPr id="63" name="Google Shape;63;p14"/>
          <p:cNvPicPr preferRelativeResize="0"/>
          <p:nvPr/>
        </p:nvPicPr>
        <p:blipFill>
          <a:blip r:embed="rId4">
            <a:alphaModFix/>
          </a:blip>
          <a:stretch>
            <a:fillRect/>
          </a:stretch>
        </p:blipFill>
        <p:spPr>
          <a:xfrm>
            <a:off x="6283325" y="2622440"/>
            <a:ext cx="1820325" cy="19771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Methodology</a:t>
            </a:r>
            <a:endParaRPr/>
          </a:p>
        </p:txBody>
      </p:sp>
      <p:sp>
        <p:nvSpPr>
          <p:cNvPr id="69" name="Google Shape;69;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92500" lnSpcReduction="20000"/>
          </a:bodyPr>
          <a:lstStyle/>
          <a:p>
            <a:pPr indent="-369570" lvl="0" marL="457200" rtl="0" algn="l">
              <a:lnSpc>
                <a:spcPct val="105000"/>
              </a:lnSpc>
              <a:spcBef>
                <a:spcPts val="0"/>
              </a:spcBef>
              <a:spcAft>
                <a:spcPts val="0"/>
              </a:spcAft>
              <a:buClr>
                <a:schemeClr val="dk1"/>
              </a:buClr>
              <a:buSzPct val="100000"/>
              <a:buChar char="●"/>
            </a:pPr>
            <a:r>
              <a:rPr lang="en" sz="2400">
                <a:solidFill>
                  <a:schemeClr val="dk1"/>
                </a:solidFill>
              </a:rPr>
              <a:t>A new method is introduced to characterize breast mass contour regularity, involving the labeling of abnormal areas in mammography images, translating 2D contours into 1D signatures based on Euclidean distances, segmenting signatures, and extracting local contour features.</a:t>
            </a:r>
            <a:endParaRPr sz="2400">
              <a:solidFill>
                <a:schemeClr val="dk1"/>
              </a:solidFill>
            </a:endParaRPr>
          </a:p>
        </p:txBody>
      </p:sp>
      <p:pic>
        <p:nvPicPr>
          <p:cNvPr id="70" name="Google Shape;70;p15"/>
          <p:cNvPicPr preferRelativeResize="0"/>
          <p:nvPr/>
        </p:nvPicPr>
        <p:blipFill>
          <a:blip r:embed="rId3">
            <a:alphaModFix/>
          </a:blip>
          <a:stretch>
            <a:fillRect/>
          </a:stretch>
        </p:blipFill>
        <p:spPr>
          <a:xfrm>
            <a:off x="4572000" y="1535332"/>
            <a:ext cx="4571999" cy="2485018"/>
          </a:xfrm>
          <a:prstGeom prst="rect">
            <a:avLst/>
          </a:prstGeom>
          <a:noFill/>
          <a:ln>
            <a:noFill/>
          </a:ln>
        </p:spPr>
      </p:pic>
      <p:sp>
        <p:nvSpPr>
          <p:cNvPr id="71" name="Google Shape;71;p15"/>
          <p:cNvSpPr txBox="1"/>
          <p:nvPr/>
        </p:nvSpPr>
        <p:spPr>
          <a:xfrm>
            <a:off x="6144000" y="40203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Gabrijelčič and Hladnik, 2015</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83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t>Datasets</a:t>
            </a:r>
            <a:endParaRPr sz="2620"/>
          </a:p>
        </p:txBody>
      </p:sp>
      <p:sp>
        <p:nvSpPr>
          <p:cNvPr id="77" name="Google Shape;77;p16"/>
          <p:cNvSpPr txBox="1"/>
          <p:nvPr>
            <p:ph idx="1" type="body"/>
          </p:nvPr>
        </p:nvSpPr>
        <p:spPr>
          <a:xfrm>
            <a:off x="311700" y="618350"/>
            <a:ext cx="8520600" cy="3950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Digital Database for Screening Mammography (DDSM), 2620 cases with mammography images</a:t>
            </a:r>
            <a:endParaRPr sz="21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Massachusetts General Hospital </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University of South Florida</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Sandia National Laboratories </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patient information and pixel-level ground truth data for suspicious regions.</a:t>
            </a:r>
            <a:endParaRPr sz="1700">
              <a:solidFill>
                <a:schemeClr val="dk1"/>
              </a:solidFill>
            </a:endParaRPr>
          </a:p>
          <a:p>
            <a:pPr indent="0" lvl="0" marL="0" rtl="0" algn="l">
              <a:spcBef>
                <a:spcPts val="1200"/>
              </a:spcBef>
              <a:spcAft>
                <a:spcPts val="0"/>
              </a:spcAft>
              <a:buNone/>
            </a:pPr>
            <a:r>
              <a:t/>
            </a:r>
            <a:endParaRPr sz="1700">
              <a:solidFill>
                <a:schemeClr val="dk1"/>
              </a:solidFill>
            </a:endParaRPr>
          </a:p>
          <a:p>
            <a:pPr indent="-361950" lvl="0" marL="457200" rtl="0" algn="l">
              <a:spcBef>
                <a:spcPts val="1200"/>
              </a:spcBef>
              <a:spcAft>
                <a:spcPts val="0"/>
              </a:spcAft>
              <a:buClr>
                <a:schemeClr val="dk1"/>
              </a:buClr>
              <a:buSzPts val="2100"/>
              <a:buChar char="●"/>
            </a:pPr>
            <a:r>
              <a:rPr lang="en" sz="2100">
                <a:solidFill>
                  <a:schemeClr val="dk1"/>
                </a:solidFill>
              </a:rPr>
              <a:t>Benign and malignant masses, </a:t>
            </a:r>
            <a:endParaRPr sz="21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323 contours from DDSM (143 benign and 180 malignant). </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Mammography images with single abnormalities to simplify experimentation</a:t>
            </a: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172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 Flowchart</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1534830" y="865162"/>
            <a:ext cx="6074333" cy="3991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75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Contour extraction</a:t>
            </a:r>
            <a:endParaRPr/>
          </a:p>
        </p:txBody>
      </p:sp>
      <p:sp>
        <p:nvSpPr>
          <p:cNvPr id="90" name="Google Shape;90;p18"/>
          <p:cNvSpPr txBox="1"/>
          <p:nvPr>
            <p:ph idx="1" type="body"/>
          </p:nvPr>
        </p:nvSpPr>
        <p:spPr>
          <a:xfrm>
            <a:off x="311700" y="647800"/>
            <a:ext cx="4066500" cy="43653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Clr>
                <a:schemeClr val="dk1"/>
              </a:buClr>
              <a:buSzPct val="100000"/>
              <a:buChar char="●"/>
            </a:pPr>
            <a:r>
              <a:rPr lang="en">
                <a:solidFill>
                  <a:schemeClr val="dk1"/>
                </a:solidFill>
              </a:rPr>
              <a:t>Benign breast masses exhibit smooth contours, resulting in simple signatures</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malignant tumors display jagged contours, leading to rough signatures. </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Contours are extracted by connecting points expressed with chain code from overlay files.</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Contours are formalized as ordered point sets along an anticlockwise direction</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regularity is determined based on the proximity of contour points to a standard ellipse or circle.</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 High proximity indicates a regular contour associated with benign masses, </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lower proximity suggests malignancy.</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Distance functions (hp(i), hq(i), h(i)) and 1D signatures are used to quantify and differentiate between benign and malignant breast masses.</a:t>
            </a:r>
            <a:endParaRPr>
              <a:solidFill>
                <a:schemeClr val="dk1"/>
              </a:solidFill>
            </a:endParaRPr>
          </a:p>
        </p:txBody>
      </p:sp>
      <p:pic>
        <p:nvPicPr>
          <p:cNvPr id="91" name="Google Shape;91;p18"/>
          <p:cNvPicPr preferRelativeResize="0"/>
          <p:nvPr/>
        </p:nvPicPr>
        <p:blipFill rotWithShape="1">
          <a:blip r:embed="rId3">
            <a:alphaModFix/>
          </a:blip>
          <a:srcRect b="3306" l="2804" r="3404" t="4858"/>
          <a:stretch/>
        </p:blipFill>
        <p:spPr>
          <a:xfrm>
            <a:off x="4258325" y="1629413"/>
            <a:ext cx="4829401" cy="188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 Features - RMS roughness and </a:t>
            </a:r>
            <a:r>
              <a:rPr lang="en"/>
              <a:t>μR/R ratio</a:t>
            </a:r>
            <a:r>
              <a:rPr lang="en"/>
              <a:t> </a:t>
            </a:r>
            <a:endParaRPr/>
          </a:p>
        </p:txBody>
      </p:sp>
      <p:sp>
        <p:nvSpPr>
          <p:cNvPr id="97" name="Google Shape;97;p19"/>
          <p:cNvSpPr txBox="1"/>
          <p:nvPr>
            <p:ph idx="1" type="body"/>
          </p:nvPr>
        </p:nvSpPr>
        <p:spPr>
          <a:xfrm>
            <a:off x="311700" y="1152475"/>
            <a:ext cx="4445100" cy="34164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Clr>
                <a:schemeClr val="dk1"/>
              </a:buClr>
              <a:buSzPct val="100000"/>
              <a:buChar char="●"/>
            </a:pPr>
            <a:r>
              <a:rPr lang="en">
                <a:solidFill>
                  <a:schemeClr val="dk1"/>
                </a:solidFill>
              </a:rPr>
              <a:t>Root mean square roughness (w) measures the irregularity of the 1D signature, with smaller values indicating more regular shapes like circles or ellipses, potentially indicating benign breast masses.</a:t>
            </a:r>
            <a:endParaRPr>
              <a:solidFill>
                <a:schemeClr val="dk1"/>
              </a:solidFill>
            </a:endParaRPr>
          </a:p>
          <a:p>
            <a:pPr indent="0" lvl="0" marL="0" rtl="0" algn="l">
              <a:spcBef>
                <a:spcPts val="1200"/>
              </a:spcBef>
              <a:spcAft>
                <a:spcPts val="0"/>
              </a:spcAft>
              <a:buNone/>
            </a:pPr>
            <a:r>
              <a:t/>
            </a:r>
            <a:endParaRPr>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The μR/R ratio, which compares the mean radial distance to the standard deviation of tumor boundary, indicates the circularity of the breast mass contour. Smaller values of this ratio are associated with malignant masses.</a:t>
            </a:r>
            <a:endParaRPr>
              <a:solidFill>
                <a:schemeClr val="dk1"/>
              </a:solidFill>
            </a:endParaRPr>
          </a:p>
        </p:txBody>
      </p:sp>
      <p:pic>
        <p:nvPicPr>
          <p:cNvPr id="98" name="Google Shape;98;p19"/>
          <p:cNvPicPr preferRelativeResize="0"/>
          <p:nvPr/>
        </p:nvPicPr>
        <p:blipFill>
          <a:blip r:embed="rId3">
            <a:alphaModFix/>
          </a:blip>
          <a:stretch>
            <a:fillRect/>
          </a:stretch>
        </p:blipFill>
        <p:spPr>
          <a:xfrm>
            <a:off x="5191050" y="1152475"/>
            <a:ext cx="3381375" cy="1219200"/>
          </a:xfrm>
          <a:prstGeom prst="rect">
            <a:avLst/>
          </a:prstGeom>
          <a:noFill/>
          <a:ln>
            <a:noFill/>
          </a:ln>
        </p:spPr>
      </p:pic>
      <p:pic>
        <p:nvPicPr>
          <p:cNvPr id="99" name="Google Shape;99;p19"/>
          <p:cNvPicPr preferRelativeResize="0"/>
          <p:nvPr/>
        </p:nvPicPr>
        <p:blipFill rotWithShape="1">
          <a:blip r:embed="rId4">
            <a:alphaModFix/>
          </a:blip>
          <a:srcRect b="11721" l="26998" r="48560" t="4855"/>
          <a:stretch/>
        </p:blipFill>
        <p:spPr>
          <a:xfrm>
            <a:off x="6139651" y="2651850"/>
            <a:ext cx="1409174" cy="191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55725" y="39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Fractal Dimension</a:t>
            </a:r>
            <a:endParaRPr/>
          </a:p>
        </p:txBody>
      </p:sp>
      <p:sp>
        <p:nvSpPr>
          <p:cNvPr id="105" name="Google Shape;105;p20"/>
          <p:cNvSpPr txBox="1"/>
          <p:nvPr>
            <p:ph idx="1" type="body"/>
          </p:nvPr>
        </p:nvSpPr>
        <p:spPr>
          <a:xfrm>
            <a:off x="311700" y="612575"/>
            <a:ext cx="4718100" cy="4418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lang="en">
                <a:solidFill>
                  <a:schemeClr val="dk1"/>
                </a:solidFill>
              </a:rPr>
              <a:t>Fractal dimension is used to describe self-similarity in various natural phenomena, including medical images.</a:t>
            </a:r>
            <a:endParaRPr>
              <a:solidFill>
                <a:schemeClr val="dk1"/>
              </a:solidFill>
            </a:endParaRPr>
          </a:p>
          <a:p>
            <a:pPr indent="0" lvl="0" marL="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Char char="●"/>
            </a:pPr>
            <a:r>
              <a:rPr lang="en">
                <a:solidFill>
                  <a:schemeClr val="dk1"/>
                </a:solidFill>
              </a:rPr>
              <a:t>The fractal Brownian motion model is suitable for analyzing medical images, as it treats intensity surfaces as the result of random walks </a:t>
            </a:r>
            <a:endParaRPr>
              <a:solidFill>
                <a:schemeClr val="dk1"/>
              </a:solidFill>
            </a:endParaRPr>
          </a:p>
          <a:p>
            <a:pPr indent="0" lvl="0" marL="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Char char="●"/>
            </a:pPr>
            <a:r>
              <a:rPr lang="en">
                <a:solidFill>
                  <a:schemeClr val="dk1"/>
                </a:solidFill>
              </a:rPr>
              <a:t>Autocorrelation functions and height-height correlation functions are used to characterize the fractal properties of surfaces, with the fractal exponent related to the fractal dimension</a:t>
            </a:r>
            <a:endParaRPr>
              <a:solidFill>
                <a:schemeClr val="dk1"/>
              </a:solidFill>
            </a:endParaRPr>
          </a:p>
        </p:txBody>
      </p:sp>
      <p:pic>
        <p:nvPicPr>
          <p:cNvPr id="106" name="Google Shape;106;p20"/>
          <p:cNvPicPr preferRelativeResize="0"/>
          <p:nvPr/>
        </p:nvPicPr>
        <p:blipFill rotWithShape="1">
          <a:blip r:embed="rId3">
            <a:alphaModFix/>
          </a:blip>
          <a:srcRect b="0" l="0" r="66294" t="50251"/>
          <a:stretch/>
        </p:blipFill>
        <p:spPr>
          <a:xfrm>
            <a:off x="6245763" y="152075"/>
            <a:ext cx="1837461" cy="1245075"/>
          </a:xfrm>
          <a:prstGeom prst="rect">
            <a:avLst/>
          </a:prstGeom>
          <a:noFill/>
          <a:ln>
            <a:noFill/>
          </a:ln>
        </p:spPr>
      </p:pic>
      <p:pic>
        <p:nvPicPr>
          <p:cNvPr id="107" name="Google Shape;107;p20"/>
          <p:cNvPicPr preferRelativeResize="0"/>
          <p:nvPr/>
        </p:nvPicPr>
        <p:blipFill>
          <a:blip r:embed="rId4">
            <a:alphaModFix/>
          </a:blip>
          <a:stretch>
            <a:fillRect/>
          </a:stretch>
        </p:blipFill>
        <p:spPr>
          <a:xfrm>
            <a:off x="6245762" y="1397150"/>
            <a:ext cx="1837450" cy="1681159"/>
          </a:xfrm>
          <a:prstGeom prst="rect">
            <a:avLst/>
          </a:prstGeom>
          <a:noFill/>
          <a:ln>
            <a:noFill/>
          </a:ln>
        </p:spPr>
      </p:pic>
      <p:pic>
        <p:nvPicPr>
          <p:cNvPr id="108" name="Google Shape;108;p20"/>
          <p:cNvPicPr preferRelativeResize="0"/>
          <p:nvPr/>
        </p:nvPicPr>
        <p:blipFill rotWithShape="1">
          <a:blip r:embed="rId5">
            <a:alphaModFix/>
          </a:blip>
          <a:srcRect b="3481" l="0" r="0" t="14410"/>
          <a:stretch/>
        </p:blipFill>
        <p:spPr>
          <a:xfrm>
            <a:off x="5452650" y="3156800"/>
            <a:ext cx="3423675" cy="1874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136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Correlation plot</a:t>
            </a:r>
            <a:endParaRPr/>
          </a:p>
        </p:txBody>
      </p:sp>
      <p:sp>
        <p:nvSpPr>
          <p:cNvPr id="114" name="Google Shape;114;p21"/>
          <p:cNvSpPr txBox="1"/>
          <p:nvPr>
            <p:ph idx="1" type="body"/>
          </p:nvPr>
        </p:nvSpPr>
        <p:spPr>
          <a:xfrm>
            <a:off x="232425" y="668075"/>
            <a:ext cx="3793500" cy="40545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Clr>
                <a:schemeClr val="dk1"/>
              </a:buClr>
              <a:buSzPct val="100000"/>
              <a:buChar char="●"/>
            </a:pPr>
            <a:r>
              <a:rPr lang="en">
                <a:solidFill>
                  <a:schemeClr val="dk1"/>
                </a:solidFill>
              </a:rPr>
              <a:t>Figure Displays the log-log curve of log(height-height correlation function) vs. log(p) </a:t>
            </a:r>
            <a:endParaRPr>
              <a:solidFill>
                <a:schemeClr val="dk1"/>
              </a:solidFill>
            </a:endParaRPr>
          </a:p>
          <a:p>
            <a:pPr indent="0" lvl="0" marL="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Char char="●"/>
            </a:pPr>
            <a:r>
              <a:rPr lang="en">
                <a:solidFill>
                  <a:schemeClr val="dk1"/>
                </a:solidFill>
              </a:rPr>
              <a:t>Fractal Dimension and Fluctuation: A larger fractal dimension (D) corresponds to more pronounced local fluctuations within the signature.</a:t>
            </a:r>
            <a:endParaRPr>
              <a:solidFill>
                <a:schemeClr val="dk1"/>
              </a:solidFill>
            </a:endParaRPr>
          </a:p>
          <a:p>
            <a:pPr indent="0" lvl="0" marL="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Char char="●"/>
            </a:pPr>
            <a:r>
              <a:rPr lang="en">
                <a:solidFill>
                  <a:schemeClr val="dk1"/>
                </a:solidFill>
              </a:rPr>
              <a:t>No idea what they are trying to show here - not a feature</a:t>
            </a:r>
            <a:endParaRPr>
              <a:solidFill>
                <a:schemeClr val="dk1"/>
              </a:solidFill>
            </a:endParaRPr>
          </a:p>
        </p:txBody>
      </p:sp>
      <p:pic>
        <p:nvPicPr>
          <p:cNvPr id="115" name="Google Shape;115;p21"/>
          <p:cNvPicPr preferRelativeResize="0"/>
          <p:nvPr/>
        </p:nvPicPr>
        <p:blipFill rotWithShape="1">
          <a:blip r:embed="rId3">
            <a:alphaModFix/>
          </a:blip>
          <a:srcRect b="2968" l="4016" r="4709" t="3669"/>
          <a:stretch/>
        </p:blipFill>
        <p:spPr>
          <a:xfrm>
            <a:off x="4115025" y="12"/>
            <a:ext cx="4912126" cy="3663875"/>
          </a:xfrm>
          <a:prstGeom prst="rect">
            <a:avLst/>
          </a:prstGeom>
          <a:noFill/>
          <a:ln>
            <a:noFill/>
          </a:ln>
        </p:spPr>
      </p:pic>
      <p:sp>
        <p:nvSpPr>
          <p:cNvPr id="116" name="Google Shape;116;p21"/>
          <p:cNvSpPr txBox="1"/>
          <p:nvPr/>
        </p:nvSpPr>
        <p:spPr>
          <a:xfrm>
            <a:off x="13932550" y="18769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82828"/>
                </a:solidFill>
                <a:highlight>
                  <a:srgbClr val="FFFFFF"/>
                </a:highlight>
              </a:rPr>
              <a:t>Xi</a:t>
            </a:r>
            <a:endParaRPr/>
          </a:p>
        </p:txBody>
      </p:sp>
      <p:grpSp>
        <p:nvGrpSpPr>
          <p:cNvPr id="117" name="Google Shape;117;p21"/>
          <p:cNvGrpSpPr/>
          <p:nvPr/>
        </p:nvGrpSpPr>
        <p:grpSpPr>
          <a:xfrm>
            <a:off x="4948250" y="3663863"/>
            <a:ext cx="3144325" cy="488561"/>
            <a:chOff x="11797225" y="1262275"/>
            <a:chExt cx="3144325" cy="488561"/>
          </a:xfrm>
        </p:grpSpPr>
        <p:pic>
          <p:nvPicPr>
            <p:cNvPr id="118" name="Google Shape;118;p21"/>
            <p:cNvPicPr preferRelativeResize="0"/>
            <p:nvPr/>
          </p:nvPicPr>
          <p:blipFill rotWithShape="1">
            <a:blip r:embed="rId4">
              <a:alphaModFix/>
            </a:blip>
            <a:srcRect b="72571" l="34930" r="33866" t="0"/>
            <a:stretch/>
          </p:blipFill>
          <p:spPr>
            <a:xfrm>
              <a:off x="12355875" y="1262275"/>
              <a:ext cx="2585675" cy="488550"/>
            </a:xfrm>
            <a:prstGeom prst="rect">
              <a:avLst/>
            </a:prstGeom>
            <a:noFill/>
            <a:ln>
              <a:noFill/>
            </a:ln>
          </p:spPr>
        </p:pic>
        <p:pic>
          <p:nvPicPr>
            <p:cNvPr id="119" name="Google Shape;119;p21"/>
            <p:cNvPicPr preferRelativeResize="0"/>
            <p:nvPr/>
          </p:nvPicPr>
          <p:blipFill rotWithShape="1">
            <a:blip r:embed="rId4">
              <a:alphaModFix/>
            </a:blip>
            <a:srcRect b="72571" l="7190" r="86068" t="0"/>
            <a:stretch/>
          </p:blipFill>
          <p:spPr>
            <a:xfrm>
              <a:off x="11797225" y="1262286"/>
              <a:ext cx="558651" cy="488550"/>
            </a:xfrm>
            <a:prstGeom prst="rect">
              <a:avLst/>
            </a:prstGeom>
            <a:noFill/>
            <a:ln>
              <a:noFill/>
            </a:ln>
          </p:spPr>
        </p:pic>
      </p:grpSp>
      <p:pic>
        <p:nvPicPr>
          <p:cNvPr id="120" name="Google Shape;120;p21"/>
          <p:cNvPicPr preferRelativeResize="0"/>
          <p:nvPr/>
        </p:nvPicPr>
        <p:blipFill rotWithShape="1">
          <a:blip r:embed="rId4">
            <a:alphaModFix/>
          </a:blip>
          <a:srcRect b="0" l="0" r="0" t="32528"/>
          <a:stretch/>
        </p:blipFill>
        <p:spPr>
          <a:xfrm>
            <a:off x="4369225" y="4287475"/>
            <a:ext cx="4774775" cy="692450"/>
          </a:xfrm>
          <a:prstGeom prst="rect">
            <a:avLst/>
          </a:prstGeom>
          <a:noFill/>
          <a:ln>
            <a:noFill/>
          </a:ln>
        </p:spPr>
      </p:pic>
      <p:pic>
        <p:nvPicPr>
          <p:cNvPr id="121" name="Google Shape;121;p21"/>
          <p:cNvPicPr preferRelativeResize="0"/>
          <p:nvPr/>
        </p:nvPicPr>
        <p:blipFill>
          <a:blip r:embed="rId5">
            <a:alphaModFix/>
          </a:blip>
          <a:stretch>
            <a:fillRect/>
          </a:stretch>
        </p:blipFill>
        <p:spPr>
          <a:xfrm>
            <a:off x="4948250" y="4152425"/>
            <a:ext cx="3144324" cy="13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