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6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c79a6cced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c79a6cced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c79a6cce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4c79a6cce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4c79a6cce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4c79a6cce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c79a6cce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c79a6cce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c79a6cce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c79a6cce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c79a6cced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c79a6cced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c79a6cced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c79a6cced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a4a1a08f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a4a1a08f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c79a6cce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c79a6cce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c79a6cce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c79a6cce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c79a6cced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c79a6cce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c79a6cce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c79a6cce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a4a1a08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a4a1a08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c79a6cced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c79a6cced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c79a6cce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c79a6cce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/>
              <a:t>Breast Lesions Detection and Classification via YOLO-Based Fusion Models</a:t>
            </a:r>
            <a:endParaRPr sz="358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Asma Baccouche, Begonya Garcia-Zapirain,Cristian Castillo Olea &amp; Adel S. Elmaghraby</a:t>
            </a:r>
            <a:endParaRPr/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510450" y="3762938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Aminul Huq and Mst. Tasnim Pervin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10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Hyperparameter Tuning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272050" y="720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Confidence Score: 0.35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Learning Rate: 0.001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Batch Size: 16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No. of Epochs: 100 </a:t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2750" y="4618425"/>
            <a:ext cx="6065173" cy="3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446" y="720500"/>
            <a:ext cx="5860478" cy="385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</a:t>
            </a: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2493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/>
          <p:nvPr/>
        </p:nvSpPr>
        <p:spPr>
          <a:xfrm>
            <a:off x="6689550" y="2608950"/>
            <a:ext cx="1318200" cy="6243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1916450" y="2571750"/>
            <a:ext cx="1318200" cy="698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0213"/>
            <a:ext cx="8520599" cy="220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/>
          <p:nvPr/>
        </p:nvSpPr>
        <p:spPr>
          <a:xfrm>
            <a:off x="1962250" y="2596525"/>
            <a:ext cx="1272300" cy="69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4"/>
          <p:cNvSpPr/>
          <p:nvPr/>
        </p:nvSpPr>
        <p:spPr>
          <a:xfrm>
            <a:off x="6669700" y="2596525"/>
            <a:ext cx="1318200" cy="698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650" y="485075"/>
            <a:ext cx="4514350" cy="290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4">
            <a:alphaModFix/>
          </a:blip>
          <a:srcRect b="0" l="0" r="0" t="81002"/>
          <a:stretch/>
        </p:blipFill>
        <p:spPr>
          <a:xfrm>
            <a:off x="196850" y="2905250"/>
            <a:ext cx="4432799" cy="48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50" y="485075"/>
            <a:ext cx="4324849" cy="242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300" y="152400"/>
            <a:ext cx="810482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/>
          <p:nvPr/>
        </p:nvSpPr>
        <p:spPr>
          <a:xfrm>
            <a:off x="771300" y="3710650"/>
            <a:ext cx="7601400" cy="198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</a:t>
            </a:r>
            <a:endParaRPr/>
          </a:p>
        </p:txBody>
      </p:sp>
      <p:sp>
        <p:nvSpPr>
          <p:cNvPr id="171" name="Google Shape;17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Loss function not mentioned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specific </a:t>
            </a:r>
            <a:r>
              <a:rPr lang="en"/>
              <a:t>filtering</a:t>
            </a:r>
            <a:r>
              <a:rPr lang="en"/>
              <a:t> approach of predicted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 calcification detection performance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of anchor boxes used not specified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Exact detection of masses and calcifications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Segmentation of lesions and shapes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Type classification (benign or malignant)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Malignancy degree prediction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CAD system development</a:t>
            </a:r>
            <a:endParaRPr/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Global incidence and mortality</a:t>
            </a:r>
            <a:endParaRPr sz="13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Proxima Nova"/>
              <a:buChar char="●"/>
            </a:pPr>
            <a:r>
              <a:rPr lang="en" sz="1300"/>
              <a:t>Breast cancer accounts for 12.5% of all new annual cancer cases.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Proxima Nova"/>
              <a:buChar char="●"/>
            </a:pPr>
            <a:r>
              <a:rPr lang="en" sz="1300"/>
              <a:t>In 2020, 2.3 million new cases of breast cancer cases were diagnosed.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Proxima Nova"/>
              <a:buChar char="●"/>
            </a:pPr>
            <a:r>
              <a:rPr lang="en" sz="1300"/>
              <a:t>Breast cancer is also the most common cause of cancer death among women, with 685,000 deaths in 2020.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300"/>
              <a:t>Breast cancer is the second leading cause of cancer death in US women, after lung cancer.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311700" y="4642550"/>
            <a:ext cx="429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https://www.cdc.gov/cancer/breast/statistics/index.htm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CAD System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8500"/>
            <a:ext cx="8520600" cy="19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11700" y="4642550"/>
            <a:ext cx="85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Baccouche, Asma, Begonya Garcia-Zapirain, and Adel S. Elmaghraby. "An integrated framework for breast mass classification and diagnosis using stacked ensemble of residual neural networks." </a:t>
            </a:r>
            <a:r>
              <a:rPr i="1" lang="en" sz="800">
                <a:latin typeface="Proxima Nova"/>
                <a:ea typeface="Proxima Nova"/>
                <a:cs typeface="Proxima Nova"/>
                <a:sym typeface="Proxima Nova"/>
              </a:rPr>
              <a:t>Scientific reports</a:t>
            </a:r>
            <a:r>
              <a:rPr lang="en" sz="800">
                <a:latin typeface="Proxima Nova"/>
                <a:ea typeface="Proxima Nova"/>
                <a:cs typeface="Proxima Nova"/>
                <a:sym typeface="Proxima Nova"/>
              </a:rPr>
              <a:t> 12.1 (2022): 12259.</a:t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Tasks Performed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a fusion model to localize and classify mass and calcification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Experimented with three different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Utilized the result of this experiment to future research work</a:t>
            </a:r>
            <a:endParaRPr/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YOLO Based Architecture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2700" y="445025"/>
            <a:ext cx="2669350" cy="40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540900" y="3991875"/>
            <a:ext cx="42639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Confidence Score = Prob(obj) x IoU Score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Cclass probability = Prob(class_i | obj) x IoU score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17725"/>
            <a:ext cx="6246026" cy="29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242325" y="58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Fusion Model Approach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13941" l="0" r="0" t="0"/>
          <a:stretch/>
        </p:blipFill>
        <p:spPr>
          <a:xfrm>
            <a:off x="69375" y="627400"/>
            <a:ext cx="8983298" cy="38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63275" y="4466550"/>
            <a:ext cx="28506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Threshold1 = 0.5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Threshold2 = 0.35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Description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CBIS-DDSM : 2907 (MLO &amp; CC), resolution- 3000x4800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InBreast : 235 (MLO &amp; CC), resolution- 3328x4048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Private (INCAN) : 487 (MLO &amp; CC) , resolution- 300x700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dataset have ground truth masks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70% training, 20% testing, 10% validation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Preprocessing &amp; Augmentation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Preprocessing: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Histogram equalization on CBIS-DDSM and private dataset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Bicubic Interpolation over 4x4 neighborhood to resize images into 448x448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augmentation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Rotation - 0°,90°,180° and 270°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CLAHE 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4x4 grid with </a:t>
            </a:r>
            <a:r>
              <a:rPr lang="en"/>
              <a:t>contrast</a:t>
            </a:r>
            <a:r>
              <a:rPr lang="en"/>
              <a:t> threshold of 40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8x8 grid with contrast threshold of 30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Data: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CBIS-DDSM : 18,909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INbreast: 1,410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Private: 2,922</a:t>
            </a:r>
            <a:endParaRPr/>
          </a:p>
          <a:p>
            <a:pPr indent="0" lvl="0" marL="18288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Metrics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IoU score = Area of Intersection / Area of Union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Detection Accuracy Rate = True Detected Cases / Total Number of Cases</a:t>
            </a:r>
            <a:endParaRPr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