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34"/>
  </p:notesMasterIdLst>
  <p:handoutMasterIdLst>
    <p:handoutMasterId r:id="rId35"/>
  </p:handoutMasterIdLst>
  <p:sldIdLst>
    <p:sldId id="1543" r:id="rId2"/>
    <p:sldId id="1526" r:id="rId3"/>
    <p:sldId id="1544" r:id="rId4"/>
    <p:sldId id="1560" r:id="rId5"/>
    <p:sldId id="1562" r:id="rId6"/>
    <p:sldId id="1563" r:id="rId7"/>
    <p:sldId id="1564" r:id="rId8"/>
    <p:sldId id="1565" r:id="rId9"/>
    <p:sldId id="1566" r:id="rId10"/>
    <p:sldId id="1567" r:id="rId11"/>
    <p:sldId id="1568" r:id="rId12"/>
    <p:sldId id="1572" r:id="rId13"/>
    <p:sldId id="1574" r:id="rId14"/>
    <p:sldId id="1569" r:id="rId15"/>
    <p:sldId id="1570" r:id="rId16"/>
    <p:sldId id="1571" r:id="rId17"/>
    <p:sldId id="1573" r:id="rId18"/>
    <p:sldId id="1575" r:id="rId19"/>
    <p:sldId id="1576" r:id="rId20"/>
    <p:sldId id="1577" r:id="rId21"/>
    <p:sldId id="1578" r:id="rId22"/>
    <p:sldId id="1579" r:id="rId23"/>
    <p:sldId id="1581" r:id="rId24"/>
    <p:sldId id="1580" r:id="rId25"/>
    <p:sldId id="1582" r:id="rId26"/>
    <p:sldId id="1583" r:id="rId27"/>
    <p:sldId id="1586" r:id="rId28"/>
    <p:sldId id="1587" r:id="rId29"/>
    <p:sldId id="1584" r:id="rId30"/>
    <p:sldId id="1588" r:id="rId31"/>
    <p:sldId id="1534" r:id="rId32"/>
    <p:sldId id="1585" r:id="rId3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800000"/>
    <a:srgbClr val="DDDDDD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99" autoAdjust="0"/>
  </p:normalViewPr>
  <p:slideViewPr>
    <p:cSldViewPr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0275D6-EF58-41D2-8020-61B42EC6917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3A3C7-DD28-4D1C-B480-A7EF41F628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34D1A69-FB78-4656-8927-43DB3D68E0DA}" type="datetimeFigureOut">
              <a:rPr lang="en-US"/>
              <a:pPr>
                <a:defRPr/>
              </a:pPr>
              <a:t>10/3/2023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60627-CC43-4E0E-9C3F-330A04D85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E34A3-027F-4958-9634-481064272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B65A619-F74E-497F-883F-8670EDE5D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44A217-5191-46A0-80AE-D9A82B2745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02FE2A-3213-4DAE-B7F9-88E61A8079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7628111-36D8-4708-A834-CEE3576AD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59F4374-9A55-4F4F-81B3-DCA28F1F1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8D698F2-FF88-48D6-B033-DBC83B6AD4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7246816-09EE-47CA-B643-8328C3074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3A77E2BA-A5D7-4742-910C-858AAD138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795C47-6703-44A4-ACEC-0EAE23075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2933CDD-0DC2-487C-AEA7-8B18CB4D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noramic From Rood2-TDD">
            <a:extLst>
              <a:ext uri="{FF2B5EF4-FFF2-40B4-BE49-F238E27FC236}">
                <a16:creationId xmlns:a16="http://schemas.microsoft.com/office/drawing/2014/main" id="{E7731BD7-9CCE-412D-82E9-6CA7A926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 strip copy">
            <a:extLst>
              <a:ext uri="{FF2B5EF4-FFF2-40B4-BE49-F238E27FC236}">
                <a16:creationId xmlns:a16="http://schemas.microsoft.com/office/drawing/2014/main" id="{F3DFD06F-E964-4BCD-9A40-A8DA9191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 strip copy">
            <a:extLst>
              <a:ext uri="{FF2B5EF4-FFF2-40B4-BE49-F238E27FC236}">
                <a16:creationId xmlns:a16="http://schemas.microsoft.com/office/drawing/2014/main" id="{53559749-60EF-4F86-ABFD-708B1631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evada_Master_stack_slogan_4c large">
            <a:extLst>
              <a:ext uri="{FF2B5EF4-FFF2-40B4-BE49-F238E27FC236}">
                <a16:creationId xmlns:a16="http://schemas.microsoft.com/office/drawing/2014/main" id="{BDBCA116-FA47-4129-8F7D-288B14F5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>
            <a:extLst>
              <a:ext uri="{FF2B5EF4-FFF2-40B4-BE49-F238E27FC236}">
                <a16:creationId xmlns:a16="http://schemas.microsoft.com/office/drawing/2014/main" id="{EE36A46F-2B3C-4DA6-AA63-5C3AE9DF661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362200"/>
            <a:ext cx="8763000" cy="914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/>
              <a:t>CS 485/685 – Computer Vision</a:t>
            </a:r>
            <a:endParaRPr lang="en-US" altLang="en-US" noProof="0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1C4ADF2-4AE5-4ACB-8890-41B3A12148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DA170DF-AC6A-4A88-BFFD-0FB35599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266700"/>
          </a:xfrm>
        </p:spPr>
        <p:txBody>
          <a:bodyPr/>
          <a:lstStyle>
            <a:lvl1pPr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3057BCE-E544-4106-83FF-75DBFCB9A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6375"/>
            <a:ext cx="2895600" cy="266700"/>
          </a:xfrm>
        </p:spPr>
        <p:txBody>
          <a:bodyPr/>
          <a:lstStyle>
            <a:lvl1pPr algn="ctr"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71C08BB-E55C-4F68-BA47-704088D3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6375"/>
            <a:ext cx="2133600" cy="2667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C52C50-21FB-4E9B-A6EF-4AC796FB8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56F2-E6EB-4C6B-A220-5F2A67DA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4EBCF-AD2E-4CAE-8E6F-9AA7EAFA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1447800"/>
            <a:ext cx="8534400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F5919-68E3-4B68-AA5D-B62BB3FD4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C9DE0-EC4D-4772-8FF5-F4DD79D45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6A196-FCFD-40EB-B0D8-9361799AB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FD03-5775-4C08-A471-19050BBC7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B7767-B80C-4BBD-9725-819A4E74C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6948F-500A-4AB1-8C45-3CB25FF2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4E7CA-22AA-45BA-A500-1CCBEDAC9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52EC5-5223-4AAE-A447-D45113943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6BEB53-9ECE-4EB8-9F85-32DA07973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E521-ABEE-49DD-9B80-EB4395559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7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913" y="10668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5913" y="37719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5E2C-F308-463E-B909-8BC6B01B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913" y="10668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913" y="37719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C2F1-7B83-47E3-812B-0770791B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4178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5059-D73A-4B54-85E4-CE8CBB9B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38D0-0D50-4481-8388-3A265178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7EAA-9986-4CA2-9F9F-5F835B54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E3468-AE69-40B4-88F8-B9ADAD5B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64C9D-01FF-450D-B593-DE679635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402CE4-7C15-4692-AEF5-AF54A9F43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0F47-3EF8-4047-B8BE-002F11616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0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EB08-7ACB-42E3-AA10-E44AD8D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B73D-3611-41B8-804B-67A1F451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05B41-14D7-48D8-A52C-7666FB94D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4B152-6C0D-43CD-8F4F-18C4B6BE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CCE96-245E-4881-A399-089F4F3E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794F-EEF6-40BF-8500-BA0050776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17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A3C5-66C4-4966-B4DD-E082B4C3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6E77-A191-4928-A3B6-E8D7E5846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53BD-3603-4623-8A9B-12E0631BD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2C508-8E5E-49ED-A6C7-E49B1368A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9F8D0-EB6A-4F69-B3CF-5CEF59EFB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2C8FA-CE9F-4C6C-B96A-E2002718A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392C-97B0-46D1-82E0-65E31A77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1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BD02-1DE7-4804-910C-3561D844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8A63-61FE-44CA-A456-C7B87640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79E56-BA16-40C6-A652-89A2FD49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119AB-E046-4A72-B414-92647AEF0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65B39-3460-4335-A23D-D5405500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9775A5-456C-4A12-99AC-A2A42EEA6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B4B1AE-B22D-4107-B079-53DFEEBB4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C250EA-4AED-4051-B50F-9A36C3CC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5CA1-6F2A-46A0-A57D-CD6DD96C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F8A1-DCAE-48FA-9C1C-AA109E62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C28A6A-6911-4D98-A499-EAF0040EF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5D6BDE-9644-426E-96C1-BA1EFC26E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90D213-3510-48E7-9A62-44EAF66C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7F30-CCAF-4E4C-B078-E4F68A073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76A0B1-9018-494B-AD57-BD9FD8078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4ADECC-A8EC-48EC-A211-082377E8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21FC8E-C5A0-4A5A-B812-AA3197745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C78-159D-4032-B9B9-21B56047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2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3019-9E55-4CCD-A254-18CD25F0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2014A-E2B8-472E-8286-C88164D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0881D-4CFD-4A99-9F97-B8C9610C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EEEFE-6571-4113-B97B-17143A95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21A9E-FE99-4610-B59E-C126322E3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845E2-02BE-47DD-AEE0-872C46A77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486D-60FF-4915-941C-AB095557B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3D53-953E-47AF-8C6D-25F8A535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BBE7C-B677-4548-A269-B25229E49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5FAE-AB55-43A2-8F1A-74FCEBC81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B6363-5925-4F14-9640-8A22EDCA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5D964-770E-407E-8638-8C523447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D7967-A4F7-4BB7-BDC2-6D89FC8EC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902F-B844-46A8-8757-E2D9FA69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5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902067-7529-4BB9-B509-147F3777A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14519C-4998-4407-9342-00E1F45BA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blue strip copy">
            <a:extLst>
              <a:ext uri="{FF2B5EF4-FFF2-40B4-BE49-F238E27FC236}">
                <a16:creationId xmlns:a16="http://schemas.microsoft.com/office/drawing/2014/main" id="{531107D4-57B4-4B17-A075-9D20269F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lue strip copy">
            <a:extLst>
              <a:ext uri="{FF2B5EF4-FFF2-40B4-BE49-F238E27FC236}">
                <a16:creationId xmlns:a16="http://schemas.microsoft.com/office/drawing/2014/main" id="{A1B5E6AA-EF43-431A-AC21-25827C51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Nevada_N">
            <a:extLst>
              <a:ext uri="{FF2B5EF4-FFF2-40B4-BE49-F238E27FC236}">
                <a16:creationId xmlns:a16="http://schemas.microsoft.com/office/drawing/2014/main" id="{C6E89A11-F354-46CD-B722-8F989608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746A08E-EDD5-4907-A0BD-BA12EBDF18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76FAD80-442C-4236-AE1A-D92EBF677A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CBDE36-3BD3-4021-8E1C-CB0652D31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910963-6D7B-43E5-BDC2-D2D96D1405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  <p:sldLayoutId id="2147483807" r:id="rId13"/>
    <p:sldLayoutId id="2147483808" r:id="rId14"/>
  </p:sldLayoutIdLst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mdpi.com/2076-3417/12/23/12206#B45-applsci-12-12206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mdpi.com/2076-3417/12/23/12206#B45-applsci-12-1220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mdpi.com/2076-3417/12/23/12206#B45-applsci-12-12206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dpi.com/2076-3417/12/23/12206#B45-applsci-12-1220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6-3417/12/23/12206#B45-applsci-12-1220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dpi.com/2076-3417/12/23/12206#B45-applsci-12-1220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cbi.nlm.nih.gov/pubmed/18566066" TargetMode="External"/><Relationship Id="rId13" Type="http://schemas.openxmlformats.org/officeDocument/2006/relationships/hyperlink" Target="https://scholar.google.com/scholar_lookup?title=A+meta-analysis+of+mammographic+screening+with+and+without+clinical+breast+examination&amp;author=Hamashima,+C.&amp;author=Ohta,+K.&amp;author=Kasahara,+Y.&amp;author=Katayama,+T.&amp;author=Nakayama,+T.&amp;author=Honjo,+S.&amp;author=Ohnuki,+K.&amp;publication_year=2015&amp;journal=Cancer+Sci.&amp;volume=106&amp;pages=812%E2%80%93818&amp;doi=10.1111/cas.12693" TargetMode="External"/><Relationship Id="rId18" Type="http://schemas.openxmlformats.org/officeDocument/2006/relationships/hyperlink" Target="https://onlinelibrary.wiley.com/doi/pdfdirect/10.1002/ijc.30794" TargetMode="External"/><Relationship Id="rId26" Type="http://schemas.openxmlformats.org/officeDocument/2006/relationships/hyperlink" Target="https://www.ajronline.org/doi/pdf/10.2214/ajr.147.6.1149" TargetMode="External"/><Relationship Id="rId3" Type="http://schemas.openxmlformats.org/officeDocument/2006/relationships/hyperlink" Target="https://scholar.google.com/scholar_lookup?title=Global+Cancer+Statistics+2020:+GLOBOCAN+estimates+of+incidence+and+mortality+worldwide+for+36+cancers+in+185+countries&amp;author=Sung,+H.&amp;author=Ferlay,+J.&amp;author=Siegel,+R.L.&amp;author=Laversanne,+M.&amp;author=Soerjomataram,+I.&amp;author=Jemal,+A.&amp;author=Bray,+F.&amp;publication_year=2021&amp;journal=CA+Cancer+J.+Clin.&amp;volume=71&amp;pages=209%E2%80%93249&amp;doi=10.3322/caac.21660&amp;pmid=33538338" TargetMode="External"/><Relationship Id="rId21" Type="http://schemas.openxmlformats.org/officeDocument/2006/relationships/hyperlink" Target="https://scholar.google.com/scholar_lookup?title=Digital+mammography+in+young+women:+Is+a+single+view+sufficient?&amp;author=Gossner,+J.&amp;publication_year=2016&amp;journal=J.+Clin.+Diagn.+Res.&amp;volume=10&amp;pages=TC10%E2%80%93TC12&amp;doi=10.7860/JCDR/2016/17342.7502" TargetMode="External"/><Relationship Id="rId7" Type="http://schemas.openxmlformats.org/officeDocument/2006/relationships/hyperlink" Target="https://doi.org/10.1136/bmj.a373" TargetMode="External"/><Relationship Id="rId12" Type="http://schemas.openxmlformats.org/officeDocument/2006/relationships/hyperlink" Target="http://www.ncbi.nlm.nih.gov/pubmed/32800099" TargetMode="External"/><Relationship Id="rId17" Type="http://schemas.openxmlformats.org/officeDocument/2006/relationships/hyperlink" Target="https://doi.org/10.1002/ijc.30794" TargetMode="External"/><Relationship Id="rId25" Type="http://schemas.openxmlformats.org/officeDocument/2006/relationships/hyperlink" Target="https://doi.org/10.2214/ajr.147.6.1149" TargetMode="External"/><Relationship Id="rId2" Type="http://schemas.openxmlformats.org/officeDocument/2006/relationships/hyperlink" Target="https://scholar.google.com/scholar_lookup?title=Latest+global+cancer+data:+Cancer+burden+rises+to+19.3+million+new+cases+and+10.0+million+cancer+deaths+in+2020&amp;author=Terrasse,+V.&amp;publication_year=2020&amp;pages=1%E2%80%933" TargetMode="External"/><Relationship Id="rId16" Type="http://schemas.openxmlformats.org/officeDocument/2006/relationships/hyperlink" Target="https://scholar.google.com/scholar_lookup?title=Benefits+and+harms+of+breast+cancer+screening+with+mammography+in+women+aged+40%E2%80%9349+years:+A+systematic+review&amp;author=van+den+Ende,+C.&amp;author=Oordt-Speets,+A.M.&amp;author=Vroling,+H.&amp;author=van+Agt,+M.E.&amp;publication_year=2017&amp;journal=Int.+J.+Cancer&amp;volume=141&amp;pages=1295%E2%80%931306&amp;doi=10.1002/ijc.30794" TargetMode="External"/><Relationship Id="rId20" Type="http://schemas.openxmlformats.org/officeDocument/2006/relationships/hyperlink" Target="https://doi.org/10.1093/eurpub/ckac04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holar.google.com/scholar_lookup?title=Survival+of+women+treated+for+early+breast+cancer+detected+by+screening+is+same+as+in+general+population,+audit+shows&amp;author=Mayor,+S.&amp;publication_year=2008&amp;journal=BML&amp;volume=336&amp;pages=1398%E2%80%931399&amp;doi=10.1136/bmj.a373&amp;pmid=18566066" TargetMode="External"/><Relationship Id="rId11" Type="http://schemas.openxmlformats.org/officeDocument/2006/relationships/hyperlink" Target="https://doi.org/10.1016/S1470-2045(20)30398-3" TargetMode="External"/><Relationship Id="rId24" Type="http://schemas.openxmlformats.org/officeDocument/2006/relationships/hyperlink" Target="https://scholar.google.com/scholar_lookup?title=Baseline+screening+mammography:+One+vs+two+views+per+breast&amp;author=Sickles,+E.A.&amp;author=Weber,+W.N.&amp;author=Galvin,+H.B.&amp;author=Ominsky,+S.H.&amp;author=Sollitto,+R.A.&amp;publication_year=1986&amp;journal=Am.+J.+Roentgenol.&amp;volume=147&amp;pages=1149%E2%80%931155&amp;doi=10.2214/ajr.147.6.1149" TargetMode="External"/><Relationship Id="rId5" Type="http://schemas.openxmlformats.org/officeDocument/2006/relationships/hyperlink" Target="http://www.ncbi.nlm.nih.gov/pubmed/33538338" TargetMode="External"/><Relationship Id="rId15" Type="http://schemas.openxmlformats.org/officeDocument/2006/relationships/hyperlink" Target="http://europepmc.org/articles/pmc4520631?pdf=render" TargetMode="External"/><Relationship Id="rId23" Type="http://schemas.openxmlformats.org/officeDocument/2006/relationships/hyperlink" Target="https://scholar.google.com/scholar_lookup?title=Guidance+on+Screening+and+Symptomatic+Breast+Imaging&amp;author=Rubin,+D.&amp;publication_year=2019" TargetMode="External"/><Relationship Id="rId10" Type="http://schemas.openxmlformats.org/officeDocument/2006/relationships/hyperlink" Target="https://scholar.google.com/scholar_lookup?title=Effect+of+mammographic+screening+from+age+40+years+on+breast+cancer+mortality+(UK+Age+trial):+Final+results+of+a+randomised,+controlled+trial&amp;author=Duffy,+S.W.&amp;author=Vulkan,+D.&amp;author=Cuckle,+H.&amp;author=Parmar,+D.&amp;author=Sheikh,+S.&amp;author=Smith,+R.A.&amp;author=Evans,+A.&amp;author=Blyuss,+O.&amp;author=Johns,+L.&amp;author=Ellis,+I.O.&amp;publication_year=2020&amp;journal=Lancet+Oncol.&amp;volume=21&amp;pages=1165%E2%80%931172&amp;doi=10.1016/S1470-2045(20)30398-3&amp;pmid=32800099" TargetMode="External"/><Relationship Id="rId19" Type="http://schemas.openxmlformats.org/officeDocument/2006/relationships/hyperlink" Target="https://scholar.google.com/scholar_lookup?title=Change+in+effectiveness+of+mammography+screening+with+decreasing+breast+cancer+mortality:+A+population-based+study&amp;author=Christiansen,+S.R.&amp;author=Autier,+P.&amp;author=St%C3%B8vring,+H.&amp;publication_year=2022&amp;journal=Eur.+J.+Public+Health.&amp;volume=32&amp;pages=630%E2%80%93635&amp;doi=10.1093/eurpub/ckac047" TargetMode="External"/><Relationship Id="rId4" Type="http://schemas.openxmlformats.org/officeDocument/2006/relationships/hyperlink" Target="https://doi.org/10.3322/caac.21660" TargetMode="External"/><Relationship Id="rId9" Type="http://schemas.openxmlformats.org/officeDocument/2006/relationships/hyperlink" Target="http://europepmc.org/articles/pmc2432152?pdf=render" TargetMode="External"/><Relationship Id="rId14" Type="http://schemas.openxmlformats.org/officeDocument/2006/relationships/hyperlink" Target="https://doi.org/10.1111/cas.12693" TargetMode="External"/><Relationship Id="rId22" Type="http://schemas.openxmlformats.org/officeDocument/2006/relationships/hyperlink" Target="https://doi.org/10.7860/JCDR/2016/17342.7502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q0mgRcnL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89AA09-E974-4781-9762-8A2E5AD3F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Review of Paper: Two-view Mammogram Synthesis from single-view data using generative adversarial Networks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43FFAE-8C3F-46DA-8936-F7FCB1EF6A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 dirty="0"/>
              <a:t>Neha Ujjainkar &amp; Abhishek Khandekar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Generator architecture of CR-GAN for 256 × 256 image synthesis.</a:t>
            </a: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098BC5-8C81-48AA-5534-B290A4A31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62199"/>
            <a:ext cx="7315200" cy="415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 Discriminator architecture of CR-GAN for 256 × 256 image synthesis.</a:t>
            </a: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75A9B5-8CE6-7969-211E-0BFD45C94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78" y="2333397"/>
            <a:ext cx="7384422" cy="411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5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Dataset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1054 pairs from CBIS-DDSM (3000 x 4500 to 4000 x 5700)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188 pairs from </a:t>
            </a:r>
            <a:r>
              <a:rPr lang="en-US" sz="1800" dirty="0" err="1"/>
              <a:t>INBreast</a:t>
            </a:r>
            <a:r>
              <a:rPr lang="en-US" sz="1800" dirty="0"/>
              <a:t> (3328 x 4084 or 2560 x 3328)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2542 pairs from CMMD (1914 x 2294)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28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>Experimental Environment and Parameter Settings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r>
              <a:rPr lang="en-US" sz="1800" dirty="0"/>
              <a:t>NVIDIA GeForce RTX 3080 Ti with 16 GB GPU memory.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Pytorch 1.11.0 framework and Jupyter Notebook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During training Adam optimizer with a learning rate of 0.0001 and the following momentum parameters: 𝛽1  = 0 and 𝛽2  = 0.9. 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Batch sizes of 10 and 4 for 256 × 256 and </a:t>
            </a:r>
            <a:r>
              <a:rPr lang="en-US" sz="12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dirty="0"/>
              <a:t>20 for 128 × 128 and 4 for 512 × 512  image synthesis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6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Growing Technique (PG)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Gradually increasing image resolution in the generator, discriminator, and encoder as training advances through the progressive growing technique.</a:t>
            </a:r>
            <a:br>
              <a:rPr lang="en-US" sz="1800" dirty="0"/>
            </a:br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537C6A-F419-C1C4-B9BA-7901DEEE2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37826"/>
            <a:ext cx="5296639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8921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Growing Technique (PG)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55AAC2-1208-94B6-F82D-A18D41BEA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589585"/>
            <a:ext cx="5112327" cy="486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29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Feature Matching Loss (𝐿</a:t>
            </a:r>
            <a:r>
              <a:rPr lang="en-US" baseline="-25000" dirty="0"/>
              <a:t>𝐹𝑀</a:t>
            </a:r>
            <a:r>
              <a:rPr lang="en-US" dirty="0"/>
              <a:t>)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62F5A-EAB9-0C6A-CE82-D2C1C1013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65" y="1371600"/>
            <a:ext cx="8137053" cy="440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2EEFCE-B16D-E012-2E07-DE9A30EE5946}"/>
              </a:ext>
            </a:extLst>
          </p:cNvPr>
          <p:cNvSpPr txBox="1"/>
          <p:nvPr/>
        </p:nvSpPr>
        <p:spPr>
          <a:xfrm>
            <a:off x="660583" y="5657671"/>
            <a:ext cx="81578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+mn-lt"/>
              </a:rPr>
              <a:t>𝐿</a:t>
            </a:r>
            <a:r>
              <a:rPr lang="en-US" b="1" baseline="-25000" dirty="0">
                <a:latin typeface="+mn-lt"/>
              </a:rPr>
              <a:t>𝐹𝑀 </a:t>
            </a:r>
            <a:r>
              <a:rPr lang="en-US" sz="1800" b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</a:rPr>
              <a:t>is calculated by L1 regularization from feature vectors in multiple layers of </a:t>
            </a:r>
            <a:r>
              <a:rPr lang="en-US" sz="1800" b="1" i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</a:rPr>
              <a:t>D</a:t>
            </a:r>
            <a:r>
              <a:rPr lang="en-US" sz="1800" b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</a:rPr>
              <a:t>, using constraints to match intermediate representations between real and synthesized images. </a:t>
            </a:r>
            <a:br>
              <a:rPr lang="en-US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3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Pre-Processing for Training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7040F-4BCB-CCC8-E649-48AEB4CD3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95400"/>
            <a:ext cx="7667019" cy="4624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E0920B-A104-46A5-7C95-86C7B729E0C7}"/>
              </a:ext>
            </a:extLst>
          </p:cNvPr>
          <p:cNvSpPr txBox="1"/>
          <p:nvPr/>
        </p:nvSpPr>
        <p:spPr>
          <a:xfrm>
            <a:off x="437889" y="5830669"/>
            <a:ext cx="8733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DICOM &gt; 8 bit (PNG) &gt; replaced tiny artifacts/markers &gt; Data Augmentation (4 fold data) &gt; Left-MLO horizontally flipped &gt; right/left CC views rotated.</a:t>
            </a:r>
          </a:p>
        </p:txBody>
      </p:sp>
    </p:spTree>
    <p:extLst>
      <p:ext uri="{BB962C8B-B14F-4D97-AF65-F5344CB8AC3E}">
        <p14:creationId xmlns:p14="http://schemas.microsoft.com/office/powerpoint/2010/main" val="19553022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Performance Evaluation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81600"/>
          </a:xfrm>
        </p:spPr>
        <p:txBody>
          <a:bodyPr/>
          <a:lstStyle/>
          <a:p>
            <a:r>
              <a:rPr lang="en-US" sz="1800" dirty="0"/>
              <a:t>The Peak signal to Noise Ratio (PSNR) measures the image similarity based on the ratio of noise to the maximum pixel value, as follows: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			𝑃𝑆𝑁𝑅 = 10log10(𝑃𝑚𝑎𝑥/𝑀𝑆𝐸)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 where MSE is the mean square error (MSE) between two images and  𝑃𝑚𝑎𝑥</a:t>
            </a:r>
          </a:p>
          <a:p>
            <a:pPr marL="0" indent="0">
              <a:buNone/>
            </a:pPr>
            <a:r>
              <a:rPr lang="en-US" sz="1800" dirty="0"/>
              <a:t>    is the maximum value of the image pixels. The higher the PSNR value, the</a:t>
            </a:r>
          </a:p>
          <a:p>
            <a:pPr marL="0" indent="0">
              <a:buNone/>
            </a:pPr>
            <a:r>
              <a:rPr lang="en-US" sz="1800" dirty="0"/>
              <a:t>    more similar the two images</a:t>
            </a:r>
            <a:r>
              <a:rPr lang="en-US" sz="1200" b="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Structural Similarity (SSIM) computes the image similarity between two images (𝐱,𝐲) using the three components of brightness, contrast, and structure.</a:t>
            </a:r>
          </a:p>
          <a:p>
            <a:pPr marL="0" indent="0">
              <a:buNone/>
            </a:pPr>
            <a:r>
              <a:rPr lang="en-US" sz="1800" dirty="0"/>
              <a:t>		𝑆𝑆𝐼𝑀(𝐱,𝐲)=[𝑙(𝐱,𝐲)][𝑐(𝐱,𝐲)][𝑠(𝐱,𝐲)]</a:t>
            </a: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where 𝑙(𝐱,𝐲)  is the brightness comparison, 𝑐(𝐱,𝐲)  is the contrast comparison</a:t>
            </a:r>
          </a:p>
          <a:p>
            <a:pPr marL="0" indent="0">
              <a:buNone/>
            </a:pPr>
            <a:r>
              <a:rPr lang="en-US" sz="1800" dirty="0"/>
              <a:t>   and 𝑠(𝐱,𝐲)  is the structural comparison. The SSIM value ranges between 0 </a:t>
            </a:r>
          </a:p>
          <a:p>
            <a:pPr marL="0" indent="0">
              <a:buNone/>
            </a:pPr>
            <a:r>
              <a:rPr lang="en-US" sz="1800" dirty="0"/>
              <a:t>   and 1; as the similarity increases, the value becomes closer to 1.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50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Performance Evaluation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sz="1800" dirty="0"/>
              <a:t> Multi-scale SSIM (MS-SSIM) was introduced as an alternative metric of SSIM, incorporating image details at various resolutions. MS-SSIM is calculated by combining the three components of SSIM on multiple scales, as follows: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Cosine Similarity (Cos_sim) is commonly used to determine the similarity between two vectors. Cos_sim is defined in terms of the cosine of the angle between the two vectors, and is calculated as follows: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   Cos_sim takes values within the interval from −1 to 1. When two images</a:t>
            </a:r>
          </a:p>
          <a:p>
            <a:pPr marL="0" indent="0">
              <a:buNone/>
            </a:pPr>
            <a:r>
              <a:rPr lang="en-US" sz="1800" dirty="0"/>
              <a:t>   are more similar, the Cos_sim value is closer to 1.</a:t>
            </a:r>
          </a:p>
          <a:p>
            <a:r>
              <a:rPr lang="en-US" sz="1800" dirty="0"/>
              <a:t>	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85599-0B04-8D50-DC51-7B042D00B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521"/>
          <a:stretch/>
        </p:blipFill>
        <p:spPr>
          <a:xfrm>
            <a:off x="879313" y="2743201"/>
            <a:ext cx="7959887" cy="121919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70AD23-1205-4D12-E04F-E58852108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4800600"/>
            <a:ext cx="3885168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214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14FEF-BACB-497F-B851-267F0D03C4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Methods</a:t>
            </a:r>
          </a:p>
          <a:p>
            <a:r>
              <a:rPr lang="en-US" dirty="0"/>
              <a:t>Data set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Advantages</a:t>
            </a:r>
          </a:p>
          <a:p>
            <a:r>
              <a:rPr lang="en-US" dirty="0"/>
              <a:t>Disadvantages</a:t>
            </a:r>
          </a:p>
          <a:p>
            <a:r>
              <a:rPr lang="en-US" dirty="0"/>
              <a:t>Conclusion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79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181600"/>
          </a:xfrm>
        </p:spPr>
        <p:txBody>
          <a:bodyPr/>
          <a:lstStyle/>
          <a:p>
            <a:pPr algn="just"/>
            <a:r>
              <a:rPr lang="en-US" sz="1800" dirty="0"/>
              <a:t>Comparison of the Similarity Metrics by Training Methods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D50C79-C342-8548-1466-920494E58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790035"/>
            <a:ext cx="7315200" cy="476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1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029200"/>
          </a:xfrm>
        </p:spPr>
        <p:txBody>
          <a:bodyPr/>
          <a:lstStyle/>
          <a:p>
            <a:pPr algn="just"/>
            <a:r>
              <a:rPr lang="en-US" sz="1800" dirty="0"/>
              <a:t>Comparison of Images synthesized by different training methods (128 x 128)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E9A741-7D3D-E687-3361-71864E696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5" t="2388" r="2597" b="-124"/>
          <a:stretch/>
        </p:blipFill>
        <p:spPr>
          <a:xfrm>
            <a:off x="1885627" y="1828800"/>
            <a:ext cx="5925519" cy="472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3280823-B668-9783-71B4-1345DF4A5977}"/>
              </a:ext>
            </a:extLst>
          </p:cNvPr>
          <p:cNvSpPr txBox="1">
            <a:spLocks/>
          </p:cNvSpPr>
          <p:nvPr/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/>
              <a:t> 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Results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587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Results</a:t>
            </a: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029200"/>
          </a:xfrm>
        </p:spPr>
        <p:txBody>
          <a:bodyPr/>
          <a:lstStyle/>
          <a:p>
            <a:pPr algn="just"/>
            <a:r>
              <a:rPr lang="en-US" sz="1800" dirty="0"/>
              <a:t>Comparison of Images synthesized by different training methods (256 x 256)</a:t>
            </a:r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87EBF4-93CF-E9A0-A530-3381774AD0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48" r="1316" b="1724"/>
          <a:stretch/>
        </p:blipFill>
        <p:spPr>
          <a:xfrm>
            <a:off x="1676400" y="1910080"/>
            <a:ext cx="6331526" cy="46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167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Successful Example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6A8BCA-12E7-C4E2-1562-A9BF19AC7D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33" r="2572" b="3235"/>
          <a:stretch/>
        </p:blipFill>
        <p:spPr>
          <a:xfrm>
            <a:off x="2057400" y="990600"/>
            <a:ext cx="5029200" cy="567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54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Failed Example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BB2138-048E-07B6-89CC-4A9A591FAD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20" r="6557" b="1827"/>
          <a:stretch/>
        </p:blipFill>
        <p:spPr>
          <a:xfrm>
            <a:off x="2209801" y="1004311"/>
            <a:ext cx="4953000" cy="562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44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Calcifications example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72F7586-8B6B-2963-BC04-0E02C4C8D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248" t="7270" r="8988" b="4045"/>
          <a:stretch/>
        </p:blipFill>
        <p:spPr>
          <a:xfrm>
            <a:off x="1676400" y="1904998"/>
            <a:ext cx="6019800" cy="4648202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A71F4-4875-C9CC-B205-191E3C7418F5}"/>
              </a:ext>
            </a:extLst>
          </p:cNvPr>
          <p:cNvSpPr txBox="1"/>
          <p:nvPr/>
        </p:nvSpPr>
        <p:spPr>
          <a:xfrm>
            <a:off x="533400" y="1459468"/>
            <a:ext cx="8534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222222"/>
                </a:solidFill>
                <a:effectLst/>
                <a:latin typeface="+mn-lt"/>
              </a:rPr>
              <a:t>Image syntheses of calcifications were barely successful at all resolutions.</a:t>
            </a:r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439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Comparison by Batch Size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557491-EF18-B5AB-1FE2-22320A83ED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" b="2890"/>
          <a:stretch/>
        </p:blipFill>
        <p:spPr>
          <a:xfrm>
            <a:off x="297872" y="1891289"/>
            <a:ext cx="8534400" cy="4661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9F30D8-2951-622A-34AD-E7F7C1C39082}"/>
              </a:ext>
            </a:extLst>
          </p:cNvPr>
          <p:cNvSpPr txBox="1"/>
          <p:nvPr/>
        </p:nvSpPr>
        <p:spPr>
          <a:xfrm>
            <a:off x="304800" y="1295400"/>
            <a:ext cx="8839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+mn-lt"/>
                <a:ea typeface="Calibri" panose="020F0502020204030204" pitchFamily="34" charset="0"/>
              </a:rPr>
              <a:t>T</a:t>
            </a:r>
            <a:r>
              <a:rPr lang="en-US" sz="1800" b="1" dirty="0">
                <a:solidFill>
                  <a:srgbClr val="222222"/>
                </a:solidFill>
                <a:effectLst/>
                <a:latin typeface="+mn-lt"/>
                <a:ea typeface="Calibri" panose="020F0502020204030204" pitchFamily="34" charset="0"/>
              </a:rPr>
              <a:t>he similarity metrics slightly decreased with the use of a smaller batch size and clearly degraded the image quality.</a:t>
            </a:r>
            <a:br>
              <a:rPr lang="en-US" sz="2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871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C395-A4B8-56BD-4EF0-6628D389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565-2D5F-A3A1-2E90-A9EB8370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CR-GAN with progressive growing technique (PG) significantly reduced training time. (as the synthesized image resolution increased)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Feature Matching loss helped synthesize CC views that came closer to the real views.</a:t>
            </a:r>
          </a:p>
          <a:p>
            <a:endParaRPr lang="en-US" sz="1800" dirty="0"/>
          </a:p>
          <a:p>
            <a:r>
              <a:rPr lang="en-US" sz="1800" dirty="0"/>
              <a:t>Using both the progressive growing technique and feature matching loss offers the best performance, in terms of image quality and training time, for high-resolution CC-view synthesis.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800C6-C1AD-F8E9-BF4E-57E9B38E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0866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7C395-A4B8-56BD-4EF0-6628D3890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3C565-2D5F-A3A1-2E90-A9EB83701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Even after utilizing the PG technique and feature matching loss, synthesis failed in some cases.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Image synthesis was barely successful in cases of calcification.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Authors noted the insufficient volume of training data and the restricted batch sizes as reasonable causes of synthesis failure.</a:t>
            </a:r>
          </a:p>
          <a:p>
            <a:endParaRPr lang="en-US" sz="1800" dirty="0"/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</a:rPr>
              <a:t>I</a:t>
            </a:r>
            <a:r>
              <a:rPr lang="en-US" sz="18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mage quality was assessed by radiological technologists instead of radiologists or breast surgeons.</a:t>
            </a:r>
            <a:endParaRPr lang="en-US" sz="1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800C6-C1AD-F8E9-BF4E-57E9B38E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324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Conclusion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9A57-4F25-F485-3518-49F690C1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sz="1800" dirty="0"/>
              <a:t>Using progressive growing technique with CR-GAN effectively reduced the training time. (as the synthesized image resolution increased)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CR-GAN along with the adaptation of the progressive growing technique and feature matching loss considerably improved the quality of the synthesized images. (as compared to merely using CR-GAN)</a:t>
            </a:r>
          </a:p>
          <a:p>
            <a:endParaRPr lang="en-US" sz="1800" dirty="0"/>
          </a:p>
          <a:p>
            <a:r>
              <a:rPr lang="en-US" sz="1800" dirty="0"/>
              <a:t>The proposed method succeeded in synthesizing CC views similar to the real images for some (but not all) cases.</a:t>
            </a:r>
          </a:p>
        </p:txBody>
      </p:sp>
    </p:spTree>
    <p:extLst>
      <p:ext uri="{BB962C8B-B14F-4D97-AF65-F5344CB8AC3E}">
        <p14:creationId xmlns:p14="http://schemas.microsoft.com/office/powerpoint/2010/main" val="3612496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Mammography methods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Single-view </a:t>
            </a:r>
            <a:r>
              <a:rPr lang="en-US" sz="17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mammography- only mediolateral-oblique (MLO)  view.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n-US" sz="17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wo-view mammography- both mediolateral-oblique (MLO) and cranio-caudal (CC) views. </a:t>
            </a:r>
          </a:p>
          <a:p>
            <a:pPr marL="457200" lvl="1" indent="0">
              <a:buNone/>
            </a:pPr>
            <a:endParaRPr lang="en-US" sz="1700" b="1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9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Why Single-view mammography is still performed?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lower radiation dose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increased examination throughput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being less time- and cost-consuming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reduced overdiagnosis</a:t>
            </a:r>
            <a:endParaRPr lang="en-US" sz="17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810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Future Improvements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B29D311-E1B5-9F93-412E-25FC332E94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MS-SSIM has been introduced as an alternative metric of SSIM, incorporating image details at various resolutions [</a:t>
            </a:r>
            <a:r>
              <a:rPr kumimoji="0" lang="en-US" altLang="en-US" sz="900" b="1" i="0" u="none" strike="noStrike" cap="none" normalizeH="0" baseline="0">
                <a:ln>
                  <a:noFill/>
                </a:ln>
                <a:solidFill>
                  <a:srgbClr val="4F567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45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]. MS-SSIM is calculated by combining the three components of SSIM on multiple scales, as follows: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𝑆𝑆𝐼𝑀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𝑙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𝛼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·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∏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=1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𝑀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𝑐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𝛽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[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𝑠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(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𝐱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,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𝐲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1"/>
                <a:cs typeface="Arial" panose="020B0604020202020204" pitchFamily="34" charset="0"/>
              </a:rPr>
              <a:t>)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Size2"/>
                <a:cs typeface="Arial" panose="020B0604020202020204" pitchFamily="34" charset="0"/>
              </a:rPr>
              <a:t>]</a:t>
            </a:r>
            <a:r>
              <a:rPr kumimoji="0" lang="en-US" altLang="en-US" sz="6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𝛾</a:t>
            </a:r>
            <a:r>
              <a:rPr kumimoji="0" lang="en-US" altLang="en-US" sz="5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Normal"/>
                <a:cs typeface="Arial" panose="020B0604020202020204" pitchFamily="34" charset="0"/>
              </a:rPr>
              <a:t>𝑗</a:t>
            </a: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GyrePagellaMathJax_Main"/>
                <a:cs typeface="Arial" panose="020B0604020202020204" pitchFamily="34" charset="0"/>
              </a:rPr>
              <a:t>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9A57-4F25-F485-3518-49F690C13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sz="1800" dirty="0"/>
              <a:t>Utilizing a larger image training data set within a more powerful GPU environment.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Three or more vectors should be utilized in the feature-matching loss calculation for stronger constraints on middle-layer representations.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Optimizing hyperparameters—including the batch size.</a:t>
            </a:r>
            <a:br>
              <a:rPr lang="en-US" sz="1800" dirty="0"/>
            </a:br>
            <a:endParaRPr lang="en-US" sz="1800" dirty="0"/>
          </a:p>
          <a:p>
            <a:r>
              <a:rPr lang="en-US" sz="1800" dirty="0"/>
              <a:t>Investigate evaluation metric that is more faithful to human perception to evaluate AI-generated medical images.</a:t>
            </a:r>
          </a:p>
        </p:txBody>
      </p:sp>
    </p:spTree>
    <p:extLst>
      <p:ext uri="{BB962C8B-B14F-4D97-AF65-F5344CB8AC3E}">
        <p14:creationId xmlns:p14="http://schemas.microsoft.com/office/powerpoint/2010/main" val="41198258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5100-7EAE-F5BF-1FB7-0C8E1B80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Terrasse, V. Latest global cancer data: Cancer burden rises to 19.3 million new cases and 10.0 million cancer deaths in 2020. In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 International Agency for Research on Cancer Press Release 292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; IARC: Lyon, France, 2020; pp. 1–3.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Sung, H.;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Ferlay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J.; Siegel, R.L.;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Laversanne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Soerjomataram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I.; Jemal, A.; Bray, F. Global Cancer Statistics 2020: GLOBOCAN estimates of incidence and mortality worldwide for 36 cancers in 185 countries.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 Cancer J. Clin.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209–249.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3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4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5"/>
              </a:rPr>
              <a:t>PubMed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Mayor, S. Survival of women treated for early breast cancer detected by screening is same as in general population, audit shows.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BML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2008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336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1398–1399.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6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7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8"/>
              </a:rPr>
              <a:t>PubMed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9"/>
              </a:rPr>
              <a:t>Green Version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Duffy, S.W.; Vulkan, D.;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Cuckle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H.; Parmar, D.; Sheikh, S.; Smith, R.A.; Evans, A.;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Blyuss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O.; Johns, L.; Ellis, I.O.; et al. Effect of mammographic screening from age 40 years on breast cancer mortality (UK Age trial): Final results of a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randomised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controlled trial.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Lancet Oncol.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2020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1165–1172.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0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1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2"/>
              </a:rPr>
              <a:t>PubMed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Hamashima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Ohta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K.; Kasahara, Y.; Katayama, T.; Nakayama, T.;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Honjo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Ohnuki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K. A meta-analysis of mammographic screening with and without clinical breast examination.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Cancer Sci.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2015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812–818.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3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4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5"/>
              </a:rPr>
              <a:t>Green Version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dirty="0">
                <a:solidFill>
                  <a:srgbClr val="222222"/>
                </a:solidFill>
                <a:latin typeface="Arial" panose="020B0604020202020204" pitchFamily="34" charset="0"/>
              </a:rPr>
              <a:t>V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an den Ende, C.;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Oordt-Speets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A.M.;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Vroling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H.; van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Agt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M.E. Benefits and harms of breast cancer screening with mammography in women aged 40–49 years: A systematic review.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Int. J. Cancer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2017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141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1295–1306.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6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7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8"/>
              </a:rPr>
              <a:t>Green Version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Christiansen, S.R.;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Autier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Støvring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H. Change in effectiveness of mammography screening with decreasing breast cancer mortality: A population-based study.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Eur. J. Public Health.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2022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630–635.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19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0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Gossner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 Digital mammography in young women: Is a single view sufficient?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J. Clin.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Diagn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 Res.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2016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10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TC10–TC12.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1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2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Rubin, D.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Guidance on Screening and Symptomatic Breast Imaging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4th ed.; The Royal College of Radiologists: London, UK, 2019; pp. 1–27.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3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algn="just">
              <a:buFont typeface="+mj-lt"/>
              <a:buAutoNum type="arabicPeriod"/>
            </a:pP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Sickles, E.A.; Weber, W.N.; Galvin, H.B.;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Ominsky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S.H.; </a:t>
            </a:r>
            <a:r>
              <a:rPr lang="en-US" sz="11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Sollitto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R.A. Baseline screening mammography: One vs two views per breast.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Am. J. </a:t>
            </a:r>
            <a:r>
              <a:rPr lang="en-US" sz="11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Roentgenol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1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1986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1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147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1149–1155. 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4"/>
              </a:rPr>
              <a:t>Google Scholar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 [</a:t>
            </a:r>
            <a:r>
              <a:rPr lang="en-US" sz="1100" b="1" i="0" u="none" strike="noStrike" dirty="0" err="1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5"/>
              </a:rPr>
              <a:t>CrossRef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][</a:t>
            </a:r>
            <a:r>
              <a:rPr lang="en-US" sz="1100" b="1" i="0" u="none" strike="noStrike" dirty="0">
                <a:solidFill>
                  <a:srgbClr val="4F5671"/>
                </a:solidFill>
                <a:effectLst/>
                <a:latin typeface="Arial" panose="020B0604020202020204" pitchFamily="34" charset="0"/>
                <a:hlinkClick r:id="rId26"/>
              </a:rPr>
              <a:t>Green Version</a:t>
            </a:r>
            <a:r>
              <a:rPr lang="en-US" sz="11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9755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9A57-4F25-F485-3518-49F690C1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Thank You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12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Issue with Single view </a:t>
            </a:r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mammograms</a:t>
            </a: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r>
              <a:rPr lang="en-US" sz="17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cancer detection rate is inferior.</a:t>
            </a:r>
          </a:p>
          <a:p>
            <a:pPr lvl="1"/>
            <a:r>
              <a:rPr lang="en-US" sz="17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Difficult to distinguish the overlapped cancer from surrounding tissues, particularly in single-view mammograms. </a:t>
            </a:r>
          </a:p>
          <a:p>
            <a:pPr marL="0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kern="1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diagnostic accuracy of single-view mammography would be improved if information from another view was available.</a:t>
            </a:r>
            <a:endParaRPr lang="en-US" sz="17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884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Earlier Techniques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Wasserstein GAN (WGAN)</a:t>
            </a:r>
            <a:b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rogressive growing GAN (PG-GAN) and</a:t>
            </a:r>
            <a:b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solidFill>
                <a:srgbClr val="222222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StyleGAN2</a:t>
            </a:r>
            <a:endParaRPr lang="en-US" sz="17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6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CR-GAN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CR-GAN -&gt; Complete representation General Adversarial Network</a:t>
            </a:r>
            <a:b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Proposed by Tian et al. to yield superior-quality multi-view face images from single-view images.</a:t>
            </a: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this study, the CR-GAN framework was used to synthesize novel-view images (i.e., CC views) from MLO-view mammograms. This study was conducted by </a:t>
            </a:r>
            <a:r>
              <a:rPr lang="en-US" sz="1800" dirty="0" err="1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Asumi</a:t>
            </a: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Yamazaki and Takayuki Ishida. (both are radiological technologists with more than 10 years of experience)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473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this study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Improve the ability of single-view mammography to diagnose breast cancer using artificial intelligence (AI) technology. </a:t>
            </a: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With the aim of higher resolution and superior quality mammogram syntheses, the authors implemented two adaptations to CR-GAN: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(1) Progressive growing technique;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(2) Feature matching loss.</a:t>
            </a: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4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CR-GAN</a:t>
            </a:r>
          </a:p>
          <a:p>
            <a:pPr lvl="1"/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CR-GAN was developed to generate multi-view face images from single-view photographs using two-pathway networks. </a:t>
            </a:r>
          </a:p>
          <a:p>
            <a:pPr lvl="1"/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Representation suggests that the generation of superior-quality and identity-preserved images is guaranteed, even from unseen inputs not included in the training data set. </a:t>
            </a:r>
          </a:p>
          <a:p>
            <a:pPr lvl="1"/>
            <a:r>
              <a:rPr lang="en-US" sz="1400" dirty="0">
                <a:hlinkClick r:id="rId2"/>
              </a:rPr>
              <a:t>CR-GAN: Learning Complete Representations for Multi-view Generation - YouTube</a:t>
            </a: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31775" lvl="1" indent="-231775">
              <a:buFont typeface="Wingdings" panose="05000000000000000000" pitchFamily="2" charset="2"/>
              <a:buChar char="§"/>
            </a:pPr>
            <a:r>
              <a:rPr lang="en-US" sz="1800" b="1" dirty="0"/>
              <a:t>Two-pathway networks of CR-GAN includes:</a:t>
            </a:r>
          </a:p>
          <a:p>
            <a:pPr lvl="1"/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Generation Path</a:t>
            </a:r>
          </a:p>
          <a:p>
            <a:pPr lvl="1"/>
            <a:r>
              <a:rPr lang="en-US" sz="1800" b="1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Reconstruction paths</a:t>
            </a: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9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1800" dirty="0"/>
              <a:t>CR-GAN</a:t>
            </a: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6" name="Picture 8" descr="Applsci 12 12206 g001 550">
            <a:extLst>
              <a:ext uri="{FF2B5EF4-FFF2-40B4-BE49-F238E27FC236}">
                <a16:creationId xmlns:a16="http://schemas.microsoft.com/office/drawing/2014/main" id="{94AFCCD4-B8BA-35B2-8831-539D8D1AD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11" y="1905000"/>
            <a:ext cx="692518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33016"/>
      </p:ext>
    </p:extLst>
  </p:cSld>
  <p:clrMapOvr>
    <a:masterClrMapping/>
  </p:clrMapOvr>
</p:sld>
</file>

<file path=ppt/theme/theme1.xml><?xml version="1.0" encoding="utf-8"?>
<a:theme xmlns:a="http://schemas.openxmlformats.org/drawingml/2006/main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VisTemplate-v2.potx" id="{E1CC7301-0447-4CDC-AD2D-64E4B38463C5}" vid="{4445406C-0E9F-4369-A559-CC0E2ED4EB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UNR-landscap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14196</TotalTime>
  <Words>2482</Words>
  <Application>Microsoft Office PowerPoint</Application>
  <PresentationFormat>On-screen Show (4:3)</PresentationFormat>
  <Paragraphs>238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Calibri</vt:lpstr>
      <vt:lpstr>GyrePagellaMathJax_Main</vt:lpstr>
      <vt:lpstr>GyrePagellaMathJax_Normal</vt:lpstr>
      <vt:lpstr>GyrePagellaMathJax_Size1</vt:lpstr>
      <vt:lpstr>GyrePagellaMathJax_Size2</vt:lpstr>
      <vt:lpstr>Segoe UI</vt:lpstr>
      <vt:lpstr>Wingdings</vt:lpstr>
      <vt:lpstr>2_UNR-landscape</vt:lpstr>
      <vt:lpstr>Review of Paper: Two-view Mammogram Synthesis from single-view data using generative adversarial Networks</vt:lpstr>
      <vt:lpstr>Outline</vt:lpstr>
      <vt:lpstr>Introduction</vt:lpstr>
      <vt:lpstr>Introduction</vt:lpstr>
      <vt:lpstr>Earlier Techniques</vt:lpstr>
      <vt:lpstr>CR-GAN</vt:lpstr>
      <vt:lpstr>Goal of this study</vt:lpstr>
      <vt:lpstr>Method</vt:lpstr>
      <vt:lpstr>Method</vt:lpstr>
      <vt:lpstr>Method</vt:lpstr>
      <vt:lpstr>Method</vt:lpstr>
      <vt:lpstr>   Dataset </vt:lpstr>
      <vt:lpstr>       Experimental Environment and Parameter Settings   </vt:lpstr>
      <vt:lpstr>Progressive Growing Technique (PG)</vt:lpstr>
      <vt:lpstr>Progressive Growing Technique (PG)</vt:lpstr>
      <vt:lpstr>   Feature Matching Loss (𝐿𝐹𝑀) </vt:lpstr>
      <vt:lpstr>    Pre-Processing for Training  </vt:lpstr>
      <vt:lpstr>      Performance Evaluation    </vt:lpstr>
      <vt:lpstr>      Performance Evaluation    </vt:lpstr>
      <vt:lpstr>       Results     </vt:lpstr>
      <vt:lpstr>       </vt:lpstr>
      <vt:lpstr>       Results     </vt:lpstr>
      <vt:lpstr>        Successful Example      </vt:lpstr>
      <vt:lpstr>        Failed Example      </vt:lpstr>
      <vt:lpstr>        Calcifications example      </vt:lpstr>
      <vt:lpstr>          Comparison by Batch Size       </vt:lpstr>
      <vt:lpstr>Advantages</vt:lpstr>
      <vt:lpstr>Disadvantages</vt:lpstr>
      <vt:lpstr>          Conclusion       </vt:lpstr>
      <vt:lpstr>          Future Improvements       </vt:lpstr>
      <vt:lpstr>References</vt:lpstr>
      <vt:lpstr>PowerPoint Presentation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Tavakkoli</dc:creator>
  <cp:lastModifiedBy>Neha Ujjainkar</cp:lastModifiedBy>
  <cp:revision>168</cp:revision>
  <dcterms:created xsi:type="dcterms:W3CDTF">2019-01-03T19:48:27Z</dcterms:created>
  <dcterms:modified xsi:type="dcterms:W3CDTF">2023-10-04T17:56:00Z</dcterms:modified>
</cp:coreProperties>
</file>