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8tLPtNVbAX8WK4FhHUqev88rnD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gustine Ofoegbu" initials="" lastIdx="3" clrIdx="0"/>
  <p:cmAuthor id="1" name="Dan Eassa"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1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9-18T16:54:58.162" idx="1">
    <p:pos x="6000" y="0"/>
    <p:text>Since some groups are already selecting a second paper, we can consider "Breast Lesions Detection and Classification via YOLO-Based Fusion Models".
It's also easy as it's based on CNN architecture and YOLO object detection.
Let me know what you think.</p:text>
    <p:extLst mod="1">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5YTDScY"/>
      </p:ext>
    </p:extLst>
  </p:cm>
  <p:cm authorId="1" dt="2023-09-18T16:54:58.162" idx="1">
    <p:pos x="6000" y="0"/>
    <p:text>this one is already taken by another group. I'll keep looking through the papers but if there's one you are interested in just throw it in the google doc and we can discuss it later since groups are choosing topics quickly.
I put in a GAN paper for our 3rd paper. We can change this one as well but it is the last paper that wasn't presented already or claimed by another group so I wanted to add it in case we wanted to look into that one.</p:text>
    <p:extLst mod="1">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6Gjm7kU"/>
      </p:ext>
    </p:extLst>
  </p:cm>
  <p:cm authorId="0" dt="2023-10-04T23:07:57.984" idx="2">
    <p:pos x="6000" y="100"/>
    <p:text>Hi Dan, I selected a paper "Transformer-based mass detection in digital mammograms" as a placeholder for our first presentation. If you're cool with it we can go ahead. 
The concept is fairly easy to understand also.</p:text>
    <p:extLst mod="1">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5YTDScU"/>
      </p:ext>
    </p:extLst>
  </p:cm>
  <p:cm authorId="1" dt="2023-09-18T16:52:53.412" idx="2">
    <p:pos x="6000" y="100"/>
    <p:text>got it. I looked through the paper, that one looks interesting. Let's do it</p:text>
    <p:extLst>
      <p:ext uri="{C676402C-5697-4E1C-873F-D02D1690AC5C}">
        <p15:threadingInfo xmlns:p15="http://schemas.microsoft.com/office/powerpoint/2012/main" timeZoneBias="0">
          <p15:parentCm authorId="0" idx="2"/>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6Gjm7kQ"/>
      </p:ext>
    </p:extLst>
  </p:cm>
  <p:cm authorId="0" dt="2023-10-04T23:07:57.984" idx="3">
    <p:pos x="6000" y="100"/>
    <p:text>Candidate Projects
1. Detection and classification of masses in mammograms
2. Breast cancer risk assessment
3. Image enhancement of mammograms
Super resolution in mammography
Data augmentation for training DL models
Transfer learning in mammography
Fusion of multiple mammogram viewsfor improved mass detection and classification (or micro-calcifications or architectural distortions).
Assessment of breast tissue density in mammograms</p:text>
    <p:extLst mod="1">
      <p:ext uri="{C676402C-5697-4E1C-873F-D02D1690AC5C}">
        <p15:threadingInfo xmlns:p15="http://schemas.microsoft.com/office/powerpoint/2012/main" timeZoneBias="0">
          <p15:parentCm authorId="0" idx="2"/>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6ZYN0L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7" name="Google Shape;117;p1: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89ee2b14ac_0_15: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8" name="Google Shape;198;g289ee2b14ac_0_15: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89d8962c13_0_64: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7" name="Google Shape;207;g289d8962c13_0_64: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89d8962c13_0_105: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17" name="Google Shape;217;g289d8962c13_0_105: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89d8962c13_0_82: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7" name="Google Shape;227;g289d8962c13_0_82: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89ee2b14ac_0_24: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4" name="Google Shape;234;g289ee2b14ac_0_24: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89d8962c13_0_239: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3" name="Google Shape;243;g289d8962c13_0_23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89d5f199d0_0_19: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1" name="Google Shape;251;g289d5f199d0_0_19: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89d8962c13_0_18: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60" name="Google Shape;260;g289d8962c13_0_18: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89d8962c13_0_130: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67" name="Google Shape;267;g289d8962c13_0_130: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89e60b148c_0_8: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5" name="Google Shape;275;g289e60b148c_0_8: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89d5f199d0_0_1: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4" name="Google Shape;124;g289d5f199d0_0_1: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89d8962c13_0_76: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83" name="Google Shape;283;g289d8962c13_0_76: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89d8962c13_0_160: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0" name="Google Shape;290;g289d8962c13_0_16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89d8962c13_0_284: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7" name="Google Shape;297;g289d8962c13_0_284: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89d8962c13_0_264: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5" name="Google Shape;305;g289d8962c13_0_264: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89d8962c13_0_172: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4" name="Google Shape;314;g289d8962c13_0_17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89d5f199d0_0_37: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26" name="Google Shape;326;g289d5f199d0_0_37: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89e60b148c_0_16: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34" name="Google Shape;334;g289e60b148c_0_16: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89d8962c13_0_277: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42" name="Google Shape;342;g289d8962c13_0_277: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89d5f199d0_0_49: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50" name="Google Shape;350;g289d5f199d0_0_49: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89d8962c13_0_200: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57" name="Google Shape;357;g289d8962c13_0_200: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89d5f199d0_0_7: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2" name="Google Shape;132;g289d5f199d0_0_7: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89e60b148c_0_24: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64" name="Google Shape;364;g289e60b148c_0_24: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89ee2b14ac_0_2: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9" name="Google Shape;139;g289ee2b14ac_0_2: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89d5f199d0_0_55: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7" name="Google Shape;147;g289d5f199d0_0_55: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89d5f199d0_0_13: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4" name="Google Shape;154;g289d5f199d0_0_13: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89d5f199d0_0_61: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2" name="Google Shape;162;g289d5f199d0_0_61: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89d5f199d0_0_87: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0" name="Google Shape;170;g289d5f199d0_0_87: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89d5f199d0_0_74: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9" name="Google Shape;189;g289d5f199d0_0_74: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pic>
        <p:nvPicPr>
          <p:cNvPr id="19" name="Google Shape;19;p10" descr="Panoramic From Rood2-TDD"/>
          <p:cNvPicPr preferRelativeResize="0"/>
          <p:nvPr/>
        </p:nvPicPr>
        <p:blipFill rotWithShape="1">
          <a:blip r:embed="rId2">
            <a:alphaModFix/>
          </a:blip>
          <a:srcRect/>
          <a:stretch/>
        </p:blipFill>
        <p:spPr>
          <a:xfrm>
            <a:off x="0" y="4038600"/>
            <a:ext cx="9144000" cy="2743200"/>
          </a:xfrm>
          <a:prstGeom prst="rect">
            <a:avLst/>
          </a:prstGeom>
          <a:noFill/>
          <a:ln>
            <a:noFill/>
          </a:ln>
        </p:spPr>
      </p:pic>
      <p:pic>
        <p:nvPicPr>
          <p:cNvPr id="20" name="Google Shape;20;p10" descr="blue strip copy"/>
          <p:cNvPicPr preferRelativeResize="0"/>
          <p:nvPr/>
        </p:nvPicPr>
        <p:blipFill rotWithShape="1">
          <a:blip r:embed="rId3">
            <a:alphaModFix/>
          </a:blip>
          <a:srcRect/>
          <a:stretch/>
        </p:blipFill>
        <p:spPr>
          <a:xfrm>
            <a:off x="0" y="0"/>
            <a:ext cx="9140825" cy="377825"/>
          </a:xfrm>
          <a:prstGeom prst="rect">
            <a:avLst/>
          </a:prstGeom>
          <a:noFill/>
          <a:ln>
            <a:noFill/>
          </a:ln>
        </p:spPr>
      </p:pic>
      <p:pic>
        <p:nvPicPr>
          <p:cNvPr id="21" name="Google Shape;21;p10" descr="blue strip copy"/>
          <p:cNvPicPr preferRelativeResize="0"/>
          <p:nvPr/>
        </p:nvPicPr>
        <p:blipFill rotWithShape="1">
          <a:blip r:embed="rId4">
            <a:alphaModFix/>
          </a:blip>
          <a:srcRect l="-35" t="20168"/>
          <a:stretch/>
        </p:blipFill>
        <p:spPr>
          <a:xfrm>
            <a:off x="0" y="6556375"/>
            <a:ext cx="9144000" cy="301625"/>
          </a:xfrm>
          <a:prstGeom prst="rect">
            <a:avLst/>
          </a:prstGeom>
          <a:noFill/>
          <a:ln>
            <a:noFill/>
          </a:ln>
        </p:spPr>
      </p:pic>
      <p:pic>
        <p:nvPicPr>
          <p:cNvPr id="22" name="Google Shape;22;p10" descr="Nevada_Master_stack_slogan_4c large"/>
          <p:cNvPicPr preferRelativeResize="0"/>
          <p:nvPr/>
        </p:nvPicPr>
        <p:blipFill rotWithShape="1">
          <a:blip r:embed="rId5">
            <a:alphaModFix/>
          </a:blip>
          <a:srcRect/>
          <a:stretch/>
        </p:blipFill>
        <p:spPr>
          <a:xfrm>
            <a:off x="3463925" y="501650"/>
            <a:ext cx="2209800" cy="1631950"/>
          </a:xfrm>
          <a:prstGeom prst="rect">
            <a:avLst/>
          </a:prstGeom>
          <a:noFill/>
          <a:ln>
            <a:noFill/>
          </a:ln>
        </p:spPr>
      </p:pic>
      <p:sp>
        <p:nvSpPr>
          <p:cNvPr id="23" name="Google Shape;23;p10"/>
          <p:cNvSpPr txBox="1">
            <a:spLocks noGrp="1"/>
          </p:cNvSpPr>
          <p:nvPr>
            <p:ph type="ctrTitle"/>
          </p:nvPr>
        </p:nvSpPr>
        <p:spPr>
          <a:xfrm>
            <a:off x="152400" y="2362200"/>
            <a:ext cx="8763000" cy="9144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sz="36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24" name="Google Shape;24;p10"/>
          <p:cNvSpPr txBox="1">
            <a:spLocks noGrp="1"/>
          </p:cNvSpPr>
          <p:nvPr>
            <p:ph type="subTitle" idx="1"/>
          </p:nvPr>
        </p:nvSpPr>
        <p:spPr>
          <a:xfrm>
            <a:off x="152400" y="3352800"/>
            <a:ext cx="8991600" cy="5334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480"/>
              </a:spcBef>
              <a:spcAft>
                <a:spcPts val="0"/>
              </a:spcAft>
              <a:buClr>
                <a:schemeClr val="dk1"/>
              </a:buClr>
              <a:buSzPts val="2400"/>
              <a:buFont typeface="Noto Sans Symbols"/>
              <a:buNone/>
              <a:defRPr sz="2400"/>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25" name="Google Shape;25;p10"/>
          <p:cNvSpPr txBox="1">
            <a:spLocks noGrp="1"/>
          </p:cNvSpPr>
          <p:nvPr>
            <p:ph type="dt" idx="10"/>
          </p:nvPr>
        </p:nvSpPr>
        <p:spPr>
          <a:xfrm>
            <a:off x="457200" y="6556375"/>
            <a:ext cx="2133600" cy="266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0"/>
          <p:cNvSpPr txBox="1">
            <a:spLocks noGrp="1"/>
          </p:cNvSpPr>
          <p:nvPr>
            <p:ph type="ftr" idx="11"/>
          </p:nvPr>
        </p:nvSpPr>
        <p:spPr>
          <a:xfrm>
            <a:off x="3124200" y="6556375"/>
            <a:ext cx="2895600" cy="2667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sz="1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0"/>
          <p:cNvSpPr txBox="1">
            <a:spLocks noGrp="1"/>
          </p:cNvSpPr>
          <p:nvPr>
            <p:ph type="sldNum" idx="12"/>
          </p:nvPr>
        </p:nvSpPr>
        <p:spPr>
          <a:xfrm>
            <a:off x="6553200" y="6556375"/>
            <a:ext cx="2133600" cy="266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81" name="Google Shape;81;p19"/>
          <p:cNvSpPr txBox="1">
            <a:spLocks noGrp="1"/>
          </p:cNvSpPr>
          <p:nvPr>
            <p:ph type="body" idx="1"/>
          </p:nvPr>
        </p:nvSpPr>
        <p:spPr>
          <a:xfrm rot="5400000">
            <a:off x="2057400" y="-304800"/>
            <a:ext cx="5029200" cy="8534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9"/>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9"/>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9"/>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rot="5400000">
            <a:off x="4724400" y="2362200"/>
            <a:ext cx="6096000" cy="21336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87" name="Google Shape;87;p20"/>
          <p:cNvSpPr txBox="1">
            <a:spLocks noGrp="1"/>
          </p:cNvSpPr>
          <p:nvPr>
            <p:ph type="body" idx="1"/>
          </p:nvPr>
        </p:nvSpPr>
        <p:spPr>
          <a:xfrm rot="5400000">
            <a:off x="381000" y="304800"/>
            <a:ext cx="6096000" cy="6248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0"/>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0"/>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0"/>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4 Content" type="fourObj">
  <p:cSld name="FOUR_OBJECTS">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311150" y="76200"/>
            <a:ext cx="8521700" cy="70167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93" name="Google Shape;93;p21"/>
          <p:cNvSpPr txBox="1">
            <a:spLocks noGrp="1"/>
          </p:cNvSpPr>
          <p:nvPr>
            <p:ph type="body" idx="1"/>
          </p:nvPr>
        </p:nvSpPr>
        <p:spPr>
          <a:xfrm>
            <a:off x="315913" y="1066800"/>
            <a:ext cx="4178300" cy="2552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1"/>
          <p:cNvSpPr txBox="1">
            <a:spLocks noGrp="1"/>
          </p:cNvSpPr>
          <p:nvPr>
            <p:ph type="body" idx="2"/>
          </p:nvPr>
        </p:nvSpPr>
        <p:spPr>
          <a:xfrm>
            <a:off x="4646613" y="1066800"/>
            <a:ext cx="4179887" cy="2552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1"/>
          <p:cNvSpPr txBox="1">
            <a:spLocks noGrp="1"/>
          </p:cNvSpPr>
          <p:nvPr>
            <p:ph type="body" idx="3"/>
          </p:nvPr>
        </p:nvSpPr>
        <p:spPr>
          <a:xfrm>
            <a:off x="315913" y="3771900"/>
            <a:ext cx="4178300" cy="2552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21"/>
          <p:cNvSpPr txBox="1">
            <a:spLocks noGrp="1"/>
          </p:cNvSpPr>
          <p:nvPr>
            <p:ph type="body" idx="4"/>
          </p:nvPr>
        </p:nvSpPr>
        <p:spPr>
          <a:xfrm>
            <a:off x="4646613" y="3771900"/>
            <a:ext cx="4179887" cy="2552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1"/>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1"/>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1"/>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over Content" type="txOverObj">
  <p:cSld name="TEXT_OVER_OBJECT">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311150" y="76200"/>
            <a:ext cx="8521700" cy="70167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02" name="Google Shape;102;p22"/>
          <p:cNvSpPr txBox="1">
            <a:spLocks noGrp="1"/>
          </p:cNvSpPr>
          <p:nvPr>
            <p:ph type="body" idx="1"/>
          </p:nvPr>
        </p:nvSpPr>
        <p:spPr>
          <a:xfrm>
            <a:off x="315913" y="1066800"/>
            <a:ext cx="8510587" cy="2552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2"/>
          <p:cNvSpPr txBox="1">
            <a:spLocks noGrp="1"/>
          </p:cNvSpPr>
          <p:nvPr>
            <p:ph type="body" idx="2"/>
          </p:nvPr>
        </p:nvSpPr>
        <p:spPr>
          <a:xfrm>
            <a:off x="315913" y="3771900"/>
            <a:ext cx="8510587" cy="2552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22"/>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2"/>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2"/>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311150" y="76200"/>
            <a:ext cx="8521700" cy="70167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09" name="Google Shape;109;p23"/>
          <p:cNvSpPr txBox="1">
            <a:spLocks noGrp="1"/>
          </p:cNvSpPr>
          <p:nvPr>
            <p:ph type="body" idx="1"/>
          </p:nvPr>
        </p:nvSpPr>
        <p:spPr>
          <a:xfrm>
            <a:off x="315913" y="1066800"/>
            <a:ext cx="4178300" cy="5257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23"/>
          <p:cNvSpPr txBox="1">
            <a:spLocks noGrp="1"/>
          </p:cNvSpPr>
          <p:nvPr>
            <p:ph type="body" idx="2"/>
          </p:nvPr>
        </p:nvSpPr>
        <p:spPr>
          <a:xfrm>
            <a:off x="4646613" y="1066800"/>
            <a:ext cx="4179887" cy="2552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3"/>
          <p:cNvSpPr txBox="1">
            <a:spLocks noGrp="1"/>
          </p:cNvSpPr>
          <p:nvPr>
            <p:ph type="body" idx="3"/>
          </p:nvPr>
        </p:nvSpPr>
        <p:spPr>
          <a:xfrm>
            <a:off x="4646613" y="3771900"/>
            <a:ext cx="4179887" cy="2552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3"/>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3"/>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3"/>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11"/>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30" name="Google Shape;30;p11"/>
          <p:cNvSpPr txBox="1">
            <a:spLocks noGrp="1"/>
          </p:cNvSpPr>
          <p:nvPr>
            <p:ph type="body" idx="1"/>
          </p:nvPr>
        </p:nvSpPr>
        <p:spPr>
          <a:xfrm>
            <a:off x="304800" y="1447800"/>
            <a:ext cx="8534400" cy="5029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1"/>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1"/>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2"/>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36" name="Google Shape;36;p12"/>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400"/>
              </a:spcBef>
              <a:spcAft>
                <a:spcPts val="0"/>
              </a:spcAft>
              <a:buClr>
                <a:schemeClr val="dk1"/>
              </a:buClr>
              <a:buSzPts val="2000"/>
              <a:buFont typeface="Arial"/>
              <a:buNone/>
              <a:defRPr sz="2000"/>
            </a:lvl2pPr>
            <a:lvl3pPr marL="1371600" lvl="2" indent="-228600" algn="l">
              <a:lnSpc>
                <a:spcPct val="100000"/>
              </a:lnSpc>
              <a:spcBef>
                <a:spcPts val="360"/>
              </a:spcBef>
              <a:spcAft>
                <a:spcPts val="0"/>
              </a:spcAft>
              <a:buClr>
                <a:schemeClr val="dk1"/>
              </a:buClr>
              <a:buSzPts val="1800"/>
              <a:buFont typeface="Arial"/>
              <a:buNone/>
              <a:defRPr sz="1800"/>
            </a:lvl3pPr>
            <a:lvl4pPr marL="1828800" lvl="3" indent="-228600" algn="l">
              <a:lnSpc>
                <a:spcPct val="100000"/>
              </a:lnSpc>
              <a:spcBef>
                <a:spcPts val="320"/>
              </a:spcBef>
              <a:spcAft>
                <a:spcPts val="0"/>
              </a:spcAft>
              <a:buClr>
                <a:schemeClr val="dk1"/>
              </a:buClr>
              <a:buSzPts val="1600"/>
              <a:buFont typeface="Arial"/>
              <a:buNone/>
              <a:defRPr sz="1600"/>
            </a:lvl4pPr>
            <a:lvl5pPr marL="2286000" lvl="4" indent="-228600" algn="l">
              <a:lnSpc>
                <a:spcPct val="100000"/>
              </a:lnSpc>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37" name="Google Shape;37;p12"/>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304800" y="1447800"/>
            <a:ext cx="4191000" cy="5029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3"/>
          <p:cNvSpPr txBox="1">
            <a:spLocks noGrp="1"/>
          </p:cNvSpPr>
          <p:nvPr>
            <p:ph type="body" idx="2"/>
          </p:nvPr>
        </p:nvSpPr>
        <p:spPr>
          <a:xfrm>
            <a:off x="4648200" y="1447800"/>
            <a:ext cx="4191000" cy="5029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3"/>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3"/>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14"/>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49" name="Google Shape;49;p14"/>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4"/>
          <p:cNvSpPr txBox="1">
            <a:spLocks noGrp="1"/>
          </p:cNvSpPr>
          <p:nvPr>
            <p:ph type="body" idx="2"/>
          </p:nvPr>
        </p:nvSpPr>
        <p:spPr>
          <a:xfrm>
            <a:off x="630238" y="2505075"/>
            <a:ext cx="3868737" cy="3987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4"/>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4"/>
          <p:cNvSpPr txBox="1">
            <a:spLocks noGrp="1"/>
          </p:cNvSpPr>
          <p:nvPr>
            <p:ph type="body" idx="4"/>
          </p:nvPr>
        </p:nvSpPr>
        <p:spPr>
          <a:xfrm>
            <a:off x="4629150" y="2505075"/>
            <a:ext cx="3887788" cy="3987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4"/>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4"/>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58" name="Google Shape;58;p15"/>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6"/>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67" name="Google Shape;67;p17"/>
          <p:cNvSpPr txBox="1">
            <a:spLocks noGrp="1"/>
          </p:cNvSpPr>
          <p:nvPr>
            <p:ph type="body" idx="1"/>
          </p:nvPr>
        </p:nvSpPr>
        <p:spPr>
          <a:xfrm>
            <a:off x="3887788" y="987425"/>
            <a:ext cx="4629150" cy="548957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7"/>
          <p:cNvSpPr txBox="1">
            <a:spLocks noGrp="1"/>
          </p:cNvSpPr>
          <p:nvPr>
            <p:ph type="body" idx="2"/>
          </p:nvPr>
        </p:nvSpPr>
        <p:spPr>
          <a:xfrm>
            <a:off x="630238" y="2057399"/>
            <a:ext cx="2949575" cy="429331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dk1"/>
              </a:buClr>
              <a:buSzPts val="1600"/>
              <a:buNone/>
              <a:defRPr sz="1600"/>
            </a:lvl1pPr>
            <a:lvl2pPr marL="914400" lvl="1" indent="-228600" algn="l">
              <a:lnSpc>
                <a:spcPct val="100000"/>
              </a:lnSpc>
              <a:spcBef>
                <a:spcPts val="280"/>
              </a:spcBef>
              <a:spcAft>
                <a:spcPts val="0"/>
              </a:spcAft>
              <a:buClr>
                <a:schemeClr val="dk1"/>
              </a:buClr>
              <a:buSzPts val="1400"/>
              <a:buFont typeface="Arial"/>
              <a:buNone/>
              <a:defRPr sz="1400"/>
            </a:lvl2pPr>
            <a:lvl3pPr marL="1371600" lvl="2" indent="-228600" algn="l">
              <a:lnSpc>
                <a:spcPct val="100000"/>
              </a:lnSpc>
              <a:spcBef>
                <a:spcPts val="240"/>
              </a:spcBef>
              <a:spcAft>
                <a:spcPts val="0"/>
              </a:spcAft>
              <a:buClr>
                <a:schemeClr val="dk1"/>
              </a:buClr>
              <a:buSzPts val="1200"/>
              <a:buFont typeface="Arial"/>
              <a:buNone/>
              <a:defRPr sz="1200"/>
            </a:lvl3pPr>
            <a:lvl4pPr marL="1828800" lvl="3" indent="-228600" algn="l">
              <a:lnSpc>
                <a:spcPct val="100000"/>
              </a:lnSpc>
              <a:spcBef>
                <a:spcPts val="200"/>
              </a:spcBef>
              <a:spcAft>
                <a:spcPts val="0"/>
              </a:spcAft>
              <a:buClr>
                <a:schemeClr val="dk1"/>
              </a:buClr>
              <a:buSzPts val="1000"/>
              <a:buFont typeface="Arial"/>
              <a:buNone/>
              <a:defRPr sz="1000"/>
            </a:lvl4pPr>
            <a:lvl5pPr marL="2286000" lvl="4" indent="-228600" algn="l">
              <a:lnSpc>
                <a:spcPct val="100000"/>
              </a:lnSpc>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74" name="Google Shape;74;p18"/>
          <p:cNvSpPr>
            <a:spLocks noGrp="1"/>
          </p:cNvSpPr>
          <p:nvPr>
            <p:ph type="pic" idx="2"/>
          </p:nvPr>
        </p:nvSpPr>
        <p:spPr>
          <a:xfrm>
            <a:off x="3887788" y="987425"/>
            <a:ext cx="4629150" cy="5489575"/>
          </a:xfrm>
          <a:prstGeom prst="rect">
            <a:avLst/>
          </a:prstGeom>
          <a:noFill/>
          <a:ln>
            <a:noFill/>
          </a:ln>
        </p:spPr>
      </p:sp>
      <p:sp>
        <p:nvSpPr>
          <p:cNvPr id="75" name="Google Shape;75;p18"/>
          <p:cNvSpPr txBox="1">
            <a:spLocks noGrp="1"/>
          </p:cNvSpPr>
          <p:nvPr>
            <p:ph type="body" idx="1"/>
          </p:nvPr>
        </p:nvSpPr>
        <p:spPr>
          <a:xfrm>
            <a:off x="630238" y="2057399"/>
            <a:ext cx="2949575" cy="429331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dk1"/>
              </a:buClr>
              <a:buSzPts val="1600"/>
              <a:buNone/>
              <a:defRPr sz="1600"/>
            </a:lvl1pPr>
            <a:lvl2pPr marL="914400" lvl="1" indent="-228600" algn="l">
              <a:lnSpc>
                <a:spcPct val="100000"/>
              </a:lnSpc>
              <a:spcBef>
                <a:spcPts val="280"/>
              </a:spcBef>
              <a:spcAft>
                <a:spcPts val="0"/>
              </a:spcAft>
              <a:buClr>
                <a:schemeClr val="dk1"/>
              </a:buClr>
              <a:buSzPts val="1400"/>
              <a:buFont typeface="Arial"/>
              <a:buNone/>
              <a:defRPr sz="1400"/>
            </a:lvl2pPr>
            <a:lvl3pPr marL="1371600" lvl="2" indent="-228600" algn="l">
              <a:lnSpc>
                <a:spcPct val="100000"/>
              </a:lnSpc>
              <a:spcBef>
                <a:spcPts val="240"/>
              </a:spcBef>
              <a:spcAft>
                <a:spcPts val="0"/>
              </a:spcAft>
              <a:buClr>
                <a:schemeClr val="dk1"/>
              </a:buClr>
              <a:buSzPts val="1200"/>
              <a:buFont typeface="Arial"/>
              <a:buNone/>
              <a:defRPr sz="1200"/>
            </a:lvl3pPr>
            <a:lvl4pPr marL="1828800" lvl="3" indent="-228600" algn="l">
              <a:lnSpc>
                <a:spcPct val="100000"/>
              </a:lnSpc>
              <a:spcBef>
                <a:spcPts val="200"/>
              </a:spcBef>
              <a:spcAft>
                <a:spcPts val="0"/>
              </a:spcAft>
              <a:buClr>
                <a:schemeClr val="dk1"/>
              </a:buClr>
              <a:buSzPts val="1000"/>
              <a:buFont typeface="Arial"/>
              <a:buNone/>
              <a:defRPr sz="1000"/>
            </a:lvl4pPr>
            <a:lvl5pPr marL="2286000" lvl="4" indent="-228600" algn="l">
              <a:lnSpc>
                <a:spcPct val="100000"/>
              </a:lnSpc>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8"/>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1pPr>
            <a:lvl2pPr marR="0" lvl="1" algn="ctr"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2pPr>
            <a:lvl3pPr marR="0" lvl="2" algn="ctr"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3pPr>
            <a:lvl4pPr marR="0" lvl="3" algn="ctr"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4pPr>
            <a:lvl5pPr marR="0" lvl="4" algn="ctr"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5pPr>
            <a:lvl6pPr marR="0" lvl="5" algn="ctr"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6pPr>
            <a:lvl7pPr marR="0" lvl="6" algn="ctr"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7pPr>
            <a:lvl8pPr marR="0" lvl="7" algn="ctr"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8pPr>
            <a:lvl9pPr marR="0" lvl="8" algn="ctr"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304800" y="1447800"/>
            <a:ext cx="8534400" cy="5029200"/>
          </a:xfrm>
          <a:prstGeom prst="rect">
            <a:avLst/>
          </a:prstGeom>
          <a:noFill/>
          <a:ln>
            <a:noFill/>
          </a:ln>
        </p:spPr>
        <p:txBody>
          <a:bodyPr spcFirstLastPara="1" wrap="square" lIns="91425" tIns="45700" rIns="91425" bIns="45700" anchor="t" anchorCtr="0">
            <a:noAutofit/>
          </a:bodyPr>
          <a:lstStyle>
            <a:lvl1pPr marL="457200" marR="0" lvl="0" indent="-387350" algn="l" rtl="0">
              <a:lnSpc>
                <a:spcPct val="100000"/>
              </a:lnSpc>
              <a:spcBef>
                <a:spcPts val="500"/>
              </a:spcBef>
              <a:spcAft>
                <a:spcPts val="0"/>
              </a:spcAft>
              <a:buClr>
                <a:schemeClr val="dk1"/>
              </a:buClr>
              <a:buSzPts val="2500"/>
              <a:buFont typeface="Noto Sans Symbols"/>
              <a:buChar char="▪"/>
              <a:defRPr sz="2500" b="1"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 name="Google Shape;12;p9" descr="blue strip copy"/>
          <p:cNvPicPr preferRelativeResize="0"/>
          <p:nvPr/>
        </p:nvPicPr>
        <p:blipFill rotWithShape="1">
          <a:blip r:embed="rId16">
            <a:alphaModFix/>
          </a:blip>
          <a:srcRect/>
          <a:stretch/>
        </p:blipFill>
        <p:spPr>
          <a:xfrm>
            <a:off x="0" y="0"/>
            <a:ext cx="9140825" cy="377825"/>
          </a:xfrm>
          <a:prstGeom prst="rect">
            <a:avLst/>
          </a:prstGeom>
          <a:noFill/>
          <a:ln>
            <a:noFill/>
          </a:ln>
        </p:spPr>
      </p:pic>
      <p:pic>
        <p:nvPicPr>
          <p:cNvPr id="13" name="Google Shape;13;p9" descr="blue strip copy"/>
          <p:cNvPicPr preferRelativeResize="0"/>
          <p:nvPr/>
        </p:nvPicPr>
        <p:blipFill rotWithShape="1">
          <a:blip r:embed="rId17">
            <a:alphaModFix/>
          </a:blip>
          <a:srcRect/>
          <a:stretch/>
        </p:blipFill>
        <p:spPr>
          <a:xfrm>
            <a:off x="3175" y="6480175"/>
            <a:ext cx="9140825" cy="377825"/>
          </a:xfrm>
          <a:prstGeom prst="rect">
            <a:avLst/>
          </a:prstGeom>
          <a:noFill/>
          <a:ln>
            <a:noFill/>
          </a:ln>
        </p:spPr>
      </p:pic>
      <p:pic>
        <p:nvPicPr>
          <p:cNvPr id="14" name="Google Shape;14;p9" descr="Nevada_N"/>
          <p:cNvPicPr preferRelativeResize="0"/>
          <p:nvPr/>
        </p:nvPicPr>
        <p:blipFill rotWithShape="1">
          <a:blip r:embed="rId18">
            <a:alphaModFix/>
          </a:blip>
          <a:srcRect/>
          <a:stretch/>
        </p:blipFill>
        <p:spPr>
          <a:xfrm>
            <a:off x="152400" y="98425"/>
            <a:ext cx="1120775" cy="1120775"/>
          </a:xfrm>
          <a:prstGeom prst="rect">
            <a:avLst/>
          </a:prstGeom>
          <a:noFill/>
          <a:ln>
            <a:noFill/>
          </a:ln>
        </p:spPr>
      </p:pic>
      <p:sp>
        <p:nvSpPr>
          <p:cNvPr id="15" name="Google Shape;15;p9"/>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9"/>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 name="Google Shape;17;p9"/>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a:spLocks noGrp="1"/>
          </p:cNvSpPr>
          <p:nvPr>
            <p:ph type="ctrTitle"/>
          </p:nvPr>
        </p:nvSpPr>
        <p:spPr>
          <a:xfrm>
            <a:off x="114300" y="1955600"/>
            <a:ext cx="8763000" cy="914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400"/>
              <a:buNone/>
            </a:pPr>
            <a:r>
              <a:rPr lang="en-US" sz="2400">
                <a:solidFill>
                  <a:schemeClr val="dk1"/>
                </a:solidFill>
              </a:rPr>
              <a:t>Transformer-based mass detection in digital mammograms</a:t>
            </a:r>
            <a:endParaRPr sz="2900" b="0">
              <a:solidFill>
                <a:schemeClr val="dk1"/>
              </a:solidFill>
            </a:endParaRPr>
          </a:p>
        </p:txBody>
      </p:sp>
      <p:sp>
        <p:nvSpPr>
          <p:cNvPr id="120" name="Google Shape;120;p1"/>
          <p:cNvSpPr txBox="1">
            <a:spLocks noGrp="1"/>
          </p:cNvSpPr>
          <p:nvPr>
            <p:ph type="subTitle" idx="1"/>
          </p:nvPr>
        </p:nvSpPr>
        <p:spPr>
          <a:xfrm>
            <a:off x="0" y="2631800"/>
            <a:ext cx="8991600" cy="352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1100"/>
              <a:buFont typeface="Arial"/>
              <a:buNone/>
            </a:pPr>
            <a:r>
              <a:rPr lang="en-US" sz="800" b="0"/>
              <a:t>Betancourt Tarifa, Amparo S., et al. "</a:t>
            </a:r>
            <a:r>
              <a:rPr lang="en-US" sz="800" b="0" i="1"/>
              <a:t>Transformer-based mass detection in digital mammograms.</a:t>
            </a:r>
            <a:r>
              <a:rPr lang="en-US" sz="800" b="0"/>
              <a:t>" Journal of Ambient Intelligence and Humanized Computing 14.3 (2023): 2723-2737.</a:t>
            </a:r>
            <a:endParaRPr sz="800" b="0"/>
          </a:p>
        </p:txBody>
      </p:sp>
      <p:sp>
        <p:nvSpPr>
          <p:cNvPr id="121" name="Google Shape;121;p1"/>
          <p:cNvSpPr txBox="1">
            <a:spLocks noGrp="1"/>
          </p:cNvSpPr>
          <p:nvPr>
            <p:ph type="subTitle" idx="1"/>
          </p:nvPr>
        </p:nvSpPr>
        <p:spPr>
          <a:xfrm>
            <a:off x="76200" y="3162300"/>
            <a:ext cx="8991600" cy="533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2000"/>
              <a:buFont typeface="Noto Sans Symbols"/>
              <a:buNone/>
            </a:pPr>
            <a:r>
              <a:rPr lang="en-US" sz="1800"/>
              <a:t>Dan Eassa, Augustine Ofoegbu</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89ee2b14ac_0_15"/>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Methods</a:t>
            </a:r>
            <a:endParaRPr/>
          </a:p>
        </p:txBody>
      </p:sp>
      <p:sp>
        <p:nvSpPr>
          <p:cNvPr id="201" name="Google Shape;201;g289ee2b14ac_0_15"/>
          <p:cNvSpPr txBox="1">
            <a:spLocks noGrp="1"/>
          </p:cNvSpPr>
          <p:nvPr>
            <p:ph type="body" idx="1"/>
          </p:nvPr>
        </p:nvSpPr>
        <p:spPr>
          <a:xfrm>
            <a:off x="304800" y="1314900"/>
            <a:ext cx="56823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Swin Transformer evaluated with</a:t>
            </a:r>
            <a:endParaRPr/>
          </a:p>
          <a:p>
            <a:pPr marL="914400" lvl="1" indent="-342900" algn="l" rtl="0">
              <a:lnSpc>
                <a:spcPct val="100000"/>
              </a:lnSpc>
              <a:spcBef>
                <a:spcPts val="0"/>
              </a:spcBef>
              <a:spcAft>
                <a:spcPts val="0"/>
              </a:spcAft>
              <a:buSzPts val="1800"/>
              <a:buChar char="–"/>
            </a:pPr>
            <a:r>
              <a:rPr lang="en-US"/>
              <a:t>Backbone pre-trained on ImageNet</a:t>
            </a:r>
            <a:endParaRPr/>
          </a:p>
          <a:p>
            <a:pPr marL="914400" lvl="1" indent="-342900" algn="l" rtl="0">
              <a:lnSpc>
                <a:spcPct val="100000"/>
              </a:lnSpc>
              <a:spcBef>
                <a:spcPts val="0"/>
              </a:spcBef>
              <a:spcAft>
                <a:spcPts val="0"/>
              </a:spcAft>
              <a:buSzPts val="1800"/>
              <a:buChar char="–"/>
            </a:pPr>
            <a:r>
              <a:rPr lang="en-US"/>
              <a:t>Two object detection heads pre-trained on COCO</a:t>
            </a:r>
            <a:endParaRPr/>
          </a:p>
          <a:p>
            <a:pPr marL="9144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Fixed patch size of 4x4 pixels</a:t>
            </a:r>
            <a:endParaRPr/>
          </a:p>
          <a:p>
            <a:pPr marL="4572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Fixed window size of 7x7 patches</a:t>
            </a:r>
            <a:endParaRPr/>
          </a:p>
          <a:p>
            <a:pPr marL="4572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MLP layer </a:t>
            </a:r>
            <a:endParaRPr/>
          </a:p>
          <a:p>
            <a:pPr marL="914400" lvl="1" indent="-342900" algn="l" rtl="0">
              <a:lnSpc>
                <a:spcPct val="100000"/>
              </a:lnSpc>
              <a:spcBef>
                <a:spcPts val="0"/>
              </a:spcBef>
              <a:spcAft>
                <a:spcPts val="0"/>
              </a:spcAft>
              <a:buSzPts val="1800"/>
              <a:buChar char="–"/>
            </a:pPr>
            <a:r>
              <a:rPr lang="en-US"/>
              <a:t>Expansion factor of 4 </a:t>
            </a:r>
            <a:endParaRPr/>
          </a:p>
          <a:p>
            <a:pPr marL="914400" lvl="1" indent="-342900" algn="l" rtl="0">
              <a:lnSpc>
                <a:spcPct val="100000"/>
              </a:lnSpc>
              <a:spcBef>
                <a:spcPts val="0"/>
              </a:spcBef>
              <a:spcAft>
                <a:spcPts val="0"/>
              </a:spcAft>
              <a:buSzPts val="1800"/>
              <a:buChar char="–"/>
            </a:pPr>
            <a:r>
              <a:rPr lang="en-US"/>
              <a:t>GELU activation function</a:t>
            </a:r>
            <a:endParaRPr/>
          </a:p>
        </p:txBody>
      </p:sp>
      <p:sp>
        <p:nvSpPr>
          <p:cNvPr id="202" name="Google Shape;202;g289ee2b14ac_0_15"/>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203" name="Google Shape;203;g289ee2b14ac_0_15"/>
          <p:cNvPicPr preferRelativeResize="0"/>
          <p:nvPr/>
        </p:nvPicPr>
        <p:blipFill>
          <a:blip r:embed="rId3">
            <a:alphaModFix/>
          </a:blip>
          <a:stretch>
            <a:fillRect/>
          </a:stretch>
        </p:blipFill>
        <p:spPr>
          <a:xfrm>
            <a:off x="6155788" y="2139800"/>
            <a:ext cx="2928425" cy="3167625"/>
          </a:xfrm>
          <a:prstGeom prst="rect">
            <a:avLst/>
          </a:prstGeom>
          <a:noFill/>
          <a:ln>
            <a:noFill/>
          </a:ln>
        </p:spPr>
      </p:pic>
      <p:pic>
        <p:nvPicPr>
          <p:cNvPr id="204" name="Google Shape;204;g289ee2b14ac_0_15"/>
          <p:cNvPicPr preferRelativeResize="0"/>
          <p:nvPr/>
        </p:nvPicPr>
        <p:blipFill>
          <a:blip r:embed="rId4">
            <a:alphaModFix/>
          </a:blip>
          <a:stretch>
            <a:fillRect/>
          </a:stretch>
        </p:blipFill>
        <p:spPr>
          <a:xfrm>
            <a:off x="6134125" y="5307425"/>
            <a:ext cx="2971765" cy="228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89d8962c13_0_64"/>
          <p:cNvSpPr txBox="1">
            <a:spLocks noGrp="1"/>
          </p:cNvSpPr>
          <p:nvPr>
            <p:ph type="body" idx="1"/>
          </p:nvPr>
        </p:nvSpPr>
        <p:spPr>
          <a:xfrm>
            <a:off x="304800" y="1447800"/>
            <a:ext cx="85344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Shifted window scheme</a:t>
            </a:r>
            <a:endParaRPr/>
          </a:p>
          <a:p>
            <a:pPr marL="914400" lvl="1" indent="-342900" algn="l" rtl="0">
              <a:spcBef>
                <a:spcPts val="0"/>
              </a:spcBef>
              <a:spcAft>
                <a:spcPts val="0"/>
              </a:spcAft>
              <a:buSzPts val="1800"/>
              <a:buChar char="–"/>
            </a:pPr>
            <a:r>
              <a:rPr lang="en-US"/>
              <a:t>Shifts window by half H, W of window</a:t>
            </a:r>
            <a:endParaRPr/>
          </a:p>
        </p:txBody>
      </p:sp>
      <p:sp>
        <p:nvSpPr>
          <p:cNvPr id="210" name="Google Shape;210;g289d8962c13_0_64"/>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Methods</a:t>
            </a:r>
            <a:endParaRPr/>
          </a:p>
        </p:txBody>
      </p:sp>
      <p:sp>
        <p:nvSpPr>
          <p:cNvPr id="211" name="Google Shape;211;g289d8962c13_0_64"/>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212" name="Google Shape;212;g289d8962c13_0_64"/>
          <p:cNvPicPr preferRelativeResize="0"/>
          <p:nvPr/>
        </p:nvPicPr>
        <p:blipFill rotWithShape="1">
          <a:blip r:embed="rId3">
            <a:alphaModFix/>
          </a:blip>
          <a:srcRect l="32253" t="1960"/>
          <a:stretch/>
        </p:blipFill>
        <p:spPr>
          <a:xfrm>
            <a:off x="2846975" y="2246100"/>
            <a:ext cx="3450025" cy="3991650"/>
          </a:xfrm>
          <a:prstGeom prst="rect">
            <a:avLst/>
          </a:prstGeom>
          <a:noFill/>
          <a:ln>
            <a:noFill/>
          </a:ln>
        </p:spPr>
      </p:pic>
      <p:sp>
        <p:nvSpPr>
          <p:cNvPr id="213" name="Google Shape;213;g289d8962c13_0_64"/>
          <p:cNvSpPr txBox="1"/>
          <p:nvPr/>
        </p:nvSpPr>
        <p:spPr>
          <a:xfrm>
            <a:off x="2479875" y="5981700"/>
            <a:ext cx="1935300" cy="4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t>Swin Transformer block with Regular Window</a:t>
            </a:r>
            <a:endParaRPr sz="1200"/>
          </a:p>
        </p:txBody>
      </p:sp>
      <p:sp>
        <p:nvSpPr>
          <p:cNvPr id="214" name="Google Shape;214;g289d8962c13_0_64"/>
          <p:cNvSpPr txBox="1"/>
          <p:nvPr/>
        </p:nvSpPr>
        <p:spPr>
          <a:xfrm>
            <a:off x="4617900" y="5981700"/>
            <a:ext cx="1935300" cy="4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t>Swin Transformer block with Shifted Window</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89d8962c13_0_105"/>
          <p:cNvSpPr txBox="1">
            <a:spLocks noGrp="1"/>
          </p:cNvSpPr>
          <p:nvPr>
            <p:ph type="body" idx="1"/>
          </p:nvPr>
        </p:nvSpPr>
        <p:spPr>
          <a:xfrm>
            <a:off x="304800" y="1447800"/>
            <a:ext cx="65400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Patch merging provides hierarchical feature maps </a:t>
            </a:r>
            <a:endParaRPr/>
          </a:p>
          <a:p>
            <a:pPr marL="914400" lvl="1" indent="-342900" algn="l" rtl="0">
              <a:spcBef>
                <a:spcPts val="0"/>
              </a:spcBef>
              <a:spcAft>
                <a:spcPts val="0"/>
              </a:spcAft>
              <a:buSzPts val="1800"/>
              <a:buChar char="–"/>
            </a:pPr>
            <a:r>
              <a:rPr lang="en-US"/>
              <a:t>2x2 neighboring patches concatenated and passed through linear layer</a:t>
            </a:r>
            <a:endParaRPr/>
          </a:p>
          <a:p>
            <a:pPr marL="914400" lvl="1" indent="-342900" algn="l" rtl="0">
              <a:spcBef>
                <a:spcPts val="0"/>
              </a:spcBef>
              <a:spcAft>
                <a:spcPts val="0"/>
              </a:spcAft>
              <a:buSzPts val="1800"/>
              <a:buChar char="–"/>
            </a:pPr>
            <a:r>
              <a:rPr lang="en-US"/>
              <a:t>Linear layer increases input size by 2x</a:t>
            </a:r>
            <a:endParaRPr/>
          </a:p>
          <a:p>
            <a:pPr marL="914400" lvl="1" indent="-342900" algn="l" rtl="0">
              <a:spcBef>
                <a:spcPts val="0"/>
              </a:spcBef>
              <a:spcAft>
                <a:spcPts val="0"/>
              </a:spcAft>
              <a:buSzPts val="1800"/>
              <a:buChar char="–"/>
            </a:pPr>
            <a:r>
              <a:rPr lang="en-US"/>
              <a:t>Increases number of features as spatial dimension reduces</a:t>
            </a:r>
            <a:endParaRPr/>
          </a:p>
        </p:txBody>
      </p:sp>
      <p:sp>
        <p:nvSpPr>
          <p:cNvPr id="220" name="Google Shape;220;g289d8962c13_0_105"/>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Methods</a:t>
            </a:r>
            <a:endParaRPr/>
          </a:p>
        </p:txBody>
      </p:sp>
      <p:sp>
        <p:nvSpPr>
          <p:cNvPr id="221" name="Google Shape;221;g289d8962c13_0_105"/>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222" name="Google Shape;222;g289d8962c13_0_105"/>
          <p:cNvPicPr preferRelativeResize="0"/>
          <p:nvPr/>
        </p:nvPicPr>
        <p:blipFill rotWithShape="1">
          <a:blip r:embed="rId3">
            <a:alphaModFix/>
          </a:blip>
          <a:srcRect t="4970"/>
          <a:stretch/>
        </p:blipFill>
        <p:spPr>
          <a:xfrm>
            <a:off x="3375800" y="4034925"/>
            <a:ext cx="2392425" cy="2025450"/>
          </a:xfrm>
          <a:prstGeom prst="rect">
            <a:avLst/>
          </a:prstGeom>
          <a:noFill/>
          <a:ln>
            <a:noFill/>
          </a:ln>
        </p:spPr>
      </p:pic>
      <p:pic>
        <p:nvPicPr>
          <p:cNvPr id="223" name="Google Shape;223;g289d8962c13_0_105"/>
          <p:cNvPicPr preferRelativeResize="0"/>
          <p:nvPr/>
        </p:nvPicPr>
        <p:blipFill>
          <a:blip r:embed="rId4">
            <a:alphaModFix/>
          </a:blip>
          <a:stretch>
            <a:fillRect/>
          </a:stretch>
        </p:blipFill>
        <p:spPr>
          <a:xfrm>
            <a:off x="7040478" y="1143000"/>
            <a:ext cx="1977400" cy="5142625"/>
          </a:xfrm>
          <a:prstGeom prst="rect">
            <a:avLst/>
          </a:prstGeom>
          <a:noFill/>
          <a:ln>
            <a:noFill/>
          </a:ln>
        </p:spPr>
      </p:pic>
      <p:sp>
        <p:nvSpPr>
          <p:cNvPr id="224" name="Google Shape;224;g289d8962c13_0_105"/>
          <p:cNvSpPr txBox="1"/>
          <p:nvPr/>
        </p:nvSpPr>
        <p:spPr>
          <a:xfrm>
            <a:off x="3472325" y="5981700"/>
            <a:ext cx="2295900" cy="4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t>A Single Patch Merging Block</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89d8962c13_0_82"/>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Methods</a:t>
            </a:r>
            <a:endParaRPr/>
          </a:p>
        </p:txBody>
      </p:sp>
      <p:sp>
        <p:nvSpPr>
          <p:cNvPr id="230" name="Google Shape;230;g289d8962c13_0_82"/>
          <p:cNvSpPr txBox="1">
            <a:spLocks noGrp="1"/>
          </p:cNvSpPr>
          <p:nvPr>
            <p:ph type="body" idx="1"/>
          </p:nvPr>
        </p:nvSpPr>
        <p:spPr>
          <a:xfrm>
            <a:off x="304800" y="1447800"/>
            <a:ext cx="85344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Pass result to two object detection heads and fuse predictions</a:t>
            </a:r>
            <a:endParaRPr/>
          </a:p>
          <a:p>
            <a:pPr marL="4572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RepPoints</a:t>
            </a:r>
            <a:endParaRPr/>
          </a:p>
          <a:p>
            <a:pPr marL="914400" lvl="1" indent="-342900" algn="l" rtl="0">
              <a:lnSpc>
                <a:spcPct val="100000"/>
              </a:lnSpc>
              <a:spcBef>
                <a:spcPts val="0"/>
              </a:spcBef>
              <a:spcAft>
                <a:spcPts val="0"/>
              </a:spcAft>
              <a:buSzPts val="1800"/>
              <a:buChar char="–"/>
            </a:pPr>
            <a:r>
              <a:rPr lang="en-US"/>
              <a:t>anchor-free</a:t>
            </a:r>
            <a:endParaRPr/>
          </a:p>
          <a:p>
            <a:pPr marL="914400" lvl="1" indent="-342900" algn="l" rtl="0">
              <a:lnSpc>
                <a:spcPct val="100000"/>
              </a:lnSpc>
              <a:spcBef>
                <a:spcPts val="0"/>
              </a:spcBef>
              <a:spcAft>
                <a:spcPts val="0"/>
              </a:spcAft>
              <a:buSzPts val="1800"/>
              <a:buChar char="–"/>
            </a:pPr>
            <a:r>
              <a:rPr lang="en-US"/>
              <a:t>represents objects as a set of sample points, suitable for both localization and recognition</a:t>
            </a:r>
            <a:endParaRPr/>
          </a:p>
          <a:p>
            <a:pPr marL="9144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Deformable DETR</a:t>
            </a:r>
            <a:endParaRPr/>
          </a:p>
          <a:p>
            <a:pPr marL="914400" lvl="1" indent="-342900" algn="l" rtl="0">
              <a:lnSpc>
                <a:spcPct val="100000"/>
              </a:lnSpc>
              <a:spcBef>
                <a:spcPts val="0"/>
              </a:spcBef>
              <a:spcAft>
                <a:spcPts val="0"/>
              </a:spcAft>
              <a:buSzPts val="1800"/>
              <a:buChar char="–"/>
            </a:pPr>
            <a:r>
              <a:rPr lang="en-US"/>
              <a:t>uses deformable attention module which attends to a restricted number of sample locations</a:t>
            </a:r>
            <a:endParaRPr/>
          </a:p>
        </p:txBody>
      </p:sp>
      <p:sp>
        <p:nvSpPr>
          <p:cNvPr id="231" name="Google Shape;231;g289d8962c13_0_82"/>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89ee2b14ac_0_24"/>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Methods</a:t>
            </a:r>
            <a:endParaRPr/>
          </a:p>
        </p:txBody>
      </p:sp>
      <p:sp>
        <p:nvSpPr>
          <p:cNvPr id="237" name="Google Shape;237;g289ee2b14ac_0_24"/>
          <p:cNvSpPr txBox="1">
            <a:spLocks noGrp="1"/>
          </p:cNvSpPr>
          <p:nvPr>
            <p:ph type="body" idx="1"/>
          </p:nvPr>
        </p:nvSpPr>
        <p:spPr>
          <a:xfrm>
            <a:off x="48025" y="1447800"/>
            <a:ext cx="90576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Predictions were fused with CNN counterpart predictions </a:t>
            </a:r>
            <a:endParaRPr/>
          </a:p>
          <a:p>
            <a:pPr marL="4572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Used Weighted Boxes Fusion (WBF)</a:t>
            </a:r>
            <a:endParaRPr/>
          </a:p>
          <a:p>
            <a:pPr marL="914400" lvl="1" indent="-342900" algn="l" rtl="0">
              <a:lnSpc>
                <a:spcPct val="100000"/>
              </a:lnSpc>
              <a:spcBef>
                <a:spcPts val="0"/>
              </a:spcBef>
              <a:spcAft>
                <a:spcPts val="0"/>
              </a:spcAft>
              <a:buSzPts val="1800"/>
              <a:buChar char="–"/>
            </a:pPr>
            <a:r>
              <a:rPr lang="en-US"/>
              <a:t>Calculated bounding box based on multiple predictions</a:t>
            </a:r>
            <a:endParaRPr/>
          </a:p>
          <a:p>
            <a:pPr marL="9144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Non-Maximum Suppression commonly used</a:t>
            </a:r>
            <a:endParaRPr/>
          </a:p>
          <a:p>
            <a:pPr marL="914400" lvl="1" indent="-342900" algn="l" rtl="0">
              <a:lnSpc>
                <a:spcPct val="100000"/>
              </a:lnSpc>
              <a:spcBef>
                <a:spcPts val="0"/>
              </a:spcBef>
              <a:spcAft>
                <a:spcPts val="0"/>
              </a:spcAft>
              <a:buSzPts val="1800"/>
              <a:buChar char="–"/>
            </a:pPr>
            <a:r>
              <a:rPr lang="en-US"/>
              <a:t>Discards predictions, takes the best score</a:t>
            </a:r>
            <a:endParaRPr/>
          </a:p>
        </p:txBody>
      </p:sp>
      <p:sp>
        <p:nvSpPr>
          <p:cNvPr id="238" name="Google Shape;238;g289ee2b14ac_0_24"/>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239" name="Google Shape;239;g289ee2b14ac_0_24"/>
          <p:cNvPicPr preferRelativeResize="0"/>
          <p:nvPr/>
        </p:nvPicPr>
        <p:blipFill>
          <a:blip r:embed="rId3">
            <a:alphaModFix/>
          </a:blip>
          <a:stretch>
            <a:fillRect/>
          </a:stretch>
        </p:blipFill>
        <p:spPr>
          <a:xfrm>
            <a:off x="2477800" y="4668347"/>
            <a:ext cx="3971399" cy="1423725"/>
          </a:xfrm>
          <a:prstGeom prst="rect">
            <a:avLst/>
          </a:prstGeom>
          <a:noFill/>
          <a:ln>
            <a:noFill/>
          </a:ln>
        </p:spPr>
      </p:pic>
      <p:sp>
        <p:nvSpPr>
          <p:cNvPr id="240" name="Google Shape;240;g289ee2b14ac_0_24"/>
          <p:cNvSpPr txBox="1"/>
          <p:nvPr/>
        </p:nvSpPr>
        <p:spPr>
          <a:xfrm>
            <a:off x="2477800" y="5976800"/>
            <a:ext cx="4822200" cy="7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t>Difference in results between NMS and WBF</a:t>
            </a:r>
            <a:endParaRPr sz="1200"/>
          </a:p>
          <a:p>
            <a:pPr marL="0" lvl="0" indent="0" algn="l" rtl="0">
              <a:spcBef>
                <a:spcPts val="0"/>
              </a:spcBef>
              <a:spcAft>
                <a:spcPts val="0"/>
              </a:spcAft>
              <a:buNone/>
            </a:pPr>
            <a:r>
              <a:rPr lang="en-US" sz="1200"/>
              <a:t>Ground truth in yellow, predictions in blue.</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289d8962c13_0_239"/>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Methods</a:t>
            </a:r>
            <a:endParaRPr/>
          </a:p>
        </p:txBody>
      </p:sp>
      <p:sp>
        <p:nvSpPr>
          <p:cNvPr id="246" name="Google Shape;246;g289d8962c13_0_239"/>
          <p:cNvSpPr txBox="1">
            <a:spLocks noGrp="1"/>
          </p:cNvSpPr>
          <p:nvPr>
            <p:ph type="body" idx="1"/>
          </p:nvPr>
        </p:nvSpPr>
        <p:spPr>
          <a:xfrm>
            <a:off x="304800" y="1447800"/>
            <a:ext cx="85344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Four Swin Transformer models outlined by Liu et al.</a:t>
            </a:r>
            <a:endParaRPr/>
          </a:p>
          <a:p>
            <a:pPr marL="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Twin-T and Swin-B analyzed</a:t>
            </a:r>
            <a:endParaRPr/>
          </a:p>
          <a:p>
            <a:pPr marL="914400" lvl="1" indent="-342900" algn="l" rtl="0">
              <a:lnSpc>
                <a:spcPct val="100000"/>
              </a:lnSpc>
              <a:spcBef>
                <a:spcPts val="0"/>
              </a:spcBef>
              <a:spcAft>
                <a:spcPts val="0"/>
              </a:spcAft>
              <a:buSzPts val="1800"/>
              <a:buChar char="–"/>
            </a:pPr>
            <a:r>
              <a:rPr lang="en-US"/>
              <a:t>Swin-S discarded due to similar performance to Swin-T</a:t>
            </a:r>
            <a:endParaRPr/>
          </a:p>
          <a:p>
            <a:pPr marL="914400" lvl="1" indent="-342900" algn="l" rtl="0">
              <a:lnSpc>
                <a:spcPct val="100000"/>
              </a:lnSpc>
              <a:spcBef>
                <a:spcPts val="0"/>
              </a:spcBef>
              <a:spcAft>
                <a:spcPts val="0"/>
              </a:spcAft>
              <a:buSzPts val="1800"/>
              <a:buChar char="–"/>
            </a:pPr>
            <a:r>
              <a:rPr lang="en-US"/>
              <a:t>Swin-L discarded due to hardware limitations</a:t>
            </a:r>
            <a:endParaRPr/>
          </a:p>
        </p:txBody>
      </p:sp>
      <p:sp>
        <p:nvSpPr>
          <p:cNvPr id="247" name="Google Shape;247;g289d8962c13_0_239"/>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248" name="Google Shape;248;g289d8962c13_0_239"/>
          <p:cNvPicPr preferRelativeResize="0"/>
          <p:nvPr/>
        </p:nvPicPr>
        <p:blipFill>
          <a:blip r:embed="rId3">
            <a:alphaModFix/>
          </a:blip>
          <a:stretch>
            <a:fillRect/>
          </a:stretch>
        </p:blipFill>
        <p:spPr>
          <a:xfrm>
            <a:off x="696727" y="3962400"/>
            <a:ext cx="7750550" cy="2447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89d5f199d0_0_19"/>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Data Set</a:t>
            </a:r>
            <a:endParaRPr/>
          </a:p>
        </p:txBody>
      </p:sp>
      <p:sp>
        <p:nvSpPr>
          <p:cNvPr id="254" name="Google Shape;254;g289d5f199d0_0_19"/>
          <p:cNvSpPr txBox="1">
            <a:spLocks noGrp="1"/>
          </p:cNvSpPr>
          <p:nvPr>
            <p:ph type="body" idx="1"/>
          </p:nvPr>
        </p:nvSpPr>
        <p:spPr>
          <a:xfrm>
            <a:off x="304800" y="1447800"/>
            <a:ext cx="85344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Subset of OMI-DB dataset used</a:t>
            </a:r>
            <a:endParaRPr/>
          </a:p>
          <a:p>
            <a:pPr marL="4572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70/20/10 split for Train/Validation/Test</a:t>
            </a:r>
            <a:endParaRPr/>
          </a:p>
          <a:p>
            <a:pPr marL="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~45/55 split for Abnormal/Normal images</a:t>
            </a:r>
            <a:endParaRPr/>
          </a:p>
          <a:p>
            <a:pPr marL="0" lvl="0" indent="0" algn="l" rtl="0">
              <a:lnSpc>
                <a:spcPct val="100000"/>
              </a:lnSpc>
              <a:spcBef>
                <a:spcPts val="0"/>
              </a:spcBef>
              <a:spcAft>
                <a:spcPts val="0"/>
              </a:spcAft>
              <a:buNone/>
            </a:pPr>
            <a:endParaRPr/>
          </a:p>
        </p:txBody>
      </p:sp>
      <p:sp>
        <p:nvSpPr>
          <p:cNvPr id="255" name="Google Shape;255;g289d5f199d0_0_19"/>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256" name="Google Shape;256;g289d5f199d0_0_19"/>
          <p:cNvPicPr preferRelativeResize="0"/>
          <p:nvPr/>
        </p:nvPicPr>
        <p:blipFill>
          <a:blip r:embed="rId3">
            <a:alphaModFix/>
          </a:blip>
          <a:stretch>
            <a:fillRect/>
          </a:stretch>
        </p:blipFill>
        <p:spPr>
          <a:xfrm>
            <a:off x="806975" y="3647553"/>
            <a:ext cx="7530050" cy="2470625"/>
          </a:xfrm>
          <a:prstGeom prst="rect">
            <a:avLst/>
          </a:prstGeom>
          <a:noFill/>
          <a:ln>
            <a:noFill/>
          </a:ln>
        </p:spPr>
      </p:pic>
      <p:sp>
        <p:nvSpPr>
          <p:cNvPr id="257" name="Google Shape;257;g289d5f199d0_0_19"/>
          <p:cNvSpPr txBox="1"/>
          <p:nvPr/>
        </p:nvSpPr>
        <p:spPr>
          <a:xfrm>
            <a:off x="895125" y="6021175"/>
            <a:ext cx="4455300" cy="40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t>*OMI-H-DB is alias for subset of OMI-DB chosen for this study</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89d8962c13_0_18"/>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solidFill>
                  <a:schemeClr val="dk1"/>
                </a:solidFill>
                <a:highlight>
                  <a:schemeClr val="lt1"/>
                </a:highlight>
              </a:rPr>
              <a:t>Data Set</a:t>
            </a:r>
            <a:endParaRPr>
              <a:solidFill>
                <a:schemeClr val="dk1"/>
              </a:solidFill>
              <a:highlight>
                <a:schemeClr val="lt1"/>
              </a:highlight>
            </a:endParaRPr>
          </a:p>
        </p:txBody>
      </p:sp>
      <p:sp>
        <p:nvSpPr>
          <p:cNvPr id="263" name="Google Shape;263;g289d8962c13_0_18"/>
          <p:cNvSpPr txBox="1">
            <a:spLocks noGrp="1"/>
          </p:cNvSpPr>
          <p:nvPr>
            <p:ph type="body" idx="1"/>
          </p:nvPr>
        </p:nvSpPr>
        <p:spPr>
          <a:xfrm>
            <a:off x="304800" y="1447800"/>
            <a:ext cx="85344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Only used images from Hologic Inc. scanners</a:t>
            </a:r>
            <a:endParaRPr/>
          </a:p>
          <a:p>
            <a:pPr marL="4572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Manually discarded images with artifacts</a:t>
            </a:r>
            <a:endParaRPr/>
          </a:p>
          <a:p>
            <a:pPr marL="9144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Where a patient had multiple studies, only the first images were used</a:t>
            </a:r>
            <a:endParaRPr/>
          </a:p>
          <a:p>
            <a:pPr marL="4572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highlight>
                  <a:schemeClr val="lt1"/>
                </a:highlight>
              </a:rPr>
              <a:t>Normal images belonging to a patient with abnormalities were discarded</a:t>
            </a:r>
            <a:endParaRPr>
              <a:highlight>
                <a:schemeClr val="lt1"/>
              </a:highlight>
            </a:endParaRPr>
          </a:p>
          <a:p>
            <a:pPr marL="457200" lvl="0" indent="0" algn="l" rtl="0">
              <a:lnSpc>
                <a:spcPct val="100000"/>
              </a:lnSpc>
              <a:spcBef>
                <a:spcPts val="0"/>
              </a:spcBef>
              <a:spcAft>
                <a:spcPts val="0"/>
              </a:spcAft>
              <a:buNone/>
            </a:pPr>
            <a:endParaRPr>
              <a:highlight>
                <a:schemeClr val="lt1"/>
              </a:highlight>
            </a:endParaRPr>
          </a:p>
          <a:p>
            <a:pPr marL="231775" lvl="0" indent="-187325" algn="l" rtl="0">
              <a:lnSpc>
                <a:spcPct val="100000"/>
              </a:lnSpc>
              <a:spcBef>
                <a:spcPts val="0"/>
              </a:spcBef>
              <a:spcAft>
                <a:spcPts val="0"/>
              </a:spcAft>
              <a:buSzPts val="1800"/>
              <a:buChar char="▪"/>
            </a:pPr>
            <a:r>
              <a:rPr lang="en-US"/>
              <a:t>Normal images from a study with one breast or one view were discarded</a:t>
            </a:r>
            <a:endParaRPr/>
          </a:p>
        </p:txBody>
      </p:sp>
      <p:sp>
        <p:nvSpPr>
          <p:cNvPr id="264" name="Google Shape;264;g289d8962c13_0_18"/>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89d8962c13_0_130"/>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Experiments</a:t>
            </a:r>
            <a:endParaRPr/>
          </a:p>
        </p:txBody>
      </p:sp>
      <p:sp>
        <p:nvSpPr>
          <p:cNvPr id="270" name="Google Shape;270;g289d8962c13_0_130"/>
          <p:cNvSpPr txBox="1">
            <a:spLocks noGrp="1"/>
          </p:cNvSpPr>
          <p:nvPr>
            <p:ph type="body" idx="1"/>
          </p:nvPr>
        </p:nvSpPr>
        <p:spPr>
          <a:xfrm>
            <a:off x="304800" y="1447800"/>
            <a:ext cx="85344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Hyperparameters for best performing models</a:t>
            </a:r>
            <a:endParaRPr/>
          </a:p>
          <a:p>
            <a:pPr marL="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M</a:t>
            </a:r>
            <a:r>
              <a:rPr lang="en-US" sz="2400"/>
              <a:t>ean Average Precision (mAP) metric for IoU threshold between 0.1 to 0.5 to evaluate best model </a:t>
            </a:r>
            <a:endParaRPr sz="2400"/>
          </a:p>
        </p:txBody>
      </p:sp>
      <p:sp>
        <p:nvSpPr>
          <p:cNvPr id="271" name="Google Shape;271;g289d8962c13_0_130"/>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272" name="Google Shape;272;g289d8962c13_0_130"/>
          <p:cNvPicPr preferRelativeResize="0"/>
          <p:nvPr/>
        </p:nvPicPr>
        <p:blipFill>
          <a:blip r:embed="rId3">
            <a:alphaModFix/>
          </a:blip>
          <a:stretch>
            <a:fillRect/>
          </a:stretch>
        </p:blipFill>
        <p:spPr>
          <a:xfrm>
            <a:off x="2485706" y="3106050"/>
            <a:ext cx="4172576" cy="3286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89e60b148c_0_8"/>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Experiments</a:t>
            </a:r>
            <a:endParaRPr/>
          </a:p>
        </p:txBody>
      </p:sp>
      <p:sp>
        <p:nvSpPr>
          <p:cNvPr id="278" name="Google Shape;278;g289e60b148c_0_8"/>
          <p:cNvSpPr txBox="1">
            <a:spLocks noGrp="1"/>
          </p:cNvSpPr>
          <p:nvPr>
            <p:ph type="body" idx="1"/>
          </p:nvPr>
        </p:nvSpPr>
        <p:spPr>
          <a:xfrm>
            <a:off x="304800" y="1447800"/>
            <a:ext cx="85344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sz="2400"/>
              <a:t>Transformer architectures showed slower training time despite similar parameters</a:t>
            </a:r>
            <a:endParaRPr sz="2400"/>
          </a:p>
        </p:txBody>
      </p:sp>
      <p:sp>
        <p:nvSpPr>
          <p:cNvPr id="279" name="Google Shape;279;g289e60b148c_0_8"/>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280" name="Google Shape;280;g289e60b148c_0_8"/>
          <p:cNvPicPr preferRelativeResize="0"/>
          <p:nvPr/>
        </p:nvPicPr>
        <p:blipFill>
          <a:blip r:embed="rId3">
            <a:alphaModFix/>
          </a:blip>
          <a:stretch>
            <a:fillRect/>
          </a:stretch>
        </p:blipFill>
        <p:spPr>
          <a:xfrm>
            <a:off x="1967089" y="2202825"/>
            <a:ext cx="5209824" cy="4274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89d5f199d0_0_1"/>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Outline</a:t>
            </a:r>
            <a:endParaRPr/>
          </a:p>
        </p:txBody>
      </p:sp>
      <p:sp>
        <p:nvSpPr>
          <p:cNvPr id="127" name="Google Shape;127;g289d5f199d0_0_1"/>
          <p:cNvSpPr txBox="1">
            <a:spLocks noGrp="1"/>
          </p:cNvSpPr>
          <p:nvPr>
            <p:ph type="body" idx="1"/>
          </p:nvPr>
        </p:nvSpPr>
        <p:spPr>
          <a:xfrm>
            <a:off x="304800" y="1600200"/>
            <a:ext cx="8534400" cy="5029200"/>
          </a:xfrm>
          <a:prstGeom prst="rect">
            <a:avLst/>
          </a:prstGeom>
          <a:noFill/>
          <a:ln>
            <a:noFill/>
          </a:ln>
        </p:spPr>
        <p:txBody>
          <a:bodyPr spcFirstLastPara="1" wrap="square" lIns="91425" tIns="45700" rIns="91425" bIns="45700" anchor="t" anchorCtr="0">
            <a:noAutofit/>
          </a:bodyPr>
          <a:lstStyle/>
          <a:p>
            <a:pPr marL="457200" lvl="0" indent="-342900" algn="l" rtl="0">
              <a:lnSpc>
                <a:spcPct val="150000"/>
              </a:lnSpc>
              <a:spcBef>
                <a:spcPts val="0"/>
              </a:spcBef>
              <a:spcAft>
                <a:spcPts val="0"/>
              </a:spcAft>
              <a:buSzPts val="1800"/>
              <a:buChar char="▪"/>
            </a:pPr>
            <a:r>
              <a:rPr lang="en-US"/>
              <a:t>Introduction</a:t>
            </a:r>
            <a:endParaRPr/>
          </a:p>
          <a:p>
            <a:pPr marL="457200" lvl="0" indent="-342900" algn="l" rtl="0">
              <a:lnSpc>
                <a:spcPct val="150000"/>
              </a:lnSpc>
              <a:spcBef>
                <a:spcPts val="0"/>
              </a:spcBef>
              <a:spcAft>
                <a:spcPts val="0"/>
              </a:spcAft>
              <a:buSzPts val="1800"/>
              <a:buChar char="▪"/>
            </a:pPr>
            <a:r>
              <a:rPr lang="en-US"/>
              <a:t>Prior Work</a:t>
            </a:r>
            <a:endParaRPr/>
          </a:p>
          <a:p>
            <a:pPr marL="457200" lvl="0" indent="-342900" algn="l" rtl="0">
              <a:lnSpc>
                <a:spcPct val="150000"/>
              </a:lnSpc>
              <a:spcBef>
                <a:spcPts val="0"/>
              </a:spcBef>
              <a:spcAft>
                <a:spcPts val="0"/>
              </a:spcAft>
              <a:buSzPts val="1800"/>
              <a:buChar char="▪"/>
            </a:pPr>
            <a:r>
              <a:rPr lang="en-US"/>
              <a:t>Methods</a:t>
            </a:r>
            <a:endParaRPr/>
          </a:p>
          <a:p>
            <a:pPr marL="457200" lvl="0" indent="-342900" algn="l" rtl="0">
              <a:lnSpc>
                <a:spcPct val="150000"/>
              </a:lnSpc>
              <a:spcBef>
                <a:spcPts val="0"/>
              </a:spcBef>
              <a:spcAft>
                <a:spcPts val="0"/>
              </a:spcAft>
              <a:buSzPts val="1800"/>
              <a:buChar char="▪"/>
            </a:pPr>
            <a:r>
              <a:rPr lang="en-US"/>
              <a:t>Dataset</a:t>
            </a:r>
            <a:endParaRPr/>
          </a:p>
          <a:p>
            <a:pPr marL="457200" lvl="0" indent="-342900" algn="l" rtl="0">
              <a:lnSpc>
                <a:spcPct val="150000"/>
              </a:lnSpc>
              <a:spcBef>
                <a:spcPts val="0"/>
              </a:spcBef>
              <a:spcAft>
                <a:spcPts val="0"/>
              </a:spcAft>
              <a:buSzPts val="1800"/>
              <a:buChar char="▪"/>
            </a:pPr>
            <a:r>
              <a:rPr lang="en-US"/>
              <a:t>Experiments</a:t>
            </a:r>
            <a:endParaRPr/>
          </a:p>
          <a:p>
            <a:pPr marL="457200" lvl="0" indent="-342900" algn="l" rtl="0">
              <a:lnSpc>
                <a:spcPct val="150000"/>
              </a:lnSpc>
              <a:spcBef>
                <a:spcPts val="0"/>
              </a:spcBef>
              <a:spcAft>
                <a:spcPts val="0"/>
              </a:spcAft>
              <a:buSzPts val="1800"/>
              <a:buChar char="▪"/>
            </a:pPr>
            <a:r>
              <a:rPr lang="en-US"/>
              <a:t>Results</a:t>
            </a:r>
            <a:endParaRPr/>
          </a:p>
          <a:p>
            <a:pPr marL="457200" lvl="0" indent="-342900" algn="l" rtl="0">
              <a:lnSpc>
                <a:spcPct val="150000"/>
              </a:lnSpc>
              <a:spcBef>
                <a:spcPts val="0"/>
              </a:spcBef>
              <a:spcAft>
                <a:spcPts val="0"/>
              </a:spcAft>
              <a:buSzPts val="1800"/>
              <a:buChar char="▪"/>
            </a:pPr>
            <a:r>
              <a:rPr lang="en-US"/>
              <a:t>Conclusion</a:t>
            </a:r>
            <a:endParaRPr/>
          </a:p>
        </p:txBody>
      </p:sp>
      <p:sp>
        <p:nvSpPr>
          <p:cNvPr id="128" name="Google Shape;128;g289d5f199d0_0_1"/>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29" name="Google Shape;129;g289d5f199d0_0_1"/>
          <p:cNvPicPr preferRelativeResize="0"/>
          <p:nvPr/>
        </p:nvPicPr>
        <p:blipFill>
          <a:blip r:embed="rId3">
            <a:alphaModFix/>
          </a:blip>
          <a:stretch>
            <a:fillRect/>
          </a:stretch>
        </p:blipFill>
        <p:spPr>
          <a:xfrm>
            <a:off x="7592401" y="5140250"/>
            <a:ext cx="1551600" cy="1412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89d8962c13_0_76"/>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Experiments</a:t>
            </a:r>
            <a:endParaRPr/>
          </a:p>
        </p:txBody>
      </p:sp>
      <p:sp>
        <p:nvSpPr>
          <p:cNvPr id="286" name="Google Shape;286;g289d8962c13_0_76"/>
          <p:cNvSpPr txBox="1">
            <a:spLocks noGrp="1"/>
          </p:cNvSpPr>
          <p:nvPr>
            <p:ph type="body" idx="1"/>
          </p:nvPr>
        </p:nvSpPr>
        <p:spPr>
          <a:xfrm>
            <a:off x="304800" y="1447800"/>
            <a:ext cx="85344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All images resized to maximum of 800 x 1333 pixels with original aspect ratio</a:t>
            </a:r>
            <a:endParaRPr/>
          </a:p>
          <a:p>
            <a:pPr marL="914400" lvl="1" indent="-342900" algn="l" rtl="0">
              <a:lnSpc>
                <a:spcPct val="100000"/>
              </a:lnSpc>
              <a:spcBef>
                <a:spcPts val="0"/>
              </a:spcBef>
              <a:spcAft>
                <a:spcPts val="0"/>
              </a:spcAft>
              <a:buSzPts val="1800"/>
              <a:buChar char="–"/>
            </a:pPr>
            <a:r>
              <a:rPr lang="en-US"/>
              <a:t>600 x 1000 maximum for DDETR</a:t>
            </a:r>
            <a:endParaRPr/>
          </a:p>
          <a:p>
            <a:pPr marL="9144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50% Probability for each augmentation</a:t>
            </a:r>
            <a:endParaRPr/>
          </a:p>
          <a:p>
            <a:pPr marL="914400" lvl="1" indent="-342900" algn="l" rtl="0">
              <a:lnSpc>
                <a:spcPct val="100000"/>
              </a:lnSpc>
              <a:spcBef>
                <a:spcPts val="0"/>
              </a:spcBef>
              <a:spcAft>
                <a:spcPts val="0"/>
              </a:spcAft>
              <a:buSzPts val="1800"/>
              <a:buChar char="–"/>
            </a:pPr>
            <a:r>
              <a:rPr lang="en-US"/>
              <a:t>Horizontal flip</a:t>
            </a:r>
            <a:endParaRPr/>
          </a:p>
          <a:p>
            <a:pPr marL="914400" lvl="1" indent="-342900" algn="l" rtl="0">
              <a:lnSpc>
                <a:spcPct val="100000"/>
              </a:lnSpc>
              <a:spcBef>
                <a:spcPts val="0"/>
              </a:spcBef>
              <a:spcAft>
                <a:spcPts val="0"/>
              </a:spcAft>
              <a:buSzPts val="1800"/>
              <a:buChar char="–"/>
            </a:pPr>
            <a:r>
              <a:rPr lang="en-US"/>
              <a:t>Random crop</a:t>
            </a:r>
            <a:endParaRPr/>
          </a:p>
          <a:p>
            <a:pPr marL="914400" lvl="1" indent="-342900" algn="l" rtl="0">
              <a:lnSpc>
                <a:spcPct val="100000"/>
              </a:lnSpc>
              <a:spcBef>
                <a:spcPts val="0"/>
              </a:spcBef>
              <a:spcAft>
                <a:spcPts val="0"/>
              </a:spcAft>
              <a:buSzPts val="1800"/>
              <a:buChar char="–"/>
            </a:pPr>
            <a:r>
              <a:rPr lang="en-US"/>
              <a:t>Contrast transformation of magnitude: [0.4, 0.8, 1.5]</a:t>
            </a:r>
            <a:endParaRPr/>
          </a:p>
          <a:p>
            <a:pPr marL="914400" lvl="1" indent="-342900" algn="l" rtl="0">
              <a:lnSpc>
                <a:spcPct val="100000"/>
              </a:lnSpc>
              <a:spcBef>
                <a:spcPts val="0"/>
              </a:spcBef>
              <a:spcAft>
                <a:spcPts val="0"/>
              </a:spcAft>
              <a:buSzPts val="1800"/>
              <a:buChar char="–"/>
            </a:pPr>
            <a:r>
              <a:rPr lang="en-US"/>
              <a:t>Brightness transformation of magnitude: [0.3, 0.7 1.3]</a:t>
            </a:r>
            <a:endParaRPr/>
          </a:p>
          <a:p>
            <a:pPr marL="914400" lvl="1" indent="-342900" algn="l" rtl="0">
              <a:lnSpc>
                <a:spcPct val="100000"/>
              </a:lnSpc>
              <a:spcBef>
                <a:spcPts val="0"/>
              </a:spcBef>
              <a:spcAft>
                <a:spcPts val="0"/>
              </a:spcAft>
              <a:buSzPts val="1800"/>
              <a:buChar char="–"/>
            </a:pPr>
            <a:r>
              <a:rPr lang="en-US"/>
              <a:t>60% Probability for Swin-B and Resnet-101 augmentations</a:t>
            </a:r>
            <a:endParaRPr/>
          </a:p>
          <a:p>
            <a:pPr marL="914400" lvl="1" indent="-342900" algn="l" rtl="0">
              <a:lnSpc>
                <a:spcPct val="100000"/>
              </a:lnSpc>
              <a:spcBef>
                <a:spcPts val="0"/>
              </a:spcBef>
              <a:spcAft>
                <a:spcPts val="0"/>
              </a:spcAft>
              <a:buSzPts val="1800"/>
              <a:buChar char="–"/>
            </a:pPr>
            <a:r>
              <a:rPr lang="en-US"/>
              <a:t>RetinaNet only used horizontal flipping</a:t>
            </a:r>
            <a:endParaRPr/>
          </a:p>
        </p:txBody>
      </p:sp>
      <p:sp>
        <p:nvSpPr>
          <p:cNvPr id="287" name="Google Shape;287;g289d8962c13_0_76"/>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89d8962c13_0_160"/>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Results</a:t>
            </a:r>
            <a:endParaRPr/>
          </a:p>
        </p:txBody>
      </p:sp>
      <p:sp>
        <p:nvSpPr>
          <p:cNvPr id="293" name="Google Shape;293;g289d8962c13_0_160"/>
          <p:cNvSpPr txBox="1">
            <a:spLocks noGrp="1"/>
          </p:cNvSpPr>
          <p:nvPr>
            <p:ph type="body" idx="1"/>
          </p:nvPr>
        </p:nvSpPr>
        <p:spPr>
          <a:xfrm>
            <a:off x="304800" y="1447800"/>
            <a:ext cx="85344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dirty="0"/>
              <a:t>FROC evaluates True Positive Rate (TPR) vs False Positives per Image (</a:t>
            </a:r>
            <a:r>
              <a:rPr lang="en-US" dirty="0" err="1"/>
              <a:t>FPpI</a:t>
            </a:r>
            <a:r>
              <a:rPr lang="en-US" dirty="0"/>
              <a:t>)</a:t>
            </a:r>
            <a:endParaRPr dirty="0"/>
          </a:p>
          <a:p>
            <a:pPr marL="457200" lvl="0" indent="0" algn="l" rtl="0">
              <a:lnSpc>
                <a:spcPct val="100000"/>
              </a:lnSpc>
              <a:spcBef>
                <a:spcPts val="0"/>
              </a:spcBef>
              <a:spcAft>
                <a:spcPts val="0"/>
              </a:spcAft>
              <a:buNone/>
            </a:pPr>
            <a:endParaRPr dirty="0"/>
          </a:p>
          <a:p>
            <a:pPr marL="231775" lvl="0" indent="-187325" algn="l" rtl="0">
              <a:lnSpc>
                <a:spcPct val="100000"/>
              </a:lnSpc>
              <a:spcBef>
                <a:spcPts val="0"/>
              </a:spcBef>
              <a:spcAft>
                <a:spcPts val="0"/>
              </a:spcAft>
              <a:buSzPts val="1800"/>
              <a:buChar char="▪"/>
            </a:pPr>
            <a:r>
              <a:rPr lang="en-US" dirty="0"/>
              <a:t>Results reported</a:t>
            </a:r>
            <a:endParaRPr dirty="0"/>
          </a:p>
          <a:p>
            <a:pPr marL="914400" lvl="1" indent="-342900" algn="l" rtl="0">
              <a:lnSpc>
                <a:spcPct val="100000"/>
              </a:lnSpc>
              <a:spcBef>
                <a:spcPts val="0"/>
              </a:spcBef>
              <a:spcAft>
                <a:spcPts val="0"/>
              </a:spcAft>
              <a:buSzPts val="1800"/>
              <a:buChar char="–"/>
            </a:pPr>
            <a:r>
              <a:rPr lang="en-US" dirty="0"/>
              <a:t>AUC for </a:t>
            </a:r>
            <a:r>
              <a:rPr lang="en-US" dirty="0" err="1"/>
              <a:t>FPpI</a:t>
            </a:r>
            <a:r>
              <a:rPr lang="en-US" dirty="0"/>
              <a:t> ranging [0, 1]</a:t>
            </a:r>
            <a:endParaRPr dirty="0"/>
          </a:p>
          <a:p>
            <a:pPr marL="914400" lvl="1" indent="-342900" algn="l" rtl="0">
              <a:lnSpc>
                <a:spcPct val="100000"/>
              </a:lnSpc>
              <a:spcBef>
                <a:spcPts val="0"/>
              </a:spcBef>
              <a:spcAft>
                <a:spcPts val="0"/>
              </a:spcAft>
              <a:buSzPts val="1800"/>
              <a:buChar char="–"/>
            </a:pPr>
            <a:r>
              <a:rPr lang="en-US" dirty="0"/>
              <a:t>TPR at </a:t>
            </a:r>
            <a:r>
              <a:rPr lang="en-US" dirty="0" err="1"/>
              <a:t>FPpI</a:t>
            </a:r>
            <a:r>
              <a:rPr lang="en-US" dirty="0"/>
              <a:t>=0.1</a:t>
            </a:r>
            <a:endParaRPr dirty="0">
              <a:solidFill>
                <a:srgbClr val="FF0000"/>
              </a:solidFill>
              <a:highlight>
                <a:srgbClr val="FFFF00"/>
              </a:highlight>
            </a:endParaRPr>
          </a:p>
        </p:txBody>
      </p:sp>
      <p:sp>
        <p:nvSpPr>
          <p:cNvPr id="294" name="Google Shape;294;g289d8962c13_0_160"/>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89d8962c13_0_284"/>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Results - Replication of benchmark</a:t>
            </a:r>
            <a:endParaRPr/>
          </a:p>
        </p:txBody>
      </p:sp>
      <p:sp>
        <p:nvSpPr>
          <p:cNvPr id="300" name="Google Shape;300;g289d8962c13_0_284"/>
          <p:cNvSpPr txBox="1">
            <a:spLocks noGrp="1"/>
          </p:cNvSpPr>
          <p:nvPr>
            <p:ph type="body" idx="1"/>
          </p:nvPr>
        </p:nvSpPr>
        <p:spPr>
          <a:xfrm>
            <a:off x="304800" y="1447800"/>
            <a:ext cx="85344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AUC results were largely replicated as compared to original paper</a:t>
            </a:r>
            <a:endParaRPr/>
          </a:p>
        </p:txBody>
      </p:sp>
      <p:sp>
        <p:nvSpPr>
          <p:cNvPr id="301" name="Google Shape;301;g289d8962c13_0_284"/>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302" name="Google Shape;302;g289d8962c13_0_284"/>
          <p:cNvPicPr preferRelativeResize="0"/>
          <p:nvPr/>
        </p:nvPicPr>
        <p:blipFill>
          <a:blip r:embed="rId3">
            <a:alphaModFix/>
          </a:blip>
          <a:stretch>
            <a:fillRect/>
          </a:stretch>
        </p:blipFill>
        <p:spPr>
          <a:xfrm>
            <a:off x="2698225" y="2804475"/>
            <a:ext cx="3924300" cy="3429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89d8962c13_0_264"/>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Results - Base Models</a:t>
            </a:r>
            <a:endParaRPr/>
          </a:p>
        </p:txBody>
      </p:sp>
      <p:sp>
        <p:nvSpPr>
          <p:cNvPr id="308" name="Google Shape;308;g289d8962c13_0_264"/>
          <p:cNvSpPr txBox="1">
            <a:spLocks noGrp="1"/>
          </p:cNvSpPr>
          <p:nvPr>
            <p:ph type="body" idx="1"/>
          </p:nvPr>
        </p:nvSpPr>
        <p:spPr>
          <a:xfrm>
            <a:off x="304800" y="1447800"/>
            <a:ext cx="31920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10,000 bootstrap iterations</a:t>
            </a:r>
            <a:endParaRPr/>
          </a:p>
          <a:p>
            <a:pPr marL="0" lvl="0" indent="0" algn="l" rtl="0">
              <a:lnSpc>
                <a:spcPct val="100000"/>
              </a:lnSpc>
              <a:spcBef>
                <a:spcPts val="0"/>
              </a:spcBef>
              <a:spcAft>
                <a:spcPts val="0"/>
              </a:spcAft>
              <a:buNone/>
            </a:pPr>
            <a:endParaRPr/>
          </a:p>
        </p:txBody>
      </p:sp>
      <p:sp>
        <p:nvSpPr>
          <p:cNvPr id="309" name="Google Shape;309;g289d8962c13_0_264"/>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310" name="Google Shape;310;g289d8962c13_0_264"/>
          <p:cNvPicPr preferRelativeResize="0"/>
          <p:nvPr/>
        </p:nvPicPr>
        <p:blipFill>
          <a:blip r:embed="rId3">
            <a:alphaModFix/>
          </a:blip>
          <a:stretch>
            <a:fillRect/>
          </a:stretch>
        </p:blipFill>
        <p:spPr>
          <a:xfrm>
            <a:off x="986675" y="3375498"/>
            <a:ext cx="7170651" cy="3040225"/>
          </a:xfrm>
          <a:prstGeom prst="rect">
            <a:avLst/>
          </a:prstGeom>
          <a:noFill/>
          <a:ln>
            <a:noFill/>
          </a:ln>
        </p:spPr>
      </p:pic>
      <p:pic>
        <p:nvPicPr>
          <p:cNvPr id="311" name="Google Shape;311;g289d8962c13_0_264"/>
          <p:cNvPicPr preferRelativeResize="0"/>
          <p:nvPr/>
        </p:nvPicPr>
        <p:blipFill>
          <a:blip r:embed="rId4">
            <a:alphaModFix/>
          </a:blip>
          <a:stretch>
            <a:fillRect/>
          </a:stretch>
        </p:blipFill>
        <p:spPr>
          <a:xfrm>
            <a:off x="4718109" y="1295400"/>
            <a:ext cx="3350040" cy="1927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289d8962c13_0_172"/>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Results - Fusion Models</a:t>
            </a:r>
            <a:endParaRPr/>
          </a:p>
        </p:txBody>
      </p:sp>
      <p:sp>
        <p:nvSpPr>
          <p:cNvPr id="317" name="Google Shape;317;g289d8962c13_0_172"/>
          <p:cNvSpPr txBox="1">
            <a:spLocks noGrp="1"/>
          </p:cNvSpPr>
          <p:nvPr>
            <p:ph type="body" idx="1"/>
          </p:nvPr>
        </p:nvSpPr>
        <p:spPr>
          <a:xfrm>
            <a:off x="304800" y="1447800"/>
            <a:ext cx="31920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10,000 bootstrap iterations</a:t>
            </a:r>
            <a:endParaRPr/>
          </a:p>
          <a:p>
            <a:pPr marL="0" lvl="0" indent="0" algn="l" rtl="0">
              <a:lnSpc>
                <a:spcPct val="100000"/>
              </a:lnSpc>
              <a:spcBef>
                <a:spcPts val="0"/>
              </a:spcBef>
              <a:spcAft>
                <a:spcPts val="0"/>
              </a:spcAft>
              <a:buNone/>
            </a:pPr>
            <a:endParaRPr/>
          </a:p>
        </p:txBody>
      </p:sp>
      <p:sp>
        <p:nvSpPr>
          <p:cNvPr id="318" name="Google Shape;318;g289d8962c13_0_172"/>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pic>
        <p:nvPicPr>
          <p:cNvPr id="319" name="Google Shape;319;g289d8962c13_0_172"/>
          <p:cNvPicPr preferRelativeResize="0"/>
          <p:nvPr/>
        </p:nvPicPr>
        <p:blipFill>
          <a:blip r:embed="rId3">
            <a:alphaModFix/>
          </a:blip>
          <a:stretch>
            <a:fillRect/>
          </a:stretch>
        </p:blipFill>
        <p:spPr>
          <a:xfrm>
            <a:off x="3146263" y="1264625"/>
            <a:ext cx="5997736" cy="5147912"/>
          </a:xfrm>
          <a:prstGeom prst="rect">
            <a:avLst/>
          </a:prstGeom>
          <a:noFill/>
          <a:ln>
            <a:noFill/>
          </a:ln>
        </p:spPr>
      </p:pic>
      <p:sp>
        <p:nvSpPr>
          <p:cNvPr id="320" name="Google Shape;320;g289d8962c13_0_172"/>
          <p:cNvSpPr txBox="1"/>
          <p:nvPr/>
        </p:nvSpPr>
        <p:spPr>
          <a:xfrm>
            <a:off x="3823050" y="2439975"/>
            <a:ext cx="2022300" cy="52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T-fusion vs </a:t>
            </a:r>
            <a:endParaRPr/>
          </a:p>
          <a:p>
            <a:pPr marL="0" lvl="0" indent="0" algn="l" rtl="0">
              <a:spcBef>
                <a:spcPts val="0"/>
              </a:spcBef>
              <a:spcAft>
                <a:spcPts val="0"/>
              </a:spcAft>
              <a:buNone/>
            </a:pPr>
            <a:r>
              <a:rPr lang="en-US"/>
              <a:t>T-best</a:t>
            </a:r>
            <a:endParaRPr/>
          </a:p>
        </p:txBody>
      </p:sp>
      <p:sp>
        <p:nvSpPr>
          <p:cNvPr id="321" name="Google Shape;321;g289d8962c13_0_172"/>
          <p:cNvSpPr txBox="1"/>
          <p:nvPr/>
        </p:nvSpPr>
        <p:spPr>
          <a:xfrm>
            <a:off x="6816900" y="2357525"/>
            <a:ext cx="2022300" cy="52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CNN-fusion vs </a:t>
            </a:r>
          </a:p>
          <a:p>
            <a:pPr marL="0" lvl="0" indent="0" algn="l" rtl="0">
              <a:spcBef>
                <a:spcPts val="0"/>
              </a:spcBef>
              <a:spcAft>
                <a:spcPts val="0"/>
              </a:spcAft>
              <a:buNone/>
            </a:pPr>
            <a:r>
              <a:rPr lang="en-US" dirty="0"/>
              <a:t>CNN-best</a:t>
            </a:r>
            <a:endParaRPr dirty="0"/>
          </a:p>
        </p:txBody>
      </p:sp>
      <p:sp>
        <p:nvSpPr>
          <p:cNvPr id="322" name="Google Shape;322;g289d8962c13_0_172"/>
          <p:cNvSpPr txBox="1"/>
          <p:nvPr/>
        </p:nvSpPr>
        <p:spPr>
          <a:xfrm>
            <a:off x="3823050" y="4901875"/>
            <a:ext cx="2022300" cy="52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T/CNN-fusion vs </a:t>
            </a:r>
          </a:p>
          <a:p>
            <a:pPr marL="0" lvl="0" indent="0" algn="l" rtl="0">
              <a:spcBef>
                <a:spcPts val="0"/>
              </a:spcBef>
              <a:spcAft>
                <a:spcPts val="0"/>
              </a:spcAft>
              <a:buNone/>
            </a:pPr>
            <a:r>
              <a:rPr lang="en-US" dirty="0"/>
              <a:t>T-best vs </a:t>
            </a:r>
            <a:endParaRPr dirty="0"/>
          </a:p>
          <a:p>
            <a:pPr marL="0" lvl="0" indent="0" algn="l" rtl="0">
              <a:spcBef>
                <a:spcPts val="0"/>
              </a:spcBef>
              <a:spcAft>
                <a:spcPts val="0"/>
              </a:spcAft>
              <a:buNone/>
            </a:pPr>
            <a:r>
              <a:rPr lang="en-US" dirty="0"/>
              <a:t>CNN-best</a:t>
            </a:r>
            <a:endParaRPr dirty="0"/>
          </a:p>
        </p:txBody>
      </p:sp>
      <p:sp>
        <p:nvSpPr>
          <p:cNvPr id="323" name="Google Shape;323;g289d8962c13_0_172"/>
          <p:cNvSpPr txBox="1"/>
          <p:nvPr/>
        </p:nvSpPr>
        <p:spPr>
          <a:xfrm>
            <a:off x="6911225" y="4901875"/>
            <a:ext cx="2022300" cy="52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T/CNN-fusion vs </a:t>
            </a:r>
          </a:p>
          <a:p>
            <a:pPr marL="0" lvl="0" indent="0" algn="l" rtl="0">
              <a:spcBef>
                <a:spcPts val="0"/>
              </a:spcBef>
              <a:spcAft>
                <a:spcPts val="0"/>
              </a:spcAft>
              <a:buNone/>
            </a:pPr>
            <a:r>
              <a:rPr lang="en-US" dirty="0"/>
              <a:t>T-fusion vs </a:t>
            </a:r>
            <a:endParaRPr dirty="0"/>
          </a:p>
          <a:p>
            <a:pPr marL="0" lvl="0" indent="0" algn="l" rtl="0">
              <a:spcBef>
                <a:spcPts val="0"/>
              </a:spcBef>
              <a:spcAft>
                <a:spcPts val="0"/>
              </a:spcAft>
              <a:buNone/>
            </a:pPr>
            <a:r>
              <a:rPr lang="en-US" dirty="0"/>
              <a:t>CNN-fusion</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289d5f199d0_0_37"/>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Results - Fusion Models</a:t>
            </a:r>
            <a:endParaRPr/>
          </a:p>
        </p:txBody>
      </p:sp>
      <p:sp>
        <p:nvSpPr>
          <p:cNvPr id="329" name="Google Shape;329;g289d5f199d0_0_37"/>
          <p:cNvSpPr txBox="1">
            <a:spLocks noGrp="1"/>
          </p:cNvSpPr>
          <p:nvPr>
            <p:ph type="body" idx="1"/>
          </p:nvPr>
        </p:nvSpPr>
        <p:spPr>
          <a:xfrm>
            <a:off x="304800" y="1447800"/>
            <a:ext cx="85344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Transformer and Convolutional fusion outperforms Transformer-only and Convolution-only fusions</a:t>
            </a:r>
            <a:endParaRPr/>
          </a:p>
          <a:p>
            <a:pPr marL="0" lvl="0" indent="0" algn="l" rtl="0">
              <a:lnSpc>
                <a:spcPct val="100000"/>
              </a:lnSpc>
              <a:spcBef>
                <a:spcPts val="0"/>
              </a:spcBef>
              <a:spcAft>
                <a:spcPts val="0"/>
              </a:spcAft>
              <a:buNone/>
            </a:pPr>
            <a:endParaRPr/>
          </a:p>
        </p:txBody>
      </p:sp>
      <p:sp>
        <p:nvSpPr>
          <p:cNvPr id="330" name="Google Shape;330;g289d5f199d0_0_37"/>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pic>
        <p:nvPicPr>
          <p:cNvPr id="331" name="Google Shape;331;g289d5f199d0_0_37"/>
          <p:cNvPicPr preferRelativeResize="0"/>
          <p:nvPr/>
        </p:nvPicPr>
        <p:blipFill>
          <a:blip r:embed="rId3">
            <a:alphaModFix/>
          </a:blip>
          <a:stretch>
            <a:fillRect/>
          </a:stretch>
        </p:blipFill>
        <p:spPr>
          <a:xfrm>
            <a:off x="304800" y="3143825"/>
            <a:ext cx="8686801" cy="133812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289e60b148c_0_16"/>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Results - Comparison to Benchmark</a:t>
            </a:r>
            <a:endParaRPr/>
          </a:p>
        </p:txBody>
      </p:sp>
      <p:sp>
        <p:nvSpPr>
          <p:cNvPr id="337" name="Google Shape;337;g289e60b148c_0_16"/>
          <p:cNvSpPr txBox="1">
            <a:spLocks noGrp="1"/>
          </p:cNvSpPr>
          <p:nvPr>
            <p:ph type="body" idx="1"/>
          </p:nvPr>
        </p:nvSpPr>
        <p:spPr>
          <a:xfrm>
            <a:off x="304800" y="1447800"/>
            <a:ext cx="85344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WBF models showed very little sensitivity to changes in IoU</a:t>
            </a:r>
            <a:endParaRPr/>
          </a:p>
          <a:p>
            <a:pPr marL="4572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Benchmark model used IoU = 10% </a:t>
            </a:r>
            <a:endParaRPr/>
          </a:p>
          <a:p>
            <a:pPr marL="0" lvl="0" indent="0" algn="l" rtl="0">
              <a:lnSpc>
                <a:spcPct val="100000"/>
              </a:lnSpc>
              <a:spcBef>
                <a:spcPts val="0"/>
              </a:spcBef>
              <a:spcAft>
                <a:spcPts val="0"/>
              </a:spcAft>
              <a:buNone/>
            </a:pPr>
            <a:endParaRPr/>
          </a:p>
        </p:txBody>
      </p:sp>
      <p:sp>
        <p:nvSpPr>
          <p:cNvPr id="338" name="Google Shape;338;g289e60b148c_0_16"/>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pic>
        <p:nvPicPr>
          <p:cNvPr id="339" name="Google Shape;339;g289e60b148c_0_16"/>
          <p:cNvPicPr preferRelativeResize="0"/>
          <p:nvPr/>
        </p:nvPicPr>
        <p:blipFill>
          <a:blip r:embed="rId3">
            <a:alphaModFix/>
          </a:blip>
          <a:stretch>
            <a:fillRect/>
          </a:stretch>
        </p:blipFill>
        <p:spPr>
          <a:xfrm>
            <a:off x="2735950" y="3153550"/>
            <a:ext cx="3672099" cy="31535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289d8962c13_0_277"/>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Results</a:t>
            </a:r>
            <a:endParaRPr/>
          </a:p>
        </p:txBody>
      </p:sp>
      <p:sp>
        <p:nvSpPr>
          <p:cNvPr id="345" name="Google Shape;345;g289d8962c13_0_277"/>
          <p:cNvSpPr txBox="1">
            <a:spLocks noGrp="1"/>
          </p:cNvSpPr>
          <p:nvPr>
            <p:ph type="body" idx="1"/>
          </p:nvPr>
        </p:nvSpPr>
        <p:spPr>
          <a:xfrm>
            <a:off x="304800" y="1447800"/>
            <a:ext cx="85344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Comparison of models</a:t>
            </a:r>
            <a:endParaRPr/>
          </a:p>
          <a:p>
            <a:pPr marL="0" lvl="0" indent="0" algn="l" rtl="0">
              <a:lnSpc>
                <a:spcPct val="100000"/>
              </a:lnSpc>
              <a:spcBef>
                <a:spcPts val="0"/>
              </a:spcBef>
              <a:spcAft>
                <a:spcPts val="0"/>
              </a:spcAft>
              <a:buNone/>
            </a:pPr>
            <a:endParaRPr/>
          </a:p>
        </p:txBody>
      </p:sp>
      <p:sp>
        <p:nvSpPr>
          <p:cNvPr id="346" name="Google Shape;346;g289d8962c13_0_277"/>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pic>
        <p:nvPicPr>
          <p:cNvPr id="347" name="Google Shape;347;g289d8962c13_0_277"/>
          <p:cNvPicPr preferRelativeResize="0"/>
          <p:nvPr/>
        </p:nvPicPr>
        <p:blipFill>
          <a:blip r:embed="rId3">
            <a:alphaModFix/>
          </a:blip>
          <a:stretch>
            <a:fillRect/>
          </a:stretch>
        </p:blipFill>
        <p:spPr>
          <a:xfrm>
            <a:off x="810075" y="1931100"/>
            <a:ext cx="7279651" cy="44369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289d5f199d0_0_49"/>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highlight>
                  <a:schemeClr val="lt1"/>
                </a:highlight>
              </a:rPr>
              <a:t>Conclusion</a:t>
            </a:r>
            <a:endParaRPr>
              <a:highlight>
                <a:schemeClr val="lt1"/>
              </a:highlight>
            </a:endParaRPr>
          </a:p>
        </p:txBody>
      </p:sp>
      <p:sp>
        <p:nvSpPr>
          <p:cNvPr id="353" name="Google Shape;353;g289d5f199d0_0_49"/>
          <p:cNvSpPr txBox="1">
            <a:spLocks noGrp="1"/>
          </p:cNvSpPr>
          <p:nvPr>
            <p:ph type="body" idx="1"/>
          </p:nvPr>
        </p:nvSpPr>
        <p:spPr>
          <a:xfrm>
            <a:off x="86450" y="1418975"/>
            <a:ext cx="89904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First model that focuses on the detection of masses on digital mammograms using transformer-based architectures</a:t>
            </a:r>
            <a:endParaRPr/>
          </a:p>
          <a:p>
            <a:pPr marL="4572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Transformer-based models can be pretrained on natural images and be successfully fine tuned to detect masses in mammograms. </a:t>
            </a:r>
            <a:endParaRPr/>
          </a:p>
          <a:p>
            <a:pPr marL="4572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Model achieved promising results and showed superior performances to their convolutional counterparts, despite having double the computational complexity.</a:t>
            </a:r>
            <a:endParaRPr/>
          </a:p>
          <a:p>
            <a:pPr marL="0" lvl="0" indent="0" algn="l" rtl="0">
              <a:lnSpc>
                <a:spcPct val="100000"/>
              </a:lnSpc>
              <a:spcBef>
                <a:spcPts val="0"/>
              </a:spcBef>
              <a:spcAft>
                <a:spcPts val="0"/>
              </a:spcAft>
              <a:buNone/>
            </a:pPr>
            <a:endParaRPr/>
          </a:p>
        </p:txBody>
      </p:sp>
      <p:sp>
        <p:nvSpPr>
          <p:cNvPr id="354" name="Google Shape;354;g289d5f199d0_0_49"/>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89d8962c13_0_200"/>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highlight>
                  <a:schemeClr val="lt1"/>
                </a:highlight>
              </a:rPr>
              <a:t>Future Opportunities</a:t>
            </a:r>
            <a:endParaRPr>
              <a:highlight>
                <a:schemeClr val="lt1"/>
              </a:highlight>
            </a:endParaRPr>
          </a:p>
        </p:txBody>
      </p:sp>
      <p:sp>
        <p:nvSpPr>
          <p:cNvPr id="360" name="Google Shape;360;g289d8962c13_0_200"/>
          <p:cNvSpPr txBox="1">
            <a:spLocks noGrp="1"/>
          </p:cNvSpPr>
          <p:nvPr>
            <p:ph type="body" idx="1"/>
          </p:nvPr>
        </p:nvSpPr>
        <p:spPr>
          <a:xfrm>
            <a:off x="304800" y="1447800"/>
            <a:ext cx="85344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Pretraining object-detection heads for transformers</a:t>
            </a:r>
            <a:endParaRPr/>
          </a:p>
          <a:p>
            <a:pPr marL="914400" lvl="1" indent="-342900" algn="l" rtl="0">
              <a:lnSpc>
                <a:spcPct val="100000"/>
              </a:lnSpc>
              <a:spcBef>
                <a:spcPts val="0"/>
              </a:spcBef>
              <a:spcAft>
                <a:spcPts val="0"/>
              </a:spcAft>
              <a:buSzPts val="1800"/>
              <a:buChar char="–"/>
            </a:pPr>
            <a:r>
              <a:rPr lang="en-US"/>
              <a:t>Convolution backbones benefitted from pretraining</a:t>
            </a:r>
            <a:endParaRPr/>
          </a:p>
          <a:p>
            <a:pPr marL="9144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Optimizing Swin Transformer architecture hyperparameters</a:t>
            </a:r>
            <a:endParaRPr/>
          </a:p>
          <a:p>
            <a:pPr marL="914400" lvl="1" indent="-342900" algn="l" rtl="0">
              <a:lnSpc>
                <a:spcPct val="100000"/>
              </a:lnSpc>
              <a:spcBef>
                <a:spcPts val="0"/>
              </a:spcBef>
              <a:spcAft>
                <a:spcPts val="0"/>
              </a:spcAft>
              <a:buSzPts val="1800"/>
              <a:buChar char="–"/>
            </a:pPr>
            <a:r>
              <a:rPr lang="en-US"/>
              <a:t>Batch size, Patch size, window size, number of layers</a:t>
            </a:r>
            <a:endParaRPr/>
          </a:p>
          <a:p>
            <a:pPr marL="9144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Using improved architectures</a:t>
            </a:r>
            <a:endParaRPr/>
          </a:p>
        </p:txBody>
      </p:sp>
      <p:sp>
        <p:nvSpPr>
          <p:cNvPr id="361" name="Google Shape;361;g289d8962c13_0_200"/>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89d5f199d0_0_7"/>
          <p:cNvSpPr txBox="1">
            <a:spLocks noGrp="1"/>
          </p:cNvSpPr>
          <p:nvPr>
            <p:ph type="title"/>
          </p:nvPr>
        </p:nvSpPr>
        <p:spPr>
          <a:xfrm>
            <a:off x="3226050" y="457200"/>
            <a:ext cx="26247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Introduction</a:t>
            </a:r>
            <a:endParaRPr/>
          </a:p>
        </p:txBody>
      </p:sp>
      <p:sp>
        <p:nvSpPr>
          <p:cNvPr id="135" name="Google Shape;135;g289d5f199d0_0_7"/>
          <p:cNvSpPr txBox="1">
            <a:spLocks noGrp="1"/>
          </p:cNvSpPr>
          <p:nvPr>
            <p:ph type="body" idx="1"/>
          </p:nvPr>
        </p:nvSpPr>
        <p:spPr>
          <a:xfrm>
            <a:off x="33600" y="1745550"/>
            <a:ext cx="9076800" cy="27207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Breast cancer - leading cause of cancer deaths among women</a:t>
            </a:r>
            <a:endParaRPr/>
          </a:p>
          <a:p>
            <a:pPr marL="457200" lvl="0" indent="0" algn="l" rtl="0">
              <a:lnSpc>
                <a:spcPct val="100000"/>
              </a:lnSpc>
              <a:spcBef>
                <a:spcPts val="0"/>
              </a:spcBef>
              <a:spcAft>
                <a:spcPts val="0"/>
              </a:spcAft>
              <a:buNone/>
            </a:pPr>
            <a:endParaRPr/>
          </a:p>
          <a:p>
            <a:pPr marL="4572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685,000 deaths per year globally</a:t>
            </a:r>
            <a:endParaRPr/>
          </a:p>
          <a:p>
            <a:pPr marL="457200" lvl="0" indent="0" algn="l" rtl="0">
              <a:lnSpc>
                <a:spcPct val="100000"/>
              </a:lnSpc>
              <a:spcBef>
                <a:spcPts val="0"/>
              </a:spcBef>
              <a:spcAft>
                <a:spcPts val="0"/>
              </a:spcAft>
              <a:buNone/>
            </a:pPr>
            <a:endParaRPr/>
          </a:p>
          <a:p>
            <a:pPr marL="4572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Mammography screening reduces mortality by 40%</a:t>
            </a:r>
            <a:endParaRPr/>
          </a:p>
        </p:txBody>
      </p:sp>
      <p:sp>
        <p:nvSpPr>
          <p:cNvPr id="136" name="Google Shape;136;g289d5f199d0_0_7"/>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289e60b148c_0_24"/>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highlight>
                  <a:schemeClr val="lt1"/>
                </a:highlight>
              </a:rPr>
              <a:t>References</a:t>
            </a:r>
            <a:endParaRPr>
              <a:highlight>
                <a:schemeClr val="lt1"/>
              </a:highlight>
            </a:endParaRPr>
          </a:p>
        </p:txBody>
      </p:sp>
      <p:sp>
        <p:nvSpPr>
          <p:cNvPr id="367" name="Google Shape;367;g289e60b148c_0_24"/>
          <p:cNvSpPr txBox="1">
            <a:spLocks noGrp="1"/>
          </p:cNvSpPr>
          <p:nvPr>
            <p:ph type="body" idx="1"/>
          </p:nvPr>
        </p:nvSpPr>
        <p:spPr>
          <a:xfrm>
            <a:off x="304800" y="1447800"/>
            <a:ext cx="8534400" cy="502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000" b="0"/>
              <a:t>Agarwal R, Díaz O, Yap MH, Llado X, Marti R (2020) </a:t>
            </a:r>
            <a:r>
              <a:rPr lang="en-US" sz="1000" b="0" i="1"/>
              <a:t>Deep learning for mass detection in Full Field Digital Mammograms. </a:t>
            </a:r>
            <a:r>
              <a:rPr lang="en-US" sz="1000" b="0"/>
              <a:t>Comput Biol Med 121:103774</a:t>
            </a:r>
            <a:endParaRPr sz="1000" b="0"/>
          </a:p>
          <a:p>
            <a:pPr marL="0" lvl="0" indent="0" algn="l" rtl="0">
              <a:lnSpc>
                <a:spcPct val="100000"/>
              </a:lnSpc>
              <a:spcBef>
                <a:spcPts val="0"/>
              </a:spcBef>
              <a:spcAft>
                <a:spcPts val="0"/>
              </a:spcAft>
              <a:buNone/>
            </a:pPr>
            <a:endParaRPr sz="1000" b="0"/>
          </a:p>
          <a:p>
            <a:pPr marL="0" lvl="0" indent="0" algn="l" rtl="0">
              <a:lnSpc>
                <a:spcPct val="100000"/>
              </a:lnSpc>
              <a:spcBef>
                <a:spcPts val="0"/>
              </a:spcBef>
              <a:spcAft>
                <a:spcPts val="0"/>
              </a:spcAft>
              <a:buNone/>
            </a:pPr>
            <a:r>
              <a:rPr lang="en-US" sz="1000" b="0"/>
              <a:t>Aly GH, Marey M, El-Sayed SA, Tolba MF (2021) </a:t>
            </a:r>
            <a:r>
              <a:rPr lang="en-US" sz="1000" b="0" i="1"/>
              <a:t>YOLO based breast masses detection and classification in Full-Field Digital Mammograms</a:t>
            </a:r>
            <a:r>
              <a:rPr lang="en-US" sz="1000" b="0"/>
              <a:t>. Comput Methods Programs Biomed 200:105823</a:t>
            </a:r>
            <a:endParaRPr sz="1000" b="0"/>
          </a:p>
          <a:p>
            <a:pPr marL="457200" lvl="0" indent="0" algn="l" rtl="0">
              <a:lnSpc>
                <a:spcPct val="100000"/>
              </a:lnSpc>
              <a:spcBef>
                <a:spcPts val="0"/>
              </a:spcBef>
              <a:spcAft>
                <a:spcPts val="0"/>
              </a:spcAft>
              <a:buNone/>
            </a:pPr>
            <a:r>
              <a:rPr lang="en-US" sz="1000" b="0"/>
              <a:t> </a:t>
            </a:r>
            <a:endParaRPr sz="1000" b="0"/>
          </a:p>
          <a:p>
            <a:pPr marL="0" lvl="0" indent="0" algn="l" rtl="0">
              <a:lnSpc>
                <a:spcPct val="100000"/>
              </a:lnSpc>
              <a:spcBef>
                <a:spcPts val="0"/>
              </a:spcBef>
              <a:spcAft>
                <a:spcPts val="0"/>
              </a:spcAft>
              <a:buNone/>
            </a:pPr>
            <a:r>
              <a:rPr lang="en-US" sz="1000" b="0"/>
              <a:t>Balleyguier C, Kinkel K, Fermanian J, Malan S, Djen G, Taourel P, Helenon O (2005) </a:t>
            </a:r>
            <a:r>
              <a:rPr lang="en-US" sz="1000" b="0" i="1"/>
              <a:t>Computer-aided detection (CAD) in mammography: does it help the junior or the senior radiologist?</a:t>
            </a:r>
            <a:r>
              <a:rPr lang="en-US" sz="1000" b="0"/>
              <a:t> Eur J Radiol 54(1):90–96</a:t>
            </a:r>
            <a:endParaRPr sz="1000" b="0"/>
          </a:p>
          <a:p>
            <a:pPr marL="457200" lvl="0" indent="0" algn="l" rtl="0">
              <a:lnSpc>
                <a:spcPct val="100000"/>
              </a:lnSpc>
              <a:spcBef>
                <a:spcPts val="0"/>
              </a:spcBef>
              <a:spcAft>
                <a:spcPts val="0"/>
              </a:spcAft>
              <a:buNone/>
            </a:pPr>
            <a:endParaRPr sz="1000" b="0"/>
          </a:p>
          <a:p>
            <a:pPr marL="0" lvl="0" indent="0" algn="l" rtl="0">
              <a:lnSpc>
                <a:spcPct val="100000"/>
              </a:lnSpc>
              <a:spcBef>
                <a:spcPts val="0"/>
              </a:spcBef>
              <a:spcAft>
                <a:spcPts val="0"/>
              </a:spcAft>
              <a:buNone/>
            </a:pPr>
            <a:r>
              <a:rPr lang="en-US" sz="1000" b="0"/>
              <a:t>Bria A, Karssemeijer N, Tortorella F (2014) </a:t>
            </a:r>
            <a:r>
              <a:rPr lang="en-US" sz="1000" b="0" i="1"/>
              <a:t>Learning from unbalanced data: a cascade-based approach for detecting clustered microcalcifications.</a:t>
            </a:r>
            <a:r>
              <a:rPr lang="en-US" sz="1000" b="0"/>
              <a:t> Med Image Anal 18(2):241–252</a:t>
            </a:r>
            <a:endParaRPr sz="1000" b="0"/>
          </a:p>
          <a:p>
            <a:pPr marL="457200" lvl="0" indent="0" algn="l" rtl="0">
              <a:lnSpc>
                <a:spcPct val="100000"/>
              </a:lnSpc>
              <a:spcBef>
                <a:spcPts val="0"/>
              </a:spcBef>
              <a:spcAft>
                <a:spcPts val="0"/>
              </a:spcAft>
              <a:buNone/>
            </a:pPr>
            <a:endParaRPr sz="1000" b="0"/>
          </a:p>
          <a:p>
            <a:pPr marL="0" lvl="0" indent="0" algn="l" rtl="0">
              <a:lnSpc>
                <a:spcPct val="100000"/>
              </a:lnSpc>
              <a:spcBef>
                <a:spcPts val="0"/>
              </a:spcBef>
              <a:spcAft>
                <a:spcPts val="0"/>
              </a:spcAft>
              <a:buNone/>
            </a:pPr>
            <a:r>
              <a:rPr lang="en-US" sz="1000" b="0"/>
              <a:t>Cao H, Pu S, Tan W, Tong J (2021) </a:t>
            </a:r>
            <a:r>
              <a:rPr lang="en-US" sz="1000" b="0" i="1"/>
              <a:t>Breast mass detection in digital mammography based on anchor-free architecture. </a:t>
            </a:r>
            <a:r>
              <a:rPr lang="en-US" sz="1000" b="0"/>
              <a:t>Comput Methods Programs Biomed 205:106033</a:t>
            </a:r>
            <a:endParaRPr sz="1000" b="0"/>
          </a:p>
          <a:p>
            <a:pPr marL="457200" lvl="0" indent="0" algn="l" rtl="0">
              <a:lnSpc>
                <a:spcPct val="100000"/>
              </a:lnSpc>
              <a:spcBef>
                <a:spcPts val="0"/>
              </a:spcBef>
              <a:spcAft>
                <a:spcPts val="0"/>
              </a:spcAft>
              <a:buNone/>
            </a:pPr>
            <a:endParaRPr sz="1000" b="0"/>
          </a:p>
          <a:p>
            <a:pPr marL="0" lvl="0" indent="0" algn="l" rtl="0">
              <a:lnSpc>
                <a:spcPct val="100000"/>
              </a:lnSpc>
              <a:spcBef>
                <a:spcPts val="0"/>
              </a:spcBef>
              <a:spcAft>
                <a:spcPts val="0"/>
              </a:spcAft>
              <a:buNone/>
            </a:pPr>
            <a:r>
              <a:rPr lang="en-US" sz="1000" b="0"/>
              <a:t>Carion N, Massa F, Synnaeve G, Usunier N, Kirillov A, Zagoruyko S (2020) </a:t>
            </a:r>
            <a:r>
              <a:rPr lang="en-US" sz="1000" b="0" i="1"/>
              <a:t>End-to-end object detection with transformers. </a:t>
            </a:r>
            <a:r>
              <a:rPr lang="en-US" sz="1000" b="0"/>
              <a:t>In: European conference on computer vision, pp 213–229. Springer</a:t>
            </a:r>
            <a:endParaRPr sz="1000" b="0"/>
          </a:p>
          <a:p>
            <a:pPr marL="457200" lvl="0" indent="0" algn="l" rtl="0">
              <a:lnSpc>
                <a:spcPct val="100000"/>
              </a:lnSpc>
              <a:spcBef>
                <a:spcPts val="0"/>
              </a:spcBef>
              <a:spcAft>
                <a:spcPts val="0"/>
              </a:spcAft>
              <a:buNone/>
            </a:pPr>
            <a:endParaRPr sz="1000" b="0"/>
          </a:p>
          <a:p>
            <a:pPr marL="0" lvl="0" indent="0" algn="l" rtl="0">
              <a:lnSpc>
                <a:spcPct val="100000"/>
              </a:lnSpc>
              <a:spcBef>
                <a:spcPts val="0"/>
              </a:spcBef>
              <a:spcAft>
                <a:spcPts val="0"/>
              </a:spcAft>
              <a:buNone/>
            </a:pPr>
            <a:r>
              <a:rPr lang="en-US" sz="1000" b="0"/>
              <a:t>CDC (2022)</a:t>
            </a:r>
            <a:r>
              <a:rPr lang="en-US" sz="1000" b="0" i="1"/>
              <a:t> Breast cancer screening guidelines for women. </a:t>
            </a:r>
            <a:r>
              <a:rPr lang="en-US" sz="1000" b="0"/>
              <a:t>https://www.cdc.gov/cancer/breast/pdf/breast-cancer-screening-guidelines-508.pdf. Accessed: 2022-05-20</a:t>
            </a:r>
            <a:endParaRPr sz="1000" b="0"/>
          </a:p>
          <a:p>
            <a:pPr marL="457200" lvl="0" indent="0" algn="l" rtl="0">
              <a:lnSpc>
                <a:spcPct val="100000"/>
              </a:lnSpc>
              <a:spcBef>
                <a:spcPts val="0"/>
              </a:spcBef>
              <a:spcAft>
                <a:spcPts val="0"/>
              </a:spcAft>
              <a:buNone/>
            </a:pPr>
            <a:endParaRPr sz="1000" b="0"/>
          </a:p>
          <a:p>
            <a:pPr marL="0" lvl="0" indent="0" algn="l" rtl="0">
              <a:lnSpc>
                <a:spcPct val="100000"/>
              </a:lnSpc>
              <a:spcBef>
                <a:spcPts val="0"/>
              </a:spcBef>
              <a:spcAft>
                <a:spcPts val="0"/>
              </a:spcAft>
              <a:buNone/>
            </a:pPr>
            <a:r>
              <a:rPr lang="en-US" sz="1000" b="0"/>
              <a:t>Chen X, Zhang K, Abdoli N, Gilley PW, Wang X, Liu H, Zheng B, Qiu Y (2022) </a:t>
            </a:r>
            <a:r>
              <a:rPr lang="en-US" sz="1000" b="0" i="1"/>
              <a:t>Transformers improve breast cancer diagnosis from unregistered multi-view mammograms.</a:t>
            </a:r>
            <a:r>
              <a:rPr lang="en-US" sz="1000" b="0"/>
              <a:t> Diagnostics 12(7):1549</a:t>
            </a:r>
            <a:endParaRPr sz="1000" b="0"/>
          </a:p>
          <a:p>
            <a:pPr marL="457200" lvl="0" indent="0" algn="l" rtl="0">
              <a:lnSpc>
                <a:spcPct val="100000"/>
              </a:lnSpc>
              <a:spcBef>
                <a:spcPts val="0"/>
              </a:spcBef>
              <a:spcAft>
                <a:spcPts val="0"/>
              </a:spcAft>
              <a:buNone/>
            </a:pPr>
            <a:endParaRPr sz="1000" b="0"/>
          </a:p>
          <a:p>
            <a:pPr marL="0" lvl="0" indent="0" algn="l" rtl="0">
              <a:spcBef>
                <a:spcPts val="0"/>
              </a:spcBef>
              <a:spcAft>
                <a:spcPts val="0"/>
              </a:spcAft>
              <a:buNone/>
            </a:pPr>
            <a:r>
              <a:rPr lang="en-US" sz="1000" b="0"/>
              <a:t>Kamran SA, Hossain KF, Tavakkoli A, Bebis G, Baker S (2022) </a:t>
            </a:r>
            <a:r>
              <a:rPr lang="en-US" sz="1000" b="0" i="1"/>
              <a:t>Swin-sftnet: spatial feature expansion and aggregation using swin transformer for whole breast micro-mass segmentation.</a:t>
            </a:r>
            <a:r>
              <a:rPr lang="en-US" sz="1000" b="0"/>
              <a:t> arXiv preprint arXiv:2211.08717</a:t>
            </a:r>
            <a:endParaRPr sz="1000" b="0"/>
          </a:p>
          <a:p>
            <a:pPr marL="0" lvl="0" indent="0" algn="l" rtl="0">
              <a:spcBef>
                <a:spcPts val="0"/>
              </a:spcBef>
              <a:spcAft>
                <a:spcPts val="0"/>
              </a:spcAft>
              <a:buNone/>
            </a:pPr>
            <a:endParaRPr sz="1000" b="0"/>
          </a:p>
          <a:p>
            <a:pPr marL="0" lvl="0" indent="0" algn="l" rtl="0">
              <a:spcBef>
                <a:spcPts val="0"/>
              </a:spcBef>
              <a:spcAft>
                <a:spcPts val="0"/>
              </a:spcAft>
              <a:buClr>
                <a:schemeClr val="dk1"/>
              </a:buClr>
              <a:buSzPts val="1100"/>
              <a:buFont typeface="Arial"/>
              <a:buNone/>
            </a:pPr>
            <a:r>
              <a:rPr lang="en-US" sz="1000" b="0"/>
              <a:t>Liu Z, Lin Y, Cao Y, Hu H, Wei Y, Zhang Z, Lin S, Guo B (2021)</a:t>
            </a:r>
            <a:endParaRPr sz="1000" b="0"/>
          </a:p>
          <a:p>
            <a:pPr marL="0" lvl="0" indent="0" algn="l" rtl="0">
              <a:spcBef>
                <a:spcPts val="0"/>
              </a:spcBef>
              <a:spcAft>
                <a:spcPts val="0"/>
              </a:spcAft>
              <a:buNone/>
            </a:pPr>
            <a:r>
              <a:rPr lang="en-US" sz="1000" b="0" i="1"/>
              <a:t>Swin transformer: hierarchical vision transformer using shifted windows.</a:t>
            </a:r>
            <a:r>
              <a:rPr lang="en-US" sz="1000" b="0"/>
              <a:t> Proceedings of the IEEE/CVF International Conference on Computer Vision, pp 10012–10022</a:t>
            </a:r>
            <a:endParaRPr sz="1000" b="0"/>
          </a:p>
          <a:p>
            <a:pPr marL="0" lvl="0" indent="0" algn="l" rtl="0">
              <a:spcBef>
                <a:spcPts val="0"/>
              </a:spcBef>
              <a:spcAft>
                <a:spcPts val="0"/>
              </a:spcAft>
              <a:buNone/>
            </a:pPr>
            <a:endParaRPr sz="1000" b="0"/>
          </a:p>
          <a:p>
            <a:pPr marL="0" lvl="0" indent="0" algn="l" rtl="0">
              <a:spcBef>
                <a:spcPts val="0"/>
              </a:spcBef>
              <a:spcAft>
                <a:spcPts val="0"/>
              </a:spcAft>
              <a:buNone/>
            </a:pPr>
            <a:r>
              <a:rPr lang="en-US" sz="1000" b="0"/>
              <a:t>Dosovitskiy A, Beyer L, Kolesnikov A, Weissenborn D, Zhai X, Unterthiner T, Dehghani M, Minderer M, Heigold G, Gelly S et al (2020) </a:t>
            </a:r>
            <a:r>
              <a:rPr lang="en-US" sz="1000" b="0" i="1"/>
              <a:t>An image is worth 16x16 words: transformers for image recognition at scale.</a:t>
            </a:r>
            <a:r>
              <a:rPr lang="en-US" sz="1000" b="0"/>
              <a:t> arXiv preprint arXiv: 2010. 11929</a:t>
            </a:r>
            <a:endParaRPr sz="1000" b="0"/>
          </a:p>
          <a:p>
            <a:pPr marL="457200" lvl="0" indent="0" algn="l" rtl="0">
              <a:lnSpc>
                <a:spcPct val="100000"/>
              </a:lnSpc>
              <a:spcBef>
                <a:spcPts val="0"/>
              </a:spcBef>
              <a:spcAft>
                <a:spcPts val="0"/>
              </a:spcAft>
              <a:buNone/>
            </a:pPr>
            <a:endParaRPr sz="1200" b="0"/>
          </a:p>
        </p:txBody>
      </p:sp>
      <p:sp>
        <p:nvSpPr>
          <p:cNvPr id="368" name="Google Shape;368;g289e60b148c_0_24"/>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89ee2b14ac_0_2"/>
          <p:cNvSpPr txBox="1">
            <a:spLocks noGrp="1"/>
          </p:cNvSpPr>
          <p:nvPr>
            <p:ph type="title"/>
          </p:nvPr>
        </p:nvSpPr>
        <p:spPr>
          <a:xfrm>
            <a:off x="3226050" y="457200"/>
            <a:ext cx="26247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Introduction</a:t>
            </a:r>
            <a:endParaRPr/>
          </a:p>
        </p:txBody>
      </p:sp>
      <p:sp>
        <p:nvSpPr>
          <p:cNvPr id="142" name="Google Shape;142;g289ee2b14ac_0_2"/>
          <p:cNvSpPr txBox="1">
            <a:spLocks noGrp="1"/>
          </p:cNvSpPr>
          <p:nvPr>
            <p:ph type="body" idx="1"/>
          </p:nvPr>
        </p:nvSpPr>
        <p:spPr>
          <a:xfrm>
            <a:off x="0" y="1371600"/>
            <a:ext cx="9076800" cy="50292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Detection of masses is a manual and difficult process</a:t>
            </a:r>
            <a:endParaRPr/>
          </a:p>
          <a:p>
            <a:pPr marL="457200" lvl="0" indent="0" algn="l" rtl="0">
              <a:lnSpc>
                <a:spcPct val="100000"/>
              </a:lnSpc>
              <a:spcBef>
                <a:spcPts val="0"/>
              </a:spcBef>
              <a:spcAft>
                <a:spcPts val="0"/>
              </a:spcAft>
              <a:buNone/>
            </a:pPr>
            <a:endParaRPr/>
          </a:p>
          <a:p>
            <a:pPr marL="4572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 Many times masses are missed by radiologists</a:t>
            </a:r>
            <a:endParaRPr/>
          </a:p>
          <a:p>
            <a:pPr marL="457200" lvl="0" indent="0" algn="l" rtl="0">
              <a:lnSpc>
                <a:spcPct val="100000"/>
              </a:lnSpc>
              <a:spcBef>
                <a:spcPts val="0"/>
              </a:spcBef>
              <a:spcAft>
                <a:spcPts val="0"/>
              </a:spcAft>
              <a:buNone/>
            </a:pPr>
            <a:endParaRPr/>
          </a:p>
          <a:p>
            <a:pPr marL="4572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Computer-Aided Detection (CADe) systems have improved Radiologists’ Sensitivity to identifying Masses</a:t>
            </a:r>
            <a:endParaRPr/>
          </a:p>
          <a:p>
            <a:pPr marL="91440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sp>
        <p:nvSpPr>
          <p:cNvPr id="143" name="Google Shape;143;g289ee2b14ac_0_2"/>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144" name="Google Shape;144;g289ee2b14ac_0_2"/>
          <p:cNvPicPr preferRelativeResize="0"/>
          <p:nvPr/>
        </p:nvPicPr>
        <p:blipFill>
          <a:blip r:embed="rId3">
            <a:alphaModFix/>
          </a:blip>
          <a:stretch>
            <a:fillRect/>
          </a:stretch>
        </p:blipFill>
        <p:spPr>
          <a:xfrm>
            <a:off x="6383700" y="5334000"/>
            <a:ext cx="2693096" cy="1143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89d5f199d0_0_55"/>
          <p:cNvSpPr txBox="1">
            <a:spLocks noGrp="1"/>
          </p:cNvSpPr>
          <p:nvPr>
            <p:ph type="body" idx="1"/>
          </p:nvPr>
        </p:nvSpPr>
        <p:spPr>
          <a:xfrm>
            <a:off x="38425" y="1447800"/>
            <a:ext cx="90480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CADe Systems have been largely built on CNN</a:t>
            </a:r>
            <a:endParaRPr/>
          </a:p>
          <a:p>
            <a:pPr marL="4572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Recent work has shown Transformer Architectures are viable in Vision tasks</a:t>
            </a:r>
            <a:endParaRPr/>
          </a:p>
          <a:p>
            <a:pPr marL="4572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Novel ideas explored in this paper include:</a:t>
            </a:r>
            <a:endParaRPr/>
          </a:p>
          <a:p>
            <a:pPr marL="457200" lvl="0" indent="0" algn="l" rtl="0">
              <a:lnSpc>
                <a:spcPct val="100000"/>
              </a:lnSpc>
              <a:spcBef>
                <a:spcPts val="0"/>
              </a:spcBef>
              <a:spcAft>
                <a:spcPts val="0"/>
              </a:spcAft>
              <a:buNone/>
            </a:pPr>
            <a:endParaRPr/>
          </a:p>
          <a:p>
            <a:pPr marL="914400" lvl="1" indent="-342900" algn="l" rtl="0">
              <a:lnSpc>
                <a:spcPct val="100000"/>
              </a:lnSpc>
              <a:spcBef>
                <a:spcPts val="0"/>
              </a:spcBef>
              <a:spcAft>
                <a:spcPts val="0"/>
              </a:spcAft>
              <a:buSzPts val="1800"/>
              <a:buChar char="–"/>
            </a:pPr>
            <a:r>
              <a:rPr lang="en-US"/>
              <a:t>The use of transformers for mass detection in mammography</a:t>
            </a:r>
            <a:endParaRPr/>
          </a:p>
          <a:p>
            <a:pPr marL="914400" lvl="1" indent="-342900" algn="l" rtl="0">
              <a:lnSpc>
                <a:spcPct val="100000"/>
              </a:lnSpc>
              <a:spcBef>
                <a:spcPts val="0"/>
              </a:spcBef>
              <a:spcAft>
                <a:spcPts val="0"/>
              </a:spcAft>
              <a:buSzPts val="1800"/>
              <a:buChar char="–"/>
            </a:pPr>
            <a:r>
              <a:rPr lang="en-US"/>
              <a:t>Comparison to CNN counterparts</a:t>
            </a:r>
            <a:endParaRPr/>
          </a:p>
          <a:p>
            <a:pPr marL="914400" lvl="1" indent="-342900" algn="l" rtl="0">
              <a:lnSpc>
                <a:spcPct val="100000"/>
              </a:lnSpc>
              <a:spcBef>
                <a:spcPts val="0"/>
              </a:spcBef>
              <a:spcAft>
                <a:spcPts val="0"/>
              </a:spcAft>
              <a:buSzPts val="1800"/>
              <a:buChar char="–"/>
            </a:pPr>
            <a:r>
              <a:rPr lang="en-US"/>
              <a:t>Results from combination of transformer and CNN architectures</a:t>
            </a:r>
            <a:endParaRPr/>
          </a:p>
          <a:p>
            <a:pPr marL="914400" lvl="1" indent="-342900" algn="l" rtl="0">
              <a:lnSpc>
                <a:spcPct val="100000"/>
              </a:lnSpc>
              <a:spcBef>
                <a:spcPts val="0"/>
              </a:spcBef>
              <a:spcAft>
                <a:spcPts val="0"/>
              </a:spcAft>
              <a:buSzPts val="1800"/>
              <a:buChar char="–"/>
            </a:pPr>
            <a:r>
              <a:rPr lang="en-US"/>
              <a:t>Comparison with State of the Art on OMI-DB Dataset</a:t>
            </a:r>
            <a:endParaRPr/>
          </a:p>
          <a:p>
            <a:pPr marL="0" lvl="0" indent="0" algn="l" rtl="0">
              <a:lnSpc>
                <a:spcPct val="100000"/>
              </a:lnSpc>
              <a:spcBef>
                <a:spcPts val="0"/>
              </a:spcBef>
              <a:spcAft>
                <a:spcPts val="0"/>
              </a:spcAft>
              <a:buNone/>
            </a:pPr>
            <a:endParaRPr/>
          </a:p>
        </p:txBody>
      </p:sp>
      <p:sp>
        <p:nvSpPr>
          <p:cNvPr id="150" name="Google Shape;150;g289d5f199d0_0_55"/>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Introduction</a:t>
            </a:r>
            <a:endParaRPr/>
          </a:p>
        </p:txBody>
      </p:sp>
      <p:sp>
        <p:nvSpPr>
          <p:cNvPr id="151" name="Google Shape;151;g289d5f199d0_0_55"/>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89d5f199d0_0_13"/>
          <p:cNvSpPr txBox="1">
            <a:spLocks noGrp="1"/>
          </p:cNvSpPr>
          <p:nvPr>
            <p:ph type="body" idx="1"/>
          </p:nvPr>
        </p:nvSpPr>
        <p:spPr>
          <a:xfrm>
            <a:off x="0" y="1219200"/>
            <a:ext cx="90960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Transformers are common in NLP</a:t>
            </a:r>
            <a:endParaRPr/>
          </a:p>
          <a:p>
            <a:pPr marL="4572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Vision Transformer (ViT) architecture</a:t>
            </a:r>
            <a:endParaRPr/>
          </a:p>
          <a:p>
            <a:pPr marL="914400" lvl="1" indent="-342900" algn="l" rtl="0">
              <a:lnSpc>
                <a:spcPct val="100000"/>
              </a:lnSpc>
              <a:spcBef>
                <a:spcPts val="0"/>
              </a:spcBef>
              <a:spcAft>
                <a:spcPts val="0"/>
              </a:spcAft>
              <a:buSzPts val="1800"/>
              <a:buChar char="–"/>
            </a:pPr>
            <a:r>
              <a:rPr lang="en-US"/>
              <a:t>Creates both local and global connections between patches</a:t>
            </a:r>
            <a:endParaRPr/>
          </a:p>
          <a:p>
            <a:pPr marL="914400" lvl="1" indent="-342900" algn="l" rtl="0">
              <a:lnSpc>
                <a:spcPct val="100000"/>
              </a:lnSpc>
              <a:spcBef>
                <a:spcPts val="0"/>
              </a:spcBef>
              <a:spcAft>
                <a:spcPts val="0"/>
              </a:spcAft>
              <a:buSzPts val="1800"/>
              <a:buChar char="–"/>
            </a:pPr>
            <a:r>
              <a:rPr lang="en-US"/>
              <a:t>Quadratic time complexity with respect to image resolution</a:t>
            </a:r>
            <a:endParaRPr/>
          </a:p>
          <a:p>
            <a:pPr marL="0" lvl="0" indent="0" algn="l" rtl="0">
              <a:lnSpc>
                <a:spcPct val="100000"/>
              </a:lnSpc>
              <a:spcBef>
                <a:spcPts val="0"/>
              </a:spcBef>
              <a:spcAft>
                <a:spcPts val="0"/>
              </a:spcAft>
              <a:buNone/>
            </a:pPr>
            <a:endParaRPr/>
          </a:p>
        </p:txBody>
      </p:sp>
      <p:sp>
        <p:nvSpPr>
          <p:cNvPr id="157" name="Google Shape;157;g289d5f199d0_0_13"/>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Prior Work - ViT</a:t>
            </a:r>
            <a:endParaRPr/>
          </a:p>
        </p:txBody>
      </p:sp>
      <p:sp>
        <p:nvSpPr>
          <p:cNvPr id="158" name="Google Shape;158;g289d5f199d0_0_13"/>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159" name="Google Shape;159;g289d5f199d0_0_13"/>
          <p:cNvPicPr preferRelativeResize="0"/>
          <p:nvPr/>
        </p:nvPicPr>
        <p:blipFill>
          <a:blip r:embed="rId3">
            <a:alphaModFix/>
          </a:blip>
          <a:stretch>
            <a:fillRect/>
          </a:stretch>
        </p:blipFill>
        <p:spPr>
          <a:xfrm>
            <a:off x="1884725" y="3741975"/>
            <a:ext cx="5484551" cy="2811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89d5f199d0_0_61"/>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Prior Work - Swin Transformer</a:t>
            </a:r>
            <a:endParaRPr/>
          </a:p>
        </p:txBody>
      </p:sp>
      <p:sp>
        <p:nvSpPr>
          <p:cNvPr id="165" name="Google Shape;165;g289d5f199d0_0_61"/>
          <p:cNvSpPr txBox="1">
            <a:spLocks noGrp="1"/>
          </p:cNvSpPr>
          <p:nvPr>
            <p:ph type="body" idx="1"/>
          </p:nvPr>
        </p:nvSpPr>
        <p:spPr>
          <a:xfrm>
            <a:off x="152400" y="1426675"/>
            <a:ext cx="88392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Shifted Window (Swin) Transformer improves upon ViT</a:t>
            </a:r>
            <a:endParaRPr/>
          </a:p>
          <a:p>
            <a:pPr marL="4572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Uses window scheme for self attention</a:t>
            </a:r>
            <a:endParaRPr/>
          </a:p>
          <a:p>
            <a:pPr marL="914400" lvl="1" indent="-342900" algn="l" rtl="0">
              <a:lnSpc>
                <a:spcPct val="100000"/>
              </a:lnSpc>
              <a:spcBef>
                <a:spcPts val="0"/>
              </a:spcBef>
              <a:spcAft>
                <a:spcPts val="0"/>
              </a:spcAft>
              <a:buSzPts val="1800"/>
              <a:buChar char="–"/>
            </a:pPr>
            <a:r>
              <a:rPr lang="en-US"/>
              <a:t>Linear time complexity (for fixed window size)</a:t>
            </a:r>
            <a:endParaRPr/>
          </a:p>
          <a:p>
            <a:pPr marL="9144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Contains hierarchical feature maps from patch merging</a:t>
            </a:r>
            <a:endParaRPr/>
          </a:p>
          <a:p>
            <a:pPr marL="0" lvl="0" indent="0" algn="l" rtl="0">
              <a:lnSpc>
                <a:spcPct val="100000"/>
              </a:lnSpc>
              <a:spcBef>
                <a:spcPts val="0"/>
              </a:spcBef>
              <a:spcAft>
                <a:spcPts val="0"/>
              </a:spcAft>
              <a:buNone/>
            </a:pPr>
            <a:endParaRPr/>
          </a:p>
        </p:txBody>
      </p:sp>
      <p:sp>
        <p:nvSpPr>
          <p:cNvPr id="166" name="Google Shape;166;g289d5f199d0_0_61"/>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167" name="Google Shape;167;g289d5f199d0_0_61"/>
          <p:cNvPicPr preferRelativeResize="0"/>
          <p:nvPr/>
        </p:nvPicPr>
        <p:blipFill>
          <a:blip r:embed="rId3">
            <a:alphaModFix/>
          </a:blip>
          <a:stretch>
            <a:fillRect/>
          </a:stretch>
        </p:blipFill>
        <p:spPr>
          <a:xfrm>
            <a:off x="2286775" y="3876525"/>
            <a:ext cx="4570450" cy="2676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89d5f199d0_0_87"/>
          <p:cNvSpPr txBox="1">
            <a:spLocks noGrp="1"/>
          </p:cNvSpPr>
          <p:nvPr>
            <p:ph type="body" idx="1"/>
          </p:nvPr>
        </p:nvSpPr>
        <p:spPr>
          <a:xfrm>
            <a:off x="304800" y="1447800"/>
            <a:ext cx="85344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Window Architecture loses connections between neighboring patches in different window</a:t>
            </a:r>
            <a:endParaRPr/>
          </a:p>
          <a:p>
            <a:pPr marL="457200" lvl="0" indent="0" algn="l" rtl="0">
              <a:lnSpc>
                <a:spcPct val="100000"/>
              </a:lnSpc>
              <a:spcBef>
                <a:spcPts val="0"/>
              </a:spcBef>
              <a:spcAft>
                <a:spcPts val="0"/>
              </a:spcAft>
              <a:buNone/>
            </a:pPr>
            <a:endParaRPr/>
          </a:p>
          <a:p>
            <a:pPr marL="231775" lvl="0" indent="-187325" algn="l" rtl="0">
              <a:lnSpc>
                <a:spcPct val="100000"/>
              </a:lnSpc>
              <a:spcBef>
                <a:spcPts val="0"/>
              </a:spcBef>
              <a:spcAft>
                <a:spcPts val="0"/>
              </a:spcAft>
              <a:buSzPts val="1800"/>
              <a:buChar char="▪"/>
            </a:pPr>
            <a:r>
              <a:rPr lang="en-US"/>
              <a:t>Shifted Window scheme creates connections where missing</a:t>
            </a:r>
            <a:endParaRPr/>
          </a:p>
          <a:p>
            <a:pPr marL="0" lvl="0" indent="0" algn="l" rtl="0">
              <a:lnSpc>
                <a:spcPct val="100000"/>
              </a:lnSpc>
              <a:spcBef>
                <a:spcPts val="0"/>
              </a:spcBef>
              <a:spcAft>
                <a:spcPts val="0"/>
              </a:spcAft>
              <a:buNone/>
            </a:pPr>
            <a:endParaRPr/>
          </a:p>
        </p:txBody>
      </p:sp>
      <p:grpSp>
        <p:nvGrpSpPr>
          <p:cNvPr id="173" name="Google Shape;173;g289d5f199d0_0_87"/>
          <p:cNvGrpSpPr/>
          <p:nvPr/>
        </p:nvGrpSpPr>
        <p:grpSpPr>
          <a:xfrm>
            <a:off x="1259363" y="3572025"/>
            <a:ext cx="6625274" cy="2981175"/>
            <a:chOff x="1259364" y="3572025"/>
            <a:chExt cx="6625274" cy="2981175"/>
          </a:xfrm>
        </p:grpSpPr>
        <p:pic>
          <p:nvPicPr>
            <p:cNvPr id="174" name="Google Shape;174;g289d5f199d0_0_87"/>
            <p:cNvPicPr preferRelativeResize="0"/>
            <p:nvPr/>
          </p:nvPicPr>
          <p:blipFill>
            <a:blip r:embed="rId3">
              <a:alphaModFix/>
            </a:blip>
            <a:stretch>
              <a:fillRect/>
            </a:stretch>
          </p:blipFill>
          <p:spPr>
            <a:xfrm>
              <a:off x="1259364" y="3572025"/>
              <a:ext cx="6625274" cy="2632700"/>
            </a:xfrm>
            <a:prstGeom prst="rect">
              <a:avLst/>
            </a:prstGeom>
            <a:noFill/>
            <a:ln>
              <a:noFill/>
            </a:ln>
          </p:spPr>
        </p:pic>
        <p:sp>
          <p:nvSpPr>
            <p:cNvPr id="175" name="Google Shape;175;g289d5f199d0_0_87"/>
            <p:cNvSpPr txBox="1"/>
            <p:nvPr/>
          </p:nvSpPr>
          <p:spPr>
            <a:xfrm>
              <a:off x="1351525" y="6128400"/>
              <a:ext cx="2072400" cy="4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Regular Window</a:t>
              </a:r>
              <a:endParaRPr/>
            </a:p>
          </p:txBody>
        </p:sp>
        <p:sp>
          <p:nvSpPr>
            <p:cNvPr id="176" name="Google Shape;176;g289d5f199d0_0_87"/>
            <p:cNvSpPr txBox="1"/>
            <p:nvPr/>
          </p:nvSpPr>
          <p:spPr>
            <a:xfrm>
              <a:off x="3923800" y="6128400"/>
              <a:ext cx="2072400" cy="4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Shifted Window</a:t>
              </a:r>
              <a:endParaRPr/>
            </a:p>
          </p:txBody>
        </p:sp>
      </p:grpSp>
      <p:sp>
        <p:nvSpPr>
          <p:cNvPr id="177" name="Google Shape;177;g289d5f199d0_0_87"/>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1400"/>
              <a:buNone/>
            </a:pPr>
            <a:r>
              <a:rPr lang="en-US">
                <a:solidFill>
                  <a:schemeClr val="dk1"/>
                </a:solidFill>
              </a:rPr>
              <a:t>Prior Work - Swin Transformer</a:t>
            </a:r>
            <a:endParaRPr/>
          </a:p>
        </p:txBody>
      </p:sp>
      <p:sp>
        <p:nvSpPr>
          <p:cNvPr id="178" name="Google Shape;178;g289d5f199d0_0_87"/>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179" name="Google Shape;179;g289d5f199d0_0_87"/>
          <p:cNvSpPr/>
          <p:nvPr/>
        </p:nvSpPr>
        <p:spPr>
          <a:xfrm>
            <a:off x="2158250" y="4784200"/>
            <a:ext cx="126300" cy="1263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 name="Google Shape;180;g289d5f199d0_0_87"/>
          <p:cNvSpPr/>
          <p:nvPr/>
        </p:nvSpPr>
        <p:spPr>
          <a:xfrm>
            <a:off x="2511775" y="4784200"/>
            <a:ext cx="126300" cy="1263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 name="Google Shape;181;g289d5f199d0_0_87"/>
          <p:cNvSpPr/>
          <p:nvPr/>
        </p:nvSpPr>
        <p:spPr>
          <a:xfrm>
            <a:off x="2511775" y="5156925"/>
            <a:ext cx="126300" cy="1263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2" name="Google Shape;182;g289d5f199d0_0_87"/>
          <p:cNvSpPr/>
          <p:nvPr/>
        </p:nvSpPr>
        <p:spPr>
          <a:xfrm>
            <a:off x="2158250" y="5156925"/>
            <a:ext cx="126300" cy="1263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 name="Google Shape;183;g289d5f199d0_0_87"/>
          <p:cNvSpPr/>
          <p:nvPr/>
        </p:nvSpPr>
        <p:spPr>
          <a:xfrm>
            <a:off x="4810775" y="4864200"/>
            <a:ext cx="126300" cy="1263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4" name="Google Shape;184;g289d5f199d0_0_87"/>
          <p:cNvSpPr/>
          <p:nvPr/>
        </p:nvSpPr>
        <p:spPr>
          <a:xfrm>
            <a:off x="5045175" y="4864200"/>
            <a:ext cx="126300" cy="1263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5" name="Google Shape;185;g289d5f199d0_0_87"/>
          <p:cNvSpPr/>
          <p:nvPr/>
        </p:nvSpPr>
        <p:spPr>
          <a:xfrm>
            <a:off x="5045175" y="5104325"/>
            <a:ext cx="126300" cy="1263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6" name="Google Shape;186;g289d5f199d0_0_87"/>
          <p:cNvSpPr/>
          <p:nvPr/>
        </p:nvSpPr>
        <p:spPr>
          <a:xfrm>
            <a:off x="4810775" y="5104325"/>
            <a:ext cx="126300" cy="1263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89d5f199d0_0_74"/>
          <p:cNvSpPr txBox="1">
            <a:spLocks noGrp="1"/>
          </p:cNvSpPr>
          <p:nvPr>
            <p:ph type="body" idx="1"/>
          </p:nvPr>
        </p:nvSpPr>
        <p:spPr>
          <a:xfrm>
            <a:off x="304800" y="1447800"/>
            <a:ext cx="8534400" cy="5029200"/>
          </a:xfrm>
          <a:prstGeom prst="rect">
            <a:avLst/>
          </a:prstGeom>
          <a:noFill/>
          <a:ln>
            <a:noFill/>
          </a:ln>
        </p:spPr>
        <p:txBody>
          <a:bodyPr spcFirstLastPara="1" wrap="square" lIns="91425" tIns="45700" rIns="91425" bIns="45700" anchor="t" anchorCtr="0">
            <a:noAutofit/>
          </a:bodyPr>
          <a:lstStyle/>
          <a:p>
            <a:pPr marL="231775" lvl="0" indent="-187325" algn="l" rtl="0">
              <a:lnSpc>
                <a:spcPct val="100000"/>
              </a:lnSpc>
              <a:spcBef>
                <a:spcPts val="0"/>
              </a:spcBef>
              <a:spcAft>
                <a:spcPts val="0"/>
              </a:spcAft>
              <a:buSzPts val="1800"/>
              <a:buChar char="▪"/>
            </a:pPr>
            <a:r>
              <a:rPr lang="en-US"/>
              <a:t>Shifted Window (Swin) Transformer architecture</a:t>
            </a:r>
            <a:endParaRPr/>
          </a:p>
        </p:txBody>
      </p:sp>
      <p:sp>
        <p:nvSpPr>
          <p:cNvPr id="192" name="Google Shape;192;g289d5f199d0_0_74"/>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1400"/>
              <a:buNone/>
            </a:pPr>
            <a:r>
              <a:rPr lang="en-US">
                <a:solidFill>
                  <a:schemeClr val="dk1"/>
                </a:solidFill>
              </a:rPr>
              <a:t>Prior Work - Swin Transformer</a:t>
            </a:r>
            <a:endParaRPr/>
          </a:p>
        </p:txBody>
      </p:sp>
      <p:sp>
        <p:nvSpPr>
          <p:cNvPr id="193" name="Google Shape;193;g289d5f199d0_0_74"/>
          <p:cNvSpPr txBox="1">
            <a:spLocks noGrp="1"/>
          </p:cNvSpPr>
          <p:nvPr>
            <p:ph type="sldNum" idx="12"/>
          </p:nvPr>
        </p:nvSpPr>
        <p:spPr>
          <a:xfrm>
            <a:off x="6553200" y="6553200"/>
            <a:ext cx="2133600" cy="26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194" name="Google Shape;194;g289d5f199d0_0_74"/>
          <p:cNvPicPr preferRelativeResize="0"/>
          <p:nvPr/>
        </p:nvPicPr>
        <p:blipFill>
          <a:blip r:embed="rId3">
            <a:alphaModFix/>
          </a:blip>
          <a:stretch>
            <a:fillRect/>
          </a:stretch>
        </p:blipFill>
        <p:spPr>
          <a:xfrm>
            <a:off x="41013" y="2609139"/>
            <a:ext cx="9061974" cy="2706525"/>
          </a:xfrm>
          <a:prstGeom prst="rect">
            <a:avLst/>
          </a:prstGeom>
          <a:noFill/>
          <a:ln>
            <a:noFill/>
          </a:ln>
        </p:spPr>
      </p:pic>
      <p:sp>
        <p:nvSpPr>
          <p:cNvPr id="195" name="Google Shape;195;g289d5f199d0_0_74"/>
          <p:cNvSpPr txBox="1"/>
          <p:nvPr/>
        </p:nvSpPr>
        <p:spPr>
          <a:xfrm>
            <a:off x="5353200" y="5315675"/>
            <a:ext cx="37908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t>*W-MSA = Regular Window Multihead Self-Attention </a:t>
            </a:r>
            <a:endParaRPr sz="1200"/>
          </a:p>
          <a:p>
            <a:pPr marL="0" lvl="0" indent="0" algn="l" rtl="0">
              <a:spcBef>
                <a:spcPts val="0"/>
              </a:spcBef>
              <a:spcAft>
                <a:spcPts val="0"/>
              </a:spcAft>
              <a:buNone/>
            </a:pPr>
            <a:r>
              <a:rPr lang="en-US" sz="1200"/>
              <a:t>*SW-MSA = Shifted Window Multihead Self-Attention</a:t>
            </a:r>
            <a:endParaRPr sz="1200"/>
          </a:p>
        </p:txBody>
      </p:sp>
    </p:spTree>
  </p:cSld>
  <p:clrMapOvr>
    <a:masterClrMapping/>
  </p:clrMapOvr>
</p:sld>
</file>

<file path=ppt/theme/theme1.xml><?xml version="1.0" encoding="utf-8"?>
<a:theme xmlns:a="http://schemas.openxmlformats.org/drawingml/2006/main" name="2_UNR-landscape">
  <a:themeElements>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1350</Words>
  <Application>Microsoft Office PowerPoint</Application>
  <PresentationFormat>On-screen Show (4:3)</PresentationFormat>
  <Paragraphs>240</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Noto Sans Symbols</vt:lpstr>
      <vt:lpstr>2_UNR-landscape</vt:lpstr>
      <vt:lpstr>Transformer-based mass detection in digital mammograms</vt:lpstr>
      <vt:lpstr>Outline</vt:lpstr>
      <vt:lpstr>Introduction</vt:lpstr>
      <vt:lpstr>Introduction</vt:lpstr>
      <vt:lpstr>Introduction</vt:lpstr>
      <vt:lpstr>Prior Work - ViT</vt:lpstr>
      <vt:lpstr>Prior Work - Swin Transformer</vt:lpstr>
      <vt:lpstr>Prior Work - Swin Transformer</vt:lpstr>
      <vt:lpstr>Prior Work - Swin Transformer</vt:lpstr>
      <vt:lpstr>Methods</vt:lpstr>
      <vt:lpstr>Methods</vt:lpstr>
      <vt:lpstr>Methods</vt:lpstr>
      <vt:lpstr>Methods</vt:lpstr>
      <vt:lpstr>Methods</vt:lpstr>
      <vt:lpstr>Methods</vt:lpstr>
      <vt:lpstr>Data Set</vt:lpstr>
      <vt:lpstr>Data Set</vt:lpstr>
      <vt:lpstr>Experiments</vt:lpstr>
      <vt:lpstr>Experiments</vt:lpstr>
      <vt:lpstr>Experiments</vt:lpstr>
      <vt:lpstr>Results</vt:lpstr>
      <vt:lpstr>Results - Replication of benchmark</vt:lpstr>
      <vt:lpstr>Results - Base Models</vt:lpstr>
      <vt:lpstr>Results - Fusion Models</vt:lpstr>
      <vt:lpstr>Results - Fusion Models</vt:lpstr>
      <vt:lpstr>Results - Comparison to Benchmark</vt:lpstr>
      <vt:lpstr>Results</vt:lpstr>
      <vt:lpstr>Conclusion</vt:lpstr>
      <vt:lpstr>Future Opportunities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Transformer-based mass detection in digital mammograms</dc:title>
  <dc:creator>Alireza Tavakkoli</dc:creator>
  <cp:lastModifiedBy>Dan Eassa</cp:lastModifiedBy>
  <cp:revision>2</cp:revision>
  <dcterms:created xsi:type="dcterms:W3CDTF">2019-01-03T19:48:27Z</dcterms:created>
  <dcterms:modified xsi:type="dcterms:W3CDTF">2023-10-09T17:39:44Z</dcterms:modified>
</cp:coreProperties>
</file>