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9144000"/>
  <p:notesSz cx="68580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2" roundtripDataSignature="AMtx7mjRHlRKbKd61NlOW0yPXHTR8e3Iw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264EF39-B7C9-4BA5-B093-04648222F2B6}">
  <a:tblStyle styleId="{F264EF39-B7C9-4BA5-B093-04648222F2B6}"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6513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6513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675"/>
            <a:ext cx="2971800" cy="465138"/>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829675"/>
            <a:ext cx="2971800" cy="46513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7" name="Google Shape;117;p1: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9594a2e15d_0_396: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9594a2e15d_0_396:notes"/>
          <p:cNvSpPr txBox="1"/>
          <p:nvPr>
            <p:ph idx="1" type="body"/>
          </p:nvPr>
        </p:nvSpPr>
        <p:spPr>
          <a:xfrm>
            <a:off x="685800" y="4416425"/>
            <a:ext cx="5486400" cy="4183200"/>
          </a:xfrm>
          <a:prstGeom prst="rect">
            <a:avLst/>
          </a:prstGeom>
        </p:spPr>
        <p:txBody>
          <a:bodyPr anchorCtr="0" anchor="t" bIns="45700" lIns="91425" spcFirstLastPara="1" rIns="91425" wrap="square" tIns="45700">
            <a:noAutofit/>
          </a:bodyPr>
          <a:lstStyle/>
          <a:p>
            <a:pPr indent="-317500" lvl="0" marL="457200" rtl="0" algn="l">
              <a:spcBef>
                <a:spcPts val="360"/>
              </a:spcBef>
              <a:spcAft>
                <a:spcPts val="0"/>
              </a:spcAft>
              <a:buSzPts val="1400"/>
              <a:buAutoNum type="arabicParenR"/>
            </a:pPr>
            <a:r>
              <a:rPr lang="en-US"/>
              <a:t>Based on previous </a:t>
            </a:r>
            <a:r>
              <a:rPr lang="en-US"/>
              <a:t>studies</a:t>
            </a:r>
            <a:r>
              <a:rPr lang="en-US"/>
              <a:t>,</a:t>
            </a:r>
            <a:endParaRPr/>
          </a:p>
          <a:p>
            <a:pPr indent="-317500" lvl="0" marL="457200" rtl="0" algn="l">
              <a:spcBef>
                <a:spcPts val="0"/>
              </a:spcBef>
              <a:spcAft>
                <a:spcPts val="0"/>
              </a:spcAft>
              <a:buSzPts val="1400"/>
              <a:buAutoNum type="arabicParenR"/>
            </a:pPr>
            <a:r>
              <a:rPr lang="en-US"/>
              <a:t>However, these segmentation models used </a:t>
            </a:r>
            <a:endParaRPr/>
          </a:p>
          <a:p>
            <a:pPr indent="-317500" lvl="0" marL="457200" rtl="0" algn="l">
              <a:spcBef>
                <a:spcPts val="0"/>
              </a:spcBef>
              <a:spcAft>
                <a:spcPts val="0"/>
              </a:spcAft>
              <a:buSzPts val="1400"/>
              <a:buAutoNum type="arabicParenR"/>
            </a:pPr>
            <a:r>
              <a:rPr lang="en-US"/>
              <a:t>………..but these processes increased # of training parameters</a:t>
            </a:r>
            <a:endParaRPr/>
          </a:p>
        </p:txBody>
      </p:sp>
      <p:sp>
        <p:nvSpPr>
          <p:cNvPr id="190" name="Google Shape;190;g29594a2e15d_0_396:notes"/>
          <p:cNvSpPr txBox="1"/>
          <p:nvPr>
            <p:ph idx="12" type="sldNum"/>
          </p:nvPr>
        </p:nvSpPr>
        <p:spPr>
          <a:xfrm>
            <a:off x="3884613" y="8829675"/>
            <a:ext cx="29718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9594a2e15d_0_405: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9594a2e15d_0_405:notes"/>
          <p:cNvSpPr txBox="1"/>
          <p:nvPr>
            <p:ph idx="1" type="body"/>
          </p:nvPr>
        </p:nvSpPr>
        <p:spPr>
          <a:xfrm>
            <a:off x="685800" y="4416425"/>
            <a:ext cx="5486400" cy="4183200"/>
          </a:xfrm>
          <a:prstGeom prst="rect">
            <a:avLst/>
          </a:prstGeom>
        </p:spPr>
        <p:txBody>
          <a:bodyPr anchorCtr="0" anchor="t" bIns="45700" lIns="91425" spcFirstLastPara="1" rIns="91425" wrap="square" tIns="45700">
            <a:noAutofit/>
          </a:bodyPr>
          <a:lstStyle/>
          <a:p>
            <a:pPr indent="0" lvl="0" marL="457200" rtl="0" algn="l">
              <a:spcBef>
                <a:spcPts val="360"/>
              </a:spcBef>
              <a:spcAft>
                <a:spcPts val="0"/>
              </a:spcAft>
              <a:buNone/>
            </a:pPr>
            <a:r>
              <a:rPr lang="en-US"/>
              <a:t>Authors proposed a new deep learning model for pixel -to -pixel mass segmentation</a:t>
            </a:r>
            <a:endParaRPr/>
          </a:p>
          <a:p>
            <a:pPr indent="0" lvl="0" marL="457200" rtl="0" algn="l">
              <a:spcBef>
                <a:spcPts val="1000"/>
              </a:spcBef>
              <a:spcAft>
                <a:spcPts val="0"/>
              </a:spcAft>
              <a:buNone/>
            </a:pPr>
            <a:r>
              <a:rPr lang="en-US"/>
              <a:t>3) </a:t>
            </a:r>
            <a:r>
              <a:rPr lang="en-US"/>
              <a:t>This is a key modification to avoid any information loss during feature map generation for accurate pixel-to-pixel mass segmentation.</a:t>
            </a:r>
            <a:endParaRPr/>
          </a:p>
          <a:p>
            <a:pPr indent="0" lvl="0" marL="457200" rtl="0" algn="l">
              <a:spcBef>
                <a:spcPts val="1000"/>
              </a:spcBef>
              <a:spcAft>
                <a:spcPts val="1000"/>
              </a:spcAft>
              <a:buNone/>
            </a:pPr>
            <a:r>
              <a:rPr lang="en-US"/>
              <a:t>4) By this modification, FrCN is able to maintain the details and edges especially for the tiny objects.</a:t>
            </a:r>
            <a:endParaRPr/>
          </a:p>
        </p:txBody>
      </p:sp>
      <p:sp>
        <p:nvSpPr>
          <p:cNvPr id="198" name="Google Shape;198;g29594a2e15d_0_405:notes"/>
          <p:cNvSpPr txBox="1"/>
          <p:nvPr>
            <p:ph idx="12" type="sldNum"/>
          </p:nvPr>
        </p:nvSpPr>
        <p:spPr>
          <a:xfrm>
            <a:off x="3884613" y="8829675"/>
            <a:ext cx="29718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9594a2e15d_0_417: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9594a2e15d_0_417:notes"/>
          <p:cNvSpPr txBox="1"/>
          <p:nvPr>
            <p:ph idx="1" type="body"/>
          </p:nvPr>
        </p:nvSpPr>
        <p:spPr>
          <a:xfrm>
            <a:off x="685800" y="4416425"/>
            <a:ext cx="5486400" cy="41832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6" name="Google Shape;206;g29594a2e15d_0_417:notes"/>
          <p:cNvSpPr txBox="1"/>
          <p:nvPr>
            <p:ph idx="12" type="sldNum"/>
          </p:nvPr>
        </p:nvSpPr>
        <p:spPr>
          <a:xfrm>
            <a:off x="3884613" y="8829675"/>
            <a:ext cx="29718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9594a2e15d_0_379: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9594a2e15d_0_379:notes"/>
          <p:cNvSpPr txBox="1"/>
          <p:nvPr>
            <p:ph idx="1" type="body"/>
          </p:nvPr>
        </p:nvSpPr>
        <p:spPr>
          <a:xfrm>
            <a:off x="685800" y="4416425"/>
            <a:ext cx="5486400" cy="41832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There are no maxpooling layers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dropout 0f 0.5</a:t>
            </a:r>
            <a:endParaRPr/>
          </a:p>
        </p:txBody>
      </p:sp>
      <p:sp>
        <p:nvSpPr>
          <p:cNvPr id="214" name="Google Shape;214;g29594a2e15d_0_379:notes"/>
          <p:cNvSpPr txBox="1"/>
          <p:nvPr>
            <p:ph idx="12" type="sldNum"/>
          </p:nvPr>
        </p:nvSpPr>
        <p:spPr>
          <a:xfrm>
            <a:off x="3884613" y="8829675"/>
            <a:ext cx="29718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9594a2e15d_0_14: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29594a2e15d_0_14:notes"/>
          <p:cNvSpPr txBox="1"/>
          <p:nvPr>
            <p:ph idx="1" type="body"/>
          </p:nvPr>
        </p:nvSpPr>
        <p:spPr>
          <a:xfrm>
            <a:off x="685800" y="4416425"/>
            <a:ext cx="5486400" cy="41832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23" name="Google Shape;223;g29594a2e15d_0_14:notes"/>
          <p:cNvSpPr txBox="1"/>
          <p:nvPr>
            <p:ph idx="12" type="sldNum"/>
          </p:nvPr>
        </p:nvSpPr>
        <p:spPr>
          <a:xfrm>
            <a:off x="3884613" y="8829675"/>
            <a:ext cx="29718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9594a2e15d_0_437: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9594a2e15d_0_437:notes"/>
          <p:cNvSpPr txBox="1"/>
          <p:nvPr>
            <p:ph idx="1" type="body"/>
          </p:nvPr>
        </p:nvSpPr>
        <p:spPr>
          <a:xfrm>
            <a:off x="685800" y="4416425"/>
            <a:ext cx="5486400" cy="41832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31" name="Google Shape;231;g29594a2e15d_0_437:notes"/>
          <p:cNvSpPr txBox="1"/>
          <p:nvPr>
            <p:ph idx="12" type="sldNum"/>
          </p:nvPr>
        </p:nvSpPr>
        <p:spPr>
          <a:xfrm>
            <a:off x="3884613" y="8829675"/>
            <a:ext cx="29718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9594a2e15d_0_21: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9594a2e15d_0_21:notes"/>
          <p:cNvSpPr txBox="1"/>
          <p:nvPr>
            <p:ph idx="1" type="body"/>
          </p:nvPr>
        </p:nvSpPr>
        <p:spPr>
          <a:xfrm>
            <a:off x="685800" y="4416425"/>
            <a:ext cx="5486400" cy="41832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1st and 2nd </a:t>
            </a:r>
            <a:r>
              <a:rPr lang="en-US"/>
              <a:t> convolutional layers has 20 and 64 filters with a size of 5 × 5 are used, </a:t>
            </a:r>
            <a:endParaRPr/>
          </a:p>
          <a:p>
            <a:pPr indent="0" lvl="0" marL="0" rtl="0" algn="l">
              <a:spcBef>
                <a:spcPts val="360"/>
              </a:spcBef>
              <a:spcAft>
                <a:spcPts val="0"/>
              </a:spcAft>
              <a:buNone/>
            </a:pPr>
            <a:r>
              <a:rPr lang="en-US"/>
              <a:t>3rd, 4th , and 5th  convolutional layers has 256 filters with a size of 3 × 3 for each.</a:t>
            </a:r>
            <a:endParaRPr/>
          </a:p>
          <a:p>
            <a:pPr indent="0" lvl="0" marL="0" rtl="0" algn="l">
              <a:spcBef>
                <a:spcPts val="360"/>
              </a:spcBef>
              <a:spcAft>
                <a:spcPts val="0"/>
              </a:spcAft>
              <a:buNone/>
            </a:pPr>
            <a:r>
              <a:rPr lang="en-US"/>
              <a:t>max-pooling with a size of 2 × 2 is used to sub-sample the input patch via a factor of 2</a:t>
            </a:r>
            <a:endParaRPr/>
          </a:p>
          <a:p>
            <a:pPr indent="0" lvl="0" marL="0" rtl="0" algn="l">
              <a:spcBef>
                <a:spcPts val="360"/>
              </a:spcBef>
              <a:spcAft>
                <a:spcPts val="0"/>
              </a:spcAft>
              <a:buNone/>
            </a:pPr>
            <a:r>
              <a:rPr lang="en-US"/>
              <a:t>two FC layers are used with 1024 and 4096 nodes,</a:t>
            </a:r>
            <a:endParaRPr/>
          </a:p>
          <a:p>
            <a:pPr indent="0" lvl="0" marL="0" rtl="0" algn="l">
              <a:spcBef>
                <a:spcPts val="360"/>
              </a:spcBef>
              <a:spcAft>
                <a:spcPts val="0"/>
              </a:spcAft>
              <a:buNone/>
            </a:pPr>
            <a:r>
              <a:rPr lang="en-US"/>
              <a:t>a logistic regression layer (i.e., Softmax) with two nodes are added to represent the benign against malignant classification.</a:t>
            </a:r>
            <a:endParaRPr/>
          </a:p>
        </p:txBody>
      </p:sp>
      <p:sp>
        <p:nvSpPr>
          <p:cNvPr id="239" name="Google Shape;239;g29594a2e15d_0_21:notes"/>
          <p:cNvSpPr txBox="1"/>
          <p:nvPr>
            <p:ph idx="12" type="sldNum"/>
          </p:nvPr>
        </p:nvSpPr>
        <p:spPr>
          <a:xfrm>
            <a:off x="3884613" y="8829675"/>
            <a:ext cx="29718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9594a2e15d_0_444: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9594a2e15d_0_444:notes"/>
          <p:cNvSpPr txBox="1"/>
          <p:nvPr>
            <p:ph idx="1" type="body"/>
          </p:nvPr>
        </p:nvSpPr>
        <p:spPr>
          <a:xfrm>
            <a:off x="685800" y="4416425"/>
            <a:ext cx="5486400" cy="41832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48" name="Google Shape;248;g29594a2e15d_0_444:notes"/>
          <p:cNvSpPr txBox="1"/>
          <p:nvPr>
            <p:ph idx="12" type="sldNum"/>
          </p:nvPr>
        </p:nvSpPr>
        <p:spPr>
          <a:xfrm>
            <a:off x="3884613" y="8829675"/>
            <a:ext cx="29718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9594a2e15d_0_42: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9594a2e15d_0_42:notes"/>
          <p:cNvSpPr txBox="1"/>
          <p:nvPr>
            <p:ph idx="1" type="body"/>
          </p:nvPr>
        </p:nvSpPr>
        <p:spPr>
          <a:xfrm>
            <a:off x="685800" y="4416425"/>
            <a:ext cx="5486400" cy="4183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Randomly divided the augmented dataset for both benign and malignant classes into,</a:t>
            </a:r>
            <a:endParaRPr/>
          </a:p>
          <a:p>
            <a:pPr indent="0" lvl="0" marL="0" rtl="0" algn="l">
              <a:spcBef>
                <a:spcPts val="1000"/>
              </a:spcBef>
              <a:spcAft>
                <a:spcPts val="0"/>
              </a:spcAft>
              <a:buNone/>
            </a:pPr>
            <a:r>
              <a:t/>
            </a:r>
            <a:endParaRPr/>
          </a:p>
        </p:txBody>
      </p:sp>
      <p:sp>
        <p:nvSpPr>
          <p:cNvPr id="256" name="Google Shape;256;g29594a2e15d_0_42:notes"/>
          <p:cNvSpPr txBox="1"/>
          <p:nvPr>
            <p:ph idx="12" type="sldNum"/>
          </p:nvPr>
        </p:nvSpPr>
        <p:spPr>
          <a:xfrm>
            <a:off x="3884613" y="8829675"/>
            <a:ext cx="29718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9594a2e15d_0_49: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29594a2e15d_0_49:notes"/>
          <p:cNvSpPr txBox="1"/>
          <p:nvPr>
            <p:ph idx="1" type="body"/>
          </p:nvPr>
        </p:nvSpPr>
        <p:spPr>
          <a:xfrm>
            <a:off x="685800" y="4416425"/>
            <a:ext cx="5486400" cy="41832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4" name="Google Shape;264;g29594a2e15d_0_49:notes"/>
          <p:cNvSpPr txBox="1"/>
          <p:nvPr>
            <p:ph idx="12" type="sldNum"/>
          </p:nvPr>
        </p:nvSpPr>
        <p:spPr>
          <a:xfrm>
            <a:off x="3884613" y="8829675"/>
            <a:ext cx="29718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952e815471_0_0: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952e815471_0_0:notes"/>
          <p:cNvSpPr txBox="1"/>
          <p:nvPr>
            <p:ph idx="1" type="body"/>
          </p:nvPr>
        </p:nvSpPr>
        <p:spPr>
          <a:xfrm>
            <a:off x="685800" y="4416425"/>
            <a:ext cx="5486400" cy="41832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4" name="Google Shape;124;g2952e815471_0_0:notes"/>
          <p:cNvSpPr txBox="1"/>
          <p:nvPr>
            <p:ph idx="12" type="sldNum"/>
          </p:nvPr>
        </p:nvSpPr>
        <p:spPr>
          <a:xfrm>
            <a:off x="3884613" y="8829675"/>
            <a:ext cx="29718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9594a2e15d_0_78: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29594a2e15d_0_78:notes"/>
          <p:cNvSpPr txBox="1"/>
          <p:nvPr>
            <p:ph idx="1" type="body"/>
          </p:nvPr>
        </p:nvSpPr>
        <p:spPr>
          <a:xfrm>
            <a:off x="685800" y="4416425"/>
            <a:ext cx="5486400" cy="4183200"/>
          </a:xfrm>
          <a:prstGeom prst="rect">
            <a:avLst/>
          </a:prstGeom>
        </p:spPr>
        <p:txBody>
          <a:bodyPr anchorCtr="0" anchor="t" bIns="45700" lIns="91425" spcFirstLastPara="1" rIns="91425" wrap="square" tIns="45700">
            <a:noAutofit/>
          </a:bodyPr>
          <a:lstStyle/>
          <a:p>
            <a:pPr indent="0" lvl="0" marL="457200" rtl="0" algn="l">
              <a:spcBef>
                <a:spcPts val="360"/>
              </a:spcBef>
              <a:spcAft>
                <a:spcPts val="0"/>
              </a:spcAft>
              <a:buNone/>
            </a:pPr>
            <a:r>
              <a:rPr lang="en-US"/>
              <a:t>consider the masses to be correctly detected if the intersection over union (IoUGround truth Extracted ) between the extracted and annotated (i.e., ground truth) bounding boxes of the mass is greater than or equals 50%</a:t>
            </a:r>
            <a:endParaRPr/>
          </a:p>
          <a:p>
            <a:pPr indent="0" lvl="0" marL="0" rtl="0" algn="l">
              <a:spcBef>
                <a:spcPts val="1000"/>
              </a:spcBef>
              <a:spcAft>
                <a:spcPts val="0"/>
              </a:spcAft>
              <a:buNone/>
            </a:pPr>
            <a:r>
              <a:t/>
            </a:r>
            <a:endParaRPr/>
          </a:p>
        </p:txBody>
      </p:sp>
      <p:sp>
        <p:nvSpPr>
          <p:cNvPr id="273" name="Google Shape;273;g29594a2e15d_0_78:notes"/>
          <p:cNvSpPr txBox="1"/>
          <p:nvPr>
            <p:ph idx="12" type="sldNum"/>
          </p:nvPr>
        </p:nvSpPr>
        <p:spPr>
          <a:xfrm>
            <a:off x="3884613" y="8829675"/>
            <a:ext cx="29718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9594a2e15d_0_219: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1" name="Google Shape;281;g29594a2e15d_0_219:notes"/>
          <p:cNvSpPr txBox="1"/>
          <p:nvPr>
            <p:ph idx="1" type="body"/>
          </p:nvPr>
        </p:nvSpPr>
        <p:spPr>
          <a:xfrm>
            <a:off x="685800" y="4416425"/>
            <a:ext cx="5486400" cy="4183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82" name="Google Shape;282;g29594a2e15d_0_219:notes"/>
          <p:cNvSpPr txBox="1"/>
          <p:nvPr>
            <p:ph idx="12" type="sldNum"/>
          </p:nvPr>
        </p:nvSpPr>
        <p:spPr>
          <a:xfrm>
            <a:off x="3884613" y="8829675"/>
            <a:ext cx="2971800" cy="465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9594a2e15d_0_85: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29594a2e15d_0_85:notes"/>
          <p:cNvSpPr txBox="1"/>
          <p:nvPr>
            <p:ph idx="1" type="body"/>
          </p:nvPr>
        </p:nvSpPr>
        <p:spPr>
          <a:xfrm>
            <a:off x="685800" y="4416425"/>
            <a:ext cx="5486400" cy="41832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92" name="Google Shape;292;g29594a2e15d_0_85:notes"/>
          <p:cNvSpPr txBox="1"/>
          <p:nvPr>
            <p:ph idx="12" type="sldNum"/>
          </p:nvPr>
        </p:nvSpPr>
        <p:spPr>
          <a:xfrm>
            <a:off x="3884613" y="8829675"/>
            <a:ext cx="29718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9594a2e15d_0_337: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29594a2e15d_0_337:notes"/>
          <p:cNvSpPr txBox="1"/>
          <p:nvPr>
            <p:ph idx="1" type="body"/>
          </p:nvPr>
        </p:nvSpPr>
        <p:spPr>
          <a:xfrm>
            <a:off x="685800" y="4416425"/>
            <a:ext cx="5486400" cy="41832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01" name="Google Shape;301;g29594a2e15d_0_337:notes"/>
          <p:cNvSpPr txBox="1"/>
          <p:nvPr>
            <p:ph idx="12" type="sldNum"/>
          </p:nvPr>
        </p:nvSpPr>
        <p:spPr>
          <a:xfrm>
            <a:off x="3884613" y="8829675"/>
            <a:ext cx="29718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9594a2e15d_0_56: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29594a2e15d_0_56:notes"/>
          <p:cNvSpPr txBox="1"/>
          <p:nvPr>
            <p:ph idx="1" type="body"/>
          </p:nvPr>
        </p:nvSpPr>
        <p:spPr>
          <a:xfrm>
            <a:off x="685800" y="4416425"/>
            <a:ext cx="5486400" cy="41832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10" name="Google Shape;310;g29594a2e15d_0_56:notes"/>
          <p:cNvSpPr txBox="1"/>
          <p:nvPr>
            <p:ph idx="12" type="sldNum"/>
          </p:nvPr>
        </p:nvSpPr>
        <p:spPr>
          <a:xfrm>
            <a:off x="3884613" y="8829675"/>
            <a:ext cx="29718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9594a2e15d_0_358: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29594a2e15d_0_358:notes"/>
          <p:cNvSpPr txBox="1"/>
          <p:nvPr>
            <p:ph idx="1" type="body"/>
          </p:nvPr>
        </p:nvSpPr>
        <p:spPr>
          <a:xfrm>
            <a:off x="685800" y="4416425"/>
            <a:ext cx="5486400" cy="41832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18" name="Google Shape;318;g29594a2e15d_0_358:notes"/>
          <p:cNvSpPr txBox="1"/>
          <p:nvPr>
            <p:ph idx="12" type="sldNum"/>
          </p:nvPr>
        </p:nvSpPr>
        <p:spPr>
          <a:xfrm>
            <a:off x="3884613" y="8829675"/>
            <a:ext cx="29718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9594a2e15d_0_430: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29594a2e15d_0_430:notes"/>
          <p:cNvSpPr txBox="1"/>
          <p:nvPr>
            <p:ph idx="1" type="body"/>
          </p:nvPr>
        </p:nvSpPr>
        <p:spPr>
          <a:xfrm>
            <a:off x="685800" y="4416425"/>
            <a:ext cx="5486400" cy="41832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26" name="Google Shape;326;g29594a2e15d_0_430:notes"/>
          <p:cNvSpPr txBox="1"/>
          <p:nvPr>
            <p:ph idx="12" type="sldNum"/>
          </p:nvPr>
        </p:nvSpPr>
        <p:spPr>
          <a:xfrm>
            <a:off x="3884613" y="8829675"/>
            <a:ext cx="29718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95b82eef67_0_0: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95b82eef67_0_0:notes"/>
          <p:cNvSpPr txBox="1"/>
          <p:nvPr>
            <p:ph idx="1" type="body"/>
          </p:nvPr>
        </p:nvSpPr>
        <p:spPr>
          <a:xfrm>
            <a:off x="685800" y="4416425"/>
            <a:ext cx="5486400" cy="41832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2" name="Google Shape;132;g295b82eef67_0_0:notes"/>
          <p:cNvSpPr txBox="1"/>
          <p:nvPr>
            <p:ph idx="12" type="sldNum"/>
          </p:nvPr>
        </p:nvSpPr>
        <p:spPr>
          <a:xfrm>
            <a:off x="3884613" y="8829675"/>
            <a:ext cx="29718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9594a2e15d_0_371: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9594a2e15d_0_371:notes"/>
          <p:cNvSpPr txBox="1"/>
          <p:nvPr>
            <p:ph idx="1" type="body"/>
          </p:nvPr>
        </p:nvSpPr>
        <p:spPr>
          <a:xfrm>
            <a:off x="685800" y="4416425"/>
            <a:ext cx="5486400" cy="41832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0" name="Google Shape;140;g29594a2e15d_0_371:notes"/>
          <p:cNvSpPr txBox="1"/>
          <p:nvPr>
            <p:ph idx="12" type="sldNum"/>
          </p:nvPr>
        </p:nvSpPr>
        <p:spPr>
          <a:xfrm>
            <a:off x="3884613" y="8829675"/>
            <a:ext cx="29718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9594a2e15d_0_0: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9594a2e15d_0_0:notes"/>
          <p:cNvSpPr txBox="1"/>
          <p:nvPr>
            <p:ph idx="1" type="body"/>
          </p:nvPr>
        </p:nvSpPr>
        <p:spPr>
          <a:xfrm>
            <a:off x="685800" y="4416425"/>
            <a:ext cx="5486400" cy="41832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8" name="Google Shape;148;g29594a2e15d_0_0:notes"/>
          <p:cNvSpPr txBox="1"/>
          <p:nvPr>
            <p:ph idx="12" type="sldNum"/>
          </p:nvPr>
        </p:nvSpPr>
        <p:spPr>
          <a:xfrm>
            <a:off x="3884613" y="8829675"/>
            <a:ext cx="29718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9594a2e15d_0_7: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9594a2e15d_0_7:notes"/>
          <p:cNvSpPr txBox="1"/>
          <p:nvPr>
            <p:ph idx="1" type="body"/>
          </p:nvPr>
        </p:nvSpPr>
        <p:spPr>
          <a:xfrm>
            <a:off x="685800" y="4416425"/>
            <a:ext cx="5486400" cy="41832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Examples of mass detection utilizing YOLO on the test images of INbreast dataset. (a) and (b) show the detected ROIs (i.e., masses) for benign cases, while (c), (d), and (e) for malignant cases. Detected ROI are superimposed on the original images: benign (magenta), malignant (green), and ground truth (red). (For interpretation of the references to colour in this figure legend, the reader is referred to the web version of this article.).</a:t>
            </a:r>
            <a:endParaRPr/>
          </a:p>
        </p:txBody>
      </p:sp>
      <p:sp>
        <p:nvSpPr>
          <p:cNvPr id="157" name="Google Shape;157;g29594a2e15d_0_7:notes"/>
          <p:cNvSpPr txBox="1"/>
          <p:nvPr>
            <p:ph idx="12" type="sldNum"/>
          </p:nvPr>
        </p:nvSpPr>
        <p:spPr>
          <a:xfrm>
            <a:off x="3884613" y="8829675"/>
            <a:ext cx="29718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9594a2e15d_0_28: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9594a2e15d_0_28:notes"/>
          <p:cNvSpPr txBox="1"/>
          <p:nvPr>
            <p:ph idx="1" type="body"/>
          </p:nvPr>
        </p:nvSpPr>
        <p:spPr>
          <a:xfrm>
            <a:off x="685800" y="4416425"/>
            <a:ext cx="5486400" cy="41832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6" name="Google Shape;166;g29594a2e15d_0_28:notes"/>
          <p:cNvSpPr txBox="1"/>
          <p:nvPr>
            <p:ph idx="12" type="sldNum"/>
          </p:nvPr>
        </p:nvSpPr>
        <p:spPr>
          <a:xfrm>
            <a:off x="3884613" y="8829675"/>
            <a:ext cx="29718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95b82eef67_0_7: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95b82eef67_0_7:notes"/>
          <p:cNvSpPr txBox="1"/>
          <p:nvPr>
            <p:ph idx="1" type="body"/>
          </p:nvPr>
        </p:nvSpPr>
        <p:spPr>
          <a:xfrm>
            <a:off x="685800" y="4416425"/>
            <a:ext cx="5486400" cy="41832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4" name="Google Shape;174;g295b82eef67_0_7:notes"/>
          <p:cNvSpPr txBox="1"/>
          <p:nvPr>
            <p:ph idx="12" type="sldNum"/>
          </p:nvPr>
        </p:nvSpPr>
        <p:spPr>
          <a:xfrm>
            <a:off x="3884613" y="8829675"/>
            <a:ext cx="29718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95b82eef67_0_14: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95b82eef67_0_14:notes"/>
          <p:cNvSpPr txBox="1"/>
          <p:nvPr>
            <p:ph idx="1" type="body"/>
          </p:nvPr>
        </p:nvSpPr>
        <p:spPr>
          <a:xfrm>
            <a:off x="685800" y="4416425"/>
            <a:ext cx="5486400" cy="41832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2" name="Google Shape;182;g295b82eef67_0_14:notes"/>
          <p:cNvSpPr txBox="1"/>
          <p:nvPr>
            <p:ph idx="12" type="sldNum"/>
          </p:nvPr>
        </p:nvSpPr>
        <p:spPr>
          <a:xfrm>
            <a:off x="3884613" y="8829675"/>
            <a:ext cx="29718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5.jpg"/><Relationship Id="rId4" Type="http://schemas.openxmlformats.org/officeDocument/2006/relationships/image" Target="../media/image10.jpg"/><Relationship Id="rId5"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8" name="Shape 18"/>
        <p:cNvGrpSpPr/>
        <p:nvPr/>
      </p:nvGrpSpPr>
      <p:grpSpPr>
        <a:xfrm>
          <a:off x="0" y="0"/>
          <a:ext cx="0" cy="0"/>
          <a:chOff x="0" y="0"/>
          <a:chExt cx="0" cy="0"/>
        </a:xfrm>
      </p:grpSpPr>
      <p:pic>
        <p:nvPicPr>
          <p:cNvPr descr="Panoramic From Rood2-TDD" id="19" name="Google Shape;19;p10"/>
          <p:cNvPicPr preferRelativeResize="0"/>
          <p:nvPr/>
        </p:nvPicPr>
        <p:blipFill rotWithShape="1">
          <a:blip r:embed="rId2">
            <a:alphaModFix/>
          </a:blip>
          <a:srcRect b="0" l="0" r="0" t="0"/>
          <a:stretch/>
        </p:blipFill>
        <p:spPr>
          <a:xfrm>
            <a:off x="0" y="4038600"/>
            <a:ext cx="9144000" cy="2743200"/>
          </a:xfrm>
          <a:prstGeom prst="rect">
            <a:avLst/>
          </a:prstGeom>
          <a:noFill/>
          <a:ln>
            <a:noFill/>
          </a:ln>
        </p:spPr>
      </p:pic>
      <p:pic>
        <p:nvPicPr>
          <p:cNvPr descr="blue strip copy" id="20" name="Google Shape;20;p10"/>
          <p:cNvPicPr preferRelativeResize="0"/>
          <p:nvPr/>
        </p:nvPicPr>
        <p:blipFill rotWithShape="1">
          <a:blip r:embed="rId3">
            <a:alphaModFix/>
          </a:blip>
          <a:srcRect b="0" l="0" r="0" t="0"/>
          <a:stretch/>
        </p:blipFill>
        <p:spPr>
          <a:xfrm>
            <a:off x="0" y="0"/>
            <a:ext cx="9140825" cy="377825"/>
          </a:xfrm>
          <a:prstGeom prst="rect">
            <a:avLst/>
          </a:prstGeom>
          <a:noFill/>
          <a:ln>
            <a:noFill/>
          </a:ln>
        </p:spPr>
      </p:pic>
      <p:pic>
        <p:nvPicPr>
          <p:cNvPr descr="blue strip copy" id="21" name="Google Shape;21;p10"/>
          <p:cNvPicPr preferRelativeResize="0"/>
          <p:nvPr/>
        </p:nvPicPr>
        <p:blipFill rotWithShape="1">
          <a:blip r:embed="rId4">
            <a:alphaModFix/>
          </a:blip>
          <a:srcRect b="0" l="-35" r="0" t="20168"/>
          <a:stretch/>
        </p:blipFill>
        <p:spPr>
          <a:xfrm>
            <a:off x="0" y="6556375"/>
            <a:ext cx="9144000" cy="301625"/>
          </a:xfrm>
          <a:prstGeom prst="rect">
            <a:avLst/>
          </a:prstGeom>
          <a:noFill/>
          <a:ln>
            <a:noFill/>
          </a:ln>
        </p:spPr>
      </p:pic>
      <p:pic>
        <p:nvPicPr>
          <p:cNvPr descr="Nevada_Master_stack_slogan_4c large" id="22" name="Google Shape;22;p10"/>
          <p:cNvPicPr preferRelativeResize="0"/>
          <p:nvPr/>
        </p:nvPicPr>
        <p:blipFill rotWithShape="1">
          <a:blip r:embed="rId5">
            <a:alphaModFix/>
          </a:blip>
          <a:srcRect b="0" l="0" r="0" t="0"/>
          <a:stretch/>
        </p:blipFill>
        <p:spPr>
          <a:xfrm>
            <a:off x="3463925" y="501650"/>
            <a:ext cx="2209800" cy="1631950"/>
          </a:xfrm>
          <a:prstGeom prst="rect">
            <a:avLst/>
          </a:prstGeom>
          <a:noFill/>
          <a:ln>
            <a:noFill/>
          </a:ln>
        </p:spPr>
      </p:pic>
      <p:sp>
        <p:nvSpPr>
          <p:cNvPr id="23" name="Google Shape;23;p10"/>
          <p:cNvSpPr txBox="1"/>
          <p:nvPr>
            <p:ph type="ctrTitle"/>
          </p:nvPr>
        </p:nvSpPr>
        <p:spPr>
          <a:xfrm>
            <a:off x="152400" y="2362200"/>
            <a:ext cx="8763000" cy="9144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sz="36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24" name="Google Shape;24;p10"/>
          <p:cNvSpPr txBox="1"/>
          <p:nvPr>
            <p:ph idx="1" type="subTitle"/>
          </p:nvPr>
        </p:nvSpPr>
        <p:spPr>
          <a:xfrm>
            <a:off x="152400" y="3352800"/>
            <a:ext cx="8991600" cy="5334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480"/>
              </a:spcBef>
              <a:spcAft>
                <a:spcPts val="0"/>
              </a:spcAft>
              <a:buClr>
                <a:schemeClr val="dk1"/>
              </a:buClr>
              <a:buSzPts val="2400"/>
              <a:buFont typeface="Noto Sans Symbols"/>
              <a:buNone/>
              <a:defRPr sz="2400"/>
            </a:lvl1pPr>
            <a:lvl2pPr lvl="1" algn="l">
              <a:lnSpc>
                <a:spcPct val="100000"/>
              </a:lnSpc>
              <a:spcBef>
                <a:spcPts val="360"/>
              </a:spcBef>
              <a:spcAft>
                <a:spcPts val="0"/>
              </a:spcAft>
              <a:buClr>
                <a:schemeClr val="dk1"/>
              </a:buClr>
              <a:buSzPts val="1800"/>
              <a:buChar char="–"/>
              <a:defRPr/>
            </a:lvl2pPr>
            <a:lvl3pPr lvl="2" algn="l">
              <a:lnSpc>
                <a:spcPct val="100000"/>
              </a:lnSpc>
              <a:spcBef>
                <a:spcPts val="360"/>
              </a:spcBef>
              <a:spcAft>
                <a:spcPts val="0"/>
              </a:spcAft>
              <a:buClr>
                <a:schemeClr val="dk1"/>
              </a:buClr>
              <a:buSzPts val="1800"/>
              <a:buChar char="•"/>
              <a:defRPr/>
            </a:lvl3pPr>
            <a:lvl4pPr lvl="3" algn="l">
              <a:lnSpc>
                <a:spcPct val="100000"/>
              </a:lnSpc>
              <a:spcBef>
                <a:spcPts val="360"/>
              </a:spcBef>
              <a:spcAft>
                <a:spcPts val="0"/>
              </a:spcAft>
              <a:buClr>
                <a:schemeClr val="dk1"/>
              </a:buClr>
              <a:buSzPts val="1800"/>
              <a:buChar char="–"/>
              <a:defRPr/>
            </a:lvl4pPr>
            <a:lvl5pPr lvl="4" algn="l">
              <a:lnSpc>
                <a:spcPct val="100000"/>
              </a:lnSpc>
              <a:spcBef>
                <a:spcPts val="36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25" name="Google Shape;25;p10"/>
          <p:cNvSpPr txBox="1"/>
          <p:nvPr>
            <p:ph idx="10" type="dt"/>
          </p:nvPr>
        </p:nvSpPr>
        <p:spPr>
          <a:xfrm>
            <a:off x="457200" y="6556375"/>
            <a:ext cx="2133600" cy="2667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0"/>
          <p:cNvSpPr txBox="1"/>
          <p:nvPr>
            <p:ph idx="11" type="ftr"/>
          </p:nvPr>
        </p:nvSpPr>
        <p:spPr>
          <a:xfrm>
            <a:off x="3124200" y="6556375"/>
            <a:ext cx="2895600" cy="2667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1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0"/>
          <p:cNvSpPr txBox="1"/>
          <p:nvPr>
            <p:ph idx="12" type="sldNum"/>
          </p:nvPr>
        </p:nvSpPr>
        <p:spPr>
          <a:xfrm>
            <a:off x="6553200" y="6556375"/>
            <a:ext cx="2133600" cy="2667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9" name="Shape 79"/>
        <p:cNvGrpSpPr/>
        <p:nvPr/>
      </p:nvGrpSpPr>
      <p:grpSpPr>
        <a:xfrm>
          <a:off x="0" y="0"/>
          <a:ext cx="0" cy="0"/>
          <a:chOff x="0" y="0"/>
          <a:chExt cx="0" cy="0"/>
        </a:xfrm>
      </p:grpSpPr>
      <p:sp>
        <p:nvSpPr>
          <p:cNvPr id="80" name="Google Shape;80;p19"/>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81" name="Google Shape;81;p19"/>
          <p:cNvSpPr txBox="1"/>
          <p:nvPr>
            <p:ph idx="1" type="body"/>
          </p:nvPr>
        </p:nvSpPr>
        <p:spPr>
          <a:xfrm rot="5400000">
            <a:off x="2057400" y="-304800"/>
            <a:ext cx="5029200" cy="85344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19"/>
          <p:cNvSpPr txBox="1"/>
          <p:nvPr>
            <p:ph idx="10" type="dt"/>
          </p:nvPr>
        </p:nvSpPr>
        <p:spPr>
          <a:xfrm>
            <a:off x="457200" y="6553200"/>
            <a:ext cx="2133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9"/>
          <p:cNvSpPr txBox="1"/>
          <p:nvPr>
            <p:ph idx="11" type="ftr"/>
          </p:nvPr>
        </p:nvSpPr>
        <p:spPr>
          <a:xfrm>
            <a:off x="3124200" y="6553200"/>
            <a:ext cx="2895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9"/>
          <p:cNvSpPr txBox="1"/>
          <p:nvPr>
            <p:ph idx="12" type="sldNum"/>
          </p:nvPr>
        </p:nvSpPr>
        <p:spPr>
          <a:xfrm>
            <a:off x="6553200" y="6553200"/>
            <a:ext cx="2133600" cy="263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5" name="Shape 85"/>
        <p:cNvGrpSpPr/>
        <p:nvPr/>
      </p:nvGrpSpPr>
      <p:grpSpPr>
        <a:xfrm>
          <a:off x="0" y="0"/>
          <a:ext cx="0" cy="0"/>
          <a:chOff x="0" y="0"/>
          <a:chExt cx="0" cy="0"/>
        </a:xfrm>
      </p:grpSpPr>
      <p:sp>
        <p:nvSpPr>
          <p:cNvPr id="86" name="Google Shape;86;p20"/>
          <p:cNvSpPr txBox="1"/>
          <p:nvPr>
            <p:ph type="title"/>
          </p:nvPr>
        </p:nvSpPr>
        <p:spPr>
          <a:xfrm rot="5400000">
            <a:off x="4724400" y="2362200"/>
            <a:ext cx="6096000" cy="21336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87" name="Google Shape;87;p20"/>
          <p:cNvSpPr txBox="1"/>
          <p:nvPr>
            <p:ph idx="1" type="body"/>
          </p:nvPr>
        </p:nvSpPr>
        <p:spPr>
          <a:xfrm rot="5400000">
            <a:off x="381000" y="304800"/>
            <a:ext cx="6096000" cy="62484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20"/>
          <p:cNvSpPr txBox="1"/>
          <p:nvPr>
            <p:ph idx="10" type="dt"/>
          </p:nvPr>
        </p:nvSpPr>
        <p:spPr>
          <a:xfrm>
            <a:off x="457200" y="6553200"/>
            <a:ext cx="2133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20"/>
          <p:cNvSpPr txBox="1"/>
          <p:nvPr>
            <p:ph idx="11" type="ftr"/>
          </p:nvPr>
        </p:nvSpPr>
        <p:spPr>
          <a:xfrm>
            <a:off x="3124200" y="6553200"/>
            <a:ext cx="2895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20"/>
          <p:cNvSpPr txBox="1"/>
          <p:nvPr>
            <p:ph idx="12" type="sldNum"/>
          </p:nvPr>
        </p:nvSpPr>
        <p:spPr>
          <a:xfrm>
            <a:off x="6553200" y="6553200"/>
            <a:ext cx="2133600" cy="263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4 Content" type="fourObj">
  <p:cSld name="FOUR_OBJECTS">
    <p:spTree>
      <p:nvGrpSpPr>
        <p:cNvPr id="91" name="Shape 91"/>
        <p:cNvGrpSpPr/>
        <p:nvPr/>
      </p:nvGrpSpPr>
      <p:grpSpPr>
        <a:xfrm>
          <a:off x="0" y="0"/>
          <a:ext cx="0" cy="0"/>
          <a:chOff x="0" y="0"/>
          <a:chExt cx="0" cy="0"/>
        </a:xfrm>
      </p:grpSpPr>
      <p:sp>
        <p:nvSpPr>
          <p:cNvPr id="92" name="Google Shape;92;p21"/>
          <p:cNvSpPr txBox="1"/>
          <p:nvPr>
            <p:ph type="title"/>
          </p:nvPr>
        </p:nvSpPr>
        <p:spPr>
          <a:xfrm>
            <a:off x="311150" y="76200"/>
            <a:ext cx="8521700" cy="701675"/>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93" name="Google Shape;93;p21"/>
          <p:cNvSpPr txBox="1"/>
          <p:nvPr>
            <p:ph idx="1" type="body"/>
          </p:nvPr>
        </p:nvSpPr>
        <p:spPr>
          <a:xfrm>
            <a:off x="315913" y="1066800"/>
            <a:ext cx="4178300" cy="2552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21"/>
          <p:cNvSpPr txBox="1"/>
          <p:nvPr>
            <p:ph idx="2" type="body"/>
          </p:nvPr>
        </p:nvSpPr>
        <p:spPr>
          <a:xfrm>
            <a:off x="4646613" y="1066800"/>
            <a:ext cx="4179887" cy="2552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21"/>
          <p:cNvSpPr txBox="1"/>
          <p:nvPr>
            <p:ph idx="3" type="body"/>
          </p:nvPr>
        </p:nvSpPr>
        <p:spPr>
          <a:xfrm>
            <a:off x="315913" y="3771900"/>
            <a:ext cx="4178300" cy="2552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21"/>
          <p:cNvSpPr txBox="1"/>
          <p:nvPr>
            <p:ph idx="4" type="body"/>
          </p:nvPr>
        </p:nvSpPr>
        <p:spPr>
          <a:xfrm>
            <a:off x="4646613" y="3771900"/>
            <a:ext cx="4179887" cy="2552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21"/>
          <p:cNvSpPr txBox="1"/>
          <p:nvPr>
            <p:ph idx="10" type="dt"/>
          </p:nvPr>
        </p:nvSpPr>
        <p:spPr>
          <a:xfrm>
            <a:off x="457200" y="6553200"/>
            <a:ext cx="2133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21"/>
          <p:cNvSpPr txBox="1"/>
          <p:nvPr>
            <p:ph idx="11" type="ftr"/>
          </p:nvPr>
        </p:nvSpPr>
        <p:spPr>
          <a:xfrm>
            <a:off x="3124200" y="6553200"/>
            <a:ext cx="2895600" cy="263525"/>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21"/>
          <p:cNvSpPr txBox="1"/>
          <p:nvPr>
            <p:ph idx="12" type="sldNum"/>
          </p:nvPr>
        </p:nvSpPr>
        <p:spPr>
          <a:xfrm>
            <a:off x="6553200" y="6553200"/>
            <a:ext cx="2133600" cy="263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over Content" type="txOverObj">
  <p:cSld name="TEXT_OVER_OBJECT">
    <p:spTree>
      <p:nvGrpSpPr>
        <p:cNvPr id="100" name="Shape 100"/>
        <p:cNvGrpSpPr/>
        <p:nvPr/>
      </p:nvGrpSpPr>
      <p:grpSpPr>
        <a:xfrm>
          <a:off x="0" y="0"/>
          <a:ext cx="0" cy="0"/>
          <a:chOff x="0" y="0"/>
          <a:chExt cx="0" cy="0"/>
        </a:xfrm>
      </p:grpSpPr>
      <p:sp>
        <p:nvSpPr>
          <p:cNvPr id="101" name="Google Shape;101;p22"/>
          <p:cNvSpPr txBox="1"/>
          <p:nvPr>
            <p:ph type="title"/>
          </p:nvPr>
        </p:nvSpPr>
        <p:spPr>
          <a:xfrm>
            <a:off x="311150" y="76200"/>
            <a:ext cx="8521700" cy="701675"/>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02" name="Google Shape;102;p22"/>
          <p:cNvSpPr txBox="1"/>
          <p:nvPr>
            <p:ph idx="1" type="body"/>
          </p:nvPr>
        </p:nvSpPr>
        <p:spPr>
          <a:xfrm>
            <a:off x="315913" y="1066800"/>
            <a:ext cx="8510587" cy="2552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22"/>
          <p:cNvSpPr txBox="1"/>
          <p:nvPr>
            <p:ph idx="2" type="body"/>
          </p:nvPr>
        </p:nvSpPr>
        <p:spPr>
          <a:xfrm>
            <a:off x="315913" y="3771900"/>
            <a:ext cx="8510587" cy="2552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22"/>
          <p:cNvSpPr txBox="1"/>
          <p:nvPr>
            <p:ph idx="10" type="dt"/>
          </p:nvPr>
        </p:nvSpPr>
        <p:spPr>
          <a:xfrm>
            <a:off x="457200" y="6553200"/>
            <a:ext cx="2133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22"/>
          <p:cNvSpPr txBox="1"/>
          <p:nvPr>
            <p:ph idx="11" type="ftr"/>
          </p:nvPr>
        </p:nvSpPr>
        <p:spPr>
          <a:xfrm>
            <a:off x="3124200" y="6553200"/>
            <a:ext cx="2895600" cy="263525"/>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22"/>
          <p:cNvSpPr txBox="1"/>
          <p:nvPr>
            <p:ph idx="12" type="sldNum"/>
          </p:nvPr>
        </p:nvSpPr>
        <p:spPr>
          <a:xfrm>
            <a:off x="6553200" y="6553200"/>
            <a:ext cx="2133600" cy="263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07" name="Shape 107"/>
        <p:cNvGrpSpPr/>
        <p:nvPr/>
      </p:nvGrpSpPr>
      <p:grpSpPr>
        <a:xfrm>
          <a:off x="0" y="0"/>
          <a:ext cx="0" cy="0"/>
          <a:chOff x="0" y="0"/>
          <a:chExt cx="0" cy="0"/>
        </a:xfrm>
      </p:grpSpPr>
      <p:sp>
        <p:nvSpPr>
          <p:cNvPr id="108" name="Google Shape;108;p23"/>
          <p:cNvSpPr txBox="1"/>
          <p:nvPr>
            <p:ph type="title"/>
          </p:nvPr>
        </p:nvSpPr>
        <p:spPr>
          <a:xfrm>
            <a:off x="311150" y="76200"/>
            <a:ext cx="8521700" cy="701675"/>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09" name="Google Shape;109;p23"/>
          <p:cNvSpPr txBox="1"/>
          <p:nvPr>
            <p:ph idx="1" type="body"/>
          </p:nvPr>
        </p:nvSpPr>
        <p:spPr>
          <a:xfrm>
            <a:off x="315913" y="1066800"/>
            <a:ext cx="4178300" cy="5257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0" name="Google Shape;110;p23"/>
          <p:cNvSpPr txBox="1"/>
          <p:nvPr>
            <p:ph idx="2" type="body"/>
          </p:nvPr>
        </p:nvSpPr>
        <p:spPr>
          <a:xfrm>
            <a:off x="4646613" y="1066800"/>
            <a:ext cx="4179887" cy="2552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23"/>
          <p:cNvSpPr txBox="1"/>
          <p:nvPr>
            <p:ph idx="3" type="body"/>
          </p:nvPr>
        </p:nvSpPr>
        <p:spPr>
          <a:xfrm>
            <a:off x="4646613" y="3771900"/>
            <a:ext cx="4179887" cy="2552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23"/>
          <p:cNvSpPr txBox="1"/>
          <p:nvPr>
            <p:ph idx="10" type="dt"/>
          </p:nvPr>
        </p:nvSpPr>
        <p:spPr>
          <a:xfrm>
            <a:off x="457200" y="6553200"/>
            <a:ext cx="2133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23"/>
          <p:cNvSpPr txBox="1"/>
          <p:nvPr>
            <p:ph idx="11" type="ftr"/>
          </p:nvPr>
        </p:nvSpPr>
        <p:spPr>
          <a:xfrm>
            <a:off x="3124200" y="6553200"/>
            <a:ext cx="2895600" cy="263525"/>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23"/>
          <p:cNvSpPr txBox="1"/>
          <p:nvPr>
            <p:ph idx="12" type="sldNum"/>
          </p:nvPr>
        </p:nvSpPr>
        <p:spPr>
          <a:xfrm>
            <a:off x="6553200" y="6553200"/>
            <a:ext cx="2133600" cy="263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11"/>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30" name="Google Shape;30;p11"/>
          <p:cNvSpPr txBox="1"/>
          <p:nvPr>
            <p:ph idx="1" type="body"/>
          </p:nvPr>
        </p:nvSpPr>
        <p:spPr>
          <a:xfrm>
            <a:off x="304800" y="1447800"/>
            <a:ext cx="8534400" cy="50292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11"/>
          <p:cNvSpPr txBox="1"/>
          <p:nvPr>
            <p:ph idx="10" type="dt"/>
          </p:nvPr>
        </p:nvSpPr>
        <p:spPr>
          <a:xfrm>
            <a:off x="457200" y="6553200"/>
            <a:ext cx="2133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1"/>
          <p:cNvSpPr txBox="1"/>
          <p:nvPr>
            <p:ph idx="11" type="ftr"/>
          </p:nvPr>
        </p:nvSpPr>
        <p:spPr>
          <a:xfrm>
            <a:off x="3124200" y="6553200"/>
            <a:ext cx="2895600" cy="263525"/>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1"/>
          <p:cNvSpPr txBox="1"/>
          <p:nvPr>
            <p:ph idx="12" type="sldNum"/>
          </p:nvPr>
        </p:nvSpPr>
        <p:spPr>
          <a:xfrm>
            <a:off x="6553200" y="6553200"/>
            <a:ext cx="2133600" cy="263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12"/>
          <p:cNvSpPr txBox="1"/>
          <p:nvPr>
            <p:ph type="title"/>
          </p:nvPr>
        </p:nvSpPr>
        <p:spPr>
          <a:xfrm>
            <a:off x="623888" y="1709738"/>
            <a:ext cx="7886700" cy="2852737"/>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60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36" name="Google Shape;36;p12"/>
          <p:cNvSpPr txBox="1"/>
          <p:nvPr>
            <p:ph idx="1" type="body"/>
          </p:nvPr>
        </p:nvSpPr>
        <p:spPr>
          <a:xfrm>
            <a:off x="623888" y="4589463"/>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sz="2400"/>
            </a:lvl1pPr>
            <a:lvl2pPr indent="-228600" lvl="1" marL="914400" algn="l">
              <a:lnSpc>
                <a:spcPct val="100000"/>
              </a:lnSpc>
              <a:spcBef>
                <a:spcPts val="400"/>
              </a:spcBef>
              <a:spcAft>
                <a:spcPts val="0"/>
              </a:spcAft>
              <a:buClr>
                <a:schemeClr val="dk1"/>
              </a:buClr>
              <a:buSzPts val="2000"/>
              <a:buFont typeface="Arial"/>
              <a:buNone/>
              <a:defRPr sz="2000"/>
            </a:lvl2pPr>
            <a:lvl3pPr indent="-228600" lvl="2" marL="1371600" algn="l">
              <a:lnSpc>
                <a:spcPct val="100000"/>
              </a:lnSpc>
              <a:spcBef>
                <a:spcPts val="360"/>
              </a:spcBef>
              <a:spcAft>
                <a:spcPts val="0"/>
              </a:spcAft>
              <a:buClr>
                <a:schemeClr val="dk1"/>
              </a:buClr>
              <a:buSzPts val="1800"/>
              <a:buFont typeface="Arial"/>
              <a:buNone/>
              <a:defRPr sz="1800"/>
            </a:lvl3pPr>
            <a:lvl4pPr indent="-228600" lvl="3" marL="1828800" algn="l">
              <a:lnSpc>
                <a:spcPct val="100000"/>
              </a:lnSpc>
              <a:spcBef>
                <a:spcPts val="320"/>
              </a:spcBef>
              <a:spcAft>
                <a:spcPts val="0"/>
              </a:spcAft>
              <a:buClr>
                <a:schemeClr val="dk1"/>
              </a:buClr>
              <a:buSzPts val="1600"/>
              <a:buFont typeface="Arial"/>
              <a:buNone/>
              <a:defRPr sz="1600"/>
            </a:lvl4pPr>
            <a:lvl5pPr indent="-228600" lvl="4" marL="2286000" algn="l">
              <a:lnSpc>
                <a:spcPct val="100000"/>
              </a:lnSpc>
              <a:spcBef>
                <a:spcPts val="320"/>
              </a:spcBef>
              <a:spcAft>
                <a:spcPts val="0"/>
              </a:spcAft>
              <a:buClr>
                <a:schemeClr val="dk1"/>
              </a:buClr>
              <a:buSzPts val="1600"/>
              <a:buFont typeface="Arial"/>
              <a:buNone/>
              <a:defRPr sz="1600"/>
            </a:lvl5pPr>
            <a:lvl6pPr indent="-228600" lvl="5" marL="2743200" algn="l">
              <a:lnSpc>
                <a:spcPct val="90000"/>
              </a:lnSpc>
              <a:spcBef>
                <a:spcPts val="500"/>
              </a:spcBef>
              <a:spcAft>
                <a:spcPts val="0"/>
              </a:spcAft>
              <a:buClr>
                <a:schemeClr val="dk1"/>
              </a:buClr>
              <a:buSzPts val="1600"/>
              <a:buNone/>
              <a:defRPr sz="1600"/>
            </a:lvl6pPr>
            <a:lvl7pPr indent="-228600" lvl="6" marL="3200400" algn="l">
              <a:lnSpc>
                <a:spcPct val="90000"/>
              </a:lnSpc>
              <a:spcBef>
                <a:spcPts val="500"/>
              </a:spcBef>
              <a:spcAft>
                <a:spcPts val="0"/>
              </a:spcAft>
              <a:buClr>
                <a:schemeClr val="dk1"/>
              </a:buClr>
              <a:buSzPts val="1600"/>
              <a:buNone/>
              <a:defRPr sz="1600"/>
            </a:lvl7pPr>
            <a:lvl8pPr indent="-228600" lvl="7" marL="3657600" algn="l">
              <a:lnSpc>
                <a:spcPct val="90000"/>
              </a:lnSpc>
              <a:spcBef>
                <a:spcPts val="500"/>
              </a:spcBef>
              <a:spcAft>
                <a:spcPts val="0"/>
              </a:spcAft>
              <a:buClr>
                <a:schemeClr val="dk1"/>
              </a:buClr>
              <a:buSzPts val="1600"/>
              <a:buNone/>
              <a:defRPr sz="1600"/>
            </a:lvl8pPr>
            <a:lvl9pPr indent="-228600" lvl="8" marL="4114800" algn="l">
              <a:lnSpc>
                <a:spcPct val="90000"/>
              </a:lnSpc>
              <a:spcBef>
                <a:spcPts val="500"/>
              </a:spcBef>
              <a:spcAft>
                <a:spcPts val="0"/>
              </a:spcAft>
              <a:buClr>
                <a:schemeClr val="dk1"/>
              </a:buClr>
              <a:buSzPts val="1600"/>
              <a:buNone/>
              <a:defRPr sz="1600"/>
            </a:lvl9pPr>
          </a:lstStyle>
          <a:p/>
        </p:txBody>
      </p:sp>
      <p:sp>
        <p:nvSpPr>
          <p:cNvPr id="37" name="Google Shape;37;p12"/>
          <p:cNvSpPr txBox="1"/>
          <p:nvPr>
            <p:ph idx="10" type="dt"/>
          </p:nvPr>
        </p:nvSpPr>
        <p:spPr>
          <a:xfrm>
            <a:off x="457200" y="6553200"/>
            <a:ext cx="2133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2"/>
          <p:cNvSpPr txBox="1"/>
          <p:nvPr>
            <p:ph idx="11" type="ftr"/>
          </p:nvPr>
        </p:nvSpPr>
        <p:spPr>
          <a:xfrm>
            <a:off x="3124200" y="6553200"/>
            <a:ext cx="2895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2"/>
          <p:cNvSpPr txBox="1"/>
          <p:nvPr>
            <p:ph idx="12" type="sldNum"/>
          </p:nvPr>
        </p:nvSpPr>
        <p:spPr>
          <a:xfrm>
            <a:off x="6553200" y="6553200"/>
            <a:ext cx="2133600" cy="263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13"/>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42" name="Google Shape;42;p13"/>
          <p:cNvSpPr txBox="1"/>
          <p:nvPr>
            <p:ph idx="1" type="body"/>
          </p:nvPr>
        </p:nvSpPr>
        <p:spPr>
          <a:xfrm>
            <a:off x="304800" y="1447800"/>
            <a:ext cx="4191000" cy="50292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13"/>
          <p:cNvSpPr txBox="1"/>
          <p:nvPr>
            <p:ph idx="2" type="body"/>
          </p:nvPr>
        </p:nvSpPr>
        <p:spPr>
          <a:xfrm>
            <a:off x="4648200" y="1447800"/>
            <a:ext cx="4191000" cy="50292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3"/>
          <p:cNvSpPr txBox="1"/>
          <p:nvPr>
            <p:ph idx="10" type="dt"/>
          </p:nvPr>
        </p:nvSpPr>
        <p:spPr>
          <a:xfrm>
            <a:off x="457200" y="6553200"/>
            <a:ext cx="2133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13"/>
          <p:cNvSpPr txBox="1"/>
          <p:nvPr>
            <p:ph idx="11" type="ftr"/>
          </p:nvPr>
        </p:nvSpPr>
        <p:spPr>
          <a:xfrm>
            <a:off x="3124200" y="6553200"/>
            <a:ext cx="2895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3"/>
          <p:cNvSpPr txBox="1"/>
          <p:nvPr>
            <p:ph idx="12" type="sldNum"/>
          </p:nvPr>
        </p:nvSpPr>
        <p:spPr>
          <a:xfrm>
            <a:off x="6553200" y="6553200"/>
            <a:ext cx="2133600" cy="263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14"/>
          <p:cNvSpPr txBox="1"/>
          <p:nvPr>
            <p:ph type="title"/>
          </p:nvPr>
        </p:nvSpPr>
        <p:spPr>
          <a:xfrm>
            <a:off x="630238" y="365125"/>
            <a:ext cx="7886700" cy="1325563"/>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49" name="Google Shape;49;p14"/>
          <p:cNvSpPr txBox="1"/>
          <p:nvPr>
            <p:ph idx="1" type="body"/>
          </p:nvPr>
        </p:nvSpPr>
        <p:spPr>
          <a:xfrm>
            <a:off x="630238" y="1681163"/>
            <a:ext cx="3868737" cy="82391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Font typeface="Arial"/>
              <a:buNone/>
              <a:defRPr b="1" sz="2000"/>
            </a:lvl2pPr>
            <a:lvl3pPr indent="-228600" lvl="2" marL="1371600" algn="l">
              <a:lnSpc>
                <a:spcPct val="100000"/>
              </a:lnSpc>
              <a:spcBef>
                <a:spcPts val="360"/>
              </a:spcBef>
              <a:spcAft>
                <a:spcPts val="0"/>
              </a:spcAft>
              <a:buClr>
                <a:schemeClr val="dk1"/>
              </a:buClr>
              <a:buSzPts val="1800"/>
              <a:buFont typeface="Arial"/>
              <a:buNone/>
              <a:defRPr b="1" sz="1800"/>
            </a:lvl3pPr>
            <a:lvl4pPr indent="-228600" lvl="3" marL="1828800" algn="l">
              <a:lnSpc>
                <a:spcPct val="100000"/>
              </a:lnSpc>
              <a:spcBef>
                <a:spcPts val="320"/>
              </a:spcBef>
              <a:spcAft>
                <a:spcPts val="0"/>
              </a:spcAft>
              <a:buClr>
                <a:schemeClr val="dk1"/>
              </a:buClr>
              <a:buSzPts val="1600"/>
              <a:buFont typeface="Arial"/>
              <a:buNone/>
              <a:defRPr b="1" sz="1600"/>
            </a:lvl4pPr>
            <a:lvl5pPr indent="-228600" lvl="4" marL="2286000" algn="l">
              <a:lnSpc>
                <a:spcPct val="100000"/>
              </a:lnSpc>
              <a:spcBef>
                <a:spcPts val="320"/>
              </a:spcBef>
              <a:spcAft>
                <a:spcPts val="0"/>
              </a:spcAft>
              <a:buClr>
                <a:schemeClr val="dk1"/>
              </a:buClr>
              <a:buSzPts val="1600"/>
              <a:buFont typeface="Arial"/>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14"/>
          <p:cNvSpPr txBox="1"/>
          <p:nvPr>
            <p:ph idx="2" type="body"/>
          </p:nvPr>
        </p:nvSpPr>
        <p:spPr>
          <a:xfrm>
            <a:off x="630238" y="2505075"/>
            <a:ext cx="3868737" cy="3987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14"/>
          <p:cNvSpPr txBox="1"/>
          <p:nvPr>
            <p:ph idx="3" type="body"/>
          </p:nvPr>
        </p:nvSpPr>
        <p:spPr>
          <a:xfrm>
            <a:off x="4629150" y="1681163"/>
            <a:ext cx="3887788" cy="82391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Font typeface="Arial"/>
              <a:buNone/>
              <a:defRPr b="1" sz="2000"/>
            </a:lvl2pPr>
            <a:lvl3pPr indent="-228600" lvl="2" marL="1371600" algn="l">
              <a:lnSpc>
                <a:spcPct val="100000"/>
              </a:lnSpc>
              <a:spcBef>
                <a:spcPts val="360"/>
              </a:spcBef>
              <a:spcAft>
                <a:spcPts val="0"/>
              </a:spcAft>
              <a:buClr>
                <a:schemeClr val="dk1"/>
              </a:buClr>
              <a:buSzPts val="1800"/>
              <a:buFont typeface="Arial"/>
              <a:buNone/>
              <a:defRPr b="1" sz="1800"/>
            </a:lvl3pPr>
            <a:lvl4pPr indent="-228600" lvl="3" marL="1828800" algn="l">
              <a:lnSpc>
                <a:spcPct val="100000"/>
              </a:lnSpc>
              <a:spcBef>
                <a:spcPts val="320"/>
              </a:spcBef>
              <a:spcAft>
                <a:spcPts val="0"/>
              </a:spcAft>
              <a:buClr>
                <a:schemeClr val="dk1"/>
              </a:buClr>
              <a:buSzPts val="1600"/>
              <a:buFont typeface="Arial"/>
              <a:buNone/>
              <a:defRPr b="1" sz="1600"/>
            </a:lvl4pPr>
            <a:lvl5pPr indent="-228600" lvl="4" marL="2286000" algn="l">
              <a:lnSpc>
                <a:spcPct val="100000"/>
              </a:lnSpc>
              <a:spcBef>
                <a:spcPts val="320"/>
              </a:spcBef>
              <a:spcAft>
                <a:spcPts val="0"/>
              </a:spcAft>
              <a:buClr>
                <a:schemeClr val="dk1"/>
              </a:buClr>
              <a:buSzPts val="1600"/>
              <a:buFont typeface="Arial"/>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14"/>
          <p:cNvSpPr txBox="1"/>
          <p:nvPr>
            <p:ph idx="4" type="body"/>
          </p:nvPr>
        </p:nvSpPr>
        <p:spPr>
          <a:xfrm>
            <a:off x="4629150" y="2505075"/>
            <a:ext cx="3887788" cy="3987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14"/>
          <p:cNvSpPr txBox="1"/>
          <p:nvPr>
            <p:ph idx="10" type="dt"/>
          </p:nvPr>
        </p:nvSpPr>
        <p:spPr>
          <a:xfrm>
            <a:off x="457200" y="6553200"/>
            <a:ext cx="2133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4"/>
          <p:cNvSpPr txBox="1"/>
          <p:nvPr>
            <p:ph idx="11" type="ftr"/>
          </p:nvPr>
        </p:nvSpPr>
        <p:spPr>
          <a:xfrm>
            <a:off x="3124200" y="6553200"/>
            <a:ext cx="2895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4"/>
          <p:cNvSpPr txBox="1"/>
          <p:nvPr>
            <p:ph idx="12" type="sldNum"/>
          </p:nvPr>
        </p:nvSpPr>
        <p:spPr>
          <a:xfrm>
            <a:off x="6553200" y="6553200"/>
            <a:ext cx="2133600" cy="263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15"/>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58" name="Google Shape;58;p15"/>
          <p:cNvSpPr txBox="1"/>
          <p:nvPr>
            <p:ph idx="10" type="dt"/>
          </p:nvPr>
        </p:nvSpPr>
        <p:spPr>
          <a:xfrm>
            <a:off x="457200" y="6553200"/>
            <a:ext cx="2133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5"/>
          <p:cNvSpPr txBox="1"/>
          <p:nvPr>
            <p:ph idx="11" type="ftr"/>
          </p:nvPr>
        </p:nvSpPr>
        <p:spPr>
          <a:xfrm>
            <a:off x="3124200" y="6553200"/>
            <a:ext cx="2895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5"/>
          <p:cNvSpPr txBox="1"/>
          <p:nvPr>
            <p:ph idx="12" type="sldNum"/>
          </p:nvPr>
        </p:nvSpPr>
        <p:spPr>
          <a:xfrm>
            <a:off x="6553200" y="6553200"/>
            <a:ext cx="2133600" cy="263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16"/>
          <p:cNvSpPr txBox="1"/>
          <p:nvPr>
            <p:ph idx="10" type="dt"/>
          </p:nvPr>
        </p:nvSpPr>
        <p:spPr>
          <a:xfrm>
            <a:off x="457200" y="6553200"/>
            <a:ext cx="2133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6"/>
          <p:cNvSpPr txBox="1"/>
          <p:nvPr>
            <p:ph idx="11" type="ftr"/>
          </p:nvPr>
        </p:nvSpPr>
        <p:spPr>
          <a:xfrm>
            <a:off x="3124200" y="6553200"/>
            <a:ext cx="2895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6"/>
          <p:cNvSpPr txBox="1"/>
          <p:nvPr>
            <p:ph idx="12" type="sldNum"/>
          </p:nvPr>
        </p:nvSpPr>
        <p:spPr>
          <a:xfrm>
            <a:off x="6553200" y="6553200"/>
            <a:ext cx="2133600" cy="263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17"/>
          <p:cNvSpPr txBox="1"/>
          <p:nvPr>
            <p:ph type="title"/>
          </p:nvPr>
        </p:nvSpPr>
        <p:spPr>
          <a:xfrm>
            <a:off x="630238" y="457200"/>
            <a:ext cx="2949575" cy="16002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32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67" name="Google Shape;67;p17"/>
          <p:cNvSpPr txBox="1"/>
          <p:nvPr>
            <p:ph idx="1" type="body"/>
          </p:nvPr>
        </p:nvSpPr>
        <p:spPr>
          <a:xfrm>
            <a:off x="3887788" y="987425"/>
            <a:ext cx="4629150" cy="5489575"/>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Font typeface="Arial"/>
              <a:buChar char="–"/>
              <a:defRPr sz="2800"/>
            </a:lvl2pPr>
            <a:lvl3pPr indent="-381000" lvl="2" marL="1371600" algn="l">
              <a:lnSpc>
                <a:spcPct val="100000"/>
              </a:lnSpc>
              <a:spcBef>
                <a:spcPts val="480"/>
              </a:spcBef>
              <a:spcAft>
                <a:spcPts val="0"/>
              </a:spcAft>
              <a:buClr>
                <a:schemeClr val="dk1"/>
              </a:buClr>
              <a:buSzPts val="2400"/>
              <a:buFont typeface="Arial"/>
              <a:buChar char="•"/>
              <a:defRPr sz="2400"/>
            </a:lvl3pPr>
            <a:lvl4pPr indent="-355600" lvl="3" marL="1828800" algn="l">
              <a:lnSpc>
                <a:spcPct val="100000"/>
              </a:lnSpc>
              <a:spcBef>
                <a:spcPts val="400"/>
              </a:spcBef>
              <a:spcAft>
                <a:spcPts val="0"/>
              </a:spcAft>
              <a:buClr>
                <a:schemeClr val="dk1"/>
              </a:buClr>
              <a:buSzPts val="2000"/>
              <a:buFont typeface="Arial"/>
              <a:buChar char="–"/>
              <a:defRPr sz="2000"/>
            </a:lvl4pPr>
            <a:lvl5pPr indent="-355600" lvl="4" marL="2286000" algn="l">
              <a:lnSpc>
                <a:spcPct val="100000"/>
              </a:lnSpc>
              <a:spcBef>
                <a:spcPts val="400"/>
              </a:spcBef>
              <a:spcAft>
                <a:spcPts val="0"/>
              </a:spcAft>
              <a:buClr>
                <a:schemeClr val="dk1"/>
              </a:buClr>
              <a:buSzPts val="2000"/>
              <a:buFont typeface="Arial"/>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8" name="Google Shape;68;p17"/>
          <p:cNvSpPr txBox="1"/>
          <p:nvPr>
            <p:ph idx="2" type="body"/>
          </p:nvPr>
        </p:nvSpPr>
        <p:spPr>
          <a:xfrm>
            <a:off x="630238" y="2057399"/>
            <a:ext cx="2949575" cy="429331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20"/>
              </a:spcBef>
              <a:spcAft>
                <a:spcPts val="0"/>
              </a:spcAft>
              <a:buClr>
                <a:schemeClr val="dk1"/>
              </a:buClr>
              <a:buSzPts val="1600"/>
              <a:buNone/>
              <a:defRPr sz="1600"/>
            </a:lvl1pPr>
            <a:lvl2pPr indent="-228600" lvl="1" marL="914400" algn="l">
              <a:lnSpc>
                <a:spcPct val="100000"/>
              </a:lnSpc>
              <a:spcBef>
                <a:spcPts val="280"/>
              </a:spcBef>
              <a:spcAft>
                <a:spcPts val="0"/>
              </a:spcAft>
              <a:buClr>
                <a:schemeClr val="dk1"/>
              </a:buClr>
              <a:buSzPts val="1400"/>
              <a:buFont typeface="Arial"/>
              <a:buNone/>
              <a:defRPr sz="1400"/>
            </a:lvl2pPr>
            <a:lvl3pPr indent="-228600" lvl="2" marL="1371600" algn="l">
              <a:lnSpc>
                <a:spcPct val="100000"/>
              </a:lnSpc>
              <a:spcBef>
                <a:spcPts val="240"/>
              </a:spcBef>
              <a:spcAft>
                <a:spcPts val="0"/>
              </a:spcAft>
              <a:buClr>
                <a:schemeClr val="dk1"/>
              </a:buClr>
              <a:buSzPts val="1200"/>
              <a:buFont typeface="Arial"/>
              <a:buNone/>
              <a:defRPr sz="1200"/>
            </a:lvl3pPr>
            <a:lvl4pPr indent="-228600" lvl="3" marL="1828800" algn="l">
              <a:lnSpc>
                <a:spcPct val="100000"/>
              </a:lnSpc>
              <a:spcBef>
                <a:spcPts val="200"/>
              </a:spcBef>
              <a:spcAft>
                <a:spcPts val="0"/>
              </a:spcAft>
              <a:buClr>
                <a:schemeClr val="dk1"/>
              </a:buClr>
              <a:buSzPts val="1000"/>
              <a:buFont typeface="Arial"/>
              <a:buNone/>
              <a:defRPr sz="1000"/>
            </a:lvl4pPr>
            <a:lvl5pPr indent="-228600" lvl="4" marL="2286000" algn="l">
              <a:lnSpc>
                <a:spcPct val="100000"/>
              </a:lnSpc>
              <a:spcBef>
                <a:spcPts val="200"/>
              </a:spcBef>
              <a:spcAft>
                <a:spcPts val="0"/>
              </a:spcAft>
              <a:buClr>
                <a:schemeClr val="dk1"/>
              </a:buClr>
              <a:buSzPts val="1000"/>
              <a:buFont typeface="Arial"/>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7"/>
          <p:cNvSpPr txBox="1"/>
          <p:nvPr>
            <p:ph idx="10" type="dt"/>
          </p:nvPr>
        </p:nvSpPr>
        <p:spPr>
          <a:xfrm>
            <a:off x="457200" y="6553200"/>
            <a:ext cx="2133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7"/>
          <p:cNvSpPr txBox="1"/>
          <p:nvPr>
            <p:ph idx="11" type="ftr"/>
          </p:nvPr>
        </p:nvSpPr>
        <p:spPr>
          <a:xfrm>
            <a:off x="3124200" y="6553200"/>
            <a:ext cx="2895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7"/>
          <p:cNvSpPr txBox="1"/>
          <p:nvPr>
            <p:ph idx="12" type="sldNum"/>
          </p:nvPr>
        </p:nvSpPr>
        <p:spPr>
          <a:xfrm>
            <a:off x="6553200" y="6553200"/>
            <a:ext cx="2133600" cy="263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2" name="Shape 72"/>
        <p:cNvGrpSpPr/>
        <p:nvPr/>
      </p:nvGrpSpPr>
      <p:grpSpPr>
        <a:xfrm>
          <a:off x="0" y="0"/>
          <a:ext cx="0" cy="0"/>
          <a:chOff x="0" y="0"/>
          <a:chExt cx="0" cy="0"/>
        </a:xfrm>
      </p:grpSpPr>
      <p:sp>
        <p:nvSpPr>
          <p:cNvPr id="73" name="Google Shape;73;p18"/>
          <p:cNvSpPr txBox="1"/>
          <p:nvPr>
            <p:ph type="title"/>
          </p:nvPr>
        </p:nvSpPr>
        <p:spPr>
          <a:xfrm>
            <a:off x="630238" y="457200"/>
            <a:ext cx="2949575" cy="16002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32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74" name="Google Shape;74;p18"/>
          <p:cNvSpPr/>
          <p:nvPr>
            <p:ph idx="2" type="pic"/>
          </p:nvPr>
        </p:nvSpPr>
        <p:spPr>
          <a:xfrm>
            <a:off x="3887788" y="987425"/>
            <a:ext cx="4629150" cy="5489575"/>
          </a:xfrm>
          <a:prstGeom prst="rect">
            <a:avLst/>
          </a:prstGeom>
          <a:noFill/>
          <a:ln>
            <a:noFill/>
          </a:ln>
        </p:spPr>
      </p:sp>
      <p:sp>
        <p:nvSpPr>
          <p:cNvPr id="75" name="Google Shape;75;p18"/>
          <p:cNvSpPr txBox="1"/>
          <p:nvPr>
            <p:ph idx="1" type="body"/>
          </p:nvPr>
        </p:nvSpPr>
        <p:spPr>
          <a:xfrm>
            <a:off x="630238" y="2057399"/>
            <a:ext cx="2949575" cy="429331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20"/>
              </a:spcBef>
              <a:spcAft>
                <a:spcPts val="0"/>
              </a:spcAft>
              <a:buClr>
                <a:schemeClr val="dk1"/>
              </a:buClr>
              <a:buSzPts val="1600"/>
              <a:buNone/>
              <a:defRPr sz="1600"/>
            </a:lvl1pPr>
            <a:lvl2pPr indent="-228600" lvl="1" marL="914400" algn="l">
              <a:lnSpc>
                <a:spcPct val="100000"/>
              </a:lnSpc>
              <a:spcBef>
                <a:spcPts val="280"/>
              </a:spcBef>
              <a:spcAft>
                <a:spcPts val="0"/>
              </a:spcAft>
              <a:buClr>
                <a:schemeClr val="dk1"/>
              </a:buClr>
              <a:buSzPts val="1400"/>
              <a:buFont typeface="Arial"/>
              <a:buNone/>
              <a:defRPr sz="1400"/>
            </a:lvl2pPr>
            <a:lvl3pPr indent="-228600" lvl="2" marL="1371600" algn="l">
              <a:lnSpc>
                <a:spcPct val="100000"/>
              </a:lnSpc>
              <a:spcBef>
                <a:spcPts val="240"/>
              </a:spcBef>
              <a:spcAft>
                <a:spcPts val="0"/>
              </a:spcAft>
              <a:buClr>
                <a:schemeClr val="dk1"/>
              </a:buClr>
              <a:buSzPts val="1200"/>
              <a:buFont typeface="Arial"/>
              <a:buNone/>
              <a:defRPr sz="1200"/>
            </a:lvl3pPr>
            <a:lvl4pPr indent="-228600" lvl="3" marL="1828800" algn="l">
              <a:lnSpc>
                <a:spcPct val="100000"/>
              </a:lnSpc>
              <a:spcBef>
                <a:spcPts val="200"/>
              </a:spcBef>
              <a:spcAft>
                <a:spcPts val="0"/>
              </a:spcAft>
              <a:buClr>
                <a:schemeClr val="dk1"/>
              </a:buClr>
              <a:buSzPts val="1000"/>
              <a:buFont typeface="Arial"/>
              <a:buNone/>
              <a:defRPr sz="1000"/>
            </a:lvl4pPr>
            <a:lvl5pPr indent="-228600" lvl="4" marL="2286000" algn="l">
              <a:lnSpc>
                <a:spcPct val="100000"/>
              </a:lnSpc>
              <a:spcBef>
                <a:spcPts val="200"/>
              </a:spcBef>
              <a:spcAft>
                <a:spcPts val="0"/>
              </a:spcAft>
              <a:buClr>
                <a:schemeClr val="dk1"/>
              </a:buClr>
              <a:buSzPts val="1000"/>
              <a:buFont typeface="Arial"/>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6" name="Google Shape;76;p18"/>
          <p:cNvSpPr txBox="1"/>
          <p:nvPr>
            <p:ph idx="10" type="dt"/>
          </p:nvPr>
        </p:nvSpPr>
        <p:spPr>
          <a:xfrm>
            <a:off x="457200" y="6553200"/>
            <a:ext cx="2133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8"/>
          <p:cNvSpPr txBox="1"/>
          <p:nvPr>
            <p:ph idx="11" type="ftr"/>
          </p:nvPr>
        </p:nvSpPr>
        <p:spPr>
          <a:xfrm>
            <a:off x="3124200" y="6553200"/>
            <a:ext cx="2895600" cy="2635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8"/>
          <p:cNvSpPr txBox="1"/>
          <p:nvPr>
            <p:ph idx="12" type="sldNum"/>
          </p:nvPr>
        </p:nvSpPr>
        <p:spPr>
          <a:xfrm>
            <a:off x="6553200" y="6553200"/>
            <a:ext cx="2133600" cy="2635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5.jpg"/><Relationship Id="rId2" Type="http://schemas.openxmlformats.org/officeDocument/2006/relationships/image" Target="../media/image10.jpg"/><Relationship Id="rId3" Type="http://schemas.openxmlformats.org/officeDocument/2006/relationships/image" Target="../media/image2.jp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7" Type="http://schemas.openxmlformats.org/officeDocument/2006/relationships/slideLayout" Target="../slideLayouts/slideLayout14.xml"/><Relationship Id="rId16" Type="http://schemas.openxmlformats.org/officeDocument/2006/relationships/slideLayout" Target="../slideLayouts/slideLayout13.xml"/><Relationship Id="rId5" Type="http://schemas.openxmlformats.org/officeDocument/2006/relationships/slideLayout" Target="../slideLayouts/slideLayout2.xml"/><Relationship Id="rId6" Type="http://schemas.openxmlformats.org/officeDocument/2006/relationships/slideLayout" Target="../slideLayouts/slideLayout3.xml"/><Relationship Id="rId18" Type="http://schemas.openxmlformats.org/officeDocument/2006/relationships/theme" Target="../theme/theme1.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9"/>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1pPr>
            <a:lvl2pPr lvl="1"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2pPr>
            <a:lvl3pPr lvl="2"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3pPr>
            <a:lvl4pPr lvl="3"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4pPr>
            <a:lvl5pPr lvl="4"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5pPr>
            <a:lvl6pPr lvl="5"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6pPr>
            <a:lvl7pPr lvl="6"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7pPr>
            <a:lvl8pPr lvl="7"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8pPr>
            <a:lvl9pPr lvl="8"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9pPr>
          </a:lstStyle>
          <a:p/>
        </p:txBody>
      </p:sp>
      <p:sp>
        <p:nvSpPr>
          <p:cNvPr id="11" name="Google Shape;11;p9"/>
          <p:cNvSpPr txBox="1"/>
          <p:nvPr>
            <p:ph idx="1" type="body"/>
          </p:nvPr>
        </p:nvSpPr>
        <p:spPr>
          <a:xfrm>
            <a:off x="304800" y="1447800"/>
            <a:ext cx="8534400" cy="5029200"/>
          </a:xfrm>
          <a:prstGeom prst="rect">
            <a:avLst/>
          </a:prstGeom>
          <a:noFill/>
          <a:ln>
            <a:noFill/>
          </a:ln>
        </p:spPr>
        <p:txBody>
          <a:bodyPr anchorCtr="0" anchor="t" bIns="45700" lIns="91425" spcFirstLastPara="1" rIns="91425" wrap="square" tIns="45700">
            <a:noAutofit/>
          </a:bodyPr>
          <a:lstStyle>
            <a:lvl1pPr indent="-387350" lvl="0" marL="457200" marR="0" rtl="0" algn="l">
              <a:lnSpc>
                <a:spcPct val="100000"/>
              </a:lnSpc>
              <a:spcBef>
                <a:spcPts val="500"/>
              </a:spcBef>
              <a:spcAft>
                <a:spcPts val="0"/>
              </a:spcAft>
              <a:buClr>
                <a:schemeClr val="dk1"/>
              </a:buClr>
              <a:buSzPts val="2500"/>
              <a:buFont typeface="Noto Sans Symbols"/>
              <a:buChar char="▪"/>
              <a:defRPr b="1" i="0" sz="2500" u="none" cap="none" strike="noStrike">
                <a:solidFill>
                  <a:schemeClr val="dk1"/>
                </a:solidFill>
                <a:latin typeface="Arial"/>
                <a:ea typeface="Arial"/>
                <a:cs typeface="Arial"/>
                <a:sym typeface="Arial"/>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descr="blue strip copy" id="12" name="Google Shape;12;p9"/>
          <p:cNvPicPr preferRelativeResize="0"/>
          <p:nvPr/>
        </p:nvPicPr>
        <p:blipFill rotWithShape="1">
          <a:blip r:embed="rId1">
            <a:alphaModFix/>
          </a:blip>
          <a:srcRect b="0" l="0" r="0" t="0"/>
          <a:stretch/>
        </p:blipFill>
        <p:spPr>
          <a:xfrm>
            <a:off x="0" y="0"/>
            <a:ext cx="9140825" cy="377825"/>
          </a:xfrm>
          <a:prstGeom prst="rect">
            <a:avLst/>
          </a:prstGeom>
          <a:noFill/>
          <a:ln>
            <a:noFill/>
          </a:ln>
        </p:spPr>
      </p:pic>
      <p:pic>
        <p:nvPicPr>
          <p:cNvPr descr="blue strip copy" id="13" name="Google Shape;13;p9"/>
          <p:cNvPicPr preferRelativeResize="0"/>
          <p:nvPr/>
        </p:nvPicPr>
        <p:blipFill rotWithShape="1">
          <a:blip r:embed="rId2">
            <a:alphaModFix/>
          </a:blip>
          <a:srcRect b="0" l="0" r="0" t="0"/>
          <a:stretch/>
        </p:blipFill>
        <p:spPr>
          <a:xfrm>
            <a:off x="3175" y="6480175"/>
            <a:ext cx="9140825" cy="377825"/>
          </a:xfrm>
          <a:prstGeom prst="rect">
            <a:avLst/>
          </a:prstGeom>
          <a:noFill/>
          <a:ln>
            <a:noFill/>
          </a:ln>
        </p:spPr>
      </p:pic>
      <p:pic>
        <p:nvPicPr>
          <p:cNvPr descr="Nevada_N" id="14" name="Google Shape;14;p9"/>
          <p:cNvPicPr preferRelativeResize="0"/>
          <p:nvPr/>
        </p:nvPicPr>
        <p:blipFill rotWithShape="1">
          <a:blip r:embed="rId3">
            <a:alphaModFix/>
          </a:blip>
          <a:srcRect b="0" l="0" r="0" t="0"/>
          <a:stretch/>
        </p:blipFill>
        <p:spPr>
          <a:xfrm>
            <a:off x="152400" y="98425"/>
            <a:ext cx="1120775" cy="1120775"/>
          </a:xfrm>
          <a:prstGeom prst="rect">
            <a:avLst/>
          </a:prstGeom>
          <a:noFill/>
          <a:ln>
            <a:noFill/>
          </a:ln>
        </p:spPr>
      </p:pic>
      <p:sp>
        <p:nvSpPr>
          <p:cNvPr id="15" name="Google Shape;15;p9"/>
          <p:cNvSpPr txBox="1"/>
          <p:nvPr>
            <p:ph idx="10" type="dt"/>
          </p:nvPr>
        </p:nvSpPr>
        <p:spPr>
          <a:xfrm>
            <a:off x="457200" y="6553200"/>
            <a:ext cx="2133600" cy="2635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6" name="Google Shape;16;p9"/>
          <p:cNvSpPr txBox="1"/>
          <p:nvPr>
            <p:ph idx="11" type="ftr"/>
          </p:nvPr>
        </p:nvSpPr>
        <p:spPr>
          <a:xfrm>
            <a:off x="3124200" y="6553200"/>
            <a:ext cx="2895600" cy="2635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7" name="Google Shape;17;p9"/>
          <p:cNvSpPr txBox="1"/>
          <p:nvPr>
            <p:ph idx="12" type="sldNum"/>
          </p:nvPr>
        </p:nvSpPr>
        <p:spPr>
          <a:xfrm>
            <a:off x="6553200" y="6553200"/>
            <a:ext cx="2133600" cy="263525"/>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
          <p:cNvSpPr txBox="1"/>
          <p:nvPr>
            <p:ph type="ctrTitle"/>
          </p:nvPr>
        </p:nvSpPr>
        <p:spPr>
          <a:xfrm>
            <a:off x="51300" y="2164425"/>
            <a:ext cx="8991600" cy="914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US" sz="2600"/>
              <a:t>A fully integrated computer-aided diagnosis system for digital X-ray mammograms via deep learning detection, segmentation, and classification</a:t>
            </a:r>
            <a:endParaRPr b="0" sz="2600" u="sng"/>
          </a:p>
        </p:txBody>
      </p:sp>
      <p:sp>
        <p:nvSpPr>
          <p:cNvPr id="120" name="Google Shape;120;p1"/>
          <p:cNvSpPr txBox="1"/>
          <p:nvPr>
            <p:ph idx="1" type="subTitle"/>
          </p:nvPr>
        </p:nvSpPr>
        <p:spPr>
          <a:xfrm>
            <a:off x="307375" y="3162725"/>
            <a:ext cx="8991600" cy="6807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Noto Sans Symbols"/>
              <a:buNone/>
            </a:pPr>
            <a:r>
              <a:rPr lang="en-US" sz="1800">
                <a:solidFill>
                  <a:srgbClr val="999999"/>
                </a:solidFill>
              </a:rPr>
              <a:t>Christopher Collum</a:t>
            </a:r>
            <a:endParaRPr sz="1800">
              <a:solidFill>
                <a:srgbClr val="999999"/>
              </a:solidFill>
            </a:endParaRPr>
          </a:p>
          <a:p>
            <a:pPr indent="0" lvl="0" marL="0" rtl="0" algn="ctr">
              <a:lnSpc>
                <a:spcPct val="100000"/>
              </a:lnSpc>
              <a:spcBef>
                <a:spcPts val="0"/>
              </a:spcBef>
              <a:spcAft>
                <a:spcPts val="0"/>
              </a:spcAft>
              <a:buClr>
                <a:schemeClr val="dk1"/>
              </a:buClr>
              <a:buSzPts val="2000"/>
              <a:buFont typeface="Noto Sans Symbols"/>
              <a:buNone/>
            </a:pPr>
            <a:r>
              <a:rPr lang="en-US" sz="1800">
                <a:solidFill>
                  <a:srgbClr val="999999"/>
                </a:solidFill>
              </a:rPr>
              <a:t>Ayesh Meepaganithage</a:t>
            </a:r>
            <a:endParaRPr sz="1800">
              <a:solidFill>
                <a:srgbClr val="99999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29594a2e15d_0_396"/>
          <p:cNvSpPr txBox="1"/>
          <p:nvPr>
            <p:ph type="title"/>
          </p:nvPr>
        </p:nvSpPr>
        <p:spPr>
          <a:xfrm>
            <a:off x="1447800" y="474675"/>
            <a:ext cx="7391400" cy="762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a:solidFill>
                  <a:schemeClr val="dk1"/>
                </a:solidFill>
              </a:rPr>
              <a:t>Mass Segmentation</a:t>
            </a:r>
            <a:endParaRPr>
              <a:solidFill>
                <a:schemeClr val="dk1"/>
              </a:solidFill>
            </a:endParaRPr>
          </a:p>
          <a:p>
            <a:pPr indent="0" lvl="0" marL="0" rtl="0" algn="ctr">
              <a:spcBef>
                <a:spcPts val="0"/>
              </a:spcBef>
              <a:spcAft>
                <a:spcPts val="0"/>
              </a:spcAft>
              <a:buNone/>
            </a:pPr>
            <a:r>
              <a:t/>
            </a:r>
            <a:endParaRPr/>
          </a:p>
        </p:txBody>
      </p:sp>
      <p:sp>
        <p:nvSpPr>
          <p:cNvPr id="193" name="Google Shape;193;g29594a2e15d_0_396"/>
          <p:cNvSpPr txBox="1"/>
          <p:nvPr>
            <p:ph idx="1" type="body"/>
          </p:nvPr>
        </p:nvSpPr>
        <p:spPr>
          <a:xfrm>
            <a:off x="304800" y="1447800"/>
            <a:ext cx="8534400" cy="5029200"/>
          </a:xfrm>
          <a:prstGeom prst="rect">
            <a:avLst/>
          </a:prstGeom>
        </p:spPr>
        <p:txBody>
          <a:bodyPr anchorCtr="0" anchor="t" bIns="45700" lIns="91425" spcFirstLastPara="1" rIns="91425" wrap="square" tIns="45700">
            <a:noAutofit/>
          </a:bodyPr>
          <a:lstStyle/>
          <a:p>
            <a:pPr indent="-342900" lvl="0" marL="457200" rtl="0" algn="l">
              <a:spcBef>
                <a:spcPts val="360"/>
              </a:spcBef>
              <a:spcAft>
                <a:spcPts val="0"/>
              </a:spcAft>
              <a:buSzPts val="1800"/>
              <a:buChar char="▪"/>
            </a:pPr>
            <a:r>
              <a:rPr b="0" lang="en-US"/>
              <a:t>Pixel-to-pixel segmentation of FCN, SegNet, and U-Net  provided better segmentation results than conventional methods.</a:t>
            </a:r>
            <a:endParaRPr b="0"/>
          </a:p>
          <a:p>
            <a:pPr indent="-342900" lvl="0" marL="457200" rtl="0" algn="l">
              <a:spcBef>
                <a:spcPts val="1000"/>
              </a:spcBef>
              <a:spcAft>
                <a:spcPts val="0"/>
              </a:spcAft>
              <a:buSzPts val="1800"/>
              <a:buChar char="▪"/>
            </a:pPr>
            <a:r>
              <a:rPr b="0" lang="en-US"/>
              <a:t>Multiple max-pooling and subsampling layers in encoder networks affects in the loss in the spatial resolution of the feature maps.</a:t>
            </a:r>
            <a:endParaRPr b="0"/>
          </a:p>
          <a:p>
            <a:pPr indent="-342900" lvl="0" marL="457200" rtl="0" algn="l">
              <a:spcBef>
                <a:spcPts val="1000"/>
              </a:spcBef>
              <a:spcAft>
                <a:spcPts val="0"/>
              </a:spcAft>
              <a:buSzPts val="1800"/>
              <a:buChar char="▪"/>
            </a:pPr>
            <a:r>
              <a:rPr b="0" lang="en-US"/>
              <a:t>To recover the resolution of the feature maps in the decoder network of these models, the up-sampling and deconvolution layers were utilized.</a:t>
            </a:r>
            <a:endParaRPr b="0"/>
          </a:p>
          <a:p>
            <a:pPr indent="-342900" lvl="0" marL="457200" rtl="0" algn="l">
              <a:spcBef>
                <a:spcPts val="1000"/>
              </a:spcBef>
              <a:spcAft>
                <a:spcPts val="0"/>
              </a:spcAft>
              <a:buSzPts val="1800"/>
              <a:buChar char="▪"/>
            </a:pPr>
            <a:r>
              <a:rPr b="0" lang="en-US"/>
              <a:t>These deep learning segmentation models suffer from the diminished spatial resolution, loss of details, and increase in computation cost.</a:t>
            </a:r>
            <a:endParaRPr b="0"/>
          </a:p>
          <a:p>
            <a:pPr indent="0" lvl="0" marL="0" rtl="0" algn="l">
              <a:spcBef>
                <a:spcPts val="1000"/>
              </a:spcBef>
              <a:spcAft>
                <a:spcPts val="0"/>
              </a:spcAft>
              <a:buNone/>
            </a:pPr>
            <a:r>
              <a:t/>
            </a:r>
            <a:endParaRPr b="0"/>
          </a:p>
          <a:p>
            <a:pPr indent="0" lvl="0" marL="0" rtl="0" algn="l">
              <a:spcBef>
                <a:spcPts val="1000"/>
              </a:spcBef>
              <a:spcAft>
                <a:spcPts val="0"/>
              </a:spcAft>
              <a:buNone/>
            </a:pPr>
            <a:r>
              <a:t/>
            </a:r>
            <a:endParaRPr/>
          </a:p>
        </p:txBody>
      </p:sp>
      <p:sp>
        <p:nvSpPr>
          <p:cNvPr id="194" name="Google Shape;194;g29594a2e15d_0_396"/>
          <p:cNvSpPr txBox="1"/>
          <p:nvPr>
            <p:ph idx="12" type="sldNum"/>
          </p:nvPr>
        </p:nvSpPr>
        <p:spPr>
          <a:xfrm>
            <a:off x="6553200" y="6553200"/>
            <a:ext cx="2133600" cy="2634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29594a2e15d_0_405"/>
          <p:cNvSpPr txBox="1"/>
          <p:nvPr>
            <p:ph type="title"/>
          </p:nvPr>
        </p:nvSpPr>
        <p:spPr>
          <a:xfrm>
            <a:off x="1447800" y="381000"/>
            <a:ext cx="7391400" cy="762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a:solidFill>
                  <a:schemeClr val="dk1"/>
                </a:solidFill>
              </a:rPr>
              <a:t>Mass Segmentation</a:t>
            </a:r>
            <a:endParaRPr>
              <a:solidFill>
                <a:schemeClr val="dk1"/>
              </a:solidFill>
            </a:endParaRPr>
          </a:p>
          <a:p>
            <a:pPr indent="0" lvl="0" marL="0" rtl="0" algn="ctr">
              <a:spcBef>
                <a:spcPts val="0"/>
              </a:spcBef>
              <a:spcAft>
                <a:spcPts val="0"/>
              </a:spcAft>
              <a:buNone/>
            </a:pPr>
            <a:r>
              <a:t/>
            </a:r>
            <a:endParaRPr/>
          </a:p>
        </p:txBody>
      </p:sp>
      <p:sp>
        <p:nvSpPr>
          <p:cNvPr id="201" name="Google Shape;201;g29594a2e15d_0_405"/>
          <p:cNvSpPr txBox="1"/>
          <p:nvPr>
            <p:ph idx="1" type="body"/>
          </p:nvPr>
        </p:nvSpPr>
        <p:spPr>
          <a:xfrm>
            <a:off x="304800" y="1447800"/>
            <a:ext cx="8534400" cy="5029200"/>
          </a:xfrm>
          <a:prstGeom prst="rect">
            <a:avLst/>
          </a:prstGeom>
        </p:spPr>
        <p:txBody>
          <a:bodyPr anchorCtr="0" anchor="t" bIns="45700" lIns="91425" spcFirstLastPara="1" rIns="91425" wrap="square" tIns="45700">
            <a:noAutofit/>
          </a:bodyPr>
          <a:lstStyle/>
          <a:p>
            <a:pPr indent="-342900" lvl="0" marL="457200" rtl="0" algn="l">
              <a:spcBef>
                <a:spcPts val="360"/>
              </a:spcBef>
              <a:spcAft>
                <a:spcPts val="0"/>
              </a:spcAft>
              <a:buSzPts val="1800"/>
              <a:buChar char="▪"/>
            </a:pPr>
            <a:r>
              <a:rPr b="0" lang="en-US"/>
              <a:t>FrCN consists of two main consecutive encoder and decoder networks.</a:t>
            </a:r>
            <a:endParaRPr b="0"/>
          </a:p>
          <a:p>
            <a:pPr indent="-342900" lvl="0" marL="457200" rtl="0" algn="l">
              <a:spcBef>
                <a:spcPts val="1000"/>
              </a:spcBef>
              <a:spcAft>
                <a:spcPts val="0"/>
              </a:spcAft>
              <a:buSzPts val="1800"/>
              <a:buChar char="▪"/>
            </a:pPr>
            <a:r>
              <a:rPr b="0" lang="en-US"/>
              <a:t>The encoder network involves thirteen convolutional layers. </a:t>
            </a:r>
            <a:endParaRPr b="0"/>
          </a:p>
          <a:p>
            <a:pPr indent="-342900" lvl="0" marL="457200" rtl="0" algn="l">
              <a:spcBef>
                <a:spcPts val="1000"/>
              </a:spcBef>
              <a:spcAft>
                <a:spcPts val="0"/>
              </a:spcAft>
              <a:buSzPts val="1800"/>
              <a:buChar char="▪"/>
            </a:pPr>
            <a:r>
              <a:rPr b="0" lang="en-US"/>
              <a:t>The max-pooling and sub-sampling layers are removed from the encoder network to preserve the full spatial resolution of the original input as well as the details of the objects.</a:t>
            </a:r>
            <a:endParaRPr b="0"/>
          </a:p>
          <a:p>
            <a:pPr indent="-342900" lvl="0" marL="457200" rtl="0" algn="l">
              <a:spcBef>
                <a:spcPts val="1000"/>
              </a:spcBef>
              <a:spcAft>
                <a:spcPts val="1000"/>
              </a:spcAft>
              <a:buSzPts val="1800"/>
              <a:buChar char="▪"/>
            </a:pPr>
            <a:r>
              <a:rPr b="0" lang="en-US"/>
              <a:t>The high-level deep feature maps in each block of the encoder network are generated utilizing only the convolutional process, preserving the full resolution of the input images.</a:t>
            </a:r>
            <a:endParaRPr b="0"/>
          </a:p>
        </p:txBody>
      </p:sp>
      <p:sp>
        <p:nvSpPr>
          <p:cNvPr id="202" name="Google Shape;202;g29594a2e15d_0_405"/>
          <p:cNvSpPr txBox="1"/>
          <p:nvPr>
            <p:ph idx="12" type="sldNum"/>
          </p:nvPr>
        </p:nvSpPr>
        <p:spPr>
          <a:xfrm>
            <a:off x="6553200" y="6553200"/>
            <a:ext cx="2133600" cy="2634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29594a2e15d_0_417"/>
          <p:cNvSpPr txBox="1"/>
          <p:nvPr>
            <p:ph type="title"/>
          </p:nvPr>
        </p:nvSpPr>
        <p:spPr>
          <a:xfrm>
            <a:off x="1447800" y="381000"/>
            <a:ext cx="7391400" cy="762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a:solidFill>
                  <a:schemeClr val="dk1"/>
                </a:solidFill>
              </a:rPr>
              <a:t>Mass Segmentation</a:t>
            </a:r>
            <a:endParaRPr>
              <a:solidFill>
                <a:schemeClr val="dk1"/>
              </a:solidFill>
            </a:endParaRPr>
          </a:p>
          <a:p>
            <a:pPr indent="0" lvl="0" marL="0" rtl="0" algn="ctr">
              <a:spcBef>
                <a:spcPts val="0"/>
              </a:spcBef>
              <a:spcAft>
                <a:spcPts val="0"/>
              </a:spcAft>
              <a:buNone/>
            </a:pPr>
            <a:r>
              <a:t/>
            </a:r>
            <a:endParaRPr/>
          </a:p>
        </p:txBody>
      </p:sp>
      <p:sp>
        <p:nvSpPr>
          <p:cNvPr id="209" name="Google Shape;209;g29594a2e15d_0_417"/>
          <p:cNvSpPr txBox="1"/>
          <p:nvPr>
            <p:ph idx="1" type="body"/>
          </p:nvPr>
        </p:nvSpPr>
        <p:spPr>
          <a:xfrm>
            <a:off x="304800" y="1447800"/>
            <a:ext cx="8534400" cy="5029200"/>
          </a:xfrm>
          <a:prstGeom prst="rect">
            <a:avLst/>
          </a:prstGeom>
        </p:spPr>
        <p:txBody>
          <a:bodyPr anchorCtr="0" anchor="t" bIns="45700" lIns="91425" spcFirstLastPara="1" rIns="91425" wrap="square" tIns="45700">
            <a:noAutofit/>
          </a:bodyPr>
          <a:lstStyle/>
          <a:p>
            <a:pPr indent="-342900" lvl="0" marL="457200" rtl="0" algn="l">
              <a:spcBef>
                <a:spcPts val="360"/>
              </a:spcBef>
              <a:spcAft>
                <a:spcPts val="0"/>
              </a:spcAft>
              <a:buSzPts val="1800"/>
              <a:buChar char="▪"/>
            </a:pPr>
            <a:r>
              <a:rPr b="0" lang="en-US"/>
              <a:t>The decoder network of FrCN is built by replacing all three FC layers of VGG-16 with three full convolutional layers.</a:t>
            </a:r>
            <a:endParaRPr b="0"/>
          </a:p>
          <a:p>
            <a:pPr indent="-342900" lvl="0" marL="457200" rtl="0" algn="l">
              <a:spcBef>
                <a:spcPts val="1000"/>
              </a:spcBef>
              <a:spcAft>
                <a:spcPts val="1000"/>
              </a:spcAft>
              <a:buSzPts val="1800"/>
              <a:buChar char="▪"/>
            </a:pPr>
            <a:r>
              <a:rPr b="0" lang="en-US"/>
              <a:t>Because the convolutional layers on the full resolution of the input images without sub-sampling in the encoder network are utilized, up-sampling and deconvolutional layers in the decoder network are not used.</a:t>
            </a:r>
            <a:endParaRPr b="0"/>
          </a:p>
        </p:txBody>
      </p:sp>
      <p:sp>
        <p:nvSpPr>
          <p:cNvPr id="210" name="Google Shape;210;g29594a2e15d_0_417"/>
          <p:cNvSpPr txBox="1"/>
          <p:nvPr>
            <p:ph idx="12" type="sldNum"/>
          </p:nvPr>
        </p:nvSpPr>
        <p:spPr>
          <a:xfrm>
            <a:off x="6553200" y="6553200"/>
            <a:ext cx="2133600" cy="2634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g29594a2e15d_0_379"/>
          <p:cNvSpPr txBox="1"/>
          <p:nvPr>
            <p:ph type="title"/>
          </p:nvPr>
        </p:nvSpPr>
        <p:spPr>
          <a:xfrm>
            <a:off x="1447800" y="381000"/>
            <a:ext cx="7391400" cy="762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a:solidFill>
                  <a:schemeClr val="dk1"/>
                </a:solidFill>
              </a:rPr>
              <a:t>Mass Segmentation</a:t>
            </a:r>
            <a:endParaRPr>
              <a:solidFill>
                <a:schemeClr val="dk1"/>
              </a:solidFill>
            </a:endParaRPr>
          </a:p>
          <a:p>
            <a:pPr indent="0" lvl="0" marL="0" rtl="0" algn="ctr">
              <a:spcBef>
                <a:spcPts val="0"/>
              </a:spcBef>
              <a:spcAft>
                <a:spcPts val="0"/>
              </a:spcAft>
              <a:buNone/>
            </a:pPr>
            <a:r>
              <a:t/>
            </a:r>
            <a:endParaRPr/>
          </a:p>
        </p:txBody>
      </p:sp>
      <p:sp>
        <p:nvSpPr>
          <p:cNvPr id="217" name="Google Shape;217;g29594a2e15d_0_379"/>
          <p:cNvSpPr txBox="1"/>
          <p:nvPr>
            <p:ph idx="1" type="body"/>
          </p:nvPr>
        </p:nvSpPr>
        <p:spPr>
          <a:xfrm>
            <a:off x="304800" y="1447800"/>
            <a:ext cx="8534400" cy="50292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 </a:t>
            </a:r>
            <a:endParaRPr/>
          </a:p>
        </p:txBody>
      </p:sp>
      <p:sp>
        <p:nvSpPr>
          <p:cNvPr id="218" name="Google Shape;218;g29594a2e15d_0_379"/>
          <p:cNvSpPr txBox="1"/>
          <p:nvPr>
            <p:ph idx="12" type="sldNum"/>
          </p:nvPr>
        </p:nvSpPr>
        <p:spPr>
          <a:xfrm>
            <a:off x="6553200" y="6553200"/>
            <a:ext cx="2133600" cy="2634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219" name="Google Shape;219;g29594a2e15d_0_379"/>
          <p:cNvPicPr preferRelativeResize="0"/>
          <p:nvPr/>
        </p:nvPicPr>
        <p:blipFill>
          <a:blip r:embed="rId3">
            <a:alphaModFix/>
          </a:blip>
          <a:stretch>
            <a:fillRect/>
          </a:stretch>
        </p:blipFill>
        <p:spPr>
          <a:xfrm>
            <a:off x="374700" y="1841238"/>
            <a:ext cx="8394575" cy="42423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g29594a2e15d_0_14"/>
          <p:cNvSpPr txBox="1"/>
          <p:nvPr>
            <p:ph type="title"/>
          </p:nvPr>
        </p:nvSpPr>
        <p:spPr>
          <a:xfrm>
            <a:off x="1447800" y="381000"/>
            <a:ext cx="7391400" cy="762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Mass Segmentation</a:t>
            </a:r>
            <a:endParaRPr/>
          </a:p>
        </p:txBody>
      </p:sp>
      <p:sp>
        <p:nvSpPr>
          <p:cNvPr id="226" name="Google Shape;226;g29594a2e15d_0_14"/>
          <p:cNvSpPr txBox="1"/>
          <p:nvPr>
            <p:ph idx="1" type="body"/>
          </p:nvPr>
        </p:nvSpPr>
        <p:spPr>
          <a:xfrm>
            <a:off x="304800" y="1406175"/>
            <a:ext cx="8534400" cy="5029200"/>
          </a:xfrm>
          <a:prstGeom prst="rect">
            <a:avLst/>
          </a:prstGeom>
        </p:spPr>
        <p:txBody>
          <a:bodyPr anchorCtr="0" anchor="t" bIns="45700" lIns="91425" spcFirstLastPara="1" rIns="91425" wrap="square" tIns="45700">
            <a:noAutofit/>
          </a:bodyPr>
          <a:lstStyle/>
          <a:p>
            <a:pPr indent="-342900" lvl="0" marL="457200" rtl="0" algn="l">
              <a:spcBef>
                <a:spcPts val="360"/>
              </a:spcBef>
              <a:spcAft>
                <a:spcPts val="0"/>
              </a:spcAft>
              <a:buSzPts val="1800"/>
              <a:buChar char="▪"/>
            </a:pPr>
            <a:r>
              <a:rPr b="0" lang="en-US"/>
              <a:t>Masses detected in the detection stage are fed directly into the proposed </a:t>
            </a:r>
            <a:r>
              <a:rPr b="0" lang="en-US"/>
              <a:t>segmentation</a:t>
            </a:r>
            <a:r>
              <a:rPr b="0" lang="en-US"/>
              <a:t> stage</a:t>
            </a:r>
            <a:endParaRPr b="0"/>
          </a:p>
          <a:p>
            <a:pPr indent="-342900" lvl="0" marL="457200" rtl="0" algn="l">
              <a:spcBef>
                <a:spcPts val="1000"/>
              </a:spcBef>
              <a:spcAft>
                <a:spcPts val="0"/>
              </a:spcAft>
              <a:buSzPts val="1800"/>
              <a:buChar char="▪"/>
            </a:pPr>
            <a:r>
              <a:rPr b="0" lang="en-US"/>
              <a:t>The falsely detected cases of breast masses over each test fold have been excluded in the segmentation stage.</a:t>
            </a:r>
            <a:endParaRPr b="0"/>
          </a:p>
          <a:p>
            <a:pPr indent="-342900" lvl="0" marL="457200" rtl="0" algn="l">
              <a:spcBef>
                <a:spcPts val="1000"/>
              </a:spcBef>
              <a:spcAft>
                <a:spcPts val="0"/>
              </a:spcAft>
              <a:buSzPts val="1800"/>
              <a:buChar char="▪"/>
            </a:pPr>
            <a:r>
              <a:rPr b="0" lang="en-US"/>
              <a:t>CLAHE is used as a preprocessing method.</a:t>
            </a:r>
            <a:endParaRPr b="0"/>
          </a:p>
          <a:p>
            <a:pPr indent="-342900" lvl="0" marL="457200" rtl="0" algn="l">
              <a:spcBef>
                <a:spcPts val="1000"/>
              </a:spcBef>
              <a:spcAft>
                <a:spcPts val="0"/>
              </a:spcAft>
              <a:buSzPts val="1800"/>
              <a:buChar char="▪"/>
            </a:pPr>
            <a:r>
              <a:rPr b="0" lang="en-US"/>
              <a:t>The final output of deep feature maps is directly fed into a Softmax classifier to obtain the probability that each pixel is a mass or non-mass.</a:t>
            </a:r>
            <a:endParaRPr b="0"/>
          </a:p>
          <a:p>
            <a:pPr indent="0" lvl="0" marL="457200" rtl="0" algn="l">
              <a:spcBef>
                <a:spcPts val="1000"/>
              </a:spcBef>
              <a:spcAft>
                <a:spcPts val="0"/>
              </a:spcAft>
              <a:buNone/>
            </a:pPr>
            <a:r>
              <a:t/>
            </a:r>
            <a:endParaRPr b="0"/>
          </a:p>
          <a:p>
            <a:pPr indent="0" lvl="0" marL="0" rtl="0" algn="l">
              <a:spcBef>
                <a:spcPts val="1000"/>
              </a:spcBef>
              <a:spcAft>
                <a:spcPts val="0"/>
              </a:spcAft>
              <a:buNone/>
            </a:pPr>
            <a:r>
              <a:t/>
            </a:r>
            <a:endParaRPr b="0"/>
          </a:p>
          <a:p>
            <a:pPr indent="0" lvl="0" marL="0" rtl="0" algn="l">
              <a:spcBef>
                <a:spcPts val="360"/>
              </a:spcBef>
              <a:spcAft>
                <a:spcPts val="0"/>
              </a:spcAft>
              <a:buClr>
                <a:schemeClr val="dk1"/>
              </a:buClr>
              <a:buSzPts val="1100"/>
              <a:buFont typeface="Arial"/>
              <a:buNone/>
            </a:pPr>
            <a:r>
              <a:t/>
            </a:r>
            <a:endParaRPr b="0"/>
          </a:p>
          <a:p>
            <a:pPr indent="0" lvl="0" marL="0" rtl="0" algn="l">
              <a:spcBef>
                <a:spcPts val="360"/>
              </a:spcBef>
              <a:spcAft>
                <a:spcPts val="0"/>
              </a:spcAft>
              <a:buNone/>
            </a:pPr>
            <a:r>
              <a:t/>
            </a:r>
            <a:endParaRPr/>
          </a:p>
        </p:txBody>
      </p:sp>
      <p:sp>
        <p:nvSpPr>
          <p:cNvPr id="227" name="Google Shape;227;g29594a2e15d_0_14"/>
          <p:cNvSpPr txBox="1"/>
          <p:nvPr>
            <p:ph idx="12" type="sldNum"/>
          </p:nvPr>
        </p:nvSpPr>
        <p:spPr>
          <a:xfrm>
            <a:off x="6553200" y="6553200"/>
            <a:ext cx="2133600" cy="2634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g29594a2e15d_0_437"/>
          <p:cNvSpPr txBox="1"/>
          <p:nvPr>
            <p:ph type="title"/>
          </p:nvPr>
        </p:nvSpPr>
        <p:spPr>
          <a:xfrm>
            <a:off x="1447800" y="381000"/>
            <a:ext cx="7391400" cy="762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Hyperparameters</a:t>
            </a:r>
            <a:endParaRPr/>
          </a:p>
        </p:txBody>
      </p:sp>
      <p:sp>
        <p:nvSpPr>
          <p:cNvPr id="234" name="Google Shape;234;g29594a2e15d_0_437"/>
          <p:cNvSpPr txBox="1"/>
          <p:nvPr>
            <p:ph idx="1" type="body"/>
          </p:nvPr>
        </p:nvSpPr>
        <p:spPr>
          <a:xfrm>
            <a:off x="304800" y="1447800"/>
            <a:ext cx="8534400" cy="5029200"/>
          </a:xfrm>
          <a:prstGeom prst="rect">
            <a:avLst/>
          </a:prstGeom>
        </p:spPr>
        <p:txBody>
          <a:bodyPr anchorCtr="0" anchor="t" bIns="45700" lIns="91425" spcFirstLastPara="1" rIns="91425" wrap="square" tIns="45700">
            <a:noAutofit/>
          </a:bodyPr>
          <a:lstStyle/>
          <a:p>
            <a:pPr indent="-342900" lvl="0" marL="457200" rtl="0" algn="l">
              <a:spcBef>
                <a:spcPts val="360"/>
              </a:spcBef>
              <a:spcAft>
                <a:spcPts val="0"/>
              </a:spcAft>
              <a:buSzPts val="1800"/>
              <a:buChar char="▪"/>
            </a:pPr>
            <a:r>
              <a:rPr b="0" lang="en-US"/>
              <a:t>Optimizer : Adam</a:t>
            </a:r>
            <a:endParaRPr b="0"/>
          </a:p>
          <a:p>
            <a:pPr indent="-342900" lvl="0" marL="457200" rtl="0" algn="l">
              <a:spcBef>
                <a:spcPts val="1000"/>
              </a:spcBef>
              <a:spcAft>
                <a:spcPts val="0"/>
              </a:spcAft>
              <a:buSzPts val="1800"/>
              <a:buChar char="▪"/>
            </a:pPr>
            <a:r>
              <a:rPr b="0" lang="en-US"/>
              <a:t>Learning rate : 0.0001</a:t>
            </a:r>
            <a:endParaRPr b="0"/>
          </a:p>
          <a:p>
            <a:pPr indent="-342900" lvl="0" marL="457200" rtl="0" algn="l">
              <a:spcBef>
                <a:spcPts val="1000"/>
              </a:spcBef>
              <a:spcAft>
                <a:spcPts val="0"/>
              </a:spcAft>
              <a:buSzPts val="1800"/>
              <a:buChar char="▪"/>
            </a:pPr>
            <a:r>
              <a:rPr b="0" lang="en-US"/>
              <a:t>Weight decay : 0.0005</a:t>
            </a:r>
            <a:endParaRPr b="0"/>
          </a:p>
          <a:p>
            <a:pPr indent="-342900" lvl="0" marL="457200" rtl="0" algn="l">
              <a:spcBef>
                <a:spcPts val="1000"/>
              </a:spcBef>
              <a:spcAft>
                <a:spcPts val="0"/>
              </a:spcAft>
              <a:buSzPts val="1800"/>
              <a:buChar char="▪"/>
            </a:pPr>
            <a:r>
              <a:rPr b="0" lang="en-US"/>
              <a:t>Epochs : 100</a:t>
            </a:r>
            <a:endParaRPr b="0"/>
          </a:p>
          <a:p>
            <a:pPr indent="-342900" lvl="0" marL="457200" rtl="0" algn="l">
              <a:spcBef>
                <a:spcPts val="1000"/>
              </a:spcBef>
              <a:spcAft>
                <a:spcPts val="0"/>
              </a:spcAft>
              <a:buSzPts val="1800"/>
              <a:buChar char="▪"/>
            </a:pPr>
            <a:r>
              <a:rPr b="0" lang="en-US"/>
              <a:t>Batch size : 24</a:t>
            </a:r>
            <a:endParaRPr b="0"/>
          </a:p>
          <a:p>
            <a:pPr indent="-342900" lvl="0" marL="457200" rtl="0" algn="l">
              <a:spcBef>
                <a:spcPts val="1000"/>
              </a:spcBef>
              <a:spcAft>
                <a:spcPts val="0"/>
              </a:spcAft>
              <a:buSzPts val="1800"/>
              <a:buChar char="▪"/>
            </a:pPr>
            <a:r>
              <a:rPr b="0" lang="en-US"/>
              <a:t>Dropout rate : 0.3</a:t>
            </a:r>
            <a:endParaRPr b="0"/>
          </a:p>
          <a:p>
            <a:pPr indent="0" lvl="0" marL="0" rtl="0" algn="l">
              <a:spcBef>
                <a:spcPts val="1000"/>
              </a:spcBef>
              <a:spcAft>
                <a:spcPts val="0"/>
              </a:spcAft>
              <a:buNone/>
            </a:pPr>
            <a:r>
              <a:t/>
            </a:r>
            <a:endParaRPr/>
          </a:p>
        </p:txBody>
      </p:sp>
      <p:sp>
        <p:nvSpPr>
          <p:cNvPr id="235" name="Google Shape;235;g29594a2e15d_0_437"/>
          <p:cNvSpPr txBox="1"/>
          <p:nvPr>
            <p:ph idx="12" type="sldNum"/>
          </p:nvPr>
        </p:nvSpPr>
        <p:spPr>
          <a:xfrm>
            <a:off x="6553200" y="6553200"/>
            <a:ext cx="2133600" cy="2634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29594a2e15d_0_21"/>
          <p:cNvSpPr txBox="1"/>
          <p:nvPr>
            <p:ph type="title"/>
          </p:nvPr>
        </p:nvSpPr>
        <p:spPr>
          <a:xfrm>
            <a:off x="1447800" y="381000"/>
            <a:ext cx="7391400" cy="762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Mass Classification</a:t>
            </a:r>
            <a:endParaRPr/>
          </a:p>
        </p:txBody>
      </p:sp>
      <p:sp>
        <p:nvSpPr>
          <p:cNvPr id="242" name="Google Shape;242;g29594a2e15d_0_21"/>
          <p:cNvSpPr txBox="1"/>
          <p:nvPr>
            <p:ph idx="1" type="body"/>
          </p:nvPr>
        </p:nvSpPr>
        <p:spPr>
          <a:xfrm>
            <a:off x="304800" y="1447800"/>
            <a:ext cx="8534400" cy="50292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0" lang="en-US"/>
              <a:t>A simplified version of AlexNet was used.</a:t>
            </a:r>
            <a:endParaRPr b="0"/>
          </a:p>
          <a:p>
            <a:pPr indent="0" lvl="0" marL="0" rtl="0" algn="l">
              <a:spcBef>
                <a:spcPts val="360"/>
              </a:spcBef>
              <a:spcAft>
                <a:spcPts val="0"/>
              </a:spcAft>
              <a:buNone/>
            </a:pPr>
            <a:r>
              <a:t/>
            </a:r>
            <a:endParaRPr/>
          </a:p>
        </p:txBody>
      </p:sp>
      <p:sp>
        <p:nvSpPr>
          <p:cNvPr id="243" name="Google Shape;243;g29594a2e15d_0_21"/>
          <p:cNvSpPr txBox="1"/>
          <p:nvPr>
            <p:ph idx="12" type="sldNum"/>
          </p:nvPr>
        </p:nvSpPr>
        <p:spPr>
          <a:xfrm>
            <a:off x="6553200" y="6553200"/>
            <a:ext cx="2133600" cy="2634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244" name="Google Shape;244;g29594a2e15d_0_21"/>
          <p:cNvPicPr preferRelativeResize="0"/>
          <p:nvPr/>
        </p:nvPicPr>
        <p:blipFill>
          <a:blip r:embed="rId3">
            <a:alphaModFix/>
          </a:blip>
          <a:stretch>
            <a:fillRect/>
          </a:stretch>
        </p:blipFill>
        <p:spPr>
          <a:xfrm>
            <a:off x="352300" y="2837400"/>
            <a:ext cx="8334499" cy="34764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29594a2e15d_0_444"/>
          <p:cNvSpPr txBox="1"/>
          <p:nvPr>
            <p:ph type="title"/>
          </p:nvPr>
        </p:nvSpPr>
        <p:spPr>
          <a:xfrm>
            <a:off x="1447800" y="381000"/>
            <a:ext cx="7391400" cy="762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Hyperparameters</a:t>
            </a:r>
            <a:endParaRPr/>
          </a:p>
        </p:txBody>
      </p:sp>
      <p:sp>
        <p:nvSpPr>
          <p:cNvPr id="251" name="Google Shape;251;g29594a2e15d_0_444"/>
          <p:cNvSpPr txBox="1"/>
          <p:nvPr>
            <p:ph idx="1" type="body"/>
          </p:nvPr>
        </p:nvSpPr>
        <p:spPr>
          <a:xfrm>
            <a:off x="304800" y="1447800"/>
            <a:ext cx="8534400" cy="5029200"/>
          </a:xfrm>
          <a:prstGeom prst="rect">
            <a:avLst/>
          </a:prstGeom>
        </p:spPr>
        <p:txBody>
          <a:bodyPr anchorCtr="0" anchor="t" bIns="45700" lIns="91425" spcFirstLastPara="1" rIns="91425" wrap="square" tIns="45700">
            <a:noAutofit/>
          </a:bodyPr>
          <a:lstStyle/>
          <a:p>
            <a:pPr indent="-342900" lvl="0" marL="457200" rtl="0" algn="l">
              <a:spcBef>
                <a:spcPts val="360"/>
              </a:spcBef>
              <a:spcAft>
                <a:spcPts val="0"/>
              </a:spcAft>
              <a:buSzPts val="1800"/>
              <a:buChar char="▪"/>
            </a:pPr>
            <a:r>
              <a:rPr b="0" lang="en-US"/>
              <a:t>Optimizer : Adam</a:t>
            </a:r>
            <a:endParaRPr b="0"/>
          </a:p>
          <a:p>
            <a:pPr indent="-342900" lvl="0" marL="457200" rtl="0" algn="l">
              <a:spcBef>
                <a:spcPts val="1000"/>
              </a:spcBef>
              <a:spcAft>
                <a:spcPts val="0"/>
              </a:spcAft>
              <a:buSzPts val="1800"/>
              <a:buChar char="▪"/>
            </a:pPr>
            <a:r>
              <a:rPr b="0" lang="en-US"/>
              <a:t>Learning Rate : 0.001</a:t>
            </a:r>
            <a:endParaRPr b="0"/>
          </a:p>
          <a:p>
            <a:pPr indent="-342900" lvl="0" marL="457200" rtl="0" algn="l">
              <a:spcBef>
                <a:spcPts val="1000"/>
              </a:spcBef>
              <a:spcAft>
                <a:spcPts val="0"/>
              </a:spcAft>
              <a:buSzPts val="1800"/>
              <a:buChar char="▪"/>
            </a:pPr>
            <a:r>
              <a:rPr b="0" lang="en-US"/>
              <a:t>Epochs : 100</a:t>
            </a:r>
            <a:endParaRPr b="0"/>
          </a:p>
          <a:p>
            <a:pPr indent="-342900" lvl="0" marL="457200" rtl="0" algn="l">
              <a:spcBef>
                <a:spcPts val="1000"/>
              </a:spcBef>
              <a:spcAft>
                <a:spcPts val="0"/>
              </a:spcAft>
              <a:buSzPts val="1800"/>
              <a:buChar char="▪"/>
            </a:pPr>
            <a:r>
              <a:rPr b="0" lang="en-US"/>
              <a:t>Batch size : 20</a:t>
            </a:r>
            <a:endParaRPr b="0"/>
          </a:p>
          <a:p>
            <a:pPr indent="-342900" lvl="0" marL="457200" rtl="0" algn="l">
              <a:spcBef>
                <a:spcPts val="1000"/>
              </a:spcBef>
              <a:spcAft>
                <a:spcPts val="0"/>
              </a:spcAft>
              <a:buSzPts val="1800"/>
              <a:buChar char="▪"/>
            </a:pPr>
            <a:r>
              <a:rPr b="0" lang="en-US"/>
              <a:t>Loss function : Weighted cross-entropy</a:t>
            </a:r>
            <a:endParaRPr b="0"/>
          </a:p>
          <a:p>
            <a:pPr indent="-342900" lvl="0" marL="457200" rtl="0" algn="l">
              <a:spcBef>
                <a:spcPts val="1000"/>
              </a:spcBef>
              <a:spcAft>
                <a:spcPts val="0"/>
              </a:spcAft>
              <a:buSzPts val="1800"/>
              <a:buChar char="▪"/>
            </a:pPr>
            <a:r>
              <a:rPr b="0" lang="en-US"/>
              <a:t>Dropout rate : 0.5</a:t>
            </a:r>
            <a:endParaRPr b="0"/>
          </a:p>
          <a:p>
            <a:pPr indent="0" lvl="0" marL="0" rtl="0" algn="l">
              <a:spcBef>
                <a:spcPts val="1000"/>
              </a:spcBef>
              <a:spcAft>
                <a:spcPts val="0"/>
              </a:spcAft>
              <a:buNone/>
            </a:pPr>
            <a:r>
              <a:t/>
            </a:r>
            <a:endParaRPr/>
          </a:p>
        </p:txBody>
      </p:sp>
      <p:sp>
        <p:nvSpPr>
          <p:cNvPr id="252" name="Google Shape;252;g29594a2e15d_0_444"/>
          <p:cNvSpPr txBox="1"/>
          <p:nvPr>
            <p:ph idx="12" type="sldNum"/>
          </p:nvPr>
        </p:nvSpPr>
        <p:spPr>
          <a:xfrm>
            <a:off x="6553200" y="6553200"/>
            <a:ext cx="2133600" cy="2634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29594a2e15d_0_42"/>
          <p:cNvSpPr txBox="1"/>
          <p:nvPr>
            <p:ph type="title"/>
          </p:nvPr>
        </p:nvSpPr>
        <p:spPr>
          <a:xfrm>
            <a:off x="1447800" y="381000"/>
            <a:ext cx="7391400" cy="762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Experiment Setting</a:t>
            </a:r>
            <a:endParaRPr/>
          </a:p>
        </p:txBody>
      </p:sp>
      <p:sp>
        <p:nvSpPr>
          <p:cNvPr id="259" name="Google Shape;259;g29594a2e15d_0_42"/>
          <p:cNvSpPr txBox="1"/>
          <p:nvPr>
            <p:ph idx="1" type="body"/>
          </p:nvPr>
        </p:nvSpPr>
        <p:spPr>
          <a:xfrm>
            <a:off x="304800" y="1447800"/>
            <a:ext cx="8534400" cy="5029200"/>
          </a:xfrm>
          <a:prstGeom prst="rect">
            <a:avLst/>
          </a:prstGeom>
        </p:spPr>
        <p:txBody>
          <a:bodyPr anchorCtr="0" anchor="t" bIns="45700" lIns="91425" spcFirstLastPara="1" rIns="91425" wrap="square" tIns="45700">
            <a:noAutofit/>
          </a:bodyPr>
          <a:lstStyle/>
          <a:p>
            <a:pPr indent="-342900" lvl="0" marL="457200" rtl="0" algn="l">
              <a:spcBef>
                <a:spcPts val="360"/>
              </a:spcBef>
              <a:spcAft>
                <a:spcPts val="0"/>
              </a:spcAft>
              <a:buSzPts val="1800"/>
              <a:buChar char="▪"/>
            </a:pPr>
            <a:r>
              <a:rPr lang="en-US"/>
              <a:t>For each stage,</a:t>
            </a:r>
            <a:endParaRPr/>
          </a:p>
          <a:p>
            <a:pPr indent="-342900" lvl="1" marL="914400" rtl="0" algn="l">
              <a:spcBef>
                <a:spcPts val="0"/>
              </a:spcBef>
              <a:spcAft>
                <a:spcPts val="0"/>
              </a:spcAft>
              <a:buSzPts val="1800"/>
              <a:buChar char="–"/>
            </a:pPr>
            <a:r>
              <a:rPr lang="en-US"/>
              <a:t>4-fold cross validation was used</a:t>
            </a:r>
            <a:endParaRPr/>
          </a:p>
          <a:p>
            <a:pPr indent="-342900" lvl="0" marL="457200" rtl="0" algn="l">
              <a:spcBef>
                <a:spcPts val="1000"/>
              </a:spcBef>
              <a:spcAft>
                <a:spcPts val="0"/>
              </a:spcAft>
              <a:buSzPts val="1800"/>
              <a:buChar char="▪"/>
            </a:pPr>
            <a:r>
              <a:rPr lang="en-US"/>
              <a:t>R</a:t>
            </a:r>
            <a:r>
              <a:rPr lang="en-US"/>
              <a:t>andomly divided the augmented dataset into,</a:t>
            </a:r>
            <a:endParaRPr/>
          </a:p>
          <a:p>
            <a:pPr indent="-342900" lvl="1" marL="914400" rtl="0" algn="l">
              <a:spcBef>
                <a:spcPts val="1000"/>
              </a:spcBef>
              <a:spcAft>
                <a:spcPts val="0"/>
              </a:spcAft>
              <a:buSzPts val="1800"/>
              <a:buChar char="–"/>
            </a:pPr>
            <a:r>
              <a:rPr lang="en-US"/>
              <a:t>75% </a:t>
            </a:r>
            <a:r>
              <a:rPr lang="en-US"/>
              <a:t>for training</a:t>
            </a:r>
            <a:r>
              <a:rPr lang="en-US"/>
              <a:t> (216 benign and 456 malignant)</a:t>
            </a:r>
            <a:endParaRPr/>
          </a:p>
          <a:p>
            <a:pPr indent="-342900" lvl="1" marL="914400" rtl="0" algn="l">
              <a:spcBef>
                <a:spcPts val="0"/>
              </a:spcBef>
              <a:spcAft>
                <a:spcPts val="0"/>
              </a:spcAft>
              <a:buSzPts val="1800"/>
              <a:buChar char="–"/>
            </a:pPr>
            <a:r>
              <a:rPr lang="en-US"/>
              <a:t>6.25% </a:t>
            </a:r>
            <a:r>
              <a:rPr lang="en-US"/>
              <a:t>for validation </a:t>
            </a:r>
            <a:r>
              <a:rPr lang="en-US"/>
              <a:t>(18 benign and 38 malignant)</a:t>
            </a:r>
            <a:endParaRPr/>
          </a:p>
          <a:p>
            <a:pPr indent="-342900" lvl="1" marL="914400" rtl="0" algn="l">
              <a:spcBef>
                <a:spcPts val="0"/>
              </a:spcBef>
              <a:spcAft>
                <a:spcPts val="0"/>
              </a:spcAft>
              <a:buSzPts val="1800"/>
              <a:buChar char="–"/>
            </a:pPr>
            <a:r>
              <a:rPr lang="en-US"/>
              <a:t>18.75% </a:t>
            </a:r>
            <a:r>
              <a:rPr lang="en-US"/>
              <a:t>or testing </a:t>
            </a:r>
            <a:r>
              <a:rPr lang="en-US"/>
              <a:t>(54 benign and 114 malignant)</a:t>
            </a:r>
            <a:endParaRPr/>
          </a:p>
        </p:txBody>
      </p:sp>
      <p:sp>
        <p:nvSpPr>
          <p:cNvPr id="260" name="Google Shape;260;g29594a2e15d_0_42"/>
          <p:cNvSpPr txBox="1"/>
          <p:nvPr>
            <p:ph idx="12" type="sldNum"/>
          </p:nvPr>
        </p:nvSpPr>
        <p:spPr>
          <a:xfrm>
            <a:off x="6553200" y="6553200"/>
            <a:ext cx="2133600" cy="2634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29594a2e15d_0_49"/>
          <p:cNvSpPr txBox="1"/>
          <p:nvPr>
            <p:ph type="title"/>
          </p:nvPr>
        </p:nvSpPr>
        <p:spPr>
          <a:xfrm>
            <a:off x="1447800" y="381000"/>
            <a:ext cx="7391400" cy="762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Evaluation Metrices</a:t>
            </a:r>
            <a:endParaRPr/>
          </a:p>
        </p:txBody>
      </p:sp>
      <p:sp>
        <p:nvSpPr>
          <p:cNvPr id="267" name="Google Shape;267;g29594a2e15d_0_49"/>
          <p:cNvSpPr txBox="1"/>
          <p:nvPr>
            <p:ph idx="1" type="body"/>
          </p:nvPr>
        </p:nvSpPr>
        <p:spPr>
          <a:xfrm>
            <a:off x="304800" y="1447800"/>
            <a:ext cx="8534400" cy="50292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b="0"/>
          </a:p>
          <a:p>
            <a:pPr indent="0" lvl="0" marL="0" rtl="0" algn="l">
              <a:spcBef>
                <a:spcPts val="360"/>
              </a:spcBef>
              <a:spcAft>
                <a:spcPts val="0"/>
              </a:spcAft>
              <a:buNone/>
            </a:pPr>
            <a:r>
              <a:t/>
            </a:r>
            <a:endParaRPr b="0"/>
          </a:p>
          <a:p>
            <a:pPr indent="0" lvl="0" marL="0" rtl="0" algn="l">
              <a:spcBef>
                <a:spcPts val="360"/>
              </a:spcBef>
              <a:spcAft>
                <a:spcPts val="0"/>
              </a:spcAft>
              <a:buNone/>
            </a:pPr>
            <a:r>
              <a:t/>
            </a:r>
            <a:endParaRPr b="0"/>
          </a:p>
          <a:p>
            <a:pPr indent="0" lvl="0" marL="0" rtl="0" algn="l">
              <a:spcBef>
                <a:spcPts val="360"/>
              </a:spcBef>
              <a:spcAft>
                <a:spcPts val="0"/>
              </a:spcAft>
              <a:buNone/>
            </a:pPr>
            <a:r>
              <a:t/>
            </a:r>
            <a:endParaRPr b="0"/>
          </a:p>
          <a:p>
            <a:pPr indent="0" lvl="0" marL="0" rtl="0" algn="l">
              <a:spcBef>
                <a:spcPts val="360"/>
              </a:spcBef>
              <a:spcAft>
                <a:spcPts val="0"/>
              </a:spcAft>
              <a:buNone/>
            </a:pPr>
            <a:r>
              <a:t/>
            </a:r>
            <a:endParaRPr b="0"/>
          </a:p>
          <a:p>
            <a:pPr indent="0" lvl="0" marL="0" rtl="0" algn="l">
              <a:spcBef>
                <a:spcPts val="360"/>
              </a:spcBef>
              <a:spcAft>
                <a:spcPts val="0"/>
              </a:spcAft>
              <a:buNone/>
            </a:pPr>
            <a:r>
              <a:t/>
            </a:r>
            <a:endParaRPr b="0"/>
          </a:p>
          <a:p>
            <a:pPr indent="0" lvl="0" marL="0" rtl="0" algn="l">
              <a:spcBef>
                <a:spcPts val="360"/>
              </a:spcBef>
              <a:spcAft>
                <a:spcPts val="0"/>
              </a:spcAft>
              <a:buNone/>
            </a:pPr>
            <a:r>
              <a:t/>
            </a:r>
            <a:endParaRPr b="0"/>
          </a:p>
          <a:p>
            <a:pPr indent="0" lvl="0" marL="0" rtl="0" algn="l">
              <a:spcBef>
                <a:spcPts val="360"/>
              </a:spcBef>
              <a:spcAft>
                <a:spcPts val="0"/>
              </a:spcAft>
              <a:buNone/>
            </a:pPr>
            <a:r>
              <a:t/>
            </a:r>
            <a:endParaRPr b="0"/>
          </a:p>
          <a:p>
            <a:pPr indent="0" lvl="0" marL="0" rtl="0" algn="l">
              <a:spcBef>
                <a:spcPts val="360"/>
              </a:spcBef>
              <a:spcAft>
                <a:spcPts val="0"/>
              </a:spcAft>
              <a:buNone/>
            </a:pPr>
            <a:r>
              <a:t/>
            </a:r>
            <a:endParaRPr b="0"/>
          </a:p>
          <a:p>
            <a:pPr indent="0" lvl="0" marL="0" rtl="0" algn="l">
              <a:spcBef>
                <a:spcPts val="360"/>
              </a:spcBef>
              <a:spcAft>
                <a:spcPts val="0"/>
              </a:spcAft>
              <a:buNone/>
            </a:pPr>
            <a:r>
              <a:t/>
            </a:r>
            <a:endParaRPr b="0" sz="1800"/>
          </a:p>
          <a:p>
            <a:pPr indent="0" lvl="0" marL="0" rtl="0" algn="l">
              <a:spcBef>
                <a:spcPts val="360"/>
              </a:spcBef>
              <a:spcAft>
                <a:spcPts val="0"/>
              </a:spcAft>
              <a:buNone/>
            </a:pPr>
            <a:r>
              <a:rPr b="0" lang="en-US" sz="1800"/>
              <a:t>Matthew</a:t>
            </a:r>
            <a:r>
              <a:rPr b="0" lang="en-US" sz="1800"/>
              <a:t> Correlation </a:t>
            </a:r>
            <a:r>
              <a:rPr b="0" lang="en-US" sz="1800"/>
              <a:t>Coefficient </a:t>
            </a:r>
            <a:r>
              <a:rPr b="0" lang="en-US" sz="1800"/>
              <a:t>(MCC) is used as a balanced measure of the quality of classifications even if the classes are in different sizes, counting in true and false positives and negatives</a:t>
            </a:r>
            <a:endParaRPr b="0" sz="1800"/>
          </a:p>
        </p:txBody>
      </p:sp>
      <p:sp>
        <p:nvSpPr>
          <p:cNvPr id="268" name="Google Shape;268;g29594a2e15d_0_49"/>
          <p:cNvSpPr txBox="1"/>
          <p:nvPr>
            <p:ph idx="12" type="sldNum"/>
          </p:nvPr>
        </p:nvSpPr>
        <p:spPr>
          <a:xfrm>
            <a:off x="6553200" y="6553200"/>
            <a:ext cx="2133600" cy="2634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269" name="Google Shape;269;g29594a2e15d_0_49"/>
          <p:cNvPicPr preferRelativeResize="0"/>
          <p:nvPr/>
        </p:nvPicPr>
        <p:blipFill>
          <a:blip r:embed="rId3">
            <a:alphaModFix/>
          </a:blip>
          <a:stretch>
            <a:fillRect/>
          </a:stretch>
        </p:blipFill>
        <p:spPr>
          <a:xfrm>
            <a:off x="446727" y="1447800"/>
            <a:ext cx="4812800" cy="3854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2952e815471_0_0"/>
          <p:cNvSpPr txBox="1"/>
          <p:nvPr>
            <p:ph type="title"/>
          </p:nvPr>
        </p:nvSpPr>
        <p:spPr>
          <a:xfrm>
            <a:off x="1447800" y="381000"/>
            <a:ext cx="7391400" cy="762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Introduction</a:t>
            </a:r>
            <a:endParaRPr/>
          </a:p>
        </p:txBody>
      </p:sp>
      <p:sp>
        <p:nvSpPr>
          <p:cNvPr id="127" name="Google Shape;127;g2952e815471_0_0"/>
          <p:cNvSpPr txBox="1"/>
          <p:nvPr>
            <p:ph idx="1" type="body"/>
          </p:nvPr>
        </p:nvSpPr>
        <p:spPr>
          <a:xfrm>
            <a:off x="304800" y="1447800"/>
            <a:ext cx="8534400" cy="5029200"/>
          </a:xfrm>
          <a:prstGeom prst="rect">
            <a:avLst/>
          </a:prstGeom>
        </p:spPr>
        <p:txBody>
          <a:bodyPr anchorCtr="0" anchor="t" bIns="45700" lIns="91425" spcFirstLastPara="1" rIns="91425" wrap="square" tIns="45700">
            <a:noAutofit/>
          </a:bodyPr>
          <a:lstStyle/>
          <a:p>
            <a:pPr indent="-342900" lvl="0" marL="457200" rtl="0" algn="l">
              <a:spcBef>
                <a:spcPts val="360"/>
              </a:spcBef>
              <a:spcAft>
                <a:spcPts val="0"/>
              </a:spcAft>
              <a:buSzPts val="1800"/>
              <a:buChar char="▪"/>
            </a:pPr>
            <a:r>
              <a:rPr b="0" lang="en-US"/>
              <a:t>This is part 2 of the 3 part framework previously presented</a:t>
            </a:r>
            <a:endParaRPr b="0"/>
          </a:p>
          <a:p>
            <a:pPr indent="-342900" lvl="0" marL="457200" rtl="0" algn="l">
              <a:spcBef>
                <a:spcPts val="1000"/>
              </a:spcBef>
              <a:spcAft>
                <a:spcPts val="0"/>
              </a:spcAft>
              <a:buSzPts val="1800"/>
              <a:buChar char="▪"/>
            </a:pPr>
            <a:r>
              <a:rPr b="0" lang="en-US"/>
              <a:t>Challenge presented by the issue of quite a few masses having ambiguous boundaries between the mass and background tissue</a:t>
            </a:r>
            <a:endParaRPr b="0"/>
          </a:p>
          <a:p>
            <a:pPr indent="-342900" lvl="0" marL="457200" rtl="0" algn="l">
              <a:spcBef>
                <a:spcPts val="1000"/>
              </a:spcBef>
              <a:spcAft>
                <a:spcPts val="1000"/>
              </a:spcAft>
              <a:buSzPts val="1800"/>
              <a:buChar char="▪"/>
            </a:pPr>
            <a:r>
              <a:rPr b="0" lang="en-US"/>
              <a:t>This paper proposes their own methods for detection, segmentation, and classification</a:t>
            </a:r>
            <a:endParaRPr b="0"/>
          </a:p>
        </p:txBody>
      </p:sp>
      <p:sp>
        <p:nvSpPr>
          <p:cNvPr id="128" name="Google Shape;128;g2952e815471_0_0"/>
          <p:cNvSpPr txBox="1"/>
          <p:nvPr>
            <p:ph idx="12" type="sldNum"/>
          </p:nvPr>
        </p:nvSpPr>
        <p:spPr>
          <a:xfrm>
            <a:off x="6553200" y="6553200"/>
            <a:ext cx="2133600" cy="2634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g29594a2e15d_0_78"/>
          <p:cNvSpPr txBox="1"/>
          <p:nvPr>
            <p:ph type="title"/>
          </p:nvPr>
        </p:nvSpPr>
        <p:spPr>
          <a:xfrm>
            <a:off x="1447800" y="381000"/>
            <a:ext cx="7391400" cy="762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Results - </a:t>
            </a:r>
            <a:r>
              <a:rPr lang="en-US">
                <a:solidFill>
                  <a:schemeClr val="dk1"/>
                </a:solidFill>
              </a:rPr>
              <a:t>Mass Detection </a:t>
            </a:r>
            <a:endParaRPr/>
          </a:p>
        </p:txBody>
      </p:sp>
      <p:sp>
        <p:nvSpPr>
          <p:cNvPr id="276" name="Google Shape;276;g29594a2e15d_0_78"/>
          <p:cNvSpPr txBox="1"/>
          <p:nvPr>
            <p:ph idx="1" type="body"/>
          </p:nvPr>
        </p:nvSpPr>
        <p:spPr>
          <a:xfrm>
            <a:off x="280363" y="1406175"/>
            <a:ext cx="8534400" cy="5029200"/>
          </a:xfrm>
          <a:prstGeom prst="rect">
            <a:avLst/>
          </a:prstGeom>
        </p:spPr>
        <p:txBody>
          <a:bodyPr anchorCtr="0" anchor="t" bIns="45700" lIns="91425" spcFirstLastPara="1" rIns="91425" wrap="square" tIns="45700">
            <a:noAutofit/>
          </a:bodyPr>
          <a:lstStyle/>
          <a:p>
            <a:pPr indent="-342900" lvl="0" marL="457200" rtl="0" algn="l">
              <a:spcBef>
                <a:spcPts val="360"/>
              </a:spcBef>
              <a:spcAft>
                <a:spcPts val="0"/>
              </a:spcAft>
              <a:buSzPts val="1800"/>
              <a:buChar char="▪"/>
            </a:pPr>
            <a:r>
              <a:rPr b="0" lang="en-US"/>
              <a:t>T</a:t>
            </a:r>
            <a:r>
              <a:rPr b="0" lang="en-US"/>
              <a:t>he detected regions are considered to be correct when ≥ IoU 50%.</a:t>
            </a:r>
            <a:endParaRPr b="0"/>
          </a:p>
        </p:txBody>
      </p:sp>
      <p:sp>
        <p:nvSpPr>
          <p:cNvPr id="277" name="Google Shape;277;g29594a2e15d_0_78"/>
          <p:cNvSpPr txBox="1"/>
          <p:nvPr>
            <p:ph idx="12" type="sldNum"/>
          </p:nvPr>
        </p:nvSpPr>
        <p:spPr>
          <a:xfrm>
            <a:off x="6553200" y="6553200"/>
            <a:ext cx="2133600" cy="2634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278" name="Google Shape;278;g29594a2e15d_0_78"/>
          <p:cNvPicPr preferRelativeResize="0"/>
          <p:nvPr/>
        </p:nvPicPr>
        <p:blipFill rotWithShape="1">
          <a:blip r:embed="rId3">
            <a:alphaModFix/>
          </a:blip>
          <a:srcRect b="0" l="0" r="0" t="2922"/>
          <a:stretch/>
        </p:blipFill>
        <p:spPr>
          <a:xfrm>
            <a:off x="188563" y="3625675"/>
            <a:ext cx="8766876" cy="20711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g29594a2e15d_0_219"/>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a:solidFill>
                  <a:schemeClr val="dk1"/>
                </a:solidFill>
              </a:rPr>
              <a:t>Results - Mass Detection </a:t>
            </a:r>
            <a:endParaRPr>
              <a:solidFill>
                <a:schemeClr val="dk1"/>
              </a:solidFill>
            </a:endParaRPr>
          </a:p>
          <a:p>
            <a:pPr indent="0" lvl="0" marL="0" rtl="0" algn="ctr">
              <a:lnSpc>
                <a:spcPct val="90000"/>
              </a:lnSpc>
              <a:spcBef>
                <a:spcPts val="0"/>
              </a:spcBef>
              <a:spcAft>
                <a:spcPts val="0"/>
              </a:spcAft>
              <a:buSzPts val="1400"/>
              <a:buNone/>
            </a:pPr>
            <a:r>
              <a:t/>
            </a:r>
            <a:endParaRPr/>
          </a:p>
        </p:txBody>
      </p:sp>
      <p:sp>
        <p:nvSpPr>
          <p:cNvPr id="285" name="Google Shape;285;g29594a2e15d_0_219"/>
          <p:cNvSpPr txBox="1"/>
          <p:nvPr>
            <p:ph idx="1" type="body"/>
          </p:nvPr>
        </p:nvSpPr>
        <p:spPr>
          <a:xfrm>
            <a:off x="210613" y="1283300"/>
            <a:ext cx="8534400" cy="50292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360"/>
              </a:spcBef>
              <a:spcAft>
                <a:spcPts val="0"/>
              </a:spcAft>
              <a:buNone/>
            </a:pPr>
            <a:r>
              <a:t/>
            </a:r>
            <a:endParaRPr sz="1800"/>
          </a:p>
          <a:p>
            <a:pPr indent="0" lvl="0" marL="457200" rtl="0" algn="l">
              <a:lnSpc>
                <a:spcPct val="100000"/>
              </a:lnSpc>
              <a:spcBef>
                <a:spcPts val="360"/>
              </a:spcBef>
              <a:spcAft>
                <a:spcPts val="0"/>
              </a:spcAft>
              <a:buNone/>
            </a:pPr>
            <a:r>
              <a:t/>
            </a:r>
            <a:endParaRPr sz="1800"/>
          </a:p>
          <a:p>
            <a:pPr indent="0" lvl="0" marL="457200" rtl="0" algn="l">
              <a:lnSpc>
                <a:spcPct val="100000"/>
              </a:lnSpc>
              <a:spcBef>
                <a:spcPts val="360"/>
              </a:spcBef>
              <a:spcAft>
                <a:spcPts val="0"/>
              </a:spcAft>
              <a:buNone/>
            </a:pPr>
            <a:r>
              <a:t/>
            </a:r>
            <a:endParaRPr sz="1800"/>
          </a:p>
        </p:txBody>
      </p:sp>
      <p:sp>
        <p:nvSpPr>
          <p:cNvPr id="286" name="Google Shape;286;g29594a2e15d_0_219"/>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graphicFrame>
        <p:nvGraphicFramePr>
          <p:cNvPr id="287" name="Google Shape;287;g29594a2e15d_0_219"/>
          <p:cNvGraphicFramePr/>
          <p:nvPr/>
        </p:nvGraphicFramePr>
        <p:xfrm>
          <a:off x="481075" y="2133163"/>
          <a:ext cx="3000000" cy="3000000"/>
        </p:xfrm>
        <a:graphic>
          <a:graphicData uri="http://schemas.openxmlformats.org/drawingml/2006/table">
            <a:tbl>
              <a:tblPr>
                <a:noFill/>
                <a:tableStyleId>{F264EF39-B7C9-4BA5-B093-04648222F2B6}</a:tableStyleId>
              </a:tblPr>
              <a:tblGrid>
                <a:gridCol w="957650"/>
                <a:gridCol w="3380650"/>
                <a:gridCol w="1321775"/>
                <a:gridCol w="1373275"/>
                <a:gridCol w="1148475"/>
              </a:tblGrid>
              <a:tr h="38100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Ref.</a:t>
                      </a:r>
                      <a:endParaRPr b="1" sz="1400" u="none" cap="none" strike="noStrike"/>
                    </a:p>
                  </a:txBody>
                  <a:tcPr marT="91425" marB="91425" marR="91425" marL="91425">
                    <a:solidFill>
                      <a:srgbClr val="C9DAF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Method</a:t>
                      </a:r>
                      <a:endParaRPr b="1" sz="1400" u="none" cap="none" strike="noStrike"/>
                    </a:p>
                  </a:txBody>
                  <a:tcPr marT="91425" marB="91425" marR="91425" marL="91425">
                    <a:solidFill>
                      <a:srgbClr val="C9DAF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a:t>Dataset</a:t>
                      </a:r>
                      <a:endParaRPr b="1" sz="1400" u="none" cap="none" strike="noStrike"/>
                    </a:p>
                  </a:txBody>
                  <a:tcPr marT="91425" marB="91425" marR="91425" marL="91425">
                    <a:solidFill>
                      <a:srgbClr val="C9DAF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a:t>Testing time per image (seconds)</a:t>
                      </a:r>
                      <a:endParaRPr b="1" sz="1400" u="none" cap="none" strike="noStrike"/>
                    </a:p>
                  </a:txBody>
                  <a:tcPr marT="91425" marB="91425" marR="91425" marL="91425">
                    <a:solidFill>
                      <a:srgbClr val="C9DAF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a:t>Accuracy</a:t>
                      </a:r>
                      <a:endParaRPr b="1" sz="1400" u="none" cap="none" strike="noStrike"/>
                    </a:p>
                  </a:txBody>
                  <a:tcPr marT="91425" marB="91425" marR="91425" marL="91425">
                    <a:solidFill>
                      <a:srgbClr val="C9DAF8"/>
                    </a:solidFill>
                  </a:tcPr>
                </a:tc>
              </a:tr>
              <a:tr h="5753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[1], [2]</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a:t>Cascade Deep Learning and Random Forest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a:t>INbreast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a:t>39</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a:t>96.00</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a:t>
                      </a:r>
                      <a:r>
                        <a:rPr lang="en-US"/>
                        <a:t>3</a:t>
                      </a:r>
                      <a:r>
                        <a:rPr lang="en-US" sz="1400" u="none" cap="none" strike="noStrike"/>
                        <a: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a:t>Adaptive threshold with some machine learning techniques</a:t>
                      </a:r>
                      <a:endParaRPr sz="1400" u="none" cap="none" strike="noStrike"/>
                    </a:p>
                  </a:txBody>
                  <a:tcPr marT="91425" marB="91425" marR="91425" marL="91425"/>
                </a:tc>
                <a:tc>
                  <a:txBody>
                    <a:bodyPr/>
                    <a:lstStyle/>
                    <a:p>
                      <a:pPr indent="0" lvl="0" marL="0" rtl="0" algn="l">
                        <a:spcBef>
                          <a:spcPts val="0"/>
                        </a:spcBef>
                        <a:spcAft>
                          <a:spcPts val="0"/>
                        </a:spcAft>
                        <a:buClr>
                          <a:schemeClr val="dk1"/>
                        </a:buClr>
                        <a:buSzPts val="1400"/>
                        <a:buFont typeface="Arial"/>
                        <a:buNone/>
                      </a:pPr>
                      <a:r>
                        <a:rPr lang="en-US">
                          <a:solidFill>
                            <a:schemeClr val="dk1"/>
                          </a:solidFill>
                        </a:rPr>
                        <a:t>INbreast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a:t>108</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a:t>87.00</a:t>
                      </a:r>
                      <a:endParaRPr sz="1400" u="none" cap="none" strike="noStrike"/>
                    </a:p>
                  </a:txBody>
                  <a:tcPr marT="91425" marB="91425" marR="91425" marL="91425"/>
                </a:tc>
              </a:tr>
              <a:tr h="381000">
                <a:tc>
                  <a:txBody>
                    <a:bodyPr/>
                    <a:lstStyle/>
                    <a:p>
                      <a:pPr indent="0" lvl="0" marL="0" rtl="0" algn="l">
                        <a:spcBef>
                          <a:spcPts val="0"/>
                        </a:spcBef>
                        <a:spcAft>
                          <a:spcPts val="0"/>
                        </a:spcAft>
                        <a:buClr>
                          <a:schemeClr val="dk1"/>
                        </a:buClr>
                        <a:buSzPts val="1400"/>
                        <a:buFont typeface="Arial"/>
                        <a:buNone/>
                      </a:pPr>
                      <a:r>
                        <a:rPr lang="en-US">
                          <a:solidFill>
                            <a:schemeClr val="dk1"/>
                          </a:solidFill>
                        </a:rPr>
                        <a:t>Proposed</a:t>
                      </a:r>
                      <a:endParaRPr sz="1400" u="none" cap="none" strike="noStrike">
                        <a:solidFill>
                          <a:schemeClr val="dk1"/>
                        </a:solidFil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a:solidFill>
                            <a:schemeClr val="dk1"/>
                          </a:solidFill>
                        </a:rPr>
                        <a:t>Deep learning </a:t>
                      </a:r>
                      <a:endParaRPr sz="1400" u="none" cap="none" strike="noStrike"/>
                    </a:p>
                  </a:txBody>
                  <a:tcPr marT="91425" marB="91425" marR="91425" marL="91425"/>
                </a:tc>
                <a:tc>
                  <a:txBody>
                    <a:bodyPr/>
                    <a:lstStyle/>
                    <a:p>
                      <a:pPr indent="0" lvl="0" marL="0" rtl="0" algn="l">
                        <a:spcBef>
                          <a:spcPts val="0"/>
                        </a:spcBef>
                        <a:spcAft>
                          <a:spcPts val="0"/>
                        </a:spcAft>
                        <a:buClr>
                          <a:schemeClr val="dk1"/>
                        </a:buClr>
                        <a:buSzPts val="1400"/>
                        <a:buFont typeface="Arial"/>
                        <a:buNone/>
                      </a:pPr>
                      <a:r>
                        <a:rPr lang="en-US">
                          <a:solidFill>
                            <a:schemeClr val="dk1"/>
                          </a:solidFill>
                        </a:rPr>
                        <a:t>INbreast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a:t>3</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a:t>98.96</a:t>
                      </a:r>
                      <a:endParaRPr sz="1400" u="none" cap="none" strike="noStrike"/>
                    </a:p>
                  </a:txBody>
                  <a:tcPr marT="91425" marB="91425" marR="91425" marL="91425"/>
                </a:tc>
              </a:tr>
            </a:tbl>
          </a:graphicData>
        </a:graphic>
      </p:graphicFrame>
      <p:sp>
        <p:nvSpPr>
          <p:cNvPr id="288" name="Google Shape;288;g29594a2e15d_0_219"/>
          <p:cNvSpPr txBox="1"/>
          <p:nvPr/>
        </p:nvSpPr>
        <p:spPr>
          <a:xfrm>
            <a:off x="539425" y="4902588"/>
            <a:ext cx="7876800" cy="1319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References</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[1] </a:t>
            </a:r>
            <a:r>
              <a:rPr lang="en-US" sz="800"/>
              <a:t>N. Dhungel, G. Carneiro, A.P. Bradley, A deep learning approach for the analysis of masses in mammograms with minimal user intervention, Med. Image Anal. 37 (no. 1) (2017) 114–128.</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[2] </a:t>
            </a:r>
            <a:r>
              <a:rPr lang="en-US" sz="800"/>
              <a:t>G. Carneiro, J. Nascimento, A.P. Bradley, Automated analysis of unregistered multiview mammograms with deep learning, IEEE Trans. Med. Imaging 36 (no. 11) (2017) 2355–2365.</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[3] </a:t>
            </a:r>
            <a:r>
              <a:rPr lang="en-US" sz="800"/>
              <a:t>E. Kozegar, M. Soryani, B. Minaei, D. Inês, Assessment of a novel mass detection algorithm in mammograms, J. Cancer Res. Ther. (2013) 592–600.</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g29594a2e15d_0_85"/>
          <p:cNvSpPr txBox="1"/>
          <p:nvPr>
            <p:ph type="title"/>
          </p:nvPr>
        </p:nvSpPr>
        <p:spPr>
          <a:xfrm>
            <a:off x="1447800" y="381000"/>
            <a:ext cx="7391400" cy="762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Results - Mass Segmentation</a:t>
            </a:r>
            <a:endParaRPr/>
          </a:p>
        </p:txBody>
      </p:sp>
      <p:sp>
        <p:nvSpPr>
          <p:cNvPr id="295" name="Google Shape;295;g29594a2e15d_0_85"/>
          <p:cNvSpPr txBox="1"/>
          <p:nvPr>
            <p:ph idx="1" type="body"/>
          </p:nvPr>
        </p:nvSpPr>
        <p:spPr>
          <a:xfrm>
            <a:off x="304800" y="1447800"/>
            <a:ext cx="8534400" cy="50292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 </a:t>
            </a:r>
            <a:endParaRPr/>
          </a:p>
        </p:txBody>
      </p:sp>
      <p:sp>
        <p:nvSpPr>
          <p:cNvPr id="296" name="Google Shape;296;g29594a2e15d_0_85"/>
          <p:cNvSpPr txBox="1"/>
          <p:nvPr>
            <p:ph idx="12" type="sldNum"/>
          </p:nvPr>
        </p:nvSpPr>
        <p:spPr>
          <a:xfrm>
            <a:off x="6553200" y="6553200"/>
            <a:ext cx="2133600" cy="2634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297" name="Google Shape;297;g29594a2e15d_0_85"/>
          <p:cNvPicPr preferRelativeResize="0"/>
          <p:nvPr/>
        </p:nvPicPr>
        <p:blipFill>
          <a:blip r:embed="rId3">
            <a:alphaModFix/>
          </a:blip>
          <a:stretch>
            <a:fillRect/>
          </a:stretch>
        </p:blipFill>
        <p:spPr>
          <a:xfrm>
            <a:off x="2119788" y="1181100"/>
            <a:ext cx="4904416" cy="5334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g29594a2e15d_0_337"/>
          <p:cNvSpPr txBox="1"/>
          <p:nvPr>
            <p:ph type="title"/>
          </p:nvPr>
        </p:nvSpPr>
        <p:spPr>
          <a:xfrm>
            <a:off x="1447800" y="381000"/>
            <a:ext cx="7391400" cy="762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Results - Mass Classification</a:t>
            </a:r>
            <a:endParaRPr/>
          </a:p>
        </p:txBody>
      </p:sp>
      <p:sp>
        <p:nvSpPr>
          <p:cNvPr id="304" name="Google Shape;304;g29594a2e15d_0_337"/>
          <p:cNvSpPr txBox="1"/>
          <p:nvPr>
            <p:ph idx="1" type="body"/>
          </p:nvPr>
        </p:nvSpPr>
        <p:spPr>
          <a:xfrm>
            <a:off x="304800" y="1447800"/>
            <a:ext cx="8534400" cy="50292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 </a:t>
            </a:r>
            <a:endParaRPr/>
          </a:p>
        </p:txBody>
      </p:sp>
      <p:sp>
        <p:nvSpPr>
          <p:cNvPr id="305" name="Google Shape;305;g29594a2e15d_0_337"/>
          <p:cNvSpPr txBox="1"/>
          <p:nvPr>
            <p:ph idx="12" type="sldNum"/>
          </p:nvPr>
        </p:nvSpPr>
        <p:spPr>
          <a:xfrm>
            <a:off x="6553200" y="6553200"/>
            <a:ext cx="2133600" cy="2634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306" name="Google Shape;306;g29594a2e15d_0_337"/>
          <p:cNvPicPr preferRelativeResize="0"/>
          <p:nvPr/>
        </p:nvPicPr>
        <p:blipFill>
          <a:blip r:embed="rId3">
            <a:alphaModFix/>
          </a:blip>
          <a:stretch>
            <a:fillRect/>
          </a:stretch>
        </p:blipFill>
        <p:spPr>
          <a:xfrm>
            <a:off x="2663950" y="1393300"/>
            <a:ext cx="4414699" cy="50292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g29594a2e15d_0_56"/>
          <p:cNvSpPr txBox="1"/>
          <p:nvPr>
            <p:ph type="title"/>
          </p:nvPr>
        </p:nvSpPr>
        <p:spPr>
          <a:xfrm>
            <a:off x="1447800" y="381000"/>
            <a:ext cx="7391400" cy="762000"/>
          </a:xfrm>
          <a:prstGeom prst="rect">
            <a:avLst/>
          </a:prstGeom>
        </p:spPr>
        <p:txBody>
          <a:bodyPr anchorCtr="0" anchor="ctr" bIns="45700" lIns="91425" spcFirstLastPara="1" rIns="91425" wrap="square" tIns="45700">
            <a:noAutofit/>
          </a:bodyPr>
          <a:lstStyle/>
          <a:p>
            <a:pPr indent="457200" lvl="0" marL="1371600" rtl="0" algn="l">
              <a:spcBef>
                <a:spcPts val="0"/>
              </a:spcBef>
              <a:spcAft>
                <a:spcPts val="0"/>
              </a:spcAft>
              <a:buNone/>
            </a:pPr>
            <a:r>
              <a:rPr lang="en-US"/>
              <a:t>Discussion</a:t>
            </a:r>
            <a:endParaRPr/>
          </a:p>
        </p:txBody>
      </p:sp>
      <p:sp>
        <p:nvSpPr>
          <p:cNvPr id="313" name="Google Shape;313;g29594a2e15d_0_56"/>
          <p:cNvSpPr txBox="1"/>
          <p:nvPr>
            <p:ph idx="1" type="body"/>
          </p:nvPr>
        </p:nvSpPr>
        <p:spPr>
          <a:xfrm>
            <a:off x="304800" y="1447800"/>
            <a:ext cx="8534400" cy="5029200"/>
          </a:xfrm>
          <a:prstGeom prst="rect">
            <a:avLst/>
          </a:prstGeom>
        </p:spPr>
        <p:txBody>
          <a:bodyPr anchorCtr="0" anchor="t" bIns="45700" lIns="91425" spcFirstLastPara="1" rIns="91425" wrap="square" tIns="45700">
            <a:noAutofit/>
          </a:bodyPr>
          <a:lstStyle/>
          <a:p>
            <a:pPr indent="-342900" lvl="0" marL="457200" rtl="0" algn="l">
              <a:lnSpc>
                <a:spcPct val="100000"/>
              </a:lnSpc>
              <a:spcBef>
                <a:spcPts val="360"/>
              </a:spcBef>
              <a:spcAft>
                <a:spcPts val="0"/>
              </a:spcAft>
              <a:buSzPts val="1800"/>
              <a:buChar char="▪"/>
            </a:pPr>
            <a:r>
              <a:rPr b="0" lang="en-US"/>
              <a:t>YOLO-based deep learning can detect the masses even if they exist inside dense tissues or over pectoral muscles</a:t>
            </a:r>
            <a:endParaRPr b="0"/>
          </a:p>
          <a:p>
            <a:pPr indent="-342900" lvl="0" marL="457200" rtl="0" algn="l">
              <a:lnSpc>
                <a:spcPct val="100000"/>
              </a:lnSpc>
              <a:spcBef>
                <a:spcPts val="1000"/>
              </a:spcBef>
              <a:spcAft>
                <a:spcPts val="0"/>
              </a:spcAft>
              <a:buSzPts val="1800"/>
              <a:buChar char="▪"/>
            </a:pPr>
            <a:r>
              <a:rPr b="0" lang="en-US"/>
              <a:t>The proposed FrCN overcomes the limitations of the latest deep learning segmentation models in terms of preserving high resolution the details</a:t>
            </a:r>
            <a:endParaRPr b="0"/>
          </a:p>
          <a:p>
            <a:pPr indent="-342900" lvl="0" marL="457200" rtl="0" algn="l">
              <a:lnSpc>
                <a:spcPct val="100000"/>
              </a:lnSpc>
              <a:spcBef>
                <a:spcPts val="1000"/>
              </a:spcBef>
              <a:spcAft>
                <a:spcPts val="1000"/>
              </a:spcAft>
              <a:buSzPts val="1800"/>
              <a:buChar char="▪"/>
            </a:pPr>
            <a:r>
              <a:rPr b="0" lang="en-US"/>
              <a:t>For mass classification via CNN, the proposed CAD system achieves much better results when mass segmentation is utilized</a:t>
            </a:r>
            <a:endParaRPr b="0"/>
          </a:p>
        </p:txBody>
      </p:sp>
      <p:sp>
        <p:nvSpPr>
          <p:cNvPr id="314" name="Google Shape;314;g29594a2e15d_0_56"/>
          <p:cNvSpPr txBox="1"/>
          <p:nvPr>
            <p:ph idx="12" type="sldNum"/>
          </p:nvPr>
        </p:nvSpPr>
        <p:spPr>
          <a:xfrm>
            <a:off x="6553200" y="6553200"/>
            <a:ext cx="2133600" cy="2634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g29594a2e15d_0_358"/>
          <p:cNvSpPr txBox="1"/>
          <p:nvPr>
            <p:ph type="title"/>
          </p:nvPr>
        </p:nvSpPr>
        <p:spPr>
          <a:xfrm>
            <a:off x="1447800" y="381000"/>
            <a:ext cx="7391400" cy="762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Technical Specifications</a:t>
            </a:r>
            <a:endParaRPr/>
          </a:p>
        </p:txBody>
      </p:sp>
      <p:sp>
        <p:nvSpPr>
          <p:cNvPr id="321" name="Google Shape;321;g29594a2e15d_0_358"/>
          <p:cNvSpPr txBox="1"/>
          <p:nvPr>
            <p:ph idx="1" type="body"/>
          </p:nvPr>
        </p:nvSpPr>
        <p:spPr>
          <a:xfrm>
            <a:off x="304800" y="1447800"/>
            <a:ext cx="8534400" cy="50292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u="sng"/>
              <a:t>PC Specs</a:t>
            </a:r>
            <a:endParaRPr u="sng"/>
          </a:p>
          <a:p>
            <a:pPr indent="0" lvl="0" marL="0" rtl="0" algn="l">
              <a:spcBef>
                <a:spcPts val="360"/>
              </a:spcBef>
              <a:spcAft>
                <a:spcPts val="0"/>
              </a:spcAft>
              <a:buNone/>
            </a:pPr>
            <a:r>
              <a:rPr lang="en-US"/>
              <a:t>Intel ® Core (™) i7-6850K CPU @ 2.26 GHz</a:t>
            </a:r>
            <a:endParaRPr/>
          </a:p>
          <a:p>
            <a:pPr indent="0" lvl="0" marL="0" rtl="0" algn="l">
              <a:spcBef>
                <a:spcPts val="360"/>
              </a:spcBef>
              <a:spcAft>
                <a:spcPts val="0"/>
              </a:spcAft>
              <a:buNone/>
            </a:pPr>
            <a:r>
              <a:rPr lang="en-US"/>
              <a:t>16 GB RAM</a:t>
            </a:r>
            <a:endParaRPr/>
          </a:p>
          <a:p>
            <a:pPr indent="0" lvl="0" marL="0" rtl="0" algn="l">
              <a:spcBef>
                <a:spcPts val="360"/>
              </a:spcBef>
              <a:spcAft>
                <a:spcPts val="0"/>
              </a:spcAft>
              <a:buNone/>
            </a:pPr>
            <a:r>
              <a:rPr lang="en-US"/>
              <a:t>NVIDIA GeForce GTX 1080 GPU</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u="sng"/>
              <a:t>Software Specs</a:t>
            </a:r>
            <a:endParaRPr/>
          </a:p>
          <a:p>
            <a:pPr indent="0" lvl="0" marL="0" rtl="0" algn="l">
              <a:spcBef>
                <a:spcPts val="360"/>
              </a:spcBef>
              <a:spcAft>
                <a:spcPts val="0"/>
              </a:spcAft>
              <a:buNone/>
            </a:pPr>
            <a:r>
              <a:rPr lang="en-US"/>
              <a:t>Python 2.7.14</a:t>
            </a:r>
            <a:endParaRPr/>
          </a:p>
          <a:p>
            <a:pPr indent="0" lvl="0" marL="0" rtl="0" algn="l">
              <a:spcBef>
                <a:spcPts val="360"/>
              </a:spcBef>
              <a:spcAft>
                <a:spcPts val="0"/>
              </a:spcAft>
              <a:buNone/>
            </a:pPr>
            <a:r>
              <a:rPr lang="en-US"/>
              <a:t>C++</a:t>
            </a:r>
            <a:endParaRPr/>
          </a:p>
          <a:p>
            <a:pPr indent="0" lvl="0" marL="0" rtl="0" algn="l">
              <a:spcBef>
                <a:spcPts val="360"/>
              </a:spcBef>
              <a:spcAft>
                <a:spcPts val="0"/>
              </a:spcAft>
              <a:buNone/>
            </a:pPr>
            <a:r>
              <a:rPr lang="en-US"/>
              <a:t>Ubuntu 16.04</a:t>
            </a:r>
            <a:endParaRPr/>
          </a:p>
          <a:p>
            <a:pPr indent="0" lvl="0" marL="0" rtl="0" algn="l">
              <a:spcBef>
                <a:spcPts val="360"/>
              </a:spcBef>
              <a:spcAft>
                <a:spcPts val="0"/>
              </a:spcAft>
              <a:buNone/>
            </a:pPr>
            <a:r>
              <a:rPr lang="en-US"/>
              <a:t>Tensorflow</a:t>
            </a:r>
            <a:endParaRPr/>
          </a:p>
        </p:txBody>
      </p:sp>
      <p:sp>
        <p:nvSpPr>
          <p:cNvPr id="322" name="Google Shape;322;g29594a2e15d_0_358"/>
          <p:cNvSpPr txBox="1"/>
          <p:nvPr>
            <p:ph idx="12" type="sldNum"/>
          </p:nvPr>
        </p:nvSpPr>
        <p:spPr>
          <a:xfrm>
            <a:off x="6553200" y="6553200"/>
            <a:ext cx="2133600" cy="2634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g29594a2e15d_0_430"/>
          <p:cNvSpPr txBox="1"/>
          <p:nvPr>
            <p:ph type="title"/>
          </p:nvPr>
        </p:nvSpPr>
        <p:spPr>
          <a:xfrm>
            <a:off x="1447800" y="381000"/>
            <a:ext cx="7391400" cy="762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 </a:t>
            </a:r>
            <a:endParaRPr/>
          </a:p>
        </p:txBody>
      </p:sp>
      <p:sp>
        <p:nvSpPr>
          <p:cNvPr id="329" name="Google Shape;329;g29594a2e15d_0_430"/>
          <p:cNvSpPr txBox="1"/>
          <p:nvPr>
            <p:ph idx="1" type="body"/>
          </p:nvPr>
        </p:nvSpPr>
        <p:spPr>
          <a:xfrm>
            <a:off x="2707800" y="2626650"/>
            <a:ext cx="3496500" cy="10407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sz="4800"/>
              <a:t>Thank You!</a:t>
            </a:r>
            <a:endParaRPr sz="4800"/>
          </a:p>
        </p:txBody>
      </p:sp>
      <p:sp>
        <p:nvSpPr>
          <p:cNvPr id="330" name="Google Shape;330;g29594a2e15d_0_430"/>
          <p:cNvSpPr txBox="1"/>
          <p:nvPr>
            <p:ph idx="12" type="sldNum"/>
          </p:nvPr>
        </p:nvSpPr>
        <p:spPr>
          <a:xfrm>
            <a:off x="6553200" y="6553200"/>
            <a:ext cx="2133600" cy="2634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295b82eef67_0_0"/>
          <p:cNvSpPr txBox="1"/>
          <p:nvPr>
            <p:ph type="title"/>
          </p:nvPr>
        </p:nvSpPr>
        <p:spPr>
          <a:xfrm>
            <a:off x="1447800" y="381000"/>
            <a:ext cx="7391400" cy="762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Introduction Cont.</a:t>
            </a:r>
            <a:endParaRPr/>
          </a:p>
        </p:txBody>
      </p:sp>
      <p:sp>
        <p:nvSpPr>
          <p:cNvPr id="135" name="Google Shape;135;g295b82eef67_0_0"/>
          <p:cNvSpPr txBox="1"/>
          <p:nvPr>
            <p:ph idx="1" type="body"/>
          </p:nvPr>
        </p:nvSpPr>
        <p:spPr>
          <a:xfrm>
            <a:off x="304800" y="1447800"/>
            <a:ext cx="8534400" cy="5029200"/>
          </a:xfrm>
          <a:prstGeom prst="rect">
            <a:avLst/>
          </a:prstGeom>
        </p:spPr>
        <p:txBody>
          <a:bodyPr anchorCtr="0" anchor="t" bIns="45700" lIns="91425" spcFirstLastPara="1" rIns="91425" wrap="square" tIns="45700">
            <a:noAutofit/>
          </a:bodyPr>
          <a:lstStyle/>
          <a:p>
            <a:pPr indent="-342900" lvl="0" marL="457200" rtl="0" algn="l">
              <a:spcBef>
                <a:spcPts val="360"/>
              </a:spcBef>
              <a:spcAft>
                <a:spcPts val="0"/>
              </a:spcAft>
              <a:buSzPts val="1800"/>
              <a:buChar char="▪"/>
            </a:pPr>
            <a:r>
              <a:rPr b="0" lang="en-US"/>
              <a:t>Use an automatic You-Only-Look-Once (YOLO) based detection model.</a:t>
            </a:r>
            <a:endParaRPr b="0"/>
          </a:p>
          <a:p>
            <a:pPr indent="-342900" lvl="0" marL="457200" rtl="0" algn="l">
              <a:spcBef>
                <a:spcPts val="1000"/>
              </a:spcBef>
              <a:spcAft>
                <a:spcPts val="0"/>
              </a:spcAft>
              <a:buSzPts val="1800"/>
              <a:buChar char="▪"/>
            </a:pPr>
            <a:r>
              <a:rPr b="0" lang="en-US"/>
              <a:t>A newly proposed segmentation model called full resolution convolutional network (FrCN)</a:t>
            </a:r>
            <a:endParaRPr b="0"/>
          </a:p>
          <a:p>
            <a:pPr indent="-342900" lvl="0" marL="457200" rtl="0" algn="l">
              <a:spcBef>
                <a:spcPts val="1000"/>
              </a:spcBef>
              <a:spcAft>
                <a:spcPts val="0"/>
              </a:spcAft>
              <a:buSzPts val="1800"/>
              <a:buChar char="▪"/>
            </a:pPr>
            <a:r>
              <a:rPr b="0" lang="en-US"/>
              <a:t>segmentation model is compared against other state of the art models</a:t>
            </a:r>
            <a:endParaRPr b="0"/>
          </a:p>
          <a:p>
            <a:pPr indent="-342900" lvl="0" marL="457200" rtl="0" algn="l">
              <a:spcBef>
                <a:spcPts val="1000"/>
              </a:spcBef>
              <a:spcAft>
                <a:spcPts val="1000"/>
              </a:spcAft>
              <a:buSzPts val="1800"/>
              <a:buChar char="▪"/>
            </a:pPr>
            <a:r>
              <a:rPr b="0" lang="en-US"/>
              <a:t>A CNN classifier is used to distinguish benign and malignant</a:t>
            </a:r>
            <a:endParaRPr b="0"/>
          </a:p>
        </p:txBody>
      </p:sp>
      <p:sp>
        <p:nvSpPr>
          <p:cNvPr id="136" name="Google Shape;136;g295b82eef67_0_0"/>
          <p:cNvSpPr txBox="1"/>
          <p:nvPr>
            <p:ph idx="12" type="sldNum"/>
          </p:nvPr>
        </p:nvSpPr>
        <p:spPr>
          <a:xfrm>
            <a:off x="6553200" y="6553200"/>
            <a:ext cx="2133600" cy="2634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29594a2e15d_0_371"/>
          <p:cNvSpPr txBox="1"/>
          <p:nvPr>
            <p:ph type="title"/>
          </p:nvPr>
        </p:nvSpPr>
        <p:spPr>
          <a:xfrm>
            <a:off x="1447800" y="381000"/>
            <a:ext cx="7391400" cy="762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Literature Review</a:t>
            </a:r>
            <a:endParaRPr/>
          </a:p>
        </p:txBody>
      </p:sp>
      <p:sp>
        <p:nvSpPr>
          <p:cNvPr id="143" name="Google Shape;143;g29594a2e15d_0_371"/>
          <p:cNvSpPr txBox="1"/>
          <p:nvPr>
            <p:ph idx="1" type="body"/>
          </p:nvPr>
        </p:nvSpPr>
        <p:spPr>
          <a:xfrm>
            <a:off x="304800" y="1447800"/>
            <a:ext cx="8534400" cy="5029200"/>
          </a:xfrm>
          <a:prstGeom prst="rect">
            <a:avLst/>
          </a:prstGeom>
        </p:spPr>
        <p:txBody>
          <a:bodyPr anchorCtr="0" anchor="t" bIns="45700" lIns="91425" spcFirstLastPara="1" rIns="91425" wrap="square" tIns="45700">
            <a:noAutofit/>
          </a:bodyPr>
          <a:lstStyle/>
          <a:p>
            <a:pPr indent="-342900" lvl="0" marL="457200" rtl="0" algn="l">
              <a:spcBef>
                <a:spcPts val="360"/>
              </a:spcBef>
              <a:spcAft>
                <a:spcPts val="0"/>
              </a:spcAft>
              <a:buSzPts val="1800"/>
              <a:buChar char="▪"/>
            </a:pPr>
            <a:r>
              <a:rPr b="0" lang="en-US"/>
              <a:t>Detection struggles with using appropriate features or automatically generating those features</a:t>
            </a:r>
            <a:endParaRPr b="0"/>
          </a:p>
          <a:p>
            <a:pPr indent="-342900" lvl="0" marL="457200" rtl="0" algn="l">
              <a:spcBef>
                <a:spcPts val="1000"/>
              </a:spcBef>
              <a:spcAft>
                <a:spcPts val="0"/>
              </a:spcAft>
              <a:buSzPts val="1800"/>
              <a:buChar char="▪"/>
            </a:pPr>
            <a:r>
              <a:rPr b="0" lang="en-US"/>
              <a:t>Segmentation problems include edge boundary detection and input image resolution</a:t>
            </a:r>
            <a:endParaRPr b="0"/>
          </a:p>
          <a:p>
            <a:pPr indent="-342900" lvl="0" marL="457200" rtl="0" algn="l">
              <a:spcBef>
                <a:spcPts val="1000"/>
              </a:spcBef>
              <a:spcAft>
                <a:spcPts val="1000"/>
              </a:spcAft>
              <a:buSzPts val="1800"/>
              <a:buChar char="▪"/>
            </a:pPr>
            <a:r>
              <a:rPr b="0" lang="en-US"/>
              <a:t>Some other works also combine all three systems (detection, segmentation, classification) into an integrated system, but challenges of computational complexity still exist</a:t>
            </a:r>
            <a:endParaRPr b="0"/>
          </a:p>
        </p:txBody>
      </p:sp>
      <p:sp>
        <p:nvSpPr>
          <p:cNvPr id="144" name="Google Shape;144;g29594a2e15d_0_371"/>
          <p:cNvSpPr txBox="1"/>
          <p:nvPr>
            <p:ph idx="12" type="sldNum"/>
          </p:nvPr>
        </p:nvSpPr>
        <p:spPr>
          <a:xfrm>
            <a:off x="6553200" y="6553200"/>
            <a:ext cx="2133600" cy="2634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29594a2e15d_0_0"/>
          <p:cNvSpPr txBox="1"/>
          <p:nvPr>
            <p:ph type="title"/>
          </p:nvPr>
        </p:nvSpPr>
        <p:spPr>
          <a:xfrm>
            <a:off x="1447800" y="381000"/>
            <a:ext cx="7391400" cy="762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Model</a:t>
            </a:r>
            <a:endParaRPr/>
          </a:p>
        </p:txBody>
      </p:sp>
      <p:sp>
        <p:nvSpPr>
          <p:cNvPr id="151" name="Google Shape;151;g29594a2e15d_0_0"/>
          <p:cNvSpPr txBox="1"/>
          <p:nvPr>
            <p:ph idx="1" type="body"/>
          </p:nvPr>
        </p:nvSpPr>
        <p:spPr>
          <a:xfrm>
            <a:off x="304800" y="1468625"/>
            <a:ext cx="8534400" cy="5029200"/>
          </a:xfrm>
          <a:prstGeom prst="rect">
            <a:avLst/>
          </a:prstGeom>
        </p:spPr>
        <p:txBody>
          <a:bodyPr anchorCtr="0" anchor="t" bIns="45700" lIns="91425" spcFirstLastPara="1" rIns="91425" wrap="square" tIns="45700">
            <a:noAutofit/>
          </a:bodyPr>
          <a:lstStyle/>
          <a:p>
            <a:pPr indent="-342900" lvl="0" marL="457200" rtl="0" algn="l">
              <a:lnSpc>
                <a:spcPct val="115000"/>
              </a:lnSpc>
              <a:spcBef>
                <a:spcPts val="360"/>
              </a:spcBef>
              <a:spcAft>
                <a:spcPts val="0"/>
              </a:spcAft>
              <a:buSzPts val="1800"/>
              <a:buChar char="▪"/>
            </a:pPr>
            <a:r>
              <a:rPr b="0" lang="en-US"/>
              <a:t>YOLO for mass detection</a:t>
            </a:r>
            <a:endParaRPr b="0"/>
          </a:p>
          <a:p>
            <a:pPr indent="-342900" lvl="0" marL="457200" rtl="0" algn="l">
              <a:lnSpc>
                <a:spcPct val="115000"/>
              </a:lnSpc>
              <a:spcBef>
                <a:spcPts val="0"/>
              </a:spcBef>
              <a:spcAft>
                <a:spcPts val="0"/>
              </a:spcAft>
              <a:buSzPts val="1800"/>
              <a:buChar char="▪"/>
            </a:pPr>
            <a:r>
              <a:rPr b="0" lang="en-US"/>
              <a:t>FrCN for mass segmentation</a:t>
            </a:r>
            <a:endParaRPr b="0"/>
          </a:p>
          <a:p>
            <a:pPr indent="-342900" lvl="0" marL="457200" rtl="0" algn="l">
              <a:lnSpc>
                <a:spcPct val="115000"/>
              </a:lnSpc>
              <a:spcBef>
                <a:spcPts val="0"/>
              </a:spcBef>
              <a:spcAft>
                <a:spcPts val="0"/>
              </a:spcAft>
              <a:buSzPts val="1800"/>
              <a:buChar char="▪"/>
            </a:pPr>
            <a:r>
              <a:rPr b="0" lang="en-US"/>
              <a:t>CNN for mass classification</a:t>
            </a:r>
            <a:endParaRPr b="0"/>
          </a:p>
          <a:p>
            <a:pPr indent="0" lvl="0" marL="0" rtl="0" algn="l">
              <a:lnSpc>
                <a:spcPct val="115000"/>
              </a:lnSpc>
              <a:spcBef>
                <a:spcPts val="360"/>
              </a:spcBef>
              <a:spcAft>
                <a:spcPts val="0"/>
              </a:spcAft>
              <a:buNone/>
            </a:pPr>
            <a:r>
              <a:t/>
            </a:r>
            <a:endParaRPr/>
          </a:p>
        </p:txBody>
      </p:sp>
      <p:sp>
        <p:nvSpPr>
          <p:cNvPr id="152" name="Google Shape;152;g29594a2e15d_0_0"/>
          <p:cNvSpPr txBox="1"/>
          <p:nvPr>
            <p:ph idx="12" type="sldNum"/>
          </p:nvPr>
        </p:nvSpPr>
        <p:spPr>
          <a:xfrm>
            <a:off x="6553200" y="6553200"/>
            <a:ext cx="2133600" cy="2634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153" name="Google Shape;153;g29594a2e15d_0_0"/>
          <p:cNvPicPr preferRelativeResize="0"/>
          <p:nvPr/>
        </p:nvPicPr>
        <p:blipFill>
          <a:blip r:embed="rId3">
            <a:alphaModFix/>
          </a:blip>
          <a:stretch>
            <a:fillRect/>
          </a:stretch>
        </p:blipFill>
        <p:spPr>
          <a:xfrm>
            <a:off x="149225" y="3022100"/>
            <a:ext cx="8689974" cy="2373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29594a2e15d_0_7"/>
          <p:cNvSpPr txBox="1"/>
          <p:nvPr>
            <p:ph type="title"/>
          </p:nvPr>
        </p:nvSpPr>
        <p:spPr>
          <a:xfrm>
            <a:off x="1447800" y="381000"/>
            <a:ext cx="7391400" cy="762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Mass Detection</a:t>
            </a:r>
            <a:endParaRPr/>
          </a:p>
        </p:txBody>
      </p:sp>
      <p:sp>
        <p:nvSpPr>
          <p:cNvPr id="160" name="Google Shape;160;g29594a2e15d_0_7"/>
          <p:cNvSpPr txBox="1"/>
          <p:nvPr>
            <p:ph idx="1" type="body"/>
          </p:nvPr>
        </p:nvSpPr>
        <p:spPr>
          <a:xfrm>
            <a:off x="304800" y="1447800"/>
            <a:ext cx="8534400" cy="50292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 </a:t>
            </a:r>
            <a:endParaRPr/>
          </a:p>
        </p:txBody>
      </p:sp>
      <p:sp>
        <p:nvSpPr>
          <p:cNvPr id="161" name="Google Shape;161;g29594a2e15d_0_7"/>
          <p:cNvSpPr txBox="1"/>
          <p:nvPr>
            <p:ph idx="12" type="sldNum"/>
          </p:nvPr>
        </p:nvSpPr>
        <p:spPr>
          <a:xfrm>
            <a:off x="6553200" y="6553200"/>
            <a:ext cx="2133600" cy="2634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162" name="Google Shape;162;g29594a2e15d_0_7"/>
          <p:cNvPicPr preferRelativeResize="0"/>
          <p:nvPr/>
        </p:nvPicPr>
        <p:blipFill>
          <a:blip r:embed="rId3">
            <a:alphaModFix/>
          </a:blip>
          <a:stretch>
            <a:fillRect/>
          </a:stretch>
        </p:blipFill>
        <p:spPr>
          <a:xfrm>
            <a:off x="95250" y="2319325"/>
            <a:ext cx="8953500" cy="3286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29594a2e15d_0_28"/>
          <p:cNvSpPr txBox="1"/>
          <p:nvPr>
            <p:ph type="title"/>
          </p:nvPr>
        </p:nvSpPr>
        <p:spPr>
          <a:xfrm>
            <a:off x="1447800" y="381000"/>
            <a:ext cx="7391400" cy="762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Dataset</a:t>
            </a:r>
            <a:endParaRPr/>
          </a:p>
        </p:txBody>
      </p:sp>
      <p:sp>
        <p:nvSpPr>
          <p:cNvPr id="169" name="Google Shape;169;g29594a2e15d_0_28"/>
          <p:cNvSpPr txBox="1"/>
          <p:nvPr>
            <p:ph idx="1" type="body"/>
          </p:nvPr>
        </p:nvSpPr>
        <p:spPr>
          <a:xfrm>
            <a:off x="304800" y="1447800"/>
            <a:ext cx="8534400" cy="5029200"/>
          </a:xfrm>
          <a:prstGeom prst="rect">
            <a:avLst/>
          </a:prstGeom>
        </p:spPr>
        <p:txBody>
          <a:bodyPr anchorCtr="0" anchor="t" bIns="45700" lIns="91425" spcFirstLastPara="1" rIns="91425" wrap="square" tIns="45700">
            <a:noAutofit/>
          </a:bodyPr>
          <a:lstStyle/>
          <a:p>
            <a:pPr indent="-342900" lvl="0" marL="457200" rtl="0" algn="l">
              <a:lnSpc>
                <a:spcPct val="115000"/>
              </a:lnSpc>
              <a:spcBef>
                <a:spcPts val="360"/>
              </a:spcBef>
              <a:spcAft>
                <a:spcPts val="0"/>
              </a:spcAft>
              <a:buSzPts val="1800"/>
              <a:buChar char="▪"/>
            </a:pPr>
            <a:r>
              <a:rPr b="0" lang="en-US"/>
              <a:t>INbreast dataset</a:t>
            </a:r>
            <a:endParaRPr b="0"/>
          </a:p>
          <a:p>
            <a:pPr indent="-342900" lvl="0" marL="457200" rtl="0" algn="l">
              <a:lnSpc>
                <a:spcPct val="115000"/>
              </a:lnSpc>
              <a:spcBef>
                <a:spcPts val="0"/>
              </a:spcBef>
              <a:spcAft>
                <a:spcPts val="0"/>
              </a:spcAft>
              <a:buSzPts val="1800"/>
              <a:buChar char="▪"/>
            </a:pPr>
            <a:r>
              <a:rPr b="0" lang="en-US"/>
              <a:t>410 mammograms of 115 patients</a:t>
            </a:r>
            <a:endParaRPr b="0"/>
          </a:p>
          <a:p>
            <a:pPr indent="-342900" lvl="0" marL="457200" rtl="0" algn="l">
              <a:lnSpc>
                <a:spcPct val="115000"/>
              </a:lnSpc>
              <a:spcBef>
                <a:spcPts val="0"/>
              </a:spcBef>
              <a:spcAft>
                <a:spcPts val="0"/>
              </a:spcAft>
              <a:buSzPts val="1800"/>
              <a:buChar char="▪"/>
            </a:pPr>
            <a:r>
              <a:rPr b="0" lang="en-US"/>
              <a:t>Considered mammograms with masses in both views</a:t>
            </a:r>
            <a:endParaRPr b="0"/>
          </a:p>
          <a:p>
            <a:pPr indent="-342900" lvl="0" marL="457200" rtl="0" algn="l">
              <a:lnSpc>
                <a:spcPct val="115000"/>
              </a:lnSpc>
              <a:spcBef>
                <a:spcPts val="0"/>
              </a:spcBef>
              <a:spcAft>
                <a:spcPts val="0"/>
              </a:spcAft>
              <a:buSzPts val="1800"/>
              <a:buChar char="▪"/>
            </a:pPr>
            <a:r>
              <a:rPr b="0" lang="en-US"/>
              <a:t>112 masses of 107 cases</a:t>
            </a:r>
            <a:endParaRPr b="0"/>
          </a:p>
          <a:p>
            <a:pPr indent="-342900" lvl="0" marL="457200" rtl="0" algn="l">
              <a:lnSpc>
                <a:spcPct val="115000"/>
              </a:lnSpc>
              <a:spcBef>
                <a:spcPts val="0"/>
              </a:spcBef>
              <a:spcAft>
                <a:spcPts val="0"/>
              </a:spcAft>
              <a:buSzPts val="1800"/>
              <a:buChar char="▪"/>
            </a:pPr>
            <a:r>
              <a:rPr b="0" lang="en-US"/>
              <a:t>36 masses with BI-RAD 2,3 categories</a:t>
            </a:r>
            <a:endParaRPr b="0"/>
          </a:p>
          <a:p>
            <a:pPr indent="-342900" lvl="0" marL="457200" rtl="0" algn="l">
              <a:lnSpc>
                <a:spcPct val="115000"/>
              </a:lnSpc>
              <a:spcBef>
                <a:spcPts val="0"/>
              </a:spcBef>
              <a:spcAft>
                <a:spcPts val="0"/>
              </a:spcAft>
              <a:buSzPts val="1800"/>
              <a:buChar char="▪"/>
            </a:pPr>
            <a:r>
              <a:rPr b="0" lang="en-US"/>
              <a:t>76 masses belonging to BI-RAD 4,5,6 categories</a:t>
            </a:r>
            <a:endParaRPr b="0"/>
          </a:p>
          <a:p>
            <a:pPr indent="-342900" lvl="0" marL="457200" rtl="0" algn="l">
              <a:lnSpc>
                <a:spcPct val="115000"/>
              </a:lnSpc>
              <a:spcBef>
                <a:spcPts val="0"/>
              </a:spcBef>
              <a:spcAft>
                <a:spcPts val="0"/>
              </a:spcAft>
              <a:buSzPts val="1800"/>
              <a:buChar char="▪"/>
            </a:pPr>
            <a:r>
              <a:rPr b="0" lang="en-US"/>
              <a:t>896 images after augmentation</a:t>
            </a:r>
            <a:endParaRPr b="0"/>
          </a:p>
        </p:txBody>
      </p:sp>
      <p:sp>
        <p:nvSpPr>
          <p:cNvPr id="170" name="Google Shape;170;g29594a2e15d_0_28"/>
          <p:cNvSpPr txBox="1"/>
          <p:nvPr>
            <p:ph idx="12" type="sldNum"/>
          </p:nvPr>
        </p:nvSpPr>
        <p:spPr>
          <a:xfrm>
            <a:off x="6553200" y="6553200"/>
            <a:ext cx="2133600" cy="2634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295b82eef67_0_7"/>
          <p:cNvSpPr txBox="1"/>
          <p:nvPr>
            <p:ph type="title"/>
          </p:nvPr>
        </p:nvSpPr>
        <p:spPr>
          <a:xfrm>
            <a:off x="1447800" y="381000"/>
            <a:ext cx="7391400" cy="762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Data Augmentation and Transfer Learning</a:t>
            </a:r>
            <a:endParaRPr/>
          </a:p>
        </p:txBody>
      </p:sp>
      <p:sp>
        <p:nvSpPr>
          <p:cNvPr id="177" name="Google Shape;177;g295b82eef67_0_7"/>
          <p:cNvSpPr txBox="1"/>
          <p:nvPr>
            <p:ph idx="1" type="body"/>
          </p:nvPr>
        </p:nvSpPr>
        <p:spPr>
          <a:xfrm>
            <a:off x="304800" y="1447800"/>
            <a:ext cx="8534400" cy="5029200"/>
          </a:xfrm>
          <a:prstGeom prst="rect">
            <a:avLst/>
          </a:prstGeom>
        </p:spPr>
        <p:txBody>
          <a:bodyPr anchorCtr="0" anchor="t" bIns="45700" lIns="91425" spcFirstLastPara="1" rIns="91425" wrap="square" tIns="45700">
            <a:noAutofit/>
          </a:bodyPr>
          <a:lstStyle/>
          <a:p>
            <a:pPr indent="-342900" lvl="0" marL="457200" rtl="0" algn="l">
              <a:spcBef>
                <a:spcPts val="360"/>
              </a:spcBef>
              <a:spcAft>
                <a:spcPts val="0"/>
              </a:spcAft>
              <a:buSzPts val="1800"/>
              <a:buChar char="▪"/>
            </a:pPr>
            <a:r>
              <a:rPr b="0" lang="en-US"/>
              <a:t>Images augmented 8 times by rotating in 45</a:t>
            </a:r>
            <a:r>
              <a:rPr b="0" baseline="30000" lang="en-US"/>
              <a:t>0</a:t>
            </a:r>
            <a:r>
              <a:rPr b="0" lang="en-US"/>
              <a:t> angles</a:t>
            </a:r>
            <a:endParaRPr b="0"/>
          </a:p>
          <a:p>
            <a:pPr indent="-342900" lvl="0" marL="457200" rtl="0" algn="l">
              <a:spcBef>
                <a:spcPts val="1000"/>
              </a:spcBef>
              <a:spcAft>
                <a:spcPts val="0"/>
              </a:spcAft>
              <a:buSzPts val="1800"/>
              <a:buChar char="▪"/>
            </a:pPr>
            <a:r>
              <a:rPr b="0" lang="en-US"/>
              <a:t>Generated 896 total images (112 original * 8)</a:t>
            </a:r>
            <a:endParaRPr b="0"/>
          </a:p>
          <a:p>
            <a:pPr indent="-342900" lvl="0" marL="457200" rtl="0" algn="l">
              <a:spcBef>
                <a:spcPts val="1000"/>
              </a:spcBef>
              <a:spcAft>
                <a:spcPts val="0"/>
              </a:spcAft>
              <a:buSzPts val="1800"/>
              <a:buChar char="▪"/>
            </a:pPr>
            <a:r>
              <a:rPr b="0" lang="en-US"/>
              <a:t>End up with 288 benign and 608 malignant</a:t>
            </a:r>
            <a:endParaRPr b="0"/>
          </a:p>
          <a:p>
            <a:pPr indent="-342900" lvl="0" marL="457200" rtl="0" algn="l">
              <a:spcBef>
                <a:spcPts val="1000"/>
              </a:spcBef>
              <a:spcAft>
                <a:spcPts val="1000"/>
              </a:spcAft>
              <a:buSzPts val="1800"/>
              <a:buChar char="▪"/>
            </a:pPr>
            <a:r>
              <a:rPr b="0" lang="en-US"/>
              <a:t>transfer learning was used to initialize parameters of all models (used imageNet)</a:t>
            </a:r>
            <a:endParaRPr b="0"/>
          </a:p>
        </p:txBody>
      </p:sp>
      <p:sp>
        <p:nvSpPr>
          <p:cNvPr id="178" name="Google Shape;178;g295b82eef67_0_7"/>
          <p:cNvSpPr txBox="1"/>
          <p:nvPr>
            <p:ph idx="12" type="sldNum"/>
          </p:nvPr>
        </p:nvSpPr>
        <p:spPr>
          <a:xfrm>
            <a:off x="6553200" y="6553200"/>
            <a:ext cx="2133600" cy="2634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295b82eef67_0_14"/>
          <p:cNvSpPr txBox="1"/>
          <p:nvPr>
            <p:ph type="title"/>
          </p:nvPr>
        </p:nvSpPr>
        <p:spPr>
          <a:xfrm>
            <a:off x="1447800" y="381000"/>
            <a:ext cx="7391400" cy="762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YOLO</a:t>
            </a:r>
            <a:endParaRPr/>
          </a:p>
        </p:txBody>
      </p:sp>
      <p:sp>
        <p:nvSpPr>
          <p:cNvPr id="185" name="Google Shape;185;g295b82eef67_0_14"/>
          <p:cNvSpPr txBox="1"/>
          <p:nvPr>
            <p:ph idx="1" type="body"/>
          </p:nvPr>
        </p:nvSpPr>
        <p:spPr>
          <a:xfrm>
            <a:off x="304800" y="1447800"/>
            <a:ext cx="8534400" cy="5029200"/>
          </a:xfrm>
          <a:prstGeom prst="rect">
            <a:avLst/>
          </a:prstGeom>
        </p:spPr>
        <p:txBody>
          <a:bodyPr anchorCtr="0" anchor="t" bIns="45700" lIns="91425" spcFirstLastPara="1" rIns="91425" wrap="square" tIns="45700">
            <a:noAutofit/>
          </a:bodyPr>
          <a:lstStyle/>
          <a:p>
            <a:pPr indent="-342900" lvl="0" marL="457200" rtl="0" algn="l">
              <a:spcBef>
                <a:spcPts val="360"/>
              </a:spcBef>
              <a:spcAft>
                <a:spcPts val="0"/>
              </a:spcAft>
              <a:buSzPts val="1800"/>
              <a:buChar char="▪"/>
            </a:pPr>
            <a:r>
              <a:rPr b="0" lang="en-US"/>
              <a:t>Used to detect mass regions from entire mammograms</a:t>
            </a:r>
            <a:endParaRPr b="0"/>
          </a:p>
          <a:p>
            <a:pPr indent="-342900" lvl="0" marL="457200" rtl="0" algn="l">
              <a:spcBef>
                <a:spcPts val="1000"/>
              </a:spcBef>
              <a:spcAft>
                <a:spcPts val="0"/>
              </a:spcAft>
              <a:buSzPts val="1800"/>
              <a:buChar char="▪"/>
            </a:pPr>
            <a:r>
              <a:rPr b="0" lang="en-US"/>
              <a:t>Regional ROI-based CNN</a:t>
            </a:r>
            <a:endParaRPr b="0"/>
          </a:p>
          <a:p>
            <a:pPr indent="-342900" lvl="0" marL="457200" rtl="0" algn="l">
              <a:spcBef>
                <a:spcPts val="1000"/>
              </a:spcBef>
              <a:spcAft>
                <a:spcPts val="0"/>
              </a:spcAft>
              <a:buSzPts val="1800"/>
              <a:buChar char="▪"/>
            </a:pPr>
            <a:r>
              <a:rPr b="0" lang="en-US"/>
              <a:t>Bounding boxes more accurately align masses</a:t>
            </a:r>
            <a:endParaRPr b="0"/>
          </a:p>
          <a:p>
            <a:pPr indent="-342900" lvl="0" marL="457200" rtl="0" algn="l">
              <a:spcBef>
                <a:spcPts val="1000"/>
              </a:spcBef>
              <a:spcAft>
                <a:spcPts val="0"/>
              </a:spcAft>
              <a:buSzPts val="1800"/>
              <a:buChar char="▪"/>
            </a:pPr>
            <a:r>
              <a:rPr b="0" lang="en-US"/>
              <a:t>Low running time</a:t>
            </a:r>
            <a:endParaRPr b="0"/>
          </a:p>
          <a:p>
            <a:pPr indent="-342900" lvl="0" marL="457200" rtl="0" algn="l">
              <a:spcBef>
                <a:spcPts val="1000"/>
              </a:spcBef>
              <a:spcAft>
                <a:spcPts val="0"/>
              </a:spcAft>
              <a:buSzPts val="1800"/>
              <a:buChar char="▪"/>
            </a:pPr>
            <a:r>
              <a:rPr b="0" lang="en-US"/>
              <a:t>Images resized to 448x448</a:t>
            </a:r>
            <a:endParaRPr b="0"/>
          </a:p>
          <a:p>
            <a:pPr indent="-342900" lvl="0" marL="457200" rtl="0" algn="l">
              <a:spcBef>
                <a:spcPts val="1000"/>
              </a:spcBef>
              <a:spcAft>
                <a:spcPts val="0"/>
              </a:spcAft>
              <a:buSzPts val="1800"/>
              <a:buChar char="▪"/>
            </a:pPr>
            <a:r>
              <a:rPr b="0" lang="en-US"/>
              <a:t>Normalized to range[0,1]</a:t>
            </a:r>
            <a:endParaRPr b="0"/>
          </a:p>
          <a:p>
            <a:pPr indent="-342900" lvl="0" marL="457200" rtl="0" algn="l">
              <a:spcBef>
                <a:spcPts val="1000"/>
              </a:spcBef>
              <a:spcAft>
                <a:spcPts val="1000"/>
              </a:spcAft>
              <a:buSzPts val="1800"/>
              <a:buChar char="▪"/>
            </a:pPr>
            <a:r>
              <a:rPr b="0" lang="en-US"/>
              <a:t>Mass is considered to be correctly detected when Intersection over Union (IoU) between extracted and annotated (ground truth) bounding boxes exceeds 50%</a:t>
            </a:r>
            <a:endParaRPr b="0"/>
          </a:p>
        </p:txBody>
      </p:sp>
      <p:sp>
        <p:nvSpPr>
          <p:cNvPr id="186" name="Google Shape;186;g295b82eef67_0_14"/>
          <p:cNvSpPr txBox="1"/>
          <p:nvPr>
            <p:ph idx="12" type="sldNum"/>
          </p:nvPr>
        </p:nvSpPr>
        <p:spPr>
          <a:xfrm>
            <a:off x="6553200" y="6553200"/>
            <a:ext cx="2133600" cy="2634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2_UNR-landscape">
  <a:themeElements>
    <a:clrScheme name="2_UNR-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2019-01-03T19:48:27Z</dcterms:created>
  <dc:creator>Alireza Tavakkoli</dc:creator>
</cp:coreProperties>
</file>