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037c03b6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037c03b6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037c03b6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6037c03b6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037c03b6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037c03b6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7b1cf21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97b1cf21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037c03b6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6037c03b6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037c03b6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6037c03b6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037c03b6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6037c03b6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6d3db969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6d3db969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remain regarding the impact of patch size and spatial resolution in mammogram classification. Multi-scale approaches and resolution reduction effects need further investigation.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6d3db984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6d3db984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6d3db98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6d3db98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6d3db984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6d3db984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10 background and 10 lesion patches were selected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Extracted patches from images containing lesions using two strategies: "fixed" and "random" extractions.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the "fixed" strategy, patches were centered on the lesion, and for large lesions, the space was divided into smaller non-overlapping patches to ensure comprehensive lesion representation.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"Random" lesion patches were included, centered at random positions within the lesion, reducing potential bias in large lesion patches.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Patches were selected to have an intersection over union (IoU) less than 0.5 between each other to maintain diversity.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Noted a strong class imbalance in the patch dataset due to the presence of normal patches in every image, while many images contained only one lesion.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6d3db984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6d3db984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6a7d718b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6a7d718b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Normal vs. abnormal classifier: Normal vs. abnormal AUC seeks to characterize the ability of the classifier to find or detect a given lesion type and size (e.g., medium mass)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</a:t>
            </a:r>
            <a:r>
              <a:rPr lang="en"/>
              <a:t>he benign vs. malignant AUC aims to evaluate the ability of the classifier to tell if a lesion of a given size and type is benign or malignant.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73026daf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73026daf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best performing base classifiers used in the t-test were: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resolution 100 µm for the CBIS-DDSM and GEHC datasets in the resolution experiment,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patch size 256 for CBIS-DDSM in the patch size experiment,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and patch size 512 for the GEHC dataset in the patch size experiment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037c03b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037c03b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506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Exploiting Patch Sizes and Resolutions for Multi-Scale Deep Learning in Mammogram Image Classification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65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Gaurav Srikar and Brian </a:t>
            </a:r>
            <a:r>
              <a:rPr lang="en"/>
              <a:t>Székely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4097975" y="4253025"/>
            <a:ext cx="1082400" cy="631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010" y="1080425"/>
            <a:ext cx="3576701" cy="268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200" y="1080425"/>
            <a:ext cx="3576701" cy="2682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1354050" y="3742775"/>
            <a:ext cx="103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Calcification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3342725" y="3742775"/>
            <a:ext cx="56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Mass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1354050" y="4112075"/>
            <a:ext cx="25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(a) Normal vs. Abnormal AUC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2"/>
          <p:cNvSpPr txBox="1"/>
          <p:nvPr/>
        </p:nvSpPr>
        <p:spPr>
          <a:xfrm rot="-5400000">
            <a:off x="-42675" y="2824877"/>
            <a:ext cx="122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GEHC Dataset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6" name="Google Shape;126;p22"/>
          <p:cNvSpPr txBox="1"/>
          <p:nvPr/>
        </p:nvSpPr>
        <p:spPr>
          <a:xfrm rot="-5400000">
            <a:off x="26175" y="1504125"/>
            <a:ext cx="10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CBIS-DDMS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7" name="Google Shape;127;p22"/>
          <p:cNvSpPr txBox="1"/>
          <p:nvPr/>
        </p:nvSpPr>
        <p:spPr>
          <a:xfrm rot="-5400000">
            <a:off x="4072300" y="2862990"/>
            <a:ext cx="122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GEHC Dataset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8" name="Google Shape;128;p22"/>
          <p:cNvSpPr txBox="1"/>
          <p:nvPr/>
        </p:nvSpPr>
        <p:spPr>
          <a:xfrm rot="-5400000">
            <a:off x="4141150" y="1542237"/>
            <a:ext cx="10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CBIS-DDMS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5381263" y="3762950"/>
            <a:ext cx="103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Calcification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7369938" y="3762950"/>
            <a:ext cx="56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Mass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5381250" y="4112075"/>
            <a:ext cx="25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(b) Malignant vs. Benign AUC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849775" y="586825"/>
            <a:ext cx="663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Performance of the patch classifier with different patch sizes.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4230225" y="4323600"/>
            <a:ext cx="95700" cy="930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FF"/>
              </a:highlight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4230225" y="4512275"/>
            <a:ext cx="95700" cy="93000"/>
          </a:xfrm>
          <a:prstGeom prst="ellipse">
            <a:avLst/>
          </a:prstGeom>
          <a:solidFill>
            <a:srgbClr val="FFA000"/>
          </a:solidFill>
          <a:ln cap="flat" cmpd="sng" w="9525">
            <a:solidFill>
              <a:srgbClr val="FFA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4230225" y="4700950"/>
            <a:ext cx="95700" cy="93000"/>
          </a:xfrm>
          <a:prstGeom prst="ellipse">
            <a:avLst/>
          </a:prstGeom>
          <a:solidFill>
            <a:srgbClr val="008200"/>
          </a:solidFill>
          <a:ln cap="flat" cmpd="sng" w="9525">
            <a:solidFill>
              <a:srgbClr val="008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4363800" y="4222725"/>
            <a:ext cx="9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Patch size 258</a:t>
            </a:r>
            <a:endParaRPr sz="800"/>
          </a:p>
        </p:txBody>
      </p:sp>
      <p:sp>
        <p:nvSpPr>
          <p:cNvPr id="137" name="Google Shape;137;p22"/>
          <p:cNvSpPr txBox="1"/>
          <p:nvPr/>
        </p:nvSpPr>
        <p:spPr>
          <a:xfrm>
            <a:off x="4363800" y="4404875"/>
            <a:ext cx="9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Patch size 512</a:t>
            </a:r>
            <a:endParaRPr sz="800"/>
          </a:p>
        </p:txBody>
      </p:sp>
      <p:sp>
        <p:nvSpPr>
          <p:cNvPr id="138" name="Google Shape;138;p22"/>
          <p:cNvSpPr txBox="1"/>
          <p:nvPr/>
        </p:nvSpPr>
        <p:spPr>
          <a:xfrm>
            <a:off x="4363800" y="4593550"/>
            <a:ext cx="9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Patch size 768</a:t>
            </a:r>
            <a:endParaRPr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4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575" y="1080425"/>
            <a:ext cx="3576701" cy="268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125" y="1080425"/>
            <a:ext cx="3576699" cy="268253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 rot="-5400000">
            <a:off x="4072300" y="2862990"/>
            <a:ext cx="122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GEHC Dataset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7" name="Google Shape;147;p23"/>
          <p:cNvSpPr txBox="1"/>
          <p:nvPr/>
        </p:nvSpPr>
        <p:spPr>
          <a:xfrm rot="-5400000">
            <a:off x="4141150" y="1542237"/>
            <a:ext cx="10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CBIS-DDMS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8" name="Google Shape;148;p23"/>
          <p:cNvSpPr txBox="1"/>
          <p:nvPr/>
        </p:nvSpPr>
        <p:spPr>
          <a:xfrm rot="-5400000">
            <a:off x="-42675" y="2824877"/>
            <a:ext cx="122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GEHC Dataset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9" name="Google Shape;149;p23"/>
          <p:cNvSpPr txBox="1"/>
          <p:nvPr/>
        </p:nvSpPr>
        <p:spPr>
          <a:xfrm rot="-5400000">
            <a:off x="26175" y="1504125"/>
            <a:ext cx="10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CBIS-DDMS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1354050" y="3742775"/>
            <a:ext cx="103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Calcification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3342725" y="3742775"/>
            <a:ext cx="56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Mass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1354050" y="4112075"/>
            <a:ext cx="25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(a) Normal vs. Abnormal AUC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5381263" y="3762950"/>
            <a:ext cx="103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Calcification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7369938" y="3762950"/>
            <a:ext cx="56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Mass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5381250" y="4112075"/>
            <a:ext cx="25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(b) Malignant vs. Benign AUC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849775" y="586825"/>
            <a:ext cx="663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Performance of the patch classifier with different resolutions.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4097975" y="4253025"/>
            <a:ext cx="1082400" cy="631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4230225" y="4323600"/>
            <a:ext cx="95700" cy="93000"/>
          </a:xfrm>
          <a:prstGeom prst="ellipse">
            <a:avLst/>
          </a:prstGeom>
          <a:solidFill>
            <a:srgbClr val="FFA000"/>
          </a:solidFill>
          <a:ln cap="flat" cmpd="sng" w="9525">
            <a:solidFill>
              <a:srgbClr val="FFA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FF"/>
              </a:highlight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4230225" y="4512275"/>
            <a:ext cx="95700" cy="9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4230225" y="4700950"/>
            <a:ext cx="95700" cy="93000"/>
          </a:xfrm>
          <a:prstGeom prst="ellipse">
            <a:avLst/>
          </a:prstGeom>
          <a:solidFill>
            <a:srgbClr val="8D0085"/>
          </a:solidFill>
          <a:ln cap="flat" cmpd="sng" w="9525">
            <a:solidFill>
              <a:srgbClr val="8D00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4440000" y="4222725"/>
            <a:ext cx="9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100 𝝻m</a:t>
            </a:r>
            <a:endParaRPr sz="800"/>
          </a:p>
        </p:txBody>
      </p:sp>
      <p:sp>
        <p:nvSpPr>
          <p:cNvPr id="162" name="Google Shape;162;p23"/>
          <p:cNvSpPr txBox="1"/>
          <p:nvPr/>
        </p:nvSpPr>
        <p:spPr>
          <a:xfrm>
            <a:off x="4440000" y="4404875"/>
            <a:ext cx="9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150 </a:t>
            </a:r>
            <a:r>
              <a:rPr lang="en" sz="800"/>
              <a:t>𝝻</a:t>
            </a:r>
            <a:r>
              <a:rPr lang="en" sz="800"/>
              <a:t>m</a:t>
            </a:r>
            <a:endParaRPr sz="800"/>
          </a:p>
        </p:txBody>
      </p:sp>
      <p:sp>
        <p:nvSpPr>
          <p:cNvPr id="163" name="Google Shape;163;p23"/>
          <p:cNvSpPr txBox="1"/>
          <p:nvPr/>
        </p:nvSpPr>
        <p:spPr>
          <a:xfrm>
            <a:off x="4440000" y="4593550"/>
            <a:ext cx="956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200 </a:t>
            </a:r>
            <a:r>
              <a:rPr lang="en" sz="800"/>
              <a:t>𝝻</a:t>
            </a:r>
            <a:r>
              <a:rPr lang="en" sz="800"/>
              <a:t>m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311700" y="4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 b="3063" l="2760" r="4294" t="4378"/>
          <a:stretch/>
        </p:blipFill>
        <p:spPr>
          <a:xfrm>
            <a:off x="429550" y="1191925"/>
            <a:ext cx="4142450" cy="297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 b="3132" l="3294" r="3915" t="4454"/>
          <a:stretch/>
        </p:blipFill>
        <p:spPr>
          <a:xfrm>
            <a:off x="4682200" y="1191925"/>
            <a:ext cx="4142450" cy="2979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429550" y="683075"/>
            <a:ext cx="5319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Class Activation Maps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1494100" y="4286250"/>
            <a:ext cx="231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(a) Different Patch Sizes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5858050" y="4286250"/>
            <a:ext cx="231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(b) Different Resolutions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311700" y="4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 b="16812" l="0" r="0" t="0"/>
          <a:stretch/>
        </p:blipFill>
        <p:spPr>
          <a:xfrm>
            <a:off x="4152289" y="2834625"/>
            <a:ext cx="4800210" cy="1953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25"/>
          <p:cNvGrpSpPr/>
          <p:nvPr/>
        </p:nvGrpSpPr>
        <p:grpSpPr>
          <a:xfrm>
            <a:off x="346016" y="706421"/>
            <a:ext cx="4596557" cy="1953624"/>
            <a:chOff x="311700" y="963350"/>
            <a:chExt cx="4105902" cy="1671050"/>
          </a:xfrm>
        </p:grpSpPr>
        <p:pic>
          <p:nvPicPr>
            <p:cNvPr id="181" name="Google Shape;181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1700" y="963350"/>
              <a:ext cx="4105902" cy="1345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5"/>
            <p:cNvPicPr preferRelativeResize="0"/>
            <p:nvPr/>
          </p:nvPicPr>
          <p:blipFill rotWithShape="1">
            <a:blip r:embed="rId5">
              <a:alphaModFix/>
            </a:blip>
            <a:srcRect b="50147" l="0" r="0" t="0"/>
            <a:stretch/>
          </p:blipFill>
          <p:spPr>
            <a:xfrm>
              <a:off x="311700" y="2298575"/>
              <a:ext cx="4105902" cy="335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25"/>
          <p:cNvSpPr txBox="1"/>
          <p:nvPr/>
        </p:nvSpPr>
        <p:spPr>
          <a:xfrm>
            <a:off x="5238750" y="706425"/>
            <a:ext cx="390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Table1. AUC, specificity (Sp), and accuracy (Acc) of the whole image classifiers in </a:t>
            </a:r>
            <a:r>
              <a:rPr b="1" lang="en">
                <a:solidFill>
                  <a:schemeClr val="dk1"/>
                </a:solidFill>
              </a:rPr>
              <a:t>CBIS-DDSM.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161750" y="3956950"/>
            <a:ext cx="390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Table2. </a:t>
            </a:r>
            <a:r>
              <a:rPr lang="en">
                <a:solidFill>
                  <a:schemeClr val="dk1"/>
                </a:solidFill>
              </a:rPr>
              <a:t>AUC, specificity (Sp), and accuracy (Acc) of the whole image classifiers in the </a:t>
            </a:r>
            <a:r>
              <a:rPr b="1" lang="en">
                <a:solidFill>
                  <a:schemeClr val="dk1"/>
                </a:solidFill>
              </a:rPr>
              <a:t>GEHC dataset.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311700" y="803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multi-patch size solution outperformed FPN in the two datasets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multi-patch size solution compared to the best single patch size baseline classifier.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AUC by 0.025 (+3%) on the public CBIS-DDSM dataset.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AUC by 0.034 (+5%) on the GEHC dataset.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multi-resolution approach </a:t>
            </a:r>
            <a:r>
              <a:rPr lang="en">
                <a:solidFill>
                  <a:schemeClr val="dk1"/>
                </a:solidFill>
              </a:rPr>
              <a:t>compared to the best single resolution classifier.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AUC by </a:t>
            </a:r>
            <a:r>
              <a:rPr lang="en">
                <a:solidFill>
                  <a:schemeClr val="dk1"/>
                </a:solidFill>
              </a:rPr>
              <a:t>0.025 (+3%) on CBIS-DDSM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AUC by </a:t>
            </a:r>
            <a:r>
              <a:rPr lang="en">
                <a:solidFill>
                  <a:schemeClr val="dk1"/>
                </a:solidFill>
              </a:rPr>
              <a:t>0.021 (+3%) on the GEHC data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">
                <a:solidFill>
                  <a:schemeClr val="dk1"/>
                </a:solidFill>
              </a:rPr>
              <a:t>“</a:t>
            </a:r>
            <a:r>
              <a:rPr i="1" lang="en">
                <a:solidFill>
                  <a:schemeClr val="dk1"/>
                </a:solidFill>
              </a:rPr>
              <a:t>More research is needed on </a:t>
            </a:r>
            <a:r>
              <a:rPr b="1" i="1" lang="en">
                <a:solidFill>
                  <a:schemeClr val="dk1"/>
                </a:solidFill>
              </a:rPr>
              <a:t>patch-sampling strategies</a:t>
            </a:r>
            <a:r>
              <a:rPr i="1" lang="en">
                <a:solidFill>
                  <a:schemeClr val="dk1"/>
                </a:solidFill>
              </a:rPr>
              <a:t>, </a:t>
            </a:r>
            <a:r>
              <a:rPr b="1" i="1" lang="en">
                <a:solidFill>
                  <a:schemeClr val="dk1"/>
                </a:solidFill>
              </a:rPr>
              <a:t>transfer learning representations</a:t>
            </a:r>
            <a:r>
              <a:rPr i="1" lang="en">
                <a:solidFill>
                  <a:schemeClr val="dk1"/>
                </a:solidFill>
              </a:rPr>
              <a:t> from patch-level to whole image classifier with </a:t>
            </a:r>
            <a:r>
              <a:rPr b="1" i="1" lang="en">
                <a:solidFill>
                  <a:schemeClr val="dk1"/>
                </a:solidFill>
              </a:rPr>
              <a:t>additional lesion-level annotations</a:t>
            </a:r>
            <a:r>
              <a:rPr i="1" lang="en">
                <a:solidFill>
                  <a:schemeClr val="dk1"/>
                </a:solidFill>
              </a:rPr>
              <a:t> images.”</a:t>
            </a:r>
            <a:r>
              <a:rPr lang="en">
                <a:solidFill>
                  <a:schemeClr val="dk1"/>
                </a:solidFill>
              </a:rPr>
              <a:t> - Authors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result </a:t>
            </a:r>
            <a:r>
              <a:rPr lang="en">
                <a:solidFill>
                  <a:schemeClr val="dk1"/>
                </a:solidFill>
              </a:rPr>
              <a:t>images</a:t>
            </a:r>
            <a:r>
              <a:rPr lang="en">
                <a:solidFill>
                  <a:schemeClr val="dk1"/>
                </a:solidFill>
              </a:rPr>
              <a:t> are very hard to interpret.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There approach is very expensive to implement and takes longer training time.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311700" y="2144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71800" y="0"/>
            <a:ext cx="408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Introduction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532650"/>
            <a:ext cx="3487200" cy="45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Two main approaches for classifying 2D mammograms are fully image-based and patch-based methods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Multi-view classifiers that leverage bilateral asymmetries and multiple views of mammograms are considered state-of-the-art.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7568" l="13769" r="8615" t="6328"/>
          <a:stretch/>
        </p:blipFill>
        <p:spPr>
          <a:xfrm>
            <a:off x="3359775" y="183700"/>
            <a:ext cx="5354225" cy="29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9343" l="11933" r="8720" t="11133"/>
          <a:stretch/>
        </p:blipFill>
        <p:spPr>
          <a:xfrm>
            <a:off x="5085125" y="3194225"/>
            <a:ext cx="1903524" cy="190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642150"/>
            <a:ext cx="8418900" cy="40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2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5"/>
              <a:buChar char="●"/>
            </a:pPr>
            <a:r>
              <a:rPr lang="en" sz="1695">
                <a:solidFill>
                  <a:schemeClr val="dk1"/>
                </a:solidFill>
              </a:rPr>
              <a:t>Investigate the impact of patch size on patch and whole image classifiers, considering lesions of different sizes.</a:t>
            </a:r>
            <a:endParaRPr sz="16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95">
              <a:solidFill>
                <a:schemeClr val="dk1"/>
              </a:solidFill>
            </a:endParaRPr>
          </a:p>
          <a:p>
            <a:pPr indent="-33623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95"/>
              <a:buChar char="●"/>
            </a:pPr>
            <a:r>
              <a:rPr lang="en" sz="1695">
                <a:solidFill>
                  <a:schemeClr val="dk1"/>
                </a:solidFill>
              </a:rPr>
              <a:t>Study the effects of reducing input image resolution on both classifiers and its influence on lesions of varying sizes.</a:t>
            </a:r>
            <a:endParaRPr sz="16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95">
              <a:solidFill>
                <a:schemeClr val="dk1"/>
              </a:solidFill>
            </a:endParaRPr>
          </a:p>
          <a:p>
            <a:pPr indent="-33623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95"/>
              <a:buChar char="●"/>
            </a:pPr>
            <a:r>
              <a:rPr lang="en" sz="1695">
                <a:solidFill>
                  <a:schemeClr val="dk1"/>
                </a:solidFill>
              </a:rPr>
              <a:t>Introduce a multi-patch size and multi-resolution approach for whole image classification, utilizing patch classifiers adapted to lesion sizes.</a:t>
            </a:r>
            <a:endParaRPr sz="169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695">
              <a:solidFill>
                <a:schemeClr val="dk1"/>
              </a:solidFill>
            </a:endParaRPr>
          </a:p>
          <a:p>
            <a:pPr indent="-33623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95"/>
              <a:buChar char="●"/>
            </a:pPr>
            <a:r>
              <a:rPr lang="en" sz="1695">
                <a:solidFill>
                  <a:schemeClr val="dk1"/>
                </a:solidFill>
              </a:rPr>
              <a:t>Demonstrate that multi-scale models outperform single patch-sized and single-resolution classifiers.</a:t>
            </a:r>
            <a:endParaRPr sz="169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88" y="712913"/>
            <a:ext cx="39624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900" y="712925"/>
            <a:ext cx="36671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377100" y="1962150"/>
            <a:ext cx="3962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1566 cases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758 biopsy-proven cancers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The images were downsampled to a resolution of 100 µm/pixel to match the resolution of other dataset images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Contain lesion-level annotations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1293 cases for training and 351 cases for validation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935900" y="1962150"/>
            <a:ext cx="36672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1</a:t>
            </a:r>
            <a:r>
              <a:rPr lang="en" sz="1600">
                <a:solidFill>
                  <a:schemeClr val="dk1"/>
                </a:solidFill>
              </a:rPr>
              <a:t>539 cases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363 are biopsy-proven cancers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351 benign biopsied lesions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 747 normal cases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Training (1237 cases), validation (201 cases), and testing (101 cases)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Contain lesion-level annotations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Patch Extraction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9539" l="12192" r="22605" t="10766"/>
          <a:stretch/>
        </p:blipFill>
        <p:spPr>
          <a:xfrm>
            <a:off x="633025" y="712925"/>
            <a:ext cx="3353400" cy="40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10255" l="12036" r="9501" t="10917"/>
          <a:stretch/>
        </p:blipFill>
        <p:spPr>
          <a:xfrm>
            <a:off x="4749175" y="756600"/>
            <a:ext cx="4035651" cy="4054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61925" y="132550"/>
            <a:ext cx="857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Patch Classifier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261900" y="2625775"/>
            <a:ext cx="8570400" cy="25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DenseNet-121 and ResNet-34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256, 512, and 768 pixel patches at a resolution of 100 µm/pixel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100, 150, and 200 µm/pixel a fixed patch-size of 512 pixels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CBIS-DDSM: Weights were initialized from ImageNet and SGD optimizer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GEHC: weights were initialized from the CBIS-DDSM model with last two dense layers fine-tuned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augmentation - flips and rotations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Each model was trained 10 times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25" y="674225"/>
            <a:ext cx="862012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Lesion Groups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021275"/>
            <a:ext cx="8520600" cy="39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Small (&lt;256 pixels)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Medium (256-512 pixels)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Large (&gt;512 pixels)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Performance</a:t>
            </a:r>
            <a:endParaRPr sz="21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Patch classifier AUC:: normal vs. abnormal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Patch classifier AUC: benign vs. malignant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 Image Classifier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758400" y="2736125"/>
            <a:ext cx="3813600" cy="24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The patch classifier was converted to a whole image classifier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eliminate global average pooling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eliminate connected layers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add a convolutional block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Weights from patch classifier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bottleneck residual block proposed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Residual block skipped connections to avoid vanishing gradients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438" y="703923"/>
            <a:ext cx="7627125" cy="20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4572000" y="2736125"/>
            <a:ext cx="3813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One whole image classifier was trained for each of the patch classifiers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AUC, SP, ACC, std, t-test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p-values were obtained by comparing each classifier to the best performing base classifier of each experiment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103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Multi-patch size &amp; Multi-resolution Whole Image Classifier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350" y="736125"/>
            <a:ext cx="6487050" cy="429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