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70" r:id="rId1"/>
  </p:sldMasterIdLst>
  <p:notesMasterIdLst>
    <p:notesMasterId r:id="rId32"/>
  </p:notesMasterIdLst>
  <p:handoutMasterIdLst>
    <p:handoutMasterId r:id="rId33"/>
  </p:handoutMasterIdLst>
  <p:sldIdLst>
    <p:sldId id="1543" r:id="rId2"/>
    <p:sldId id="1526" r:id="rId3"/>
    <p:sldId id="1544" r:id="rId4"/>
    <p:sldId id="1560" r:id="rId5"/>
    <p:sldId id="1589" r:id="rId6"/>
    <p:sldId id="1590" r:id="rId7"/>
    <p:sldId id="1591" r:id="rId8"/>
    <p:sldId id="1592" r:id="rId9"/>
    <p:sldId id="1593" r:id="rId10"/>
    <p:sldId id="1594" r:id="rId11"/>
    <p:sldId id="1595" r:id="rId12"/>
    <p:sldId id="1596" r:id="rId13"/>
    <p:sldId id="1597" r:id="rId14"/>
    <p:sldId id="1598" r:id="rId15"/>
    <p:sldId id="1599" r:id="rId16"/>
    <p:sldId id="1600" r:id="rId17"/>
    <p:sldId id="1601" r:id="rId18"/>
    <p:sldId id="1610" r:id="rId19"/>
    <p:sldId id="1602" r:id="rId20"/>
    <p:sldId id="1603" r:id="rId21"/>
    <p:sldId id="1604" r:id="rId22"/>
    <p:sldId id="1605" r:id="rId23"/>
    <p:sldId id="1606" r:id="rId24"/>
    <p:sldId id="1607" r:id="rId25"/>
    <p:sldId id="1608" r:id="rId26"/>
    <p:sldId id="1609" r:id="rId27"/>
    <p:sldId id="1611" r:id="rId28"/>
    <p:sldId id="1612" r:id="rId29"/>
    <p:sldId id="1534" r:id="rId30"/>
    <p:sldId id="1585" r:id="rId31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333399"/>
    <a:srgbClr val="800000"/>
    <a:srgbClr val="DDDDDD"/>
    <a:srgbClr val="FFFFA3"/>
    <a:srgbClr val="000066"/>
    <a:srgbClr val="333333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5" autoAdjust="0"/>
    <p:restoredTop sz="94699" autoAdjust="0"/>
  </p:normalViewPr>
  <p:slideViewPr>
    <p:cSldViewPr>
      <p:cViewPr varScale="1">
        <p:scale>
          <a:sx n="69" d="100"/>
          <a:sy n="69" d="100"/>
        </p:scale>
        <p:origin x="135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60275D6-EF58-41D2-8020-61B42EC69179}"/>
              </a:ext>
            </a:extLst>
          </p:cNvPr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>
            <a:lvl1pPr defTabSz="914200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823A3C7-DD28-4D1C-B480-A7EF41F628D6}"/>
              </a:ext>
            </a:extLst>
          </p:cNvPr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>
            <a:lvl1pPr algn="r" defTabSz="914200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534D1A69-FB78-4656-8927-43DB3D68E0DA}" type="datetimeFigureOut">
              <a:rPr lang="en-US"/>
              <a:pPr>
                <a:defRPr/>
              </a:pPr>
              <a:t>10/30/2023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A260627-CC43-4E0E-9C3F-330A04D8569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 bwMode="auto">
          <a:xfrm>
            <a:off x="0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6" tIns="45718" rIns="91436" bIns="45718" numCol="1" anchor="b" anchorCtr="0" compatLnSpc="1">
            <a:prstTxWarp prst="textNoShape">
              <a:avLst/>
            </a:prstTxWarp>
          </a:bodyPr>
          <a:lstStyle>
            <a:lvl1pPr defTabSz="914200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BE34A3-027F-4958-9634-48106427274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6" tIns="45718" rIns="91436" bIns="45718" numCol="1" anchor="b" anchorCtr="0" compatLnSpc="1">
            <a:prstTxWarp prst="textNoShape">
              <a:avLst/>
            </a:prstTxWarp>
          </a:bodyPr>
          <a:lstStyle>
            <a:lvl1pPr algn="r" defTabSz="912813" eaLnBrk="1" hangingPunct="1">
              <a:defRPr sz="1200"/>
            </a:lvl1pPr>
          </a:lstStyle>
          <a:p>
            <a:pPr>
              <a:defRPr/>
            </a:pPr>
            <a:fld id="{9B65A619-F74E-497F-883F-8670EDE5D45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9244A217-5191-46A0-80AE-D9A82B2745B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>
            <a:lvl1pPr defTabSz="914200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E602FE2A-3213-4DAE-B7F9-88E61A807902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>
            <a:lvl1pPr algn="r" defTabSz="914200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87628111-36D8-4708-A834-CEE3576ADCE5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49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C59F4374-9A55-4F4F-81B3-DCA28F1F1DF0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416425"/>
            <a:ext cx="548640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id="{98D698F2-FF88-48D6-B033-DBC83B6AD435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6" tIns="45718" rIns="91436" bIns="45718" numCol="1" anchor="b" anchorCtr="0" compatLnSpc="1">
            <a:prstTxWarp prst="textNoShape">
              <a:avLst/>
            </a:prstTxWarp>
          </a:bodyPr>
          <a:lstStyle>
            <a:lvl1pPr defTabSz="914200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>
            <a:extLst>
              <a:ext uri="{FF2B5EF4-FFF2-40B4-BE49-F238E27FC236}">
                <a16:creationId xmlns:a16="http://schemas.microsoft.com/office/drawing/2014/main" id="{C7246816-09EE-47CA-B643-8328C30749A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6" tIns="45718" rIns="91436" bIns="45718" numCol="1" anchor="b" anchorCtr="0" compatLnSpc="1">
            <a:prstTxWarp prst="textNoShape">
              <a:avLst/>
            </a:prstTxWarp>
          </a:bodyPr>
          <a:lstStyle>
            <a:lvl1pPr algn="r" defTabSz="912813" eaLnBrk="1" hangingPunct="1">
              <a:defRPr sz="1200"/>
            </a:lvl1pPr>
          </a:lstStyle>
          <a:p>
            <a:pPr>
              <a:defRPr/>
            </a:pPr>
            <a:fld id="{3A77E2BA-A5D7-4742-910C-858AAD138D4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9C795C47-6703-44A4-ACEC-0EAE230750F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72933CDD-0DC2-487C-AEA7-8B18CB4DD89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jpeg"/><Relationship Id="rId4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1" descr="Panoramic From Rood2-TDD">
            <a:extLst>
              <a:ext uri="{FF2B5EF4-FFF2-40B4-BE49-F238E27FC236}">
                <a16:creationId xmlns:a16="http://schemas.microsoft.com/office/drawing/2014/main" id="{E7731BD7-9CCE-412D-82E9-6CA7A9264D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038600"/>
            <a:ext cx="9144000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7" descr="blue strip copy">
            <a:extLst>
              <a:ext uri="{FF2B5EF4-FFF2-40B4-BE49-F238E27FC236}">
                <a16:creationId xmlns:a16="http://schemas.microsoft.com/office/drawing/2014/main" id="{F3DFD06F-E964-4BCD-9A40-A8DA919113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0825" cy="37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8" descr="blue strip copy">
            <a:extLst>
              <a:ext uri="{FF2B5EF4-FFF2-40B4-BE49-F238E27FC236}">
                <a16:creationId xmlns:a16="http://schemas.microsoft.com/office/drawing/2014/main" id="{53559749-60EF-4F86-ABFD-708B163130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5" t="20168"/>
          <a:stretch>
            <a:fillRect/>
          </a:stretch>
        </p:blipFill>
        <p:spPr bwMode="auto">
          <a:xfrm>
            <a:off x="0" y="6556375"/>
            <a:ext cx="9144000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15" descr="Nevada_Master_stack_slogan_4c large">
            <a:extLst>
              <a:ext uri="{FF2B5EF4-FFF2-40B4-BE49-F238E27FC236}">
                <a16:creationId xmlns:a16="http://schemas.microsoft.com/office/drawing/2014/main" id="{BDBCA116-FA47-4129-8F7D-288B14F508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3925" y="501650"/>
            <a:ext cx="2209800" cy="163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0050" name="Rectangle 2">
            <a:extLst>
              <a:ext uri="{FF2B5EF4-FFF2-40B4-BE49-F238E27FC236}">
                <a16:creationId xmlns:a16="http://schemas.microsoft.com/office/drawing/2014/main" id="{EE36A46F-2B3C-4DA6-AA63-5C3AE9DF6619}"/>
              </a:ext>
            </a:extLst>
          </p:cNvPr>
          <p:cNvSpPr>
            <a:spLocks noGrp="1" noChangeArrowheads="1"/>
          </p:cNvSpPr>
          <p:nvPr>
            <p:ph type="ctrTitle" hasCustomPrompt="1"/>
          </p:nvPr>
        </p:nvSpPr>
        <p:spPr>
          <a:xfrm>
            <a:off x="152400" y="2362200"/>
            <a:ext cx="8763000" cy="914400"/>
          </a:xfrm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en-US" altLang="en-US"/>
              <a:t>CS 485/685 – Computer Vision</a:t>
            </a:r>
            <a:endParaRPr lang="en-US" altLang="en-US" noProof="0" dirty="0"/>
          </a:p>
        </p:txBody>
      </p:sp>
      <p:sp>
        <p:nvSpPr>
          <p:cNvPr id="130051" name="Rectangle 3">
            <a:extLst>
              <a:ext uri="{FF2B5EF4-FFF2-40B4-BE49-F238E27FC236}">
                <a16:creationId xmlns:a16="http://schemas.microsoft.com/office/drawing/2014/main" id="{E1C4ADF2-4AE5-4ACB-8890-41B3A121486F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52400" y="3352800"/>
            <a:ext cx="8991600" cy="533400"/>
          </a:xfrm>
        </p:spPr>
        <p:txBody>
          <a:bodyPr anchor="b"/>
          <a:lstStyle>
            <a:lvl1pPr marL="0" indent="0" algn="ctr">
              <a:buFont typeface="Wingdings" panose="05000000000000000000" pitchFamily="2" charset="2"/>
              <a:buNone/>
              <a:defRPr sz="2400"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EDA170DF-AC6A-4A88-BFFD-0FB355991F4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556375"/>
            <a:ext cx="2133600" cy="266700"/>
          </a:xfrm>
        </p:spPr>
        <p:txBody>
          <a:bodyPr/>
          <a:lstStyle>
            <a:lvl1pPr>
              <a:defRPr sz="1400" dirty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5">
            <a:extLst>
              <a:ext uri="{FF2B5EF4-FFF2-40B4-BE49-F238E27FC236}">
                <a16:creationId xmlns:a16="http://schemas.microsoft.com/office/drawing/2014/main" id="{33057BCE-E544-4106-83FF-75DBFCB9A97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556375"/>
            <a:ext cx="2895600" cy="266700"/>
          </a:xfrm>
        </p:spPr>
        <p:txBody>
          <a:bodyPr/>
          <a:lstStyle>
            <a:lvl1pPr algn="ctr">
              <a:defRPr sz="1400" dirty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/>
              <a:t>Alireza Tavakkoli, PhD</a:t>
            </a:r>
          </a:p>
        </p:txBody>
      </p:sp>
      <p:sp>
        <p:nvSpPr>
          <p:cNvPr id="10" name="Rectangle 6">
            <a:extLst>
              <a:ext uri="{FF2B5EF4-FFF2-40B4-BE49-F238E27FC236}">
                <a16:creationId xmlns:a16="http://schemas.microsoft.com/office/drawing/2014/main" id="{B71C08BB-E55C-4F68-BA47-704088D3AC7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556375"/>
            <a:ext cx="2133600" cy="266700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66C52C50-21FB-4E9B-A6EF-4AC796FB886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87083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C556F2-E6EB-4C6B-A220-5F2A67DA21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DF4EBCF-AD2E-4CAE-8E6F-9AA7EAFACF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304800" y="1447800"/>
            <a:ext cx="8534400" cy="50292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25F5919-68E3-4B68-AA5D-B62BB3FD42D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83C9DE0-EC4D-4772-8FF5-F4DD79D4565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ctr">
              <a:defRPr/>
            </a:pPr>
            <a:r>
              <a:rPr lang="en-US" dirty="0"/>
              <a:t>Alireza Tavakkoli, PhD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9E6A196-FCFD-40EB-B0D8-9361799AB41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8CFD03-5775-4C08-A471-19050BBC7A1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728544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1CB7767-B80C-4BBD-9725-819A4E74C50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705600" y="381000"/>
            <a:ext cx="2133600" cy="6096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836948F-500A-4AB1-8C45-3CB25FF231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304800" y="381000"/>
            <a:ext cx="6248400" cy="60960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D74E7CA-22AA-45BA-A500-1CCBEDAC942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3952EC5-5223-4AAE-A447-D45113943B8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ctr">
              <a:defRPr/>
            </a:pPr>
            <a:r>
              <a:rPr lang="en-US" dirty="0"/>
              <a:t>Alireza Tavakkoli, PhD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56BEB53-9ECE-4EB8-9F85-32DA079739C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79E521-ABEE-49DD-9B80-EB43955599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350777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311150" y="76200"/>
            <a:ext cx="8521700" cy="70167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15913" y="1066800"/>
            <a:ext cx="4178300" cy="25527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6613" y="1066800"/>
            <a:ext cx="4179887" cy="25527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315913" y="3771900"/>
            <a:ext cx="4178300" cy="25527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6613" y="3771900"/>
            <a:ext cx="4179887" cy="25527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r>
              <a:rPr lang="en-US"/>
              <a:t>Alireza Tavakkoli, PhD</a:t>
            </a:r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A85E2C-F308-463E-B909-8BC6B01B85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68557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1150" y="76200"/>
            <a:ext cx="8521700" cy="70167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15913" y="1066800"/>
            <a:ext cx="8510587" cy="25527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15913" y="3771900"/>
            <a:ext cx="8510587" cy="25527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r>
              <a:rPr lang="en-US"/>
              <a:t>Alireza Tavakkoli, PhD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AEC2F1-7B83-47E3-812B-0770791BE3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3262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1150" y="76200"/>
            <a:ext cx="8521700" cy="70167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15913" y="1066800"/>
            <a:ext cx="417830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6613" y="1066800"/>
            <a:ext cx="4179887" cy="25527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6613" y="3771900"/>
            <a:ext cx="4179887" cy="25527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r>
              <a:rPr lang="en-US"/>
              <a:t>Alireza Tavakkoli, PhD</a:t>
            </a:r>
          </a:p>
        </p:txBody>
      </p:sp>
      <p:sp>
        <p:nvSpPr>
          <p:cNvPr id="8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C25059-D73A-4B54-85E4-CE8CBB9BB5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0903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7D38D0-0D50-4481-8388-3A265178EA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2C7EAA-9986-4CA2-9F9F-5F835B54BA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447800"/>
            <a:ext cx="8534400" cy="5029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38E3468-AE69-40B4-88F8-B9ADAD5BB5D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6D64C9D-01FF-450D-B593-DE679635C0F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r>
              <a:rPr lang="en-US"/>
              <a:t>Alireza Tavakkoli, PhD</a:t>
            </a:r>
            <a:endParaRPr lang="en-US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5402CE4-7C15-4692-AEF5-AF54A9F4364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6C0F47-3EF8-4047-B8BE-002F116160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870074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98EB08-7ACB-42E3-AA10-E44AD8D5B2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2AB73D-3611-41B8-804B-67A1F4513B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3F05B41-14D7-48D8-A52C-7666FB94D31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AE4B152-6C0D-43CD-8F4F-18C4B6BEC44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ctr">
              <a:defRPr/>
            </a:pPr>
            <a:r>
              <a:rPr lang="en-US" dirty="0"/>
              <a:t>Alireza Tavakkoli, PhD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17CCE96-245E-4881-A399-089F4F3E298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E4794F-EEF6-40BF-8500-BA0050776AC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271707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44A3C5-66C4-4966-B4DD-E082B4C33D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756E77-A191-4928-A3B6-E8D7E584682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04800" y="1447800"/>
            <a:ext cx="4191000" cy="5029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0CA53BD-3603-4623-8A9B-12E0631BDF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447800"/>
            <a:ext cx="4191000" cy="5029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2C2C508-8E5E-49ED-A6C7-E49B1368AA2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339F8D0-EB6A-4F69-B3CF-5CEF59EFB3C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ctr">
              <a:defRPr/>
            </a:pPr>
            <a:r>
              <a:rPr lang="en-US" dirty="0"/>
              <a:t>Alireza Tavakkoli, PhD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AC2C8FA-CE9F-4C6C-B96A-E2002718A74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27392C-97B0-46D1-82E0-65E31A77BA5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128155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08BD02-1DE7-4804-910C-3561D84473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708A63-61FE-44CA-A456-C7B876408D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2E79E56-BA16-40C6-A652-89A2FD4943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98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BB119AB-E046-4A72-B414-92647AEF0CE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F765B39-3460-4335-A23D-D5405500751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98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939775A5-456C-4A12-99AC-A2A42EEA69A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B1B4B1AE-B22D-4107-B079-53DFEEBB4BF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ctr">
              <a:defRPr/>
            </a:pPr>
            <a:r>
              <a:rPr lang="en-US" dirty="0"/>
              <a:t>Alireza Tavakkoli, PhD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F3C250EA-4AED-4051-B50F-9A36C3CCB9F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7C5CA1-6F2A-46A0-A57D-CD6DD96CF1F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545665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23F8A1-DCAE-48FA-9C1C-AA109E62A1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40C28A6A-6911-4D98-A499-EAF0040EF76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A25D6BDE-9644-426E-96C1-BA1EFC26E51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ctr">
              <a:defRPr/>
            </a:pPr>
            <a:r>
              <a:rPr lang="en-US" dirty="0"/>
              <a:t>Alireza Tavakkoli, PhD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0690D213-3510-48E7-9A62-44EAF66C3DE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167F30-CCAF-4E4C-B078-E4F68A07303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158446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E876A0B1-9018-494B-AD57-BD9FD8078A0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484ADECC-A8EC-48EC-A211-082377E8E82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ctr">
              <a:defRPr/>
            </a:pPr>
            <a:r>
              <a:rPr lang="en-US" dirty="0"/>
              <a:t>Alireza Tavakkoli, PhD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F821FC8E-C5A0-4A5A-B812-AA3197745C6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804C78-159D-4032-B9B9-21B560474CF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712839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CD3019-9E55-4CCD-A254-18CD25F06A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02014A-E2B8-472E-8286-C88164D046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548957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D60881D-4CFD-4A99-9F97-B8C9610C85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399"/>
            <a:ext cx="2949575" cy="4293313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4DEEEFE-6571-4113-B97B-17143A95692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0621A9E-FE99-4610-B59E-C126322E33C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ctr">
              <a:defRPr/>
            </a:pPr>
            <a:r>
              <a:rPr lang="en-US" dirty="0"/>
              <a:t>Alireza Tavakkoli, PhD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69845E2-02BE-47DD-AEE0-872C46A7765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E0486D-60FF-4915-941C-AB095557B8F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469915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9D3D53-953E-47AF-8C6D-25F8A535BC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17BBE7C-B677-4548-A269-B25229E49C0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54895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60B5FAE-AB55-43A2-8F1A-74FCEBC815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399"/>
            <a:ext cx="2949575" cy="4293313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94B6363-5925-4F14-9640-8A22EDCA40D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745D964-770E-407E-8638-8C523447098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ctr">
              <a:defRPr/>
            </a:pPr>
            <a:r>
              <a:rPr lang="en-US" dirty="0"/>
              <a:t>Alireza Tavakkoli, PhD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04D7967-A4F7-4BB7-BDC2-6D89FC8EC31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66902F-B844-46A8-8757-E2D9FA69440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1755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59902067-7529-4BB9-B509-147F3777AEA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447800" y="381000"/>
            <a:ext cx="73914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4B14519C-4998-4407-9342-00E1F45BA0C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447800"/>
            <a:ext cx="8534400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pic>
        <p:nvPicPr>
          <p:cNvPr id="1028" name="Picture 7" descr="blue strip copy">
            <a:extLst>
              <a:ext uri="{FF2B5EF4-FFF2-40B4-BE49-F238E27FC236}">
                <a16:creationId xmlns:a16="http://schemas.microsoft.com/office/drawing/2014/main" id="{531107D4-57B4-4B17-A075-9D20269FFE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0825" cy="37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8" descr="blue strip copy">
            <a:extLst>
              <a:ext uri="{FF2B5EF4-FFF2-40B4-BE49-F238E27FC236}">
                <a16:creationId xmlns:a16="http://schemas.microsoft.com/office/drawing/2014/main" id="{A1B5E6AA-EF43-431A-AC21-25827C5146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" y="6480175"/>
            <a:ext cx="9140825" cy="37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9" descr="Nevada_N">
            <a:extLst>
              <a:ext uri="{FF2B5EF4-FFF2-40B4-BE49-F238E27FC236}">
                <a16:creationId xmlns:a16="http://schemas.microsoft.com/office/drawing/2014/main" id="{C6E89A11-F354-46CD-B722-8F98960848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98425"/>
            <a:ext cx="1120775" cy="1120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4">
            <a:extLst>
              <a:ext uri="{FF2B5EF4-FFF2-40B4-BE49-F238E27FC236}">
                <a16:creationId xmlns:a16="http://schemas.microsoft.com/office/drawing/2014/main" id="{1746A08E-EDD5-4907-A0BD-BA12EBDF18FB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553200"/>
            <a:ext cx="2133600" cy="263525"/>
          </a:xfrm>
          <a:prstGeom prst="rect">
            <a:avLst/>
          </a:prstGeom>
          <a:ln/>
        </p:spPr>
        <p:txBody>
          <a:bodyPr/>
          <a:lstStyle>
            <a:lvl1pPr>
              <a:defRPr sz="1200" dirty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Rectangle 5">
            <a:extLst>
              <a:ext uri="{FF2B5EF4-FFF2-40B4-BE49-F238E27FC236}">
                <a16:creationId xmlns:a16="http://schemas.microsoft.com/office/drawing/2014/main" id="{576FAD80-442C-4236-AE1A-D92EBF677AFA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553200"/>
            <a:ext cx="2895600" cy="263525"/>
          </a:xfrm>
          <a:prstGeom prst="rect">
            <a:avLst/>
          </a:prstGeom>
          <a:ln/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pPr algn="ctr">
              <a:defRPr/>
            </a:pPr>
            <a:r>
              <a:rPr lang="en-US" dirty="0"/>
              <a:t>Alireza Tavakkoli, PhD</a:t>
            </a:r>
          </a:p>
        </p:txBody>
      </p:sp>
      <p:sp>
        <p:nvSpPr>
          <p:cNvPr id="13" name="Rectangle 6">
            <a:extLst>
              <a:ext uri="{FF2B5EF4-FFF2-40B4-BE49-F238E27FC236}">
                <a16:creationId xmlns:a16="http://schemas.microsoft.com/office/drawing/2014/main" id="{43CBDE36-3BD3-4021-8E1C-CB0652D3107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553200"/>
            <a:ext cx="2133600" cy="263525"/>
          </a:xfrm>
          <a:prstGeom prst="rect">
            <a:avLst/>
          </a:prstGeom>
          <a:ln/>
        </p:spPr>
        <p:txBody>
          <a:bodyPr/>
          <a:lstStyle>
            <a:lvl1pPr algn="r">
              <a:defRPr sz="1200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12910963-6D7B-43E5-BDC2-D2D96D1405F2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795" r:id="rId2"/>
    <p:sldLayoutId id="2147483796" r:id="rId3"/>
    <p:sldLayoutId id="2147483797" r:id="rId4"/>
    <p:sldLayoutId id="2147483798" r:id="rId5"/>
    <p:sldLayoutId id="2147483799" r:id="rId6"/>
    <p:sldLayoutId id="2147483800" r:id="rId7"/>
    <p:sldLayoutId id="2147483801" r:id="rId8"/>
    <p:sldLayoutId id="2147483802" r:id="rId9"/>
    <p:sldLayoutId id="2147483803" r:id="rId10"/>
    <p:sldLayoutId id="2147483804" r:id="rId11"/>
    <p:sldLayoutId id="2147483806" r:id="rId12"/>
    <p:sldLayoutId id="2147483807" r:id="rId13"/>
    <p:sldLayoutId id="2147483808" r:id="rId14"/>
  </p:sldLayoutIdLst>
  <p:hf hdr="0" dt="0"/>
  <p:txStyles>
    <p:titleStyle>
      <a:lvl1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anose="020B0604020202020204" pitchFamily="34" charset="0"/>
        </a:defRPr>
      </a:lvl2pPr>
      <a:lvl3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anose="020B0604020202020204" pitchFamily="34" charset="0"/>
        </a:defRPr>
      </a:lvl3pPr>
      <a:lvl4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anose="020B0604020202020204" pitchFamily="34" charset="0"/>
        </a:defRPr>
      </a:lvl4pPr>
      <a:lvl5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anose="020B0604020202020204" pitchFamily="34" charset="0"/>
        </a:defRPr>
      </a:lvl5pPr>
      <a:lvl6pPr marL="457200"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anose="020B0604020202020204" pitchFamily="34" charset="0"/>
        </a:defRPr>
      </a:lvl6pPr>
      <a:lvl7pPr marL="914400"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anose="020B0604020202020204" pitchFamily="34" charset="0"/>
        </a:defRPr>
      </a:lvl7pPr>
      <a:lvl8pPr marL="1371600"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anose="020B0604020202020204" pitchFamily="34" charset="0"/>
        </a:defRPr>
      </a:lvl8pPr>
      <a:lvl9pPr marL="1828800"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231775" indent="-231775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25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A789AA09-E974-4781-9762-8A2E5AD3FD4D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Hypercomplex Neural Architectures for Multi-View Breast Cancer Classification 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FE43FFAE-8C3F-46DA-8936-F7FCB1EF6AF4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 sz="1800" dirty="0"/>
              <a:t>Neha Ujjainkar &amp; Abhishek Khandekar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B3AD7C-8FD1-4A69-87F0-153ABD3C1B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Proposed Method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7C31CCA-9652-4004-9BD3-F51797C6D0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6C0F47-3EF8-4047-B8BE-002F11616092}" type="slidenum">
              <a:rPr lang="en-US" altLang="en-US" smtClean="0"/>
              <a:pPr>
                <a:defRPr/>
              </a:pPr>
              <a:t>10</a:t>
            </a:fld>
            <a:endParaRPr lang="en-US" altLang="en-US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6F380481-6ACF-2D48-72B4-B9DEFE6939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447800"/>
            <a:ext cx="8534400" cy="5029200"/>
          </a:xfrm>
        </p:spPr>
        <p:txBody>
          <a:bodyPr/>
          <a:lstStyle/>
          <a:p>
            <a:pPr marL="0" indent="0">
              <a:buNone/>
            </a:pPr>
            <a:r>
              <a:rPr lang="en-US" sz="1800" dirty="0">
                <a:solidFill>
                  <a:srgbClr val="222222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C. Parameterized hypercomplex architectures for four views</a:t>
            </a:r>
            <a:br>
              <a:rPr lang="en-US" sz="1800" dirty="0">
                <a:solidFill>
                  <a:srgbClr val="222222"/>
                </a:solidFill>
                <a:latin typeface="Arial" panose="020B0604020202020204" pitchFamily="34" charset="0"/>
                <a:ea typeface="Calibri" panose="020F0502020204030204" pitchFamily="34" charset="0"/>
              </a:rPr>
            </a:br>
            <a:endParaRPr lang="en-US" sz="1800" dirty="0">
              <a:solidFill>
                <a:srgbClr val="222222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1600" dirty="0">
                <a:solidFill>
                  <a:srgbClr val="222222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1) Parameterized Hypercomplex Bottleneck network (</a:t>
            </a:r>
            <a:r>
              <a:rPr lang="en-US" sz="1600" dirty="0" err="1">
                <a:solidFill>
                  <a:srgbClr val="222222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PHYBOnet</a:t>
            </a:r>
            <a:r>
              <a:rPr lang="en-US" sz="1600" dirty="0">
                <a:solidFill>
                  <a:srgbClr val="222222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):</a:t>
            </a:r>
          </a:p>
          <a:p>
            <a:pPr marL="0" indent="0">
              <a:buNone/>
            </a:pPr>
            <a:endParaRPr lang="en-US" sz="1800" b="1" dirty="0">
              <a:solidFill>
                <a:srgbClr val="222222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0" indent="0">
              <a:buNone/>
            </a:pPr>
            <a:endParaRPr lang="en-US" sz="1600" b="0" dirty="0">
              <a:solidFill>
                <a:srgbClr val="222222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0" indent="0">
              <a:buNone/>
            </a:pPr>
            <a:endParaRPr lang="en-US" sz="1600" dirty="0">
              <a:solidFill>
                <a:srgbClr val="222222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9F7C0D4C-0278-6949-8C2C-060B8036A8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90100"/>
            <a:ext cx="21833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111111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.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35D13EDE-D9C1-FDB9-8E33-3F9EB3CAF60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509" t="7273" r="3498" b="1818"/>
          <a:stretch/>
        </p:blipFill>
        <p:spPr>
          <a:xfrm>
            <a:off x="228600" y="2362200"/>
            <a:ext cx="8705086" cy="426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59245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B3AD7C-8FD1-4A69-87F0-153ABD3C1B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Proposed Method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7C31CCA-9652-4004-9BD3-F51797C6D0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6C0F47-3EF8-4047-B8BE-002F11616092}" type="slidenum">
              <a:rPr lang="en-US" altLang="en-US" smtClean="0"/>
              <a:pPr>
                <a:defRPr/>
              </a:pPr>
              <a:t>11</a:t>
            </a:fld>
            <a:endParaRPr lang="en-US" altLang="en-US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6F380481-6ACF-2D48-72B4-B9DEFE6939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447800"/>
            <a:ext cx="8534400" cy="5029200"/>
          </a:xfrm>
        </p:spPr>
        <p:txBody>
          <a:bodyPr/>
          <a:lstStyle/>
          <a:p>
            <a:pPr marL="0" indent="0">
              <a:buNone/>
            </a:pPr>
            <a:r>
              <a:rPr lang="en-US" sz="1800" dirty="0">
                <a:solidFill>
                  <a:srgbClr val="222222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C. Parameterized hypercomplex architectures for four views</a:t>
            </a:r>
            <a:br>
              <a:rPr lang="en-US" sz="1800" dirty="0">
                <a:solidFill>
                  <a:srgbClr val="222222"/>
                </a:solidFill>
                <a:latin typeface="Arial" panose="020B0604020202020204" pitchFamily="34" charset="0"/>
                <a:ea typeface="Calibri" panose="020F0502020204030204" pitchFamily="34" charset="0"/>
              </a:rPr>
            </a:br>
            <a:endParaRPr lang="en-US" sz="1800" dirty="0">
              <a:solidFill>
                <a:srgbClr val="222222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0" indent="0">
              <a:buFont typeface="Wingdings" panose="05000000000000000000" pitchFamily="2" charset="2"/>
              <a:buNone/>
            </a:pPr>
            <a:r>
              <a:rPr lang="en-US" sz="1600" dirty="0">
                <a:solidFill>
                  <a:srgbClr val="222222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2) Parameterized Hypercomplex Shared Encoder network (PHYSEnet):</a:t>
            </a:r>
          </a:p>
          <a:p>
            <a:pPr marL="0" indent="0">
              <a:buNone/>
            </a:pPr>
            <a:endParaRPr lang="en-US" sz="1800" b="1" dirty="0">
              <a:solidFill>
                <a:srgbClr val="222222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0" indent="0">
              <a:buNone/>
            </a:pPr>
            <a:endParaRPr lang="en-US" sz="1600" b="0" dirty="0">
              <a:solidFill>
                <a:srgbClr val="222222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0" indent="0">
              <a:buNone/>
            </a:pPr>
            <a:endParaRPr lang="en-US" sz="1600" dirty="0">
              <a:solidFill>
                <a:srgbClr val="222222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9F7C0D4C-0278-6949-8C2C-060B8036A8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90100"/>
            <a:ext cx="21833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111111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.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73A677E-720A-CE2C-979E-725CBD5C89C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020" t="8333" r="2384"/>
          <a:stretch/>
        </p:blipFill>
        <p:spPr>
          <a:xfrm>
            <a:off x="0" y="2667000"/>
            <a:ext cx="9060874" cy="36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87761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B3AD7C-8FD1-4A69-87F0-153ABD3C1B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Dataset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7C31CCA-9652-4004-9BD3-F51797C6D0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6C0F47-3EF8-4047-B8BE-002F11616092}" type="slidenum">
              <a:rPr lang="en-US" altLang="en-US" smtClean="0"/>
              <a:pPr>
                <a:defRPr/>
              </a:pPr>
              <a:t>12</a:t>
            </a:fld>
            <a:endParaRPr lang="en-US" altLang="en-US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6F380481-6ACF-2D48-72B4-B9DEFE6939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447800"/>
            <a:ext cx="8534400" cy="5029200"/>
          </a:xfrm>
        </p:spPr>
        <p:txBody>
          <a:bodyPr/>
          <a:lstStyle/>
          <a:p>
            <a:endParaRPr lang="en-US" sz="1800" dirty="0">
              <a:solidFill>
                <a:srgbClr val="222222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r>
              <a:rPr lang="en-US" sz="1800" kern="100" dirty="0">
                <a:solidFill>
                  <a:srgbClr val="222222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CBIS-DDSM:</a:t>
            </a:r>
            <a:br>
              <a:rPr lang="en-US" sz="1800" kern="100" dirty="0">
                <a:solidFill>
                  <a:srgbClr val="222222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sz="1800" kern="100" dirty="0">
              <a:solidFill>
                <a:srgbClr val="222222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/>
            <a:r>
              <a:rPr lang="en-US" sz="1600" dirty="0">
                <a:solidFill>
                  <a:srgbClr val="222222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employed for the training of the patch classifier as well as the whole-image classifier in the two-view scenario.</a:t>
            </a:r>
          </a:p>
          <a:p>
            <a:pPr lvl="1"/>
            <a:r>
              <a:rPr lang="en-US" sz="1600" dirty="0">
                <a:solidFill>
                  <a:srgbClr val="222222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The images are resized to 600×500 </a:t>
            </a:r>
          </a:p>
          <a:p>
            <a:pPr lvl="1"/>
            <a:r>
              <a:rPr lang="en-US" sz="1600" dirty="0">
                <a:solidFill>
                  <a:srgbClr val="222222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Augmented with a random rotation between −25 and +25 degrees </a:t>
            </a:r>
          </a:p>
          <a:p>
            <a:pPr lvl="1"/>
            <a:r>
              <a:rPr lang="en-US" sz="1600" dirty="0">
                <a:solidFill>
                  <a:srgbClr val="222222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Performed random horizontal and vertical flips</a:t>
            </a:r>
            <a:br>
              <a:rPr lang="en-US" sz="1600" dirty="0">
                <a:solidFill>
                  <a:srgbClr val="222222"/>
                </a:solidFill>
                <a:latin typeface="Arial" panose="020B0604020202020204" pitchFamily="34" charset="0"/>
                <a:ea typeface="Calibri" panose="020F0502020204030204" pitchFamily="34" charset="0"/>
              </a:rPr>
            </a:br>
            <a:endParaRPr lang="en-US" sz="1600" dirty="0">
              <a:solidFill>
                <a:srgbClr val="222222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231775" lvl="1" indent="-231775">
              <a:buFont typeface="Wingdings" panose="05000000000000000000" pitchFamily="2" charset="2"/>
              <a:buChar char="§"/>
            </a:pPr>
            <a:r>
              <a:rPr lang="en-US" sz="1800" b="1" dirty="0">
                <a:solidFill>
                  <a:srgbClr val="222222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INbreast:</a:t>
            </a:r>
            <a:br>
              <a:rPr lang="en-US" sz="1800" b="1" dirty="0">
                <a:solidFill>
                  <a:srgbClr val="222222"/>
                </a:solidFill>
                <a:latin typeface="Arial" panose="020B0604020202020204" pitchFamily="34" charset="0"/>
                <a:ea typeface="Calibri" panose="020F0502020204030204" pitchFamily="34" charset="0"/>
              </a:rPr>
            </a:br>
            <a:endParaRPr lang="en-US" sz="1800" b="1" dirty="0">
              <a:solidFill>
                <a:srgbClr val="222222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lvl="1"/>
            <a:r>
              <a:rPr lang="en-US" sz="1600" dirty="0">
                <a:solidFill>
                  <a:srgbClr val="222222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Consider BI-RADS categories 4, 5, and 6 as positive and 1, 2 as negative</a:t>
            </a:r>
          </a:p>
          <a:p>
            <a:pPr lvl="1"/>
            <a:r>
              <a:rPr lang="en-US" sz="1600" dirty="0">
                <a:solidFill>
                  <a:srgbClr val="222222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The same preprocessing as CBIS-DDSM is applied</a:t>
            </a:r>
          </a:p>
          <a:p>
            <a:pPr marL="457200" lvl="1" indent="0">
              <a:buNone/>
            </a:pPr>
            <a:endParaRPr lang="en-US" sz="1600" dirty="0">
              <a:solidFill>
                <a:srgbClr val="222222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400050" lvl="2" indent="0">
              <a:buNone/>
            </a:pPr>
            <a:endParaRPr lang="en-US" sz="1400" dirty="0">
              <a:solidFill>
                <a:srgbClr val="222222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9F7C0D4C-0278-6949-8C2C-060B8036A8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90100"/>
            <a:ext cx="21833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111111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.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79445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B3AD7C-8FD1-4A69-87F0-153ABD3C1B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Dataset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7C31CCA-9652-4004-9BD3-F51797C6D0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6C0F47-3EF8-4047-B8BE-002F11616092}" type="slidenum">
              <a:rPr lang="en-US" altLang="en-US" smtClean="0"/>
              <a:pPr>
                <a:defRPr/>
              </a:pPr>
              <a:t>13</a:t>
            </a:fld>
            <a:endParaRPr lang="en-US" altLang="en-US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6F380481-6ACF-2D48-72B4-B9DEFE6939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447800"/>
            <a:ext cx="8534400" cy="5029200"/>
          </a:xfrm>
        </p:spPr>
        <p:txBody>
          <a:bodyPr/>
          <a:lstStyle/>
          <a:p>
            <a:endParaRPr lang="en-US" sz="1800" dirty="0">
              <a:solidFill>
                <a:srgbClr val="222222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r>
              <a:rPr lang="en-US" sz="1800" dirty="0" err="1">
                <a:solidFill>
                  <a:srgbClr val="222222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CheXpert</a:t>
            </a:r>
            <a:r>
              <a:rPr lang="en-US" sz="1800" kern="100" dirty="0">
                <a:solidFill>
                  <a:srgbClr val="222222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br>
              <a:rPr lang="en-US" sz="1800" kern="100" dirty="0">
                <a:solidFill>
                  <a:srgbClr val="222222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sz="1800" kern="100" dirty="0">
              <a:solidFill>
                <a:srgbClr val="222222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/>
            <a:r>
              <a:rPr lang="en-US" sz="1600" dirty="0">
                <a:solidFill>
                  <a:srgbClr val="222222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Contains 224,316 chest X-rays with both frontal and lateral views</a:t>
            </a:r>
          </a:p>
          <a:p>
            <a:pPr lvl="1"/>
            <a:r>
              <a:rPr lang="en-US" sz="1600" dirty="0">
                <a:solidFill>
                  <a:srgbClr val="222222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Provides 14 labels for common chest radiographic observations.</a:t>
            </a:r>
          </a:p>
          <a:p>
            <a:pPr lvl="1"/>
            <a:r>
              <a:rPr lang="en-US" sz="1600" dirty="0">
                <a:solidFill>
                  <a:srgbClr val="222222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Images are resized to 320 × 320 for training </a:t>
            </a:r>
          </a:p>
          <a:p>
            <a:pPr lvl="1"/>
            <a:r>
              <a:rPr lang="en-US" sz="1600" dirty="0">
                <a:solidFill>
                  <a:srgbClr val="222222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The same augmentation operations as before are applied</a:t>
            </a:r>
            <a:br>
              <a:rPr lang="en-US" sz="1600" dirty="0">
                <a:solidFill>
                  <a:srgbClr val="222222"/>
                </a:solidFill>
                <a:latin typeface="Arial" panose="020B0604020202020204" pitchFamily="34" charset="0"/>
                <a:ea typeface="Calibri" panose="020F0502020204030204" pitchFamily="34" charset="0"/>
              </a:rPr>
            </a:br>
            <a:endParaRPr lang="en-US" sz="1600" dirty="0">
              <a:solidFill>
                <a:srgbClr val="222222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231775" lvl="1" indent="-231775">
              <a:buFont typeface="Wingdings" panose="05000000000000000000" pitchFamily="2" charset="2"/>
              <a:buChar char="§"/>
            </a:pPr>
            <a:r>
              <a:rPr lang="en-US" sz="1800" b="1" dirty="0">
                <a:solidFill>
                  <a:srgbClr val="222222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BraTS19:</a:t>
            </a:r>
            <a:br>
              <a:rPr lang="en-US" sz="1800" b="1" dirty="0">
                <a:solidFill>
                  <a:srgbClr val="222222"/>
                </a:solidFill>
                <a:latin typeface="Arial" panose="020B0604020202020204" pitchFamily="34" charset="0"/>
                <a:ea typeface="Calibri" panose="020F0502020204030204" pitchFamily="34" charset="0"/>
              </a:rPr>
            </a:br>
            <a:endParaRPr lang="en-US" sz="1800" b="1" dirty="0">
              <a:solidFill>
                <a:srgbClr val="222222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lvl="1"/>
            <a:r>
              <a:rPr lang="en-US" sz="1600" dirty="0">
                <a:solidFill>
                  <a:srgbClr val="222222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Contains brain MRI scans</a:t>
            </a:r>
          </a:p>
          <a:p>
            <a:pPr lvl="1"/>
            <a:r>
              <a:rPr lang="en-US" sz="1600" dirty="0">
                <a:solidFill>
                  <a:srgbClr val="222222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For training, volumes are resized to 128 × 128 × 128 </a:t>
            </a:r>
          </a:p>
          <a:p>
            <a:pPr lvl="1"/>
            <a:r>
              <a:rPr lang="en-US" sz="1600" dirty="0">
                <a:solidFill>
                  <a:srgbClr val="222222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Augmented via random scaling between 1 and 1.1  for the task of overall survival prediction</a:t>
            </a:r>
          </a:p>
          <a:p>
            <a:pPr lvl="1"/>
            <a:endParaRPr lang="en-US" sz="1600" dirty="0">
              <a:solidFill>
                <a:srgbClr val="222222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400050" lvl="2" indent="0">
              <a:buNone/>
            </a:pPr>
            <a:endParaRPr lang="en-US" sz="1400" dirty="0">
              <a:solidFill>
                <a:srgbClr val="222222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9F7C0D4C-0278-6949-8C2C-060B8036A8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90100"/>
            <a:ext cx="21833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111111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.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69745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B3AD7C-8FD1-4A69-87F0-153ABD3C1B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Evaluation metrics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7C31CCA-9652-4004-9BD3-F51797C6D0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6C0F47-3EF8-4047-B8BE-002F11616092}" type="slidenum">
              <a:rPr lang="en-US" altLang="en-US" smtClean="0"/>
              <a:pPr>
                <a:defRPr/>
              </a:pPr>
              <a:t>14</a:t>
            </a:fld>
            <a:endParaRPr lang="en-US" altLang="en-US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6F380481-6ACF-2D48-72B4-B9DEFE6939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447800"/>
            <a:ext cx="8534400" cy="5029200"/>
          </a:xfrm>
        </p:spPr>
        <p:txBody>
          <a:bodyPr/>
          <a:lstStyle/>
          <a:p>
            <a:endParaRPr lang="en-US" sz="1800" dirty="0">
              <a:solidFill>
                <a:srgbClr val="222222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r>
              <a:rPr lang="en-US" sz="1800" dirty="0">
                <a:solidFill>
                  <a:srgbClr val="222222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AUC (Area Under the ROC Curve):</a:t>
            </a:r>
            <a:br>
              <a:rPr lang="en-US" sz="1800" kern="100" dirty="0">
                <a:solidFill>
                  <a:srgbClr val="222222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sz="1800" kern="100" dirty="0">
              <a:solidFill>
                <a:srgbClr val="222222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/>
            <a:r>
              <a:rPr lang="en-US" sz="1600" dirty="0">
                <a:solidFill>
                  <a:srgbClr val="222222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trade-off between True Positive Rate (TPR) and False Positive Rate (FPR)  using different probability thresholds.</a:t>
            </a:r>
            <a:br>
              <a:rPr lang="en-US" sz="1600" dirty="0">
                <a:solidFill>
                  <a:srgbClr val="222222"/>
                </a:solidFill>
                <a:latin typeface="Arial" panose="020B0604020202020204" pitchFamily="34" charset="0"/>
                <a:ea typeface="Calibri" panose="020F0502020204030204" pitchFamily="34" charset="0"/>
              </a:rPr>
            </a:br>
            <a:endParaRPr lang="en-US" sz="1600" dirty="0">
              <a:solidFill>
                <a:srgbClr val="222222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231775" lvl="1" indent="-231775">
              <a:buFont typeface="Wingdings" panose="05000000000000000000" pitchFamily="2" charset="2"/>
              <a:buChar char="§"/>
            </a:pPr>
            <a:r>
              <a:rPr lang="en-US" sz="1800" b="1" dirty="0">
                <a:solidFill>
                  <a:srgbClr val="222222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Classification accuracy:</a:t>
            </a:r>
          </a:p>
          <a:p>
            <a:pPr marL="0" lvl="1" indent="0">
              <a:buNone/>
            </a:pPr>
            <a:r>
              <a:rPr lang="en-US" sz="1600" dirty="0">
                <a:solidFill>
                  <a:srgbClr val="222222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	</a:t>
            </a:r>
          </a:p>
          <a:p>
            <a:pPr lvl="1"/>
            <a:r>
              <a:rPr lang="en-US" sz="1600" dirty="0">
                <a:solidFill>
                  <a:srgbClr val="222222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To evaluate the model performance.</a:t>
            </a:r>
            <a:br>
              <a:rPr lang="en-US" sz="1600" dirty="0">
                <a:solidFill>
                  <a:srgbClr val="222222"/>
                </a:solidFill>
                <a:latin typeface="Arial" panose="020B0604020202020204" pitchFamily="34" charset="0"/>
                <a:ea typeface="Calibri" panose="020F0502020204030204" pitchFamily="34" charset="0"/>
              </a:rPr>
            </a:br>
            <a:endParaRPr lang="en-US" sz="1600" dirty="0">
              <a:solidFill>
                <a:srgbClr val="222222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231775" lvl="1" indent="-231775">
              <a:buFont typeface="Wingdings" panose="05000000000000000000" pitchFamily="2" charset="2"/>
              <a:buChar char="§"/>
            </a:pPr>
            <a:r>
              <a:rPr lang="en-US" sz="1800" b="1" dirty="0">
                <a:solidFill>
                  <a:srgbClr val="222222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Dice score:</a:t>
            </a:r>
            <a:br>
              <a:rPr lang="en-US" sz="1800" b="1" dirty="0">
                <a:solidFill>
                  <a:srgbClr val="222222"/>
                </a:solidFill>
                <a:latin typeface="Arial" panose="020B0604020202020204" pitchFamily="34" charset="0"/>
                <a:ea typeface="Calibri" panose="020F0502020204030204" pitchFamily="34" charset="0"/>
              </a:rPr>
            </a:br>
            <a:endParaRPr lang="en-US" sz="1800" b="1" dirty="0">
              <a:solidFill>
                <a:srgbClr val="222222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lvl="1"/>
            <a:r>
              <a:rPr lang="en-US" sz="1400" dirty="0">
                <a:solidFill>
                  <a:srgbClr val="222222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F</a:t>
            </a:r>
            <a:r>
              <a:rPr lang="en-US" sz="1600" dirty="0">
                <a:solidFill>
                  <a:srgbClr val="222222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or the segmentation task, which measures the pixel-wise agreement between a predicted mask and its corresponding ground truth</a:t>
            </a:r>
          </a:p>
          <a:p>
            <a:pPr marL="400050" lvl="2" indent="0">
              <a:buNone/>
            </a:pPr>
            <a:endParaRPr lang="en-US" sz="1400" dirty="0">
              <a:solidFill>
                <a:srgbClr val="222222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9F7C0D4C-0278-6949-8C2C-060B8036A8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90100"/>
            <a:ext cx="21833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111111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.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48169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B3AD7C-8FD1-4A69-87F0-153ABD3C1B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Training Procedure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7C31CCA-9652-4004-9BD3-F51797C6D0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6C0F47-3EF8-4047-B8BE-002F11616092}" type="slidenum">
              <a:rPr lang="en-US" altLang="en-US" smtClean="0"/>
              <a:pPr>
                <a:defRPr/>
              </a:pPr>
              <a:t>15</a:t>
            </a:fld>
            <a:endParaRPr lang="en-US" altLang="en-US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6F380481-6ACF-2D48-72B4-B9DEFE6939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447800"/>
            <a:ext cx="8534400" cy="5029200"/>
          </a:xfrm>
        </p:spPr>
        <p:txBody>
          <a:bodyPr/>
          <a:lstStyle/>
          <a:p>
            <a:endParaRPr lang="en-US" sz="1800" dirty="0">
              <a:solidFill>
                <a:srgbClr val="222222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r>
              <a:rPr lang="en-US" sz="1800" dirty="0">
                <a:solidFill>
                  <a:srgbClr val="222222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Training challenges:</a:t>
            </a:r>
            <a:br>
              <a:rPr lang="en-US" sz="1800" dirty="0">
                <a:solidFill>
                  <a:srgbClr val="222222"/>
                </a:solidFill>
                <a:latin typeface="Arial" panose="020B0604020202020204" pitchFamily="34" charset="0"/>
                <a:ea typeface="Calibri" panose="020F0502020204030204" pitchFamily="34" charset="0"/>
              </a:rPr>
            </a:br>
            <a:endParaRPr lang="en-US" sz="1800" dirty="0">
              <a:solidFill>
                <a:srgbClr val="222222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lvl="1"/>
            <a:r>
              <a:rPr lang="en-US" sz="1600" dirty="0">
                <a:solidFill>
                  <a:srgbClr val="222222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Benign or malignant tumors present very few differences distinguishable only by trained and skilled clinicians. </a:t>
            </a:r>
          </a:p>
          <a:p>
            <a:pPr lvl="1"/>
            <a:r>
              <a:rPr lang="en-US" sz="1600" dirty="0">
                <a:solidFill>
                  <a:srgbClr val="222222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Neural models require huge volumes of data for training.</a:t>
            </a:r>
          </a:p>
          <a:p>
            <a:pPr lvl="1"/>
            <a:r>
              <a:rPr lang="en-US" sz="1600" dirty="0">
                <a:solidFill>
                  <a:srgbClr val="222222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A lesion occupies only a tremendously small portion of the original image.</a:t>
            </a:r>
            <a:br>
              <a:rPr lang="en-US" sz="1600" dirty="0">
                <a:solidFill>
                  <a:srgbClr val="222222"/>
                </a:solidFill>
                <a:latin typeface="Arial" panose="020B0604020202020204" pitchFamily="34" charset="0"/>
                <a:ea typeface="Calibri" panose="020F0502020204030204" pitchFamily="34" charset="0"/>
              </a:rPr>
            </a:br>
            <a:endParaRPr lang="en-US" sz="1600" dirty="0">
              <a:solidFill>
                <a:srgbClr val="222222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231775" lvl="1" indent="-231775">
              <a:buFont typeface="Wingdings" panose="05000000000000000000" pitchFamily="2" charset="2"/>
              <a:buChar char="§"/>
            </a:pPr>
            <a:r>
              <a:rPr lang="en-US" sz="1800" b="1" dirty="0">
                <a:solidFill>
                  <a:srgbClr val="222222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Training strategy:</a:t>
            </a:r>
          </a:p>
          <a:p>
            <a:pPr marL="0" lvl="1" indent="0">
              <a:buNone/>
            </a:pPr>
            <a:r>
              <a:rPr lang="en-US" sz="1600" dirty="0">
                <a:solidFill>
                  <a:srgbClr val="222222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	</a:t>
            </a:r>
          </a:p>
          <a:p>
            <a:pPr lvl="1"/>
            <a:r>
              <a:rPr lang="en-US" sz="1600" dirty="0">
                <a:solidFill>
                  <a:srgbClr val="222222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Pretrain the model on patches of mammograms</a:t>
            </a:r>
          </a:p>
          <a:p>
            <a:pPr lvl="1"/>
            <a:r>
              <a:rPr lang="en-US" sz="1600" dirty="0">
                <a:solidFill>
                  <a:srgbClr val="222222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Initializing the network weights with the patch classifier weights and train on whole images.</a:t>
            </a:r>
          </a:p>
          <a:p>
            <a:pPr marL="400050" lvl="2" indent="0">
              <a:buNone/>
            </a:pPr>
            <a:endParaRPr lang="en-US" sz="1400" dirty="0">
              <a:solidFill>
                <a:srgbClr val="222222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9F7C0D4C-0278-6949-8C2C-060B8036A8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90100"/>
            <a:ext cx="21833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111111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.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96462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B3AD7C-8FD1-4A69-87F0-153ABD3C1B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Training Details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7C31CCA-9652-4004-9BD3-F51797C6D0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6C0F47-3EF8-4047-B8BE-002F11616092}" type="slidenum">
              <a:rPr lang="en-US" altLang="en-US" smtClean="0"/>
              <a:pPr>
                <a:defRPr/>
              </a:pPr>
              <a:t>16</a:t>
            </a:fld>
            <a:endParaRPr lang="en-US" altLang="en-US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6F380481-6ACF-2D48-72B4-B9DEFE6939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447800"/>
            <a:ext cx="8534400" cy="5029200"/>
          </a:xfrm>
        </p:spPr>
        <p:txBody>
          <a:bodyPr/>
          <a:lstStyle/>
          <a:p>
            <a:r>
              <a:rPr lang="en-US" sz="1800" dirty="0">
                <a:solidFill>
                  <a:srgbClr val="222222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Two-view architectures:</a:t>
            </a:r>
            <a:br>
              <a:rPr lang="en-US" sz="1800" dirty="0">
                <a:solidFill>
                  <a:srgbClr val="222222"/>
                </a:solidFill>
                <a:latin typeface="Arial" panose="020B0604020202020204" pitchFamily="34" charset="0"/>
                <a:ea typeface="Calibri" panose="020F0502020204030204" pitchFamily="34" charset="0"/>
              </a:rPr>
            </a:br>
            <a:endParaRPr lang="en-US" sz="1800" dirty="0">
              <a:solidFill>
                <a:srgbClr val="222222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lvl="1"/>
            <a:r>
              <a:rPr lang="en-US" sz="1600" dirty="0">
                <a:solidFill>
                  <a:srgbClr val="222222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Added 4 refiner residual blocks with the bottleneck design.</a:t>
            </a:r>
          </a:p>
          <a:p>
            <a:pPr lvl="1"/>
            <a:r>
              <a:rPr lang="en-US" sz="1600" dirty="0">
                <a:solidFill>
                  <a:srgbClr val="222222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The output of such blocks is fed to the final fully connected layer.</a:t>
            </a:r>
          </a:p>
          <a:p>
            <a:pPr lvl="1"/>
            <a:r>
              <a:rPr lang="en-US" sz="1600" dirty="0">
                <a:solidFill>
                  <a:srgbClr val="222222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The backbone network is initialized with the patch classifier weights.</a:t>
            </a:r>
          </a:p>
          <a:p>
            <a:pPr lvl="1"/>
            <a:r>
              <a:rPr lang="en-US" sz="1600" dirty="0">
                <a:solidFill>
                  <a:srgbClr val="222222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the refiner blocks and final layer are trained from scratch.</a:t>
            </a:r>
            <a:br>
              <a:rPr lang="en-US" sz="1600" dirty="0">
                <a:solidFill>
                  <a:srgbClr val="222222"/>
                </a:solidFill>
                <a:latin typeface="Arial" panose="020B0604020202020204" pitchFamily="34" charset="0"/>
                <a:ea typeface="Calibri" panose="020F0502020204030204" pitchFamily="34" charset="0"/>
              </a:rPr>
            </a:br>
            <a:endParaRPr lang="en-US" sz="1600" dirty="0">
              <a:solidFill>
                <a:srgbClr val="222222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9F7C0D4C-0278-6949-8C2C-060B8036A8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90100"/>
            <a:ext cx="21833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111111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.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6E00BDB-A2E3-95CF-FCB9-6AFE72EB4A0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574" t="10299" r="6578" b="19734"/>
          <a:stretch/>
        </p:blipFill>
        <p:spPr>
          <a:xfrm>
            <a:off x="1676400" y="3200400"/>
            <a:ext cx="5845908" cy="335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8319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B3AD7C-8FD1-4A69-87F0-153ABD3C1B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Training Details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7C31CCA-9652-4004-9BD3-F51797C6D0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6C0F47-3EF8-4047-B8BE-002F11616092}" type="slidenum">
              <a:rPr lang="en-US" altLang="en-US" smtClean="0"/>
              <a:pPr>
                <a:defRPr/>
              </a:pPr>
              <a:t>17</a:t>
            </a:fld>
            <a:endParaRPr lang="en-US" altLang="en-US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6F380481-6ACF-2D48-72B4-B9DEFE6939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143000"/>
            <a:ext cx="8534400" cy="5334000"/>
          </a:xfrm>
        </p:spPr>
        <p:txBody>
          <a:bodyPr/>
          <a:lstStyle/>
          <a:p>
            <a:pPr marL="231775" lvl="1" indent="-231775">
              <a:buFont typeface="Wingdings" panose="05000000000000000000" pitchFamily="2" charset="2"/>
              <a:buChar char="§"/>
            </a:pPr>
            <a:r>
              <a:rPr lang="en-US" sz="1800" b="1" dirty="0">
                <a:solidFill>
                  <a:srgbClr val="222222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Four-view architectures:</a:t>
            </a:r>
          </a:p>
          <a:p>
            <a:pPr marL="631825" lvl="2" indent="-231775">
              <a:buFont typeface="Wingdings" panose="05000000000000000000" pitchFamily="2" charset="2"/>
              <a:buChar char="§"/>
            </a:pPr>
            <a:r>
              <a:rPr lang="en-US" sz="1600" b="1" dirty="0">
                <a:solidFill>
                  <a:srgbClr val="222222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Parameterized hypercomplex bottleneck network (</a:t>
            </a:r>
            <a:r>
              <a:rPr lang="en-US" sz="1600" b="1" dirty="0" err="1">
                <a:solidFill>
                  <a:srgbClr val="222222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PHYBOnet</a:t>
            </a:r>
            <a:r>
              <a:rPr lang="en-US" sz="1600" b="1" dirty="0">
                <a:solidFill>
                  <a:srgbClr val="222222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):</a:t>
            </a:r>
          </a:p>
          <a:p>
            <a:pPr lvl="1"/>
            <a:r>
              <a:rPr lang="en-US" sz="1600" dirty="0">
                <a:solidFill>
                  <a:srgbClr val="222222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Divide PHResNet18 blocks in such a way that the first part of the network serves as an encoder for each side and the remaining blocks compose the bottleneck.</a:t>
            </a:r>
          </a:p>
          <a:p>
            <a:pPr lvl="1"/>
            <a:r>
              <a:rPr lang="en-US" sz="1600" dirty="0">
                <a:solidFill>
                  <a:srgbClr val="222222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the two outputs are fed to the respective fully connected layer</a:t>
            </a:r>
          </a:p>
          <a:p>
            <a:pPr lvl="1"/>
            <a:r>
              <a:rPr lang="en-US" sz="1600" dirty="0">
                <a:solidFill>
                  <a:srgbClr val="222222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responsible for producing the prediction related to its side.</a:t>
            </a: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9F7C0D4C-0278-6949-8C2C-060B8036A8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90100"/>
            <a:ext cx="21833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111111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.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7F0BB62-ACAB-9A1E-5A77-19C7BC7024E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9340" t="7273" r="8524" b="16429"/>
          <a:stretch/>
        </p:blipFill>
        <p:spPr>
          <a:xfrm>
            <a:off x="685800" y="2971800"/>
            <a:ext cx="7772400" cy="3581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28068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B3AD7C-8FD1-4A69-87F0-153ABD3C1B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Training Details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7C31CCA-9652-4004-9BD3-F51797C6D0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6C0F47-3EF8-4047-B8BE-002F11616092}" type="slidenum">
              <a:rPr lang="en-US" altLang="en-US" smtClean="0"/>
              <a:pPr>
                <a:defRPr/>
              </a:pPr>
              <a:t>18</a:t>
            </a:fld>
            <a:endParaRPr lang="en-US" altLang="en-US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6F380481-6ACF-2D48-72B4-B9DEFE6939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447800"/>
            <a:ext cx="8534400" cy="5029200"/>
          </a:xfrm>
        </p:spPr>
        <p:txBody>
          <a:bodyPr/>
          <a:lstStyle/>
          <a:p>
            <a:pPr marL="457200" lvl="1" indent="0">
              <a:buNone/>
            </a:pPr>
            <a:r>
              <a:rPr lang="en-US" sz="1600" b="1" dirty="0">
                <a:solidFill>
                  <a:srgbClr val="222222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Parameterized hypercomplex shared encoder network (</a:t>
            </a:r>
            <a:r>
              <a:rPr lang="en-US" sz="1600" b="1" dirty="0" err="1">
                <a:solidFill>
                  <a:srgbClr val="222222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PHYSEnet</a:t>
            </a:r>
            <a:r>
              <a:rPr lang="en-US" sz="1600" b="1" dirty="0">
                <a:solidFill>
                  <a:srgbClr val="222222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):</a:t>
            </a:r>
          </a:p>
          <a:p>
            <a:pPr lvl="1"/>
            <a:r>
              <a:rPr lang="en-US" sz="1600" dirty="0">
                <a:solidFill>
                  <a:srgbClr val="222222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presents as a shared encoder model a whole PHResNet18</a:t>
            </a:r>
          </a:p>
          <a:p>
            <a:pPr lvl="1"/>
            <a:r>
              <a:rPr lang="en-US" sz="1600" dirty="0">
                <a:solidFill>
                  <a:srgbClr val="222222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The two classifier branches are comprised of the 4 refiner blocks with a global average pooling layer and the final classification layer.</a:t>
            </a:r>
          </a:p>
          <a:p>
            <a:pPr marL="457200" lvl="1" indent="0">
              <a:buNone/>
            </a:pPr>
            <a:endParaRPr lang="en-US" sz="1600" dirty="0">
              <a:solidFill>
                <a:srgbClr val="222222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9F7C0D4C-0278-6949-8C2C-060B8036A8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90100"/>
            <a:ext cx="21833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111111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.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EFD9AE2-96A3-68CE-6E39-F62A64EFD46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9531" t="8333" r="6248" b="24826"/>
          <a:stretch/>
        </p:blipFill>
        <p:spPr>
          <a:xfrm>
            <a:off x="533400" y="2971800"/>
            <a:ext cx="8153400" cy="266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090648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B3AD7C-8FD1-4A69-87F0-153ABD3C1B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Experimental evaluation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7C31CCA-9652-4004-9BD3-F51797C6D0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6C0F47-3EF8-4047-B8BE-002F11616092}" type="slidenum">
              <a:rPr lang="en-US" altLang="en-US" smtClean="0"/>
              <a:pPr>
                <a:defRPr/>
              </a:pPr>
              <a:t>19</a:t>
            </a:fld>
            <a:endParaRPr lang="en-US" altLang="en-US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6F380481-6ACF-2D48-72B4-B9DEFE6939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447800"/>
            <a:ext cx="8534400" cy="5029200"/>
          </a:xfrm>
        </p:spPr>
        <p:txBody>
          <a:bodyPr/>
          <a:lstStyle/>
          <a:p>
            <a:endParaRPr lang="en-US" sz="1800" dirty="0">
              <a:solidFill>
                <a:srgbClr val="222222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231775" lvl="1" indent="-231775">
              <a:buFont typeface="Wingdings" panose="05000000000000000000" pitchFamily="2" charset="2"/>
              <a:buChar char="§"/>
            </a:pPr>
            <a:r>
              <a:rPr lang="en-US" sz="1800" b="1" dirty="0">
                <a:solidFill>
                  <a:srgbClr val="222222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Patch classifier: </a:t>
            </a:r>
            <a:br>
              <a:rPr lang="en-US" sz="1800" b="1" dirty="0">
                <a:solidFill>
                  <a:srgbClr val="222222"/>
                </a:solidFill>
                <a:latin typeface="Arial" panose="020B0604020202020204" pitchFamily="34" charset="0"/>
                <a:ea typeface="Calibri" panose="020F0502020204030204" pitchFamily="34" charset="0"/>
              </a:rPr>
            </a:br>
            <a:endParaRPr lang="en-US" sz="1800" b="1" dirty="0">
              <a:solidFill>
                <a:srgbClr val="222222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9F7C0D4C-0278-6949-8C2C-060B8036A8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90100"/>
            <a:ext cx="21833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111111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.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FE9DD13-890E-FD43-092F-1A7511C157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3482" y="2133600"/>
            <a:ext cx="7657035" cy="38500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09024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B3AD7C-8FD1-4A69-87F0-153ABD3C1B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714FEF-BACB-497F-B851-267F0D03C4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Introduction</a:t>
            </a:r>
          </a:p>
          <a:p>
            <a:r>
              <a:rPr lang="en-US" sz="2400" dirty="0"/>
              <a:t>Methods</a:t>
            </a:r>
          </a:p>
          <a:p>
            <a:r>
              <a:rPr lang="en-US" sz="2400" dirty="0"/>
              <a:t>Data set</a:t>
            </a:r>
          </a:p>
          <a:p>
            <a:r>
              <a:rPr lang="en-US" sz="2400" dirty="0"/>
              <a:t>Results</a:t>
            </a:r>
          </a:p>
          <a:p>
            <a:r>
              <a:rPr lang="en-US" sz="2400" dirty="0"/>
              <a:t>Advantages</a:t>
            </a:r>
          </a:p>
          <a:p>
            <a:r>
              <a:rPr lang="en-US" sz="2400" dirty="0"/>
              <a:t>Disadvantages</a:t>
            </a:r>
          </a:p>
          <a:p>
            <a:r>
              <a:rPr lang="en-US" sz="2400" dirty="0"/>
              <a:t>Conclusion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7C31CCA-9652-4004-9BD3-F51797C6D0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6C0F47-3EF8-4047-B8BE-002F11616092}" type="slidenum">
              <a:rPr lang="en-US" altLang="en-US" smtClean="0"/>
              <a:pPr>
                <a:defRPr/>
              </a:pPr>
              <a:t>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2479004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B3AD7C-8FD1-4A69-87F0-153ABD3C1B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Experimental evaluation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7C31CCA-9652-4004-9BD3-F51797C6D0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6C0F47-3EF8-4047-B8BE-002F11616092}" type="slidenum">
              <a:rPr lang="en-US" altLang="en-US" smtClean="0"/>
              <a:pPr>
                <a:defRPr/>
              </a:pPr>
              <a:t>20</a:t>
            </a:fld>
            <a:endParaRPr lang="en-US" altLang="en-US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6F380481-6ACF-2D48-72B4-B9DEFE6939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447800"/>
            <a:ext cx="8534400" cy="5029200"/>
          </a:xfrm>
        </p:spPr>
        <p:txBody>
          <a:bodyPr/>
          <a:lstStyle/>
          <a:p>
            <a:pPr marL="231775" lvl="1" indent="-231775">
              <a:buFont typeface="Wingdings" panose="05000000000000000000" pitchFamily="2" charset="2"/>
              <a:buChar char="§"/>
            </a:pPr>
            <a:r>
              <a:rPr lang="en-US" sz="1800" b="1" dirty="0">
                <a:solidFill>
                  <a:srgbClr val="222222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Experiments with two views : </a:t>
            </a:r>
            <a:br>
              <a:rPr lang="en-US" sz="1800" b="1" dirty="0">
                <a:solidFill>
                  <a:srgbClr val="222222"/>
                </a:solidFill>
                <a:latin typeface="Arial" panose="020B0604020202020204" pitchFamily="34" charset="0"/>
                <a:ea typeface="Calibri" panose="020F0502020204030204" pitchFamily="34" charset="0"/>
              </a:rPr>
            </a:br>
            <a:endParaRPr lang="en-US" sz="1800" b="1" dirty="0">
              <a:solidFill>
                <a:srgbClr val="222222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9F7C0D4C-0278-6949-8C2C-060B8036A8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90100"/>
            <a:ext cx="21833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111111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.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E0210B55-46B3-8750-EB79-60D18966CBC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656" t="1697"/>
          <a:stretch/>
        </p:blipFill>
        <p:spPr>
          <a:xfrm>
            <a:off x="76200" y="2057400"/>
            <a:ext cx="9049141" cy="441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65584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B3AD7C-8FD1-4A69-87F0-153ABD3C1B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Experimental evaluation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7C31CCA-9652-4004-9BD3-F51797C6D0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6C0F47-3EF8-4047-B8BE-002F11616092}" type="slidenum">
              <a:rPr lang="en-US" altLang="en-US" smtClean="0"/>
              <a:pPr>
                <a:defRPr/>
              </a:pPr>
              <a:t>21</a:t>
            </a:fld>
            <a:endParaRPr lang="en-US" altLang="en-US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6F380481-6ACF-2D48-72B4-B9DEFE6939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447800"/>
            <a:ext cx="8534400" cy="5029200"/>
          </a:xfrm>
        </p:spPr>
        <p:txBody>
          <a:bodyPr/>
          <a:lstStyle/>
          <a:p>
            <a:endParaRPr lang="en-US" sz="1800" dirty="0">
              <a:solidFill>
                <a:srgbClr val="222222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231775" lvl="1" indent="-231775">
              <a:buFont typeface="Wingdings" panose="05000000000000000000" pitchFamily="2" charset="2"/>
              <a:buChar char="§"/>
            </a:pPr>
            <a:r>
              <a:rPr lang="en-US" sz="1800" b="1" dirty="0">
                <a:solidFill>
                  <a:srgbClr val="222222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Experiments with four views : </a:t>
            </a:r>
            <a:br>
              <a:rPr lang="en-US" sz="1800" b="1" dirty="0">
                <a:solidFill>
                  <a:srgbClr val="222222"/>
                </a:solidFill>
                <a:latin typeface="Arial" panose="020B0604020202020204" pitchFamily="34" charset="0"/>
                <a:ea typeface="Calibri" panose="020F0502020204030204" pitchFamily="34" charset="0"/>
              </a:rPr>
            </a:br>
            <a:endParaRPr lang="en-US" sz="1800" b="1" dirty="0">
              <a:solidFill>
                <a:srgbClr val="222222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9F7C0D4C-0278-6949-8C2C-060B8036A8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90100"/>
            <a:ext cx="21833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111111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.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26EE758-F942-E0F7-BB2A-496DD315147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6977" r="1768"/>
          <a:stretch/>
        </p:blipFill>
        <p:spPr>
          <a:xfrm>
            <a:off x="0" y="2590800"/>
            <a:ext cx="9103605" cy="3276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380317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B3AD7C-8FD1-4A69-87F0-153ABD3C1B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Experimental evaluation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7C31CCA-9652-4004-9BD3-F51797C6D0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6C0F47-3EF8-4047-B8BE-002F11616092}" type="slidenum">
              <a:rPr lang="en-US" altLang="en-US" smtClean="0"/>
              <a:pPr>
                <a:defRPr/>
              </a:pPr>
              <a:t>22</a:t>
            </a:fld>
            <a:endParaRPr lang="en-US" altLang="en-US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6F380481-6ACF-2D48-72B4-B9DEFE6939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447800"/>
            <a:ext cx="8534400" cy="5029200"/>
          </a:xfrm>
        </p:spPr>
        <p:txBody>
          <a:bodyPr/>
          <a:lstStyle/>
          <a:p>
            <a:endParaRPr lang="en-US" sz="1800" dirty="0">
              <a:solidFill>
                <a:srgbClr val="222222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231775" lvl="1" indent="-231775">
              <a:buFont typeface="Wingdings" panose="05000000000000000000" pitchFamily="2" charset="2"/>
              <a:buChar char="§"/>
            </a:pPr>
            <a:r>
              <a:rPr lang="en-US" sz="1800" b="1" dirty="0">
                <a:solidFill>
                  <a:srgbClr val="222222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Result on CHEXPERT : </a:t>
            </a:r>
            <a:br>
              <a:rPr lang="en-US" sz="1800" b="1" dirty="0">
                <a:solidFill>
                  <a:srgbClr val="222222"/>
                </a:solidFill>
                <a:latin typeface="Arial" panose="020B0604020202020204" pitchFamily="34" charset="0"/>
                <a:ea typeface="Calibri" panose="020F0502020204030204" pitchFamily="34" charset="0"/>
              </a:rPr>
            </a:br>
            <a:endParaRPr lang="en-US" sz="1800" b="1" dirty="0">
              <a:solidFill>
                <a:srgbClr val="222222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9F7C0D4C-0278-6949-8C2C-060B8036A8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90100"/>
            <a:ext cx="21833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111111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.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72B14295-0597-392E-DACC-099CAF4E6EE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704" t="12575" r="6784" b="5684"/>
          <a:stretch/>
        </p:blipFill>
        <p:spPr>
          <a:xfrm>
            <a:off x="1219200" y="3048000"/>
            <a:ext cx="7121769" cy="22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918869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B3AD7C-8FD1-4A69-87F0-153ABD3C1B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Experimental evaluation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7C31CCA-9652-4004-9BD3-F51797C6D0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6C0F47-3EF8-4047-B8BE-002F11616092}" type="slidenum">
              <a:rPr lang="en-US" altLang="en-US" smtClean="0"/>
              <a:pPr>
                <a:defRPr/>
              </a:pPr>
              <a:t>23</a:t>
            </a:fld>
            <a:endParaRPr lang="en-US" altLang="en-US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6F380481-6ACF-2D48-72B4-B9DEFE6939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447800"/>
            <a:ext cx="8534400" cy="5029200"/>
          </a:xfrm>
        </p:spPr>
        <p:txBody>
          <a:bodyPr/>
          <a:lstStyle/>
          <a:p>
            <a:endParaRPr lang="en-US" sz="1800" dirty="0">
              <a:solidFill>
                <a:srgbClr val="222222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231775" lvl="1" indent="-231775">
              <a:buFont typeface="Wingdings" panose="05000000000000000000" pitchFamily="2" charset="2"/>
              <a:buChar char="§"/>
            </a:pPr>
            <a:r>
              <a:rPr lang="en-US" sz="1800" b="1" dirty="0">
                <a:solidFill>
                  <a:srgbClr val="222222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Result on BRATS19 : </a:t>
            </a:r>
            <a:br>
              <a:rPr lang="en-US" sz="1800" b="1" dirty="0">
                <a:solidFill>
                  <a:srgbClr val="222222"/>
                </a:solidFill>
                <a:latin typeface="Arial" panose="020B0604020202020204" pitchFamily="34" charset="0"/>
                <a:ea typeface="Calibri" panose="020F0502020204030204" pitchFamily="34" charset="0"/>
              </a:rPr>
            </a:br>
            <a:endParaRPr lang="en-US" sz="1800" b="1" dirty="0">
              <a:solidFill>
                <a:srgbClr val="222222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9F7C0D4C-0278-6949-8C2C-060B8036A8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90100"/>
            <a:ext cx="21833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111111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.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43519FC-A7B4-A9A7-615E-24F3656B3DE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804" t="14286" r="5880" b="8571"/>
          <a:stretch/>
        </p:blipFill>
        <p:spPr>
          <a:xfrm>
            <a:off x="1295399" y="3276600"/>
            <a:ext cx="5867401" cy="205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535612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B3AD7C-8FD1-4A69-87F0-153ABD3C1B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Visualizing Multi-View Learning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7C31CCA-9652-4004-9BD3-F51797C6D0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6C0F47-3EF8-4047-B8BE-002F11616092}" type="slidenum">
              <a:rPr lang="en-US" altLang="en-US" smtClean="0"/>
              <a:pPr>
                <a:defRPr/>
              </a:pPr>
              <a:t>24</a:t>
            </a:fld>
            <a:endParaRPr lang="en-US" altLang="en-US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6F380481-6ACF-2D48-72B4-B9DEFE6939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447800"/>
            <a:ext cx="8534400" cy="5029200"/>
          </a:xfrm>
        </p:spPr>
        <p:txBody>
          <a:bodyPr/>
          <a:lstStyle/>
          <a:p>
            <a:pPr marL="231775" lvl="1" indent="-231775">
              <a:buFont typeface="Wingdings" panose="05000000000000000000" pitchFamily="2" charset="2"/>
              <a:buChar char="§"/>
            </a:pPr>
            <a:r>
              <a:rPr lang="en-US" sz="1800" b="1" dirty="0">
                <a:solidFill>
                  <a:srgbClr val="222222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Visualizing Multi-View Learning: </a:t>
            </a: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9F7C0D4C-0278-6949-8C2C-060B8036A8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90100"/>
            <a:ext cx="21833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111111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.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0F8C6545-9E76-3518-F7D5-D67CE39CB69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770" r="1884"/>
          <a:stretch/>
        </p:blipFill>
        <p:spPr>
          <a:xfrm>
            <a:off x="0" y="2133600"/>
            <a:ext cx="9056687" cy="408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64920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B3AD7C-8FD1-4A69-87F0-153ABD3C1B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Advantages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7C31CCA-9652-4004-9BD3-F51797C6D0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6C0F47-3EF8-4047-B8BE-002F11616092}" type="slidenum">
              <a:rPr lang="en-US" altLang="en-US" smtClean="0"/>
              <a:pPr>
                <a:defRPr/>
              </a:pPr>
              <a:t>25</a:t>
            </a:fld>
            <a:endParaRPr lang="en-US" altLang="en-US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6F380481-6ACF-2D48-72B4-B9DEFE6939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447800"/>
            <a:ext cx="8534400" cy="5029200"/>
          </a:xfrm>
        </p:spPr>
        <p:txBody>
          <a:bodyPr/>
          <a:lstStyle/>
          <a:p>
            <a:pPr lvl="1"/>
            <a:endParaRPr lang="en-US" sz="1600" dirty="0">
              <a:solidFill>
                <a:srgbClr val="222222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lvl="1"/>
            <a:r>
              <a:rPr lang="en-US" sz="1600" dirty="0">
                <a:solidFill>
                  <a:srgbClr val="222222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Considers ipsilateral views as well as bilateral.</a:t>
            </a:r>
            <a:br>
              <a:rPr lang="en-US" sz="1600" dirty="0">
                <a:solidFill>
                  <a:srgbClr val="222222"/>
                </a:solidFill>
                <a:latin typeface="Arial" panose="020B0604020202020204" pitchFamily="34" charset="0"/>
                <a:ea typeface="Calibri" panose="020F0502020204030204" pitchFamily="34" charset="0"/>
              </a:rPr>
            </a:br>
            <a:endParaRPr lang="en-US" sz="1600" dirty="0">
              <a:solidFill>
                <a:srgbClr val="222222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lvl="1"/>
            <a:r>
              <a:rPr lang="en-US" sz="1600" dirty="0">
                <a:solidFill>
                  <a:srgbClr val="222222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Capability of capturing and truly exploiting correlations between views.</a:t>
            </a:r>
            <a:br>
              <a:rPr lang="en-US" sz="1600" dirty="0">
                <a:solidFill>
                  <a:srgbClr val="222222"/>
                </a:solidFill>
                <a:latin typeface="Arial" panose="020B0604020202020204" pitchFamily="34" charset="0"/>
                <a:ea typeface="Calibri" panose="020F0502020204030204" pitchFamily="34" charset="0"/>
              </a:rPr>
            </a:br>
            <a:endParaRPr lang="en-US" sz="1600" dirty="0">
              <a:solidFill>
                <a:srgbClr val="222222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lvl="1"/>
            <a:r>
              <a:rPr lang="en-US" sz="1600" dirty="0">
                <a:solidFill>
                  <a:srgbClr val="222222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Reduces the number of free parameters to almost half.</a:t>
            </a:r>
            <a:br>
              <a:rPr lang="en-US" sz="1600" dirty="0">
                <a:solidFill>
                  <a:srgbClr val="222222"/>
                </a:solidFill>
                <a:latin typeface="Arial" panose="020B0604020202020204" pitchFamily="34" charset="0"/>
                <a:ea typeface="Calibri" panose="020F0502020204030204" pitchFamily="34" charset="0"/>
              </a:rPr>
            </a:br>
            <a:endParaRPr lang="en-US" sz="1600" dirty="0">
              <a:solidFill>
                <a:srgbClr val="222222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lvl="1"/>
            <a:r>
              <a:rPr lang="en-US" sz="1600" dirty="0">
                <a:solidFill>
                  <a:srgbClr val="222222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The proposed approach is portable and flexible.</a:t>
            </a:r>
            <a:br>
              <a:rPr lang="en-US" sz="1600" dirty="0">
                <a:solidFill>
                  <a:srgbClr val="222222"/>
                </a:solidFill>
                <a:latin typeface="Arial" panose="020B0604020202020204" pitchFamily="34" charset="0"/>
                <a:ea typeface="Calibri" panose="020F0502020204030204" pitchFamily="34" charset="0"/>
              </a:rPr>
            </a:br>
            <a:endParaRPr lang="en-US" sz="1600" dirty="0">
              <a:solidFill>
                <a:srgbClr val="222222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9F7C0D4C-0278-6949-8C2C-060B8036A8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90100"/>
            <a:ext cx="21833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111111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.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793703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B3AD7C-8FD1-4A69-87F0-153ABD3C1B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Disadvantages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7C31CCA-9652-4004-9BD3-F51797C6D0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6C0F47-3EF8-4047-B8BE-002F11616092}" type="slidenum">
              <a:rPr lang="en-US" altLang="en-US" smtClean="0"/>
              <a:pPr>
                <a:defRPr/>
              </a:pPr>
              <a:t>26</a:t>
            </a:fld>
            <a:endParaRPr lang="en-US" altLang="en-US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6F380481-6ACF-2D48-72B4-B9DEFE6939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447800"/>
            <a:ext cx="8534400" cy="5029200"/>
          </a:xfrm>
        </p:spPr>
        <p:txBody>
          <a:bodyPr/>
          <a:lstStyle/>
          <a:p>
            <a:pPr lvl="1"/>
            <a:endParaRPr lang="en-US" sz="1600" dirty="0">
              <a:solidFill>
                <a:srgbClr val="222222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lvl="1"/>
            <a:r>
              <a:rPr lang="en-US" sz="1600" dirty="0">
                <a:solidFill>
                  <a:srgbClr val="222222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Require at least two views. (cannot be used for Single view mammographs)</a:t>
            </a:r>
            <a:br>
              <a:rPr lang="en-US" sz="1600" dirty="0">
                <a:solidFill>
                  <a:srgbClr val="222222"/>
                </a:solidFill>
                <a:latin typeface="Arial" panose="020B0604020202020204" pitchFamily="34" charset="0"/>
                <a:ea typeface="Calibri" panose="020F0502020204030204" pitchFamily="34" charset="0"/>
              </a:rPr>
            </a:br>
            <a:endParaRPr lang="en-US" sz="1600" dirty="0">
              <a:solidFill>
                <a:srgbClr val="222222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lvl="1"/>
            <a:r>
              <a:rPr lang="en-US" sz="1600" dirty="0">
                <a:solidFill>
                  <a:srgbClr val="222222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Accuracy needs to be improved further.</a:t>
            </a:r>
            <a:br>
              <a:rPr lang="en-US" sz="1600" dirty="0">
                <a:solidFill>
                  <a:srgbClr val="222222"/>
                </a:solidFill>
                <a:latin typeface="Arial" panose="020B0604020202020204" pitchFamily="34" charset="0"/>
                <a:ea typeface="Calibri" panose="020F0502020204030204" pitchFamily="34" charset="0"/>
              </a:rPr>
            </a:br>
            <a:endParaRPr lang="en-US" sz="1600" dirty="0">
              <a:solidFill>
                <a:srgbClr val="222222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9F7C0D4C-0278-6949-8C2C-060B8036A8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90100"/>
            <a:ext cx="21833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111111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.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396610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B3AD7C-8FD1-4A69-87F0-153ABD3C1B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Conclusion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7C31CCA-9652-4004-9BD3-F51797C6D0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6C0F47-3EF8-4047-B8BE-002F11616092}" type="slidenum">
              <a:rPr lang="en-US" altLang="en-US" smtClean="0"/>
              <a:pPr>
                <a:defRPr/>
              </a:pPr>
              <a:t>27</a:t>
            </a:fld>
            <a:endParaRPr lang="en-US" altLang="en-US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6F380481-6ACF-2D48-72B4-B9DEFE6939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447800"/>
            <a:ext cx="8534400" cy="5029200"/>
          </a:xfrm>
        </p:spPr>
        <p:txBody>
          <a:bodyPr/>
          <a:lstStyle/>
          <a:p>
            <a:pPr marL="457200" lvl="1" indent="0">
              <a:buNone/>
            </a:pPr>
            <a:endParaRPr lang="en-US" sz="1600" dirty="0">
              <a:solidFill>
                <a:srgbClr val="222222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lvl="1"/>
            <a:r>
              <a:rPr lang="en-US" sz="1600" dirty="0">
                <a:solidFill>
                  <a:srgbClr val="222222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The proposed approach handles multi-view mammograms as a radiologist does, thus leveraging information contained in ipsilateral views as well as bilateral.</a:t>
            </a:r>
          </a:p>
          <a:p>
            <a:pPr lvl="1"/>
            <a:endParaRPr lang="en-US" sz="1600" dirty="0">
              <a:solidFill>
                <a:srgbClr val="222222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lvl="1"/>
            <a:r>
              <a:rPr lang="en-US" sz="1600" dirty="0">
                <a:solidFill>
                  <a:srgbClr val="222222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Leveraging hypercomplex algebra properties, neural models are endowed with the capability of capturing and truly exploiting correlations between views.</a:t>
            </a:r>
          </a:p>
          <a:p>
            <a:pPr marL="457200" lvl="1" indent="0">
              <a:buNone/>
            </a:pPr>
            <a:endParaRPr lang="en-US" sz="1600" dirty="0">
              <a:solidFill>
                <a:srgbClr val="222222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lvl="1"/>
            <a:r>
              <a:rPr lang="en-US" sz="1600" dirty="0">
                <a:solidFill>
                  <a:srgbClr val="222222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This study paves the way for novel methods capable of processing medical imaging exams with techniques closer to radiologists and human understanding.</a:t>
            </a:r>
            <a:br>
              <a:rPr lang="en-US" sz="1600" dirty="0">
                <a:solidFill>
                  <a:srgbClr val="222222"/>
                </a:solidFill>
                <a:latin typeface="Arial" panose="020B0604020202020204" pitchFamily="34" charset="0"/>
                <a:ea typeface="Calibri" panose="020F0502020204030204" pitchFamily="34" charset="0"/>
              </a:rPr>
            </a:br>
            <a:endParaRPr lang="en-US" sz="1600" dirty="0">
              <a:solidFill>
                <a:srgbClr val="222222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9F7C0D4C-0278-6949-8C2C-060B8036A8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90100"/>
            <a:ext cx="21833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111111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.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794360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B3AD7C-8FD1-4A69-87F0-153ABD3C1B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Future Improvements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7C31CCA-9652-4004-9BD3-F51797C6D0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6C0F47-3EF8-4047-B8BE-002F11616092}" type="slidenum">
              <a:rPr lang="en-US" altLang="en-US" smtClean="0"/>
              <a:pPr>
                <a:defRPr/>
              </a:pPr>
              <a:t>28</a:t>
            </a:fld>
            <a:endParaRPr lang="en-US" altLang="en-US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6F380481-6ACF-2D48-72B4-B9DEFE6939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447800"/>
            <a:ext cx="8534400" cy="5029200"/>
          </a:xfrm>
        </p:spPr>
        <p:txBody>
          <a:bodyPr/>
          <a:lstStyle/>
          <a:p>
            <a:pPr marL="457200" lvl="1" indent="0">
              <a:buNone/>
            </a:pPr>
            <a:endParaRPr lang="en-US" sz="1600" dirty="0">
              <a:solidFill>
                <a:srgbClr val="222222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lvl="1"/>
            <a:endParaRPr lang="en-US" sz="1600" dirty="0"/>
          </a:p>
          <a:p>
            <a:pPr lvl="1"/>
            <a:r>
              <a:rPr lang="en-US" sz="1600" dirty="0"/>
              <a:t>Utilizing a larger image training data set.</a:t>
            </a:r>
          </a:p>
          <a:p>
            <a:pPr lvl="1"/>
            <a:endParaRPr lang="en-US" sz="1600" dirty="0"/>
          </a:p>
          <a:p>
            <a:pPr lvl="1"/>
            <a:r>
              <a:rPr lang="en-US" sz="1600" dirty="0"/>
              <a:t>Optimizing hyperparameters—including the batch size and cross-validation.</a:t>
            </a:r>
            <a:endParaRPr lang="en-US" sz="1600" dirty="0">
              <a:solidFill>
                <a:srgbClr val="222222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lvl="1"/>
            <a:endParaRPr lang="en-US" sz="1600" dirty="0">
              <a:solidFill>
                <a:srgbClr val="222222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lvl="1"/>
            <a:r>
              <a:rPr lang="en-US" sz="1600" dirty="0">
                <a:solidFill>
                  <a:srgbClr val="222222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The model could employ a different base architecture (instead of ResNet18 and ResNet50).</a:t>
            </a:r>
          </a:p>
          <a:p>
            <a:pPr lvl="1"/>
            <a:endParaRPr lang="en-US" sz="1600" dirty="0">
              <a:solidFill>
                <a:srgbClr val="222222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lvl="1"/>
            <a:r>
              <a:rPr lang="en-US" sz="1600" dirty="0"/>
              <a:t>Investigate some other evaluation and visualization metrics.</a:t>
            </a: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9F7C0D4C-0278-6949-8C2C-060B8036A8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90100"/>
            <a:ext cx="21833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111111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.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289526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B3AD7C-8FD1-4A69-87F0-153ABD3C1B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7C31CCA-9652-4004-9BD3-F51797C6D0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6C0F47-3EF8-4047-B8BE-002F11616092}" type="slidenum">
              <a:rPr lang="en-US" altLang="en-US" smtClean="0"/>
              <a:pPr>
                <a:defRPr/>
              </a:pPr>
              <a:t>29</a:t>
            </a:fld>
            <a:endParaRPr lang="en-US" alt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525100-7EAE-F5BF-1FB7-0C8E1B8066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447800"/>
            <a:ext cx="8534400" cy="5029200"/>
          </a:xfrm>
        </p:spPr>
        <p:txBody>
          <a:bodyPr/>
          <a:lstStyle/>
          <a:p>
            <a:pPr algn="just">
              <a:buFont typeface="+mj-lt"/>
              <a:buAutoNum type="arabicPeriod"/>
            </a:pPr>
            <a:r>
              <a:rPr lang="en-US" sz="1100" b="0" dirty="0">
                <a:solidFill>
                  <a:srgbClr val="222222"/>
                </a:solidFill>
                <a:latin typeface="Arial" panose="020B0604020202020204" pitchFamily="34" charset="0"/>
              </a:rPr>
              <a:t>R. L. Siegel, K. D. Miller, H. E. Fuchs, and A. Jemal, “Cancer statistics, 2022,” CA: A Cancer Journal for Clinicians, vol. 72, no. 1, pp. 7–33, 2022.</a:t>
            </a:r>
          </a:p>
          <a:p>
            <a:pPr algn="just">
              <a:buFont typeface="+mj-lt"/>
              <a:buAutoNum type="arabicPeriod"/>
            </a:pPr>
            <a:r>
              <a:rPr lang="en-US" sz="1100" b="0" dirty="0">
                <a:solidFill>
                  <a:srgbClr val="222222"/>
                </a:solidFill>
                <a:latin typeface="Arial" panose="020B0604020202020204" pitchFamily="34" charset="0"/>
              </a:rPr>
              <a:t>I. C. Moreira, I. Amaral, I. </a:t>
            </a:r>
            <a:r>
              <a:rPr lang="en-US" sz="1100" b="0" dirty="0" err="1">
                <a:solidFill>
                  <a:srgbClr val="222222"/>
                </a:solidFill>
                <a:latin typeface="Arial" panose="020B0604020202020204" pitchFamily="34" charset="0"/>
              </a:rPr>
              <a:t>Domingues</a:t>
            </a:r>
            <a:r>
              <a:rPr lang="en-US" sz="1100" b="0" dirty="0">
                <a:solidFill>
                  <a:srgbClr val="222222"/>
                </a:solidFill>
                <a:latin typeface="Arial" panose="020B0604020202020204" pitchFamily="34" charset="0"/>
              </a:rPr>
              <a:t>, A. Cardoso, M. J. Cardoso, and J. S. Cardoso, “INbreast: Toward a full-field digital mammographic database,” Academic Radiology, vol. 19, no. 2, pp. 236–248, 2012</a:t>
            </a:r>
          </a:p>
          <a:p>
            <a:pPr algn="just">
              <a:buFont typeface="+mj-lt"/>
              <a:buAutoNum type="arabicPeriod"/>
            </a:pPr>
            <a:r>
              <a:rPr lang="en-US" sz="1100" b="0" dirty="0">
                <a:solidFill>
                  <a:srgbClr val="222222"/>
                </a:solidFill>
                <a:latin typeface="Arial" panose="020B0604020202020204" pitchFamily="34" charset="0"/>
              </a:rPr>
              <a:t>S. Misra, N. L. Solomon, F. L. Moffat, and L. G. </a:t>
            </a:r>
            <a:r>
              <a:rPr lang="en-US" sz="1100" b="0" dirty="0" err="1">
                <a:solidFill>
                  <a:srgbClr val="222222"/>
                </a:solidFill>
                <a:latin typeface="Arial" panose="020B0604020202020204" pitchFamily="34" charset="0"/>
              </a:rPr>
              <a:t>Koniaris</a:t>
            </a:r>
            <a:r>
              <a:rPr lang="en-US" sz="1100" b="0" dirty="0">
                <a:solidFill>
                  <a:srgbClr val="222222"/>
                </a:solidFill>
                <a:latin typeface="Arial" panose="020B0604020202020204" pitchFamily="34" charset="0"/>
              </a:rPr>
              <a:t>, “Screening criteria for breast cancer,” Adv. Surg., vol. 44, pp. 87–100, 2010.</a:t>
            </a:r>
          </a:p>
          <a:p>
            <a:pPr algn="just">
              <a:buFont typeface="+mj-lt"/>
              <a:buAutoNum type="arabicPeriod"/>
            </a:pPr>
            <a:r>
              <a:rPr lang="en-US" sz="1100" b="0" dirty="0">
                <a:solidFill>
                  <a:srgbClr val="222222"/>
                </a:solidFill>
                <a:latin typeface="Arial" panose="020B0604020202020204" pitchFamily="34" charset="0"/>
              </a:rPr>
              <a:t> D. Gur, G. S. Abrams, D. M. Chough, M. A. </a:t>
            </a:r>
            <a:r>
              <a:rPr lang="en-US" sz="1100" b="0" dirty="0" err="1">
                <a:solidFill>
                  <a:srgbClr val="222222"/>
                </a:solidFill>
                <a:latin typeface="Arial" panose="020B0604020202020204" pitchFamily="34" charset="0"/>
              </a:rPr>
              <a:t>Ganott</a:t>
            </a:r>
            <a:r>
              <a:rPr lang="en-US" sz="1100" b="0" dirty="0">
                <a:solidFill>
                  <a:srgbClr val="222222"/>
                </a:solidFill>
                <a:latin typeface="Arial" panose="020B0604020202020204" pitchFamily="34" charset="0"/>
              </a:rPr>
              <a:t>, C. M. Hakim, R. L. Perrin, G. Y. </a:t>
            </a:r>
            <a:r>
              <a:rPr lang="en-US" sz="1100" b="0" dirty="0" err="1">
                <a:solidFill>
                  <a:srgbClr val="222222"/>
                </a:solidFill>
                <a:latin typeface="Arial" panose="020B0604020202020204" pitchFamily="34" charset="0"/>
              </a:rPr>
              <a:t>Rathfon</a:t>
            </a:r>
            <a:r>
              <a:rPr lang="en-US" sz="1100" b="0" dirty="0">
                <a:solidFill>
                  <a:srgbClr val="222222"/>
                </a:solidFill>
                <a:latin typeface="Arial" panose="020B0604020202020204" pitchFamily="34" charset="0"/>
              </a:rPr>
              <a:t>, J. H. </a:t>
            </a:r>
            <a:r>
              <a:rPr lang="en-US" sz="1100" b="0" dirty="0" err="1">
                <a:solidFill>
                  <a:srgbClr val="222222"/>
                </a:solidFill>
                <a:latin typeface="Arial" panose="020B0604020202020204" pitchFamily="34" charset="0"/>
              </a:rPr>
              <a:t>Sumkin</a:t>
            </a:r>
            <a:r>
              <a:rPr lang="en-US" sz="1100" b="0" dirty="0">
                <a:solidFill>
                  <a:srgbClr val="222222"/>
                </a:solidFill>
                <a:latin typeface="Arial" panose="020B0604020202020204" pitchFamily="34" charset="0"/>
              </a:rPr>
              <a:t>, M. L. </a:t>
            </a:r>
            <a:r>
              <a:rPr lang="en-US" sz="1100" b="0" dirty="0" err="1">
                <a:solidFill>
                  <a:srgbClr val="222222"/>
                </a:solidFill>
                <a:latin typeface="Arial" panose="020B0604020202020204" pitchFamily="34" charset="0"/>
              </a:rPr>
              <a:t>Zuley</a:t>
            </a:r>
            <a:r>
              <a:rPr lang="en-US" sz="1100" b="0" dirty="0">
                <a:solidFill>
                  <a:srgbClr val="222222"/>
                </a:solidFill>
                <a:latin typeface="Arial" panose="020B0604020202020204" pitchFamily="34" charset="0"/>
              </a:rPr>
              <a:t>, and A. I. Bandos, “Digital breast tomosynthesis: Observer performance study,” American Journal of Roentgenology, vol. 193, no. 2, pp. 586–591, 2009.</a:t>
            </a:r>
          </a:p>
          <a:p>
            <a:pPr algn="just">
              <a:buFont typeface="+mj-lt"/>
              <a:buAutoNum type="arabicPeriod"/>
            </a:pPr>
            <a:r>
              <a:rPr lang="en-US" sz="1100" b="0" dirty="0">
                <a:solidFill>
                  <a:srgbClr val="222222"/>
                </a:solidFill>
                <a:latin typeface="Arial" panose="020B0604020202020204" pitchFamily="34" charset="0"/>
              </a:rPr>
              <a:t>Y. Liu, F. Zhang, C. Chen, S. Wang, Y. Wang, and Y. Yu, “Act like a radiologist: Towards reliable multi-view correspondence reasoning for mammogram mass detection,” IEEE Trans. Pattern Anal. Mach. </a:t>
            </a:r>
            <a:r>
              <a:rPr lang="en-US" sz="1100" b="0" dirty="0" err="1">
                <a:solidFill>
                  <a:srgbClr val="222222"/>
                </a:solidFill>
                <a:latin typeface="Arial" panose="020B0604020202020204" pitchFamily="34" charset="0"/>
              </a:rPr>
              <a:t>Intell</a:t>
            </a:r>
            <a:r>
              <a:rPr lang="en-US" sz="1100" b="0" dirty="0">
                <a:solidFill>
                  <a:srgbClr val="222222"/>
                </a:solidFill>
                <a:latin typeface="Arial" panose="020B0604020202020204" pitchFamily="34" charset="0"/>
              </a:rPr>
              <a:t>., no. 01, pp. 1–1, 2021.</a:t>
            </a:r>
          </a:p>
          <a:p>
            <a:pPr algn="just">
              <a:buFont typeface="+mj-lt"/>
              <a:buAutoNum type="arabicPeriod"/>
            </a:pPr>
            <a:r>
              <a:rPr lang="en-US" sz="1100" b="0" dirty="0">
                <a:solidFill>
                  <a:srgbClr val="222222"/>
                </a:solidFill>
                <a:latin typeface="Arial" panose="020B0604020202020204" pitchFamily="34" charset="0"/>
              </a:rPr>
              <a:t>L. Shen, L. </a:t>
            </a:r>
            <a:r>
              <a:rPr lang="en-US" sz="1100" b="0" dirty="0" err="1">
                <a:solidFill>
                  <a:srgbClr val="222222"/>
                </a:solidFill>
                <a:latin typeface="Arial" panose="020B0604020202020204" pitchFamily="34" charset="0"/>
              </a:rPr>
              <a:t>Margolies</a:t>
            </a:r>
            <a:r>
              <a:rPr lang="en-US" sz="1100" b="0" dirty="0">
                <a:solidFill>
                  <a:srgbClr val="222222"/>
                </a:solidFill>
                <a:latin typeface="Arial" panose="020B0604020202020204" pitchFamily="34" charset="0"/>
              </a:rPr>
              <a:t>, J. Rothstein, E. </a:t>
            </a:r>
            <a:r>
              <a:rPr lang="en-US" sz="1100" b="0" dirty="0" err="1">
                <a:solidFill>
                  <a:srgbClr val="222222"/>
                </a:solidFill>
                <a:latin typeface="Arial" panose="020B0604020202020204" pitchFamily="34" charset="0"/>
              </a:rPr>
              <a:t>Fluder</a:t>
            </a:r>
            <a:r>
              <a:rPr lang="en-US" sz="1100" b="0" dirty="0">
                <a:solidFill>
                  <a:srgbClr val="222222"/>
                </a:solidFill>
                <a:latin typeface="Arial" panose="020B0604020202020204" pitchFamily="34" charset="0"/>
              </a:rPr>
              <a:t>, R. McBride, and W. Sieh, “Deep learning to improve breast cancer detection on screening mammography,” Sci. Rep., vol. 9, 2019. </a:t>
            </a:r>
          </a:p>
          <a:p>
            <a:pPr algn="just">
              <a:buFont typeface="+mj-lt"/>
              <a:buAutoNum type="arabicPeriod"/>
            </a:pPr>
            <a:r>
              <a:rPr lang="en-US" sz="1100" b="0" dirty="0">
                <a:solidFill>
                  <a:srgbClr val="222222"/>
                </a:solidFill>
                <a:latin typeface="Arial" panose="020B0604020202020204" pitchFamily="34" charset="0"/>
              </a:rPr>
              <a:t>N. Wu, Z. Huang, Y. Shen, J. Park, J. Phang, T. Makino, S. Kim, K. Cho, L. </a:t>
            </a:r>
            <a:r>
              <a:rPr lang="en-US" sz="1100" b="0" dirty="0" err="1">
                <a:solidFill>
                  <a:srgbClr val="222222"/>
                </a:solidFill>
                <a:latin typeface="Arial" panose="020B0604020202020204" pitchFamily="34" charset="0"/>
              </a:rPr>
              <a:t>Heacock</a:t>
            </a:r>
            <a:r>
              <a:rPr lang="en-US" sz="1100" b="0" dirty="0">
                <a:solidFill>
                  <a:srgbClr val="222222"/>
                </a:solidFill>
                <a:latin typeface="Arial" panose="020B0604020202020204" pitchFamily="34" charset="0"/>
              </a:rPr>
              <a:t>, L. Moy, and K. J. </a:t>
            </a:r>
            <a:r>
              <a:rPr lang="en-US" sz="1100" b="0" dirty="0" err="1">
                <a:solidFill>
                  <a:srgbClr val="222222"/>
                </a:solidFill>
                <a:latin typeface="Arial" panose="020B0604020202020204" pitchFamily="34" charset="0"/>
              </a:rPr>
              <a:t>Geras</a:t>
            </a:r>
            <a:r>
              <a:rPr lang="en-US" sz="1100" b="0" dirty="0">
                <a:solidFill>
                  <a:srgbClr val="222222"/>
                </a:solidFill>
                <a:latin typeface="Arial" panose="020B0604020202020204" pitchFamily="34" charset="0"/>
              </a:rPr>
              <a:t>, “Reducing false-positive biopsies using deep neural networks that utilize both local and global image context of screening mammograms,” Journal of Digital Imaging, vol. 34, pp. 1414 – 1423, 2021.</a:t>
            </a:r>
          </a:p>
          <a:p>
            <a:pPr algn="just">
              <a:buFont typeface="+mj-lt"/>
              <a:buAutoNum type="arabicPeriod"/>
            </a:pPr>
            <a:r>
              <a:rPr lang="en-US" sz="1100" b="0" dirty="0">
                <a:solidFill>
                  <a:srgbClr val="222222"/>
                </a:solidFill>
                <a:latin typeface="Arial" panose="020B0604020202020204" pitchFamily="34" charset="0"/>
              </a:rPr>
              <a:t>G. Murtaza, L. </a:t>
            </a:r>
            <a:r>
              <a:rPr lang="en-US" sz="1100" b="0" dirty="0" err="1">
                <a:solidFill>
                  <a:srgbClr val="222222"/>
                </a:solidFill>
                <a:latin typeface="Arial" panose="020B0604020202020204" pitchFamily="34" charset="0"/>
              </a:rPr>
              <a:t>Shuib</a:t>
            </a:r>
            <a:r>
              <a:rPr lang="en-US" sz="1100" b="0" dirty="0">
                <a:solidFill>
                  <a:srgbClr val="222222"/>
                </a:solidFill>
                <a:latin typeface="Arial" panose="020B0604020202020204" pitchFamily="34" charset="0"/>
              </a:rPr>
              <a:t>, A. Wahid, G. Mujtaba, H. Nweke, M. Al-</a:t>
            </a:r>
            <a:r>
              <a:rPr lang="en-US" sz="1100" b="0" dirty="0" err="1">
                <a:solidFill>
                  <a:srgbClr val="222222"/>
                </a:solidFill>
                <a:latin typeface="Arial" panose="020B0604020202020204" pitchFamily="34" charset="0"/>
              </a:rPr>
              <a:t>Garadi</a:t>
            </a:r>
            <a:r>
              <a:rPr lang="en-US" sz="1100" b="0" dirty="0">
                <a:solidFill>
                  <a:srgbClr val="222222"/>
                </a:solidFill>
                <a:latin typeface="Arial" panose="020B0604020202020204" pitchFamily="34" charset="0"/>
              </a:rPr>
              <a:t>, F. Zulfiqar, G. Raza, and N. Azmi, “Deep learning-based breast cancer classification through medical imaging modalities: state of the art an</a:t>
            </a:r>
          </a:p>
          <a:p>
            <a:pPr algn="just">
              <a:buFont typeface="+mj-lt"/>
              <a:buAutoNum type="arabicPeriod"/>
            </a:pPr>
            <a:r>
              <a:rPr lang="en-US" sz="1100" b="0" dirty="0">
                <a:solidFill>
                  <a:srgbClr val="222222"/>
                </a:solidFill>
                <a:latin typeface="Arial" panose="020B0604020202020204" pitchFamily="34" charset="0"/>
              </a:rPr>
              <a:t>D. </a:t>
            </a:r>
            <a:r>
              <a:rPr lang="en-US" sz="1100" b="0" dirty="0" err="1">
                <a:solidFill>
                  <a:srgbClr val="222222"/>
                </a:solidFill>
                <a:latin typeface="Arial" panose="020B0604020202020204" pitchFamily="34" charset="0"/>
              </a:rPr>
              <a:t>Abdelhafiz</a:t>
            </a:r>
            <a:r>
              <a:rPr lang="en-US" sz="1100" b="0" dirty="0">
                <a:solidFill>
                  <a:srgbClr val="222222"/>
                </a:solidFill>
                <a:latin typeface="Arial" panose="020B0604020202020204" pitchFamily="34" charset="0"/>
              </a:rPr>
              <a:t>, C. Yang, R. Ammar, and S. </a:t>
            </a:r>
            <a:r>
              <a:rPr lang="en-US" sz="1100" b="0" dirty="0" err="1">
                <a:solidFill>
                  <a:srgbClr val="222222"/>
                </a:solidFill>
                <a:latin typeface="Arial" panose="020B0604020202020204" pitchFamily="34" charset="0"/>
              </a:rPr>
              <a:t>Nabavi</a:t>
            </a:r>
            <a:r>
              <a:rPr lang="en-US" sz="1100" b="0" dirty="0">
                <a:solidFill>
                  <a:srgbClr val="222222"/>
                </a:solidFill>
                <a:latin typeface="Arial" panose="020B0604020202020204" pitchFamily="34" charset="0"/>
              </a:rPr>
              <a:t>, “Deep convolutional neural networks for mammography: advances, challenges and applications,” BMC Bioinformatics, vol. 20, 2019.</a:t>
            </a:r>
          </a:p>
          <a:p>
            <a:pPr algn="just">
              <a:buFont typeface="+mj-lt"/>
              <a:buAutoNum type="arabicPeriod"/>
            </a:pPr>
            <a:r>
              <a:rPr lang="en-US" sz="1100" b="0" dirty="0">
                <a:solidFill>
                  <a:srgbClr val="222222"/>
                </a:solidFill>
                <a:latin typeface="Arial" panose="020B0604020202020204" pitchFamily="34" charset="0"/>
              </a:rPr>
              <a:t>S. S. </a:t>
            </a:r>
            <a:r>
              <a:rPr lang="en-US" sz="1100" b="0" dirty="0" err="1">
                <a:solidFill>
                  <a:srgbClr val="222222"/>
                </a:solidFill>
                <a:latin typeface="Arial" panose="020B0604020202020204" pitchFamily="34" charset="0"/>
              </a:rPr>
              <a:t>Aboutalib</a:t>
            </a:r>
            <a:r>
              <a:rPr lang="en-US" sz="1100" b="0" dirty="0">
                <a:solidFill>
                  <a:srgbClr val="222222"/>
                </a:solidFill>
                <a:latin typeface="Arial" panose="020B0604020202020204" pitchFamily="34" charset="0"/>
              </a:rPr>
              <a:t>, A. A. Mohamed, W. A. Berg, M. L. </a:t>
            </a:r>
            <a:r>
              <a:rPr lang="en-US" sz="1100" b="0" dirty="0" err="1">
                <a:solidFill>
                  <a:srgbClr val="222222"/>
                </a:solidFill>
                <a:latin typeface="Arial" panose="020B0604020202020204" pitchFamily="34" charset="0"/>
              </a:rPr>
              <a:t>Zuley</a:t>
            </a:r>
            <a:r>
              <a:rPr lang="en-US" sz="1100" b="0" dirty="0">
                <a:solidFill>
                  <a:srgbClr val="222222"/>
                </a:solidFill>
                <a:latin typeface="Arial" panose="020B0604020202020204" pitchFamily="34" charset="0"/>
              </a:rPr>
              <a:t>, J. H. </a:t>
            </a:r>
            <a:r>
              <a:rPr lang="en-US" sz="1100" b="0" dirty="0" err="1">
                <a:solidFill>
                  <a:srgbClr val="222222"/>
                </a:solidFill>
                <a:latin typeface="Arial" panose="020B0604020202020204" pitchFamily="34" charset="0"/>
              </a:rPr>
              <a:t>Sumkin</a:t>
            </a:r>
            <a:r>
              <a:rPr lang="en-US" sz="1100" b="0" dirty="0">
                <a:solidFill>
                  <a:srgbClr val="222222"/>
                </a:solidFill>
                <a:latin typeface="Arial" panose="020B0604020202020204" pitchFamily="34" charset="0"/>
              </a:rPr>
              <a:t>, and S. Wu, “Deep Learning to Distinguish Recalled but Benign Mammography Images in Breast Cancer Screening,” Clinical Cancer Research, vol. 24, no. 23, pp. 5902–5909, 2018. </a:t>
            </a:r>
          </a:p>
          <a:p>
            <a:pPr marL="0" indent="0">
              <a:buNone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8879755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B3AD7C-8FD1-4A69-87F0-153ABD3C1B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Introduction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7C31CCA-9652-4004-9BD3-F51797C6D0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6C0F47-3EF8-4047-B8BE-002F11616092}" type="slidenum">
              <a:rPr lang="en-US" altLang="en-US" smtClean="0"/>
              <a:pPr>
                <a:defRPr/>
              </a:pPr>
              <a:t>3</a:t>
            </a:fld>
            <a:endParaRPr lang="en-US" altLang="en-US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6F380481-6ACF-2D48-72B4-B9DEFE6939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447800"/>
            <a:ext cx="8534400" cy="5029200"/>
          </a:xfrm>
        </p:spPr>
        <p:txBody>
          <a:bodyPr/>
          <a:lstStyle/>
          <a:p>
            <a:endParaRPr lang="en-US" sz="1800" dirty="0">
              <a:solidFill>
                <a:srgbClr val="222222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r>
              <a:rPr lang="en-US" sz="1800" b="1" dirty="0">
                <a:solidFill>
                  <a:srgbClr val="222222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Traditional approach:</a:t>
            </a:r>
            <a:br>
              <a:rPr lang="en-US" sz="1800" b="1" dirty="0">
                <a:solidFill>
                  <a:srgbClr val="222222"/>
                </a:solidFill>
                <a:latin typeface="Arial" panose="020B0604020202020204" pitchFamily="34" charset="0"/>
                <a:ea typeface="Calibri" panose="020F0502020204030204" pitchFamily="34" charset="0"/>
              </a:rPr>
            </a:br>
            <a:endParaRPr lang="en-US" sz="1800" dirty="0">
              <a:solidFill>
                <a:srgbClr val="222222"/>
              </a:solidFill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lvl="1"/>
            <a:r>
              <a:rPr lang="en-US" sz="1700" b="1" dirty="0">
                <a:solidFill>
                  <a:srgbClr val="222222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700" dirty="0">
                <a:solidFill>
                  <a:srgbClr val="222222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Deep learning methods for breast cancer classification perform a single-view analysis.</a:t>
            </a:r>
            <a:br>
              <a:rPr lang="en-US" sz="1700" dirty="0">
                <a:solidFill>
                  <a:srgbClr val="222222"/>
                </a:solidFill>
                <a:latin typeface="Arial" panose="020B0604020202020204" pitchFamily="34" charset="0"/>
                <a:ea typeface="Calibri" panose="020F0502020204030204" pitchFamily="34" charset="0"/>
              </a:rPr>
            </a:br>
            <a:endParaRPr lang="en-US" sz="1700" dirty="0">
              <a:solidFill>
                <a:srgbClr val="222222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r>
              <a:rPr lang="en-US" sz="1800" b="1" dirty="0">
                <a:solidFill>
                  <a:srgbClr val="222222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Proposed a novel approach:</a:t>
            </a:r>
            <a:br>
              <a:rPr lang="en-US" sz="1800" b="1" dirty="0">
                <a:solidFill>
                  <a:srgbClr val="222222"/>
                </a:solidFill>
                <a:latin typeface="Arial" panose="020B0604020202020204" pitchFamily="34" charset="0"/>
                <a:ea typeface="Calibri" panose="020F0502020204030204" pitchFamily="34" charset="0"/>
              </a:rPr>
            </a:br>
            <a:endParaRPr lang="en-US" sz="1800" b="1" dirty="0">
              <a:solidFill>
                <a:srgbClr val="222222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lvl="1"/>
            <a:r>
              <a:rPr lang="en-US" sz="1700" dirty="0">
                <a:solidFill>
                  <a:srgbClr val="222222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Multi-view breast cancer classification based on a parameterized hypercomplex neural network.</a:t>
            </a: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9F7C0D4C-0278-6949-8C2C-060B8036A8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90100"/>
            <a:ext cx="21833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111111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.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168102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7C31CCA-9652-4004-9BD3-F51797C6D0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6C0F47-3EF8-4047-B8BE-002F11616092}" type="slidenum">
              <a:rPr lang="en-US" altLang="en-US" smtClean="0"/>
              <a:pPr>
                <a:defRPr/>
              </a:pPr>
              <a:t>30</a:t>
            </a:fld>
            <a:endParaRPr lang="en-US" altLang="en-US" dirty="0"/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9F7C0D4C-0278-6949-8C2C-060B8036A8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90100"/>
            <a:ext cx="21833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111111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.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D699A57-4F25-F485-3518-49F690C13D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b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b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b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br>
              <a:rPr lang="en-US" b="0" dirty="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en-US" sz="6600" dirty="0">
                <a:solidFill>
                  <a:srgbClr val="000000"/>
                </a:solidFill>
                <a:latin typeface="Arial" panose="020B0604020202020204" pitchFamily="34" charset="0"/>
              </a:rPr>
              <a:t>Thank You</a:t>
            </a:r>
            <a:b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</a:br>
            <a:br>
              <a:rPr lang="en-US" b="0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br>
              <a:rPr lang="en-US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br>
              <a:rPr lang="en-US" b="0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br>
              <a:rPr lang="en-US" b="0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br>
              <a:rPr lang="en-US" b="0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b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53122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B3AD7C-8FD1-4A69-87F0-153ABD3C1B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Introduction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7C31CCA-9652-4004-9BD3-F51797C6D0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6C0F47-3EF8-4047-B8BE-002F11616092}" type="slidenum">
              <a:rPr lang="en-US" altLang="en-US" smtClean="0"/>
              <a:pPr>
                <a:defRPr/>
              </a:pPr>
              <a:t>4</a:t>
            </a:fld>
            <a:endParaRPr lang="en-US" altLang="en-US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6F380481-6ACF-2D48-72B4-B9DEFE6939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447800"/>
            <a:ext cx="8534400" cy="5029200"/>
          </a:xfrm>
        </p:spPr>
        <p:txBody>
          <a:bodyPr/>
          <a:lstStyle/>
          <a:p>
            <a:endParaRPr lang="en-US" sz="1800" dirty="0">
              <a:solidFill>
                <a:srgbClr val="222222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r>
              <a:rPr lang="en-US" sz="180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Issue with multi-path network:</a:t>
            </a:r>
          </a:p>
          <a:p>
            <a:endParaRPr lang="en-US" sz="1800" b="1" dirty="0">
              <a:solidFill>
                <a:srgbClr val="222222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lvl="1"/>
            <a:r>
              <a:rPr lang="en-US" sz="1600" dirty="0">
                <a:solidFill>
                  <a:srgbClr val="222222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The model can favor one of the two views during learning.</a:t>
            </a:r>
          </a:p>
          <a:p>
            <a:pPr lvl="1"/>
            <a:r>
              <a:rPr lang="en-US" sz="1600" dirty="0">
                <a:solidFill>
                  <a:srgbClr val="222222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The model might fail in leveraging the correlated views. </a:t>
            </a:r>
          </a:p>
          <a:p>
            <a:pPr marL="0" indent="0">
              <a:buNone/>
            </a:pPr>
            <a:endParaRPr lang="en-US" sz="1600" b="0" dirty="0">
              <a:solidFill>
                <a:srgbClr val="222222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0" indent="0">
              <a:buNone/>
            </a:pPr>
            <a:endParaRPr lang="en-US" sz="1800" dirty="0">
              <a:solidFill>
                <a:srgbClr val="222222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r>
              <a:rPr lang="en-US" sz="1800" kern="100" dirty="0">
                <a:solidFill>
                  <a:srgbClr val="222222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Quaternion neural networks (QNNs):</a:t>
            </a:r>
            <a:br>
              <a:rPr lang="en-US" sz="1800" kern="100" dirty="0">
                <a:solidFill>
                  <a:srgbClr val="222222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sz="1800" kern="100" dirty="0">
              <a:solidFill>
                <a:srgbClr val="222222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/>
            <a:r>
              <a:rPr lang="en-US" sz="1600" dirty="0">
                <a:solidFill>
                  <a:srgbClr val="222222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	Ability to model interactions between input channels.</a:t>
            </a:r>
          </a:p>
          <a:p>
            <a:pPr lvl="1"/>
            <a:r>
              <a:rPr lang="en-US" sz="1600" dirty="0">
                <a:solidFill>
                  <a:srgbClr val="222222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	Captures internal latent relations within input channels. </a:t>
            </a:r>
          </a:p>
          <a:p>
            <a:pPr lvl="1"/>
            <a:r>
              <a:rPr lang="en-US" sz="1600" dirty="0">
                <a:solidFill>
                  <a:srgbClr val="222222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	Reduces the total number of parameters by almost 75%.</a:t>
            </a: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9F7C0D4C-0278-6949-8C2C-060B8036A8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90100"/>
            <a:ext cx="21833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111111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.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88438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B3AD7C-8FD1-4A69-87F0-153ABD3C1B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Introduction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7C31CCA-9652-4004-9BD3-F51797C6D0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6C0F47-3EF8-4047-B8BE-002F11616092}" type="slidenum">
              <a:rPr lang="en-US" altLang="en-US" smtClean="0"/>
              <a:pPr>
                <a:defRPr/>
              </a:pPr>
              <a:t>5</a:t>
            </a:fld>
            <a:endParaRPr lang="en-US" altLang="en-US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6F380481-6ACF-2D48-72B4-B9DEFE6939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447800"/>
            <a:ext cx="8534400" cy="5029200"/>
          </a:xfrm>
        </p:spPr>
        <p:txBody>
          <a:bodyPr/>
          <a:lstStyle/>
          <a:p>
            <a:endParaRPr lang="en-US" sz="1800" dirty="0">
              <a:solidFill>
                <a:srgbClr val="222222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r>
              <a:rPr lang="en-US" sz="1800" kern="100" dirty="0">
                <a:solidFill>
                  <a:srgbClr val="222222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Parameterized hypercomplex neural networks (PHNNs):</a:t>
            </a:r>
            <a:br>
              <a:rPr lang="en-US" sz="1800" kern="100" dirty="0">
                <a:solidFill>
                  <a:srgbClr val="222222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sz="1800" kern="100" dirty="0">
              <a:solidFill>
                <a:srgbClr val="222222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/>
            <a:r>
              <a:rPr lang="en-US" sz="1600" dirty="0">
                <a:solidFill>
                  <a:srgbClr val="222222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Generalize hypercomplex multiplications as a sum of Kronecker products</a:t>
            </a:r>
          </a:p>
          <a:p>
            <a:pPr lvl="1"/>
            <a:r>
              <a:rPr lang="en-US" sz="1600" dirty="0">
                <a:solidFill>
                  <a:srgbClr val="222222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Applicable to any n-dimensional input (instead of just 3D/4D as the quaternion domain)</a:t>
            </a:r>
            <a:br>
              <a:rPr lang="en-US" sz="1600" dirty="0">
                <a:solidFill>
                  <a:srgbClr val="222222"/>
                </a:solidFill>
                <a:latin typeface="Arial" panose="020B0604020202020204" pitchFamily="34" charset="0"/>
                <a:ea typeface="Calibri" panose="020F0502020204030204" pitchFamily="34" charset="0"/>
              </a:rPr>
            </a:br>
            <a:endParaRPr lang="en-US" sz="1600" dirty="0">
              <a:solidFill>
                <a:srgbClr val="222222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231775" lvl="1" indent="-231775">
              <a:buFont typeface="Wingdings" panose="05000000000000000000" pitchFamily="2" charset="2"/>
              <a:buChar char="§"/>
            </a:pPr>
            <a:r>
              <a:rPr lang="en-US" sz="1800" b="1" dirty="0">
                <a:solidFill>
                  <a:srgbClr val="222222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Proposed Method:</a:t>
            </a:r>
            <a:br>
              <a:rPr lang="en-US" sz="1800" b="1" dirty="0">
                <a:solidFill>
                  <a:srgbClr val="222222"/>
                </a:solidFill>
                <a:latin typeface="Arial" panose="020B0604020202020204" pitchFamily="34" charset="0"/>
                <a:ea typeface="Calibri" panose="020F0502020204030204" pitchFamily="34" charset="0"/>
              </a:rPr>
            </a:br>
            <a:endParaRPr lang="en-US" sz="1800" b="1" dirty="0">
              <a:solidFill>
                <a:srgbClr val="222222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685800" lvl="2" indent="-285750">
              <a:buFont typeface="Wingdings" panose="05000000000000000000" pitchFamily="2" charset="2"/>
              <a:buChar char="§"/>
            </a:pPr>
            <a:r>
              <a:rPr lang="en-US" sz="1600" b="1" dirty="0">
                <a:solidFill>
                  <a:srgbClr val="222222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Parameterized hypercomplex ResNets (PHResNets):</a:t>
            </a:r>
          </a:p>
          <a:p>
            <a:pPr marL="457200" lvl="1" indent="0">
              <a:buNone/>
            </a:pPr>
            <a:r>
              <a:rPr lang="en-US" sz="1600" dirty="0">
                <a:solidFill>
                  <a:srgbClr val="222222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	   </a:t>
            </a:r>
            <a:r>
              <a:rPr lang="en-US" sz="1400" dirty="0">
                <a:solidFill>
                  <a:srgbClr val="222222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-  Able to process ipsilateral views corresponding to one breast.</a:t>
            </a: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9F7C0D4C-0278-6949-8C2C-060B8036A8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90100"/>
            <a:ext cx="21833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111111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.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21211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B3AD7C-8FD1-4A69-87F0-153ABD3C1B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Introduction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7C31CCA-9652-4004-9BD3-F51797C6D0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6C0F47-3EF8-4047-B8BE-002F11616092}" type="slidenum">
              <a:rPr lang="en-US" altLang="en-US" smtClean="0"/>
              <a:pPr>
                <a:defRPr/>
              </a:pPr>
              <a:t>6</a:t>
            </a:fld>
            <a:endParaRPr lang="en-US" altLang="en-US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6F380481-6ACF-2D48-72B4-B9DEFE6939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447800"/>
            <a:ext cx="8534400" cy="5029200"/>
          </a:xfrm>
        </p:spPr>
        <p:txBody>
          <a:bodyPr/>
          <a:lstStyle/>
          <a:p>
            <a:endParaRPr lang="en-US" sz="1800" dirty="0">
              <a:solidFill>
                <a:srgbClr val="222222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231775" lvl="1" indent="-231775">
              <a:buFont typeface="Wingdings" panose="05000000000000000000" pitchFamily="2" charset="2"/>
              <a:buChar char="§"/>
            </a:pPr>
            <a:r>
              <a:rPr lang="en-US" sz="1800" b="1" dirty="0">
                <a:solidFill>
                  <a:srgbClr val="222222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Proposed Method:</a:t>
            </a:r>
            <a:br>
              <a:rPr lang="en-US" sz="1800" b="1" dirty="0">
                <a:solidFill>
                  <a:srgbClr val="222222"/>
                </a:solidFill>
                <a:latin typeface="Arial" panose="020B0604020202020204" pitchFamily="34" charset="0"/>
                <a:ea typeface="Calibri" panose="020F0502020204030204" pitchFamily="34" charset="0"/>
              </a:rPr>
            </a:br>
            <a:endParaRPr lang="en-US" sz="1800" b="1" dirty="0">
              <a:solidFill>
                <a:srgbClr val="222222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685800" lvl="2" indent="-285750">
              <a:buFont typeface="Wingdings" panose="05000000000000000000" pitchFamily="2" charset="2"/>
              <a:buChar char="§"/>
            </a:pPr>
            <a:r>
              <a:rPr lang="en-US" sz="1600" b="1" dirty="0">
                <a:solidFill>
                  <a:srgbClr val="222222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PHYBOnet</a:t>
            </a:r>
            <a:r>
              <a:rPr lang="en-US" sz="1600" dirty="0"/>
              <a:t>:</a:t>
            </a:r>
            <a:br>
              <a:rPr lang="en-US" sz="1600" dirty="0"/>
            </a:br>
            <a:endParaRPr lang="en-US" sz="1600" dirty="0"/>
          </a:p>
          <a:p>
            <a:pPr marL="857250" lvl="3" indent="0">
              <a:buNone/>
            </a:pPr>
            <a:r>
              <a:rPr lang="en-US" sz="1400" dirty="0">
                <a:solidFill>
                  <a:srgbClr val="222222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- Involving a Bottleneck with n = 4, to process learned features in a joint fashion</a:t>
            </a:r>
          </a:p>
          <a:p>
            <a:pPr marL="857250" lvl="3" indent="0">
              <a:buNone/>
            </a:pPr>
            <a:r>
              <a:rPr lang="en-US" sz="1400" dirty="0">
                <a:solidFill>
                  <a:srgbClr val="222222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- Able to process bilateral views corresponding to both breast</a:t>
            </a:r>
          </a:p>
          <a:p>
            <a:pPr marL="857250" lvl="3" indent="0">
              <a:buNone/>
            </a:pPr>
            <a:r>
              <a:rPr lang="en-US" sz="1400" dirty="0">
                <a:solidFill>
                  <a:srgbClr val="222222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- Perform a patient-level analysis</a:t>
            </a:r>
            <a:br>
              <a:rPr lang="en-US" sz="1400" dirty="0">
                <a:solidFill>
                  <a:srgbClr val="222222"/>
                </a:solidFill>
                <a:latin typeface="Arial" panose="020B0604020202020204" pitchFamily="34" charset="0"/>
                <a:ea typeface="Calibri" panose="020F0502020204030204" pitchFamily="34" charset="0"/>
              </a:rPr>
            </a:br>
            <a:endParaRPr lang="en-US" sz="1400" dirty="0">
              <a:solidFill>
                <a:srgbClr val="222222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685800" lvl="2" indent="-285750">
              <a:buFont typeface="Wingdings" panose="05000000000000000000" pitchFamily="2" charset="2"/>
              <a:buChar char="§"/>
            </a:pPr>
            <a:r>
              <a:rPr lang="en-US" sz="1600" b="1" dirty="0">
                <a:solidFill>
                  <a:srgbClr val="222222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PHYSEnet:</a:t>
            </a:r>
            <a:br>
              <a:rPr lang="en-US" sz="1600" b="1" dirty="0">
                <a:solidFill>
                  <a:srgbClr val="222222"/>
                </a:solidFill>
                <a:latin typeface="Arial" panose="020B0604020202020204" pitchFamily="34" charset="0"/>
                <a:ea typeface="Calibri" panose="020F0502020204030204" pitchFamily="34" charset="0"/>
              </a:rPr>
            </a:br>
            <a:endParaRPr lang="en-US" sz="1600" b="1" dirty="0">
              <a:solidFill>
                <a:srgbClr val="222222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857250" lvl="3" indent="0">
              <a:buNone/>
            </a:pPr>
            <a:r>
              <a:rPr lang="en-US" sz="1400" dirty="0">
                <a:solidFill>
                  <a:srgbClr val="222222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- Shared Encoder with n = 2, to learn stronger representations of the ipsilateral views </a:t>
            </a:r>
          </a:p>
          <a:p>
            <a:pPr marL="857250" lvl="3" indent="0">
              <a:buNone/>
            </a:pPr>
            <a:r>
              <a:rPr lang="en-US" sz="1400" dirty="0">
                <a:solidFill>
                  <a:srgbClr val="222222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- Shares the weights between bilateral views,</a:t>
            </a:r>
          </a:p>
          <a:p>
            <a:pPr marL="857250" lvl="3" indent="0">
              <a:buNone/>
            </a:pPr>
            <a:r>
              <a:rPr lang="en-US" sz="1400" dirty="0">
                <a:solidFill>
                  <a:srgbClr val="222222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- Perform a breast-level analysis.</a:t>
            </a: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9F7C0D4C-0278-6949-8C2C-060B8036A8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90100"/>
            <a:ext cx="21833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111111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.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23354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B3AD7C-8FD1-4A69-87F0-153ABD3C1B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Multi-View Approach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7C31CCA-9652-4004-9BD3-F51797C6D0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6C0F47-3EF8-4047-B8BE-002F11616092}" type="slidenum">
              <a:rPr lang="en-US" altLang="en-US" smtClean="0"/>
              <a:pPr>
                <a:defRPr/>
              </a:pPr>
              <a:t>7</a:t>
            </a:fld>
            <a:endParaRPr lang="en-US" altLang="en-US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6F380481-6ACF-2D48-72B4-B9DEFE6939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447800"/>
            <a:ext cx="8534400" cy="5029200"/>
          </a:xfrm>
        </p:spPr>
        <p:txBody>
          <a:bodyPr/>
          <a:lstStyle/>
          <a:p>
            <a:endParaRPr lang="en-US" sz="1800" dirty="0">
              <a:solidFill>
                <a:srgbClr val="222222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r>
              <a:rPr lang="en-US" sz="180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Ipsilateral views (CC and MLO views of the same breast) </a:t>
            </a:r>
            <a:br>
              <a:rPr lang="en-US" sz="180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endParaRPr lang="en-US" sz="1800" dirty="0">
              <a:solidFill>
                <a:srgbClr val="222222"/>
              </a:solidFill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457200" lvl="1" indent="0">
              <a:buNone/>
            </a:pPr>
            <a:r>
              <a:rPr lang="en-US" sz="1400" dirty="0">
                <a:solidFill>
                  <a:srgbClr val="222222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	</a:t>
            </a:r>
            <a:r>
              <a:rPr lang="en-US" sz="1600" dirty="0">
                <a:solidFill>
                  <a:srgbClr val="222222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– Helps detect eventual tumors.</a:t>
            </a:r>
          </a:p>
          <a:p>
            <a:pPr marL="0" indent="0">
              <a:buNone/>
            </a:pPr>
            <a:endParaRPr lang="en-US" sz="1800" b="1" dirty="0">
              <a:solidFill>
                <a:srgbClr val="222222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r>
              <a:rPr lang="en-US" sz="1800" dirty="0">
                <a:solidFill>
                  <a:srgbClr val="222222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Bilateral views (same view of both breasts)</a:t>
            </a:r>
            <a:br>
              <a:rPr lang="en-US" sz="1800" dirty="0">
                <a:solidFill>
                  <a:srgbClr val="222222"/>
                </a:solidFill>
                <a:latin typeface="Arial" panose="020B0604020202020204" pitchFamily="34" charset="0"/>
                <a:ea typeface="Calibri" panose="020F0502020204030204" pitchFamily="34" charset="0"/>
              </a:rPr>
            </a:br>
            <a:endParaRPr lang="en-US" sz="1800" dirty="0">
              <a:solidFill>
                <a:srgbClr val="222222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457200" lvl="1" indent="0">
              <a:buNone/>
            </a:pPr>
            <a:r>
              <a:rPr lang="en-US" sz="1400" dirty="0">
                <a:solidFill>
                  <a:srgbClr val="222222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	</a:t>
            </a:r>
            <a:r>
              <a:rPr lang="en-US" sz="1600" dirty="0">
                <a:solidFill>
                  <a:srgbClr val="222222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– Helps locate masses (like asymmetries)</a:t>
            </a:r>
          </a:p>
          <a:p>
            <a:endParaRPr lang="en-US" sz="1800" b="1" dirty="0">
              <a:solidFill>
                <a:srgbClr val="222222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endParaRPr lang="en-US" sz="1800" dirty="0">
              <a:solidFill>
                <a:srgbClr val="222222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endParaRPr lang="en-US" sz="1800" b="1" dirty="0">
              <a:solidFill>
                <a:srgbClr val="222222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r>
              <a:rPr lang="en-US" sz="1800" dirty="0">
                <a:solidFill>
                  <a:srgbClr val="222222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Radiologists employ a multi-view approach leveraging info from both ipsilateral and bilateral views.</a:t>
            </a:r>
            <a:br>
              <a:rPr lang="en-US" sz="1800" dirty="0">
                <a:solidFill>
                  <a:srgbClr val="222222"/>
                </a:solidFill>
                <a:latin typeface="Arial" panose="020B0604020202020204" pitchFamily="34" charset="0"/>
                <a:ea typeface="Calibri" panose="020F0502020204030204" pitchFamily="34" charset="0"/>
              </a:rPr>
            </a:br>
            <a:endParaRPr lang="en-US" sz="1700" b="1" dirty="0">
              <a:solidFill>
                <a:srgbClr val="222222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9F7C0D4C-0278-6949-8C2C-060B8036A8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90100"/>
            <a:ext cx="21833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111111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.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84EE26A-C368-DED3-1F61-0A041BD5E42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583" r="4467"/>
          <a:stretch/>
        </p:blipFill>
        <p:spPr>
          <a:xfrm>
            <a:off x="5867401" y="2057400"/>
            <a:ext cx="2667000" cy="28741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1772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B3AD7C-8FD1-4A69-87F0-153ABD3C1B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Proposed Method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7C31CCA-9652-4004-9BD3-F51797C6D0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6C0F47-3EF8-4047-B8BE-002F11616092}" type="slidenum">
              <a:rPr lang="en-US" altLang="en-US" smtClean="0"/>
              <a:pPr>
                <a:defRPr/>
              </a:pPr>
              <a:t>8</a:t>
            </a:fld>
            <a:endParaRPr lang="en-US" altLang="en-US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6F380481-6ACF-2D48-72B4-B9DEFE6939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447800"/>
            <a:ext cx="8534400" cy="5029200"/>
          </a:xfrm>
        </p:spPr>
        <p:txBody>
          <a:bodyPr/>
          <a:lstStyle/>
          <a:p>
            <a:endParaRPr lang="en-US" sz="1800" dirty="0">
              <a:solidFill>
                <a:srgbClr val="222222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342900" indent="-342900">
              <a:buFont typeface="+mj-lt"/>
              <a:buAutoNum type="alphaUcPeriod"/>
            </a:pPr>
            <a:r>
              <a:rPr lang="en-US" sz="1800" dirty="0">
                <a:solidFill>
                  <a:srgbClr val="222222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Multi-view parameterized hypercomplex </a:t>
            </a:r>
            <a:r>
              <a:rPr lang="en-US" sz="1800" dirty="0" err="1">
                <a:solidFill>
                  <a:srgbClr val="222222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ResNet</a:t>
            </a:r>
            <a:r>
              <a:rPr lang="en-US" sz="1800" dirty="0">
                <a:solidFill>
                  <a:srgbClr val="222222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:</a:t>
            </a:r>
          </a:p>
          <a:p>
            <a:pPr marL="0" indent="0">
              <a:buNone/>
            </a:pPr>
            <a:endParaRPr lang="en-US" sz="1800" b="1" dirty="0">
              <a:solidFill>
                <a:srgbClr val="222222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lvl="1"/>
            <a:r>
              <a:rPr lang="en-US" sz="1600" dirty="0">
                <a:solidFill>
                  <a:srgbClr val="222222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Leverages information contained in multiple views through parameterized hypercomplex convolutional (PHC) layers.</a:t>
            </a:r>
            <a:br>
              <a:rPr lang="en-US" sz="1600" dirty="0">
                <a:solidFill>
                  <a:srgbClr val="222222"/>
                </a:solidFill>
                <a:latin typeface="Arial" panose="020B0604020202020204" pitchFamily="34" charset="0"/>
                <a:ea typeface="Calibri" panose="020F0502020204030204" pitchFamily="34" charset="0"/>
              </a:rPr>
            </a:br>
            <a:endParaRPr lang="en-US" sz="1600" dirty="0">
              <a:solidFill>
                <a:srgbClr val="222222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lvl="1"/>
            <a:r>
              <a:rPr lang="en-US" sz="1600" dirty="0">
                <a:solidFill>
                  <a:srgbClr val="222222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ResNets are used which are characterized by residual connections that ensure proper gradient propagation during training.</a:t>
            </a:r>
            <a:br>
              <a:rPr lang="en-US" sz="1600" dirty="0">
                <a:solidFill>
                  <a:srgbClr val="222222"/>
                </a:solidFill>
                <a:latin typeface="Arial" panose="020B0604020202020204" pitchFamily="34" charset="0"/>
                <a:ea typeface="Calibri" panose="020F0502020204030204" pitchFamily="34" charset="0"/>
              </a:rPr>
            </a:br>
            <a:endParaRPr lang="en-US" sz="1600" dirty="0">
              <a:solidFill>
                <a:srgbClr val="222222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lvl="1"/>
            <a:r>
              <a:rPr lang="en-US" sz="1600" dirty="0">
                <a:solidFill>
                  <a:srgbClr val="222222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A ResNets block is typically defined by:</a:t>
            </a:r>
            <a:br>
              <a:rPr lang="en-US" sz="1600" dirty="0">
                <a:solidFill>
                  <a:srgbClr val="222222"/>
                </a:solidFill>
                <a:latin typeface="Arial" panose="020B0604020202020204" pitchFamily="34" charset="0"/>
                <a:ea typeface="Calibri" panose="020F0502020204030204" pitchFamily="34" charset="0"/>
              </a:rPr>
            </a:br>
            <a:r>
              <a:rPr lang="en-US" sz="1600" dirty="0">
                <a:solidFill>
                  <a:srgbClr val="222222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	 y = F(x) + x</a:t>
            </a:r>
            <a:br>
              <a:rPr lang="en-US" sz="1600" dirty="0">
                <a:solidFill>
                  <a:srgbClr val="222222"/>
                </a:solidFill>
                <a:latin typeface="Arial" panose="020B0604020202020204" pitchFamily="34" charset="0"/>
                <a:ea typeface="Calibri" panose="020F0502020204030204" pitchFamily="34" charset="0"/>
              </a:rPr>
            </a:br>
            <a:endParaRPr lang="en-US" sz="1600" dirty="0">
              <a:solidFill>
                <a:srgbClr val="222222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lvl="1"/>
            <a:r>
              <a:rPr lang="en-US" sz="1600" dirty="0">
                <a:solidFill>
                  <a:srgbClr val="222222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When equipped with PHC layers F(x) becomes: </a:t>
            </a:r>
          </a:p>
          <a:p>
            <a:pPr marL="457200" lvl="1" indent="0">
              <a:buNone/>
            </a:pPr>
            <a:r>
              <a:rPr lang="en-US" sz="1600" dirty="0">
                <a:solidFill>
                  <a:srgbClr val="222222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	F(x) = BN (PHC(</a:t>
            </a:r>
            <a:r>
              <a:rPr lang="en-US" sz="1600" dirty="0" err="1">
                <a:solidFill>
                  <a:srgbClr val="222222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ReLU</a:t>
            </a:r>
            <a:r>
              <a:rPr lang="en-US" sz="1600" dirty="0">
                <a:solidFill>
                  <a:srgbClr val="222222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(BN (PHC(x))))), </a:t>
            </a:r>
          </a:p>
          <a:p>
            <a:pPr marL="0" indent="0">
              <a:buNone/>
            </a:pPr>
            <a:endParaRPr lang="en-US" sz="1600" b="0" dirty="0">
              <a:solidFill>
                <a:srgbClr val="222222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0" indent="0">
              <a:buNone/>
            </a:pPr>
            <a:endParaRPr lang="en-US" sz="1600" dirty="0">
              <a:solidFill>
                <a:srgbClr val="222222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9F7C0D4C-0278-6949-8C2C-060B8036A8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90100"/>
            <a:ext cx="21833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111111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.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43118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B3AD7C-8FD1-4A69-87F0-153ABD3C1B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Proposed Method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7C31CCA-9652-4004-9BD3-F51797C6D0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6C0F47-3EF8-4047-B8BE-002F11616092}" type="slidenum">
              <a:rPr lang="en-US" altLang="en-US" smtClean="0"/>
              <a:pPr>
                <a:defRPr/>
              </a:pPr>
              <a:t>9</a:t>
            </a:fld>
            <a:endParaRPr lang="en-US" altLang="en-US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6F380481-6ACF-2D48-72B4-B9DEFE6939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447800"/>
            <a:ext cx="8534400" cy="5029200"/>
          </a:xfrm>
        </p:spPr>
        <p:txBody>
          <a:bodyPr/>
          <a:lstStyle/>
          <a:p>
            <a:endParaRPr lang="en-US" sz="1800" dirty="0">
              <a:solidFill>
                <a:srgbClr val="222222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1800" dirty="0">
                <a:solidFill>
                  <a:srgbClr val="222222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 B. Parameterized hypercomplex architectures for two views</a:t>
            </a:r>
          </a:p>
          <a:p>
            <a:pPr marL="0" indent="0">
              <a:buNone/>
            </a:pPr>
            <a:endParaRPr lang="en-US" sz="1800" b="1" dirty="0">
              <a:solidFill>
                <a:srgbClr val="222222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0" indent="0">
              <a:buNone/>
            </a:pPr>
            <a:endParaRPr lang="en-US" sz="1600" b="0" dirty="0">
              <a:solidFill>
                <a:srgbClr val="222222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0" indent="0">
              <a:buNone/>
            </a:pPr>
            <a:endParaRPr lang="en-US" sz="1600" dirty="0">
              <a:solidFill>
                <a:srgbClr val="222222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9F7C0D4C-0278-6949-8C2C-060B8036A8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90100"/>
            <a:ext cx="21833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111111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.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D7ECFB6-B79D-19FE-77C2-72D147E547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7800" y="2229556"/>
            <a:ext cx="6035842" cy="4247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2761926"/>
      </p:ext>
    </p:extLst>
  </p:cSld>
  <p:clrMapOvr>
    <a:masterClrMapping/>
  </p:clrMapOvr>
</p:sld>
</file>

<file path=ppt/theme/theme1.xml><?xml version="1.0" encoding="utf-8"?>
<a:theme xmlns:a="http://schemas.openxmlformats.org/drawingml/2006/main" name="2_UNR-landscape">
  <a:themeElements>
    <a:clrScheme name="2_UNR-landscap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UNR-landscap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2_UNR-landscap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UNR-landscap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UNR-landscap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UNR-landscap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UNR-landscap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UNR-landscap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UNR-landscap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UNR-landscap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UNR-landscap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UNR-landscap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UNR-landscap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UNR-landscap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CompVisTemplate-v2.potx" id="{E1CC7301-0447-4CDC-AD2D-64E4B38463C5}" vid="{4445406C-0E9F-4369-A559-CC0E2ED4EB61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18452</TotalTime>
  <Words>1785</Words>
  <Application>Microsoft Office PowerPoint</Application>
  <PresentationFormat>On-screen Show (4:3)</PresentationFormat>
  <Paragraphs>246</Paragraphs>
  <Slides>30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4" baseType="lpstr">
      <vt:lpstr>Arial</vt:lpstr>
      <vt:lpstr>Segoe UI</vt:lpstr>
      <vt:lpstr>Wingdings</vt:lpstr>
      <vt:lpstr>2_UNR-landscape</vt:lpstr>
      <vt:lpstr>Hypercomplex Neural Architectures for Multi-View Breast Cancer Classification </vt:lpstr>
      <vt:lpstr>Outline</vt:lpstr>
      <vt:lpstr>Introduction</vt:lpstr>
      <vt:lpstr>Introduction</vt:lpstr>
      <vt:lpstr>Introduction</vt:lpstr>
      <vt:lpstr>Introduction</vt:lpstr>
      <vt:lpstr>Multi-View Approach</vt:lpstr>
      <vt:lpstr>Proposed Method</vt:lpstr>
      <vt:lpstr>Proposed Method</vt:lpstr>
      <vt:lpstr>Proposed Method</vt:lpstr>
      <vt:lpstr>Proposed Method</vt:lpstr>
      <vt:lpstr>Dataset</vt:lpstr>
      <vt:lpstr>Dataset</vt:lpstr>
      <vt:lpstr>Evaluation metrics</vt:lpstr>
      <vt:lpstr>Training Procedure</vt:lpstr>
      <vt:lpstr>Training Details</vt:lpstr>
      <vt:lpstr>Training Details</vt:lpstr>
      <vt:lpstr>Training Details</vt:lpstr>
      <vt:lpstr>Experimental evaluation</vt:lpstr>
      <vt:lpstr>Experimental evaluation</vt:lpstr>
      <vt:lpstr>Experimental evaluation</vt:lpstr>
      <vt:lpstr>Experimental evaluation</vt:lpstr>
      <vt:lpstr>Experimental evaluation</vt:lpstr>
      <vt:lpstr>Visualizing Multi-View Learning</vt:lpstr>
      <vt:lpstr>Advantages</vt:lpstr>
      <vt:lpstr>Disadvantages</vt:lpstr>
      <vt:lpstr>Conclusion</vt:lpstr>
      <vt:lpstr>Future Improvements</vt:lpstr>
      <vt:lpstr>References</vt:lpstr>
      <vt:lpstr>PowerPoint Presentation</vt:lpstr>
    </vt:vector>
  </TitlesOfParts>
  <Company>University of Nevada, Reno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Alireza Tavakkoli</dc:creator>
  <cp:lastModifiedBy>Neha Ujjainkar</cp:lastModifiedBy>
  <cp:revision>200</cp:revision>
  <dcterms:created xsi:type="dcterms:W3CDTF">2019-01-03T19:48:27Z</dcterms:created>
  <dcterms:modified xsi:type="dcterms:W3CDTF">2023-11-01T18:49:44Z</dcterms:modified>
</cp:coreProperties>
</file>