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32"/>
  </p:notesMasterIdLst>
  <p:handoutMasterIdLst>
    <p:handoutMasterId r:id="rId33"/>
  </p:handoutMasterIdLst>
  <p:sldIdLst>
    <p:sldId id="1543" r:id="rId2"/>
    <p:sldId id="1526" r:id="rId3"/>
    <p:sldId id="1544" r:id="rId4"/>
    <p:sldId id="1560" r:id="rId5"/>
    <p:sldId id="1589" r:id="rId6"/>
    <p:sldId id="1590" r:id="rId7"/>
    <p:sldId id="1591" r:id="rId8"/>
    <p:sldId id="1592" r:id="rId9"/>
    <p:sldId id="1593" r:id="rId10"/>
    <p:sldId id="1594" r:id="rId11"/>
    <p:sldId id="1595" r:id="rId12"/>
    <p:sldId id="1596" r:id="rId13"/>
    <p:sldId id="1597" r:id="rId14"/>
    <p:sldId id="1598" r:id="rId15"/>
    <p:sldId id="1599" r:id="rId16"/>
    <p:sldId id="1600" r:id="rId17"/>
    <p:sldId id="1601" r:id="rId18"/>
    <p:sldId id="1610" r:id="rId19"/>
    <p:sldId id="1602" r:id="rId20"/>
    <p:sldId id="1603" r:id="rId21"/>
    <p:sldId id="1604" r:id="rId22"/>
    <p:sldId id="1605" r:id="rId23"/>
    <p:sldId id="1606" r:id="rId24"/>
    <p:sldId id="1607" r:id="rId25"/>
    <p:sldId id="1608" r:id="rId26"/>
    <p:sldId id="1609" r:id="rId27"/>
    <p:sldId id="1611" r:id="rId28"/>
    <p:sldId id="1612" r:id="rId29"/>
    <p:sldId id="1534" r:id="rId30"/>
    <p:sldId id="1585" r:id="rId3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800000"/>
    <a:srgbClr val="DDDDDD"/>
    <a:srgbClr val="FFFFA3"/>
    <a:srgbClr val="000066"/>
    <a:srgbClr val="3333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99" autoAdjust="0"/>
  </p:normalViewPr>
  <p:slideViewPr>
    <p:cSldViewPr>
      <p:cViewPr varScale="1">
        <p:scale>
          <a:sx n="69" d="100"/>
          <a:sy n="69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0275D6-EF58-41D2-8020-61B42EC6917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3A3C7-DD28-4D1C-B480-A7EF41F628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34D1A69-FB78-4656-8927-43DB3D68E0DA}" type="datetimeFigureOut">
              <a:rPr lang="en-US"/>
              <a:pPr>
                <a:defRPr/>
              </a:pPr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60627-CC43-4E0E-9C3F-330A04D856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E34A3-027F-4958-9634-4810642727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9B65A619-F74E-497F-883F-8670EDE5D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44A217-5191-46A0-80AE-D9A82B2745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02FE2A-3213-4DAE-B7F9-88E61A8079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628111-36D8-4708-A834-CEE3576ADC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59F4374-9A55-4F4F-81B3-DCA28F1F1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8D698F2-FF88-48D6-B033-DBC83B6AD4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7246816-09EE-47CA-B643-8328C3074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3A77E2BA-A5D7-4742-910C-858AAD138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795C47-6703-44A4-ACEC-0EAE230750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933CDD-0DC2-487C-AEA7-8B18CB4DD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anoramic From Rood2-TDD">
            <a:extLst>
              <a:ext uri="{FF2B5EF4-FFF2-40B4-BE49-F238E27FC236}">
                <a16:creationId xmlns:a16="http://schemas.microsoft.com/office/drawing/2014/main" id="{E7731BD7-9CCE-412D-82E9-6CA7A9264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9144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lue strip copy">
            <a:extLst>
              <a:ext uri="{FF2B5EF4-FFF2-40B4-BE49-F238E27FC236}">
                <a16:creationId xmlns:a16="http://schemas.microsoft.com/office/drawing/2014/main" id="{F3DFD06F-E964-4BCD-9A40-A8DA91911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lue strip copy">
            <a:extLst>
              <a:ext uri="{FF2B5EF4-FFF2-40B4-BE49-F238E27FC236}">
                <a16:creationId xmlns:a16="http://schemas.microsoft.com/office/drawing/2014/main" id="{53559749-60EF-4F86-ABFD-708B1631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20168"/>
          <a:stretch>
            <a:fillRect/>
          </a:stretch>
        </p:blipFill>
        <p:spPr bwMode="auto">
          <a:xfrm>
            <a:off x="0" y="6556375"/>
            <a:ext cx="9144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evada_Master_stack_slogan_4c large">
            <a:extLst>
              <a:ext uri="{FF2B5EF4-FFF2-40B4-BE49-F238E27FC236}">
                <a16:creationId xmlns:a16="http://schemas.microsoft.com/office/drawing/2014/main" id="{BDBCA116-FA47-4129-8F7D-288B14F50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501650"/>
            <a:ext cx="2209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0" name="Rectangle 2">
            <a:extLst>
              <a:ext uri="{FF2B5EF4-FFF2-40B4-BE49-F238E27FC236}">
                <a16:creationId xmlns:a16="http://schemas.microsoft.com/office/drawing/2014/main" id="{EE36A46F-2B3C-4DA6-AA63-5C3AE9DF661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" y="2362200"/>
            <a:ext cx="8763000" cy="9144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/>
              <a:t>CS 485/685 – Computer Vision</a:t>
            </a:r>
            <a:endParaRPr lang="en-US" altLang="en-US" noProof="0" dirty="0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E1C4ADF2-4AE5-4ACB-8890-41B3A12148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352800"/>
            <a:ext cx="8991600" cy="533400"/>
          </a:xfrm>
        </p:spPr>
        <p:txBody>
          <a:bodyPr anchor="b"/>
          <a:lstStyle>
            <a:lvl1pPr marL="0" indent="0" algn="ctr">
              <a:buFont typeface="Wingdings" panose="05000000000000000000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A170DF-AC6A-4A88-BFFD-0FB355991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6375"/>
            <a:ext cx="2133600" cy="266700"/>
          </a:xfrm>
        </p:spPr>
        <p:txBody>
          <a:bodyPr/>
          <a:lstStyle>
            <a:lvl1pPr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057BCE-E544-4106-83FF-75DBFCB9A9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6375"/>
            <a:ext cx="2895600" cy="266700"/>
          </a:xfrm>
        </p:spPr>
        <p:txBody>
          <a:bodyPr/>
          <a:lstStyle>
            <a:lvl1pPr algn="ctr"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B71C08BB-E55C-4F68-BA47-704088D3A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6375"/>
            <a:ext cx="2133600" cy="2667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C52C50-21FB-4E9B-A6EF-4AC796FB8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7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56F2-E6EB-4C6B-A220-5F2A67DA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4EBCF-AD2E-4CAE-8E6F-9AA7EAFAC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1447800"/>
            <a:ext cx="8534400" cy="5029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5F5919-68E3-4B68-AA5D-B62BB3FD4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C9DE0-EC4D-4772-8FF5-F4DD79D4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E6A196-FCFD-40EB-B0D8-9361799AB4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FD03-5775-4C08-A471-19050BBC7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85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CB7767-B80C-4BBD-9725-819A4E74C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1336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6948F-500A-4AB1-8C45-3CB25FF23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484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74E7CA-22AA-45BA-A500-1CCBEDAC9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52EC5-5223-4AAE-A447-D45113943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6BEB53-9ECE-4EB8-9F85-32DA07973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E521-ABEE-49DD-9B80-EB4395559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077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5913" y="10668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15913" y="37719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85E2C-F308-463E-B909-8BC6B01B8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5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5913" y="10668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913" y="37719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C2F1-7B83-47E3-812B-0770791BE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6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913" y="1066800"/>
            <a:ext cx="41783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5059-D73A-4B54-85E4-CE8CBB9BB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38D0-0D50-4481-8388-3A265178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7EAA-9986-4CA2-9F9F-5F835B54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E3468-AE69-40B4-88F8-B9ADAD5BB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D64C9D-01FF-450D-B593-DE679635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02CE4-7C15-4692-AEF5-AF54A9F43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0F47-3EF8-4047-B8BE-002F116160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0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EB08-7ACB-42E3-AA10-E44AD8D5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AB73D-3611-41B8-804B-67A1F451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F05B41-14D7-48D8-A52C-7666FB94D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E4B152-6C0D-43CD-8F4F-18C4B6BEC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7CCE96-245E-4881-A399-089F4F3E2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794F-EEF6-40BF-8500-BA0050776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17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3C5-66C4-4966-B4DD-E082B4C3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6E77-A191-4928-A3B6-E8D7E5846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A53BD-3603-4623-8A9B-12E0631BD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2C508-8E5E-49ED-A6C7-E49B1368AA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9F8D0-EB6A-4F69-B3CF-5CEF59EFB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C2C8FA-CE9F-4C6C-B96A-E2002718A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392C-97B0-46D1-82E0-65E31A77BA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8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BD02-1DE7-4804-910C-3561D844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08A63-61FE-44CA-A456-C7B87640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9E56-BA16-40C6-A652-89A2FD494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119AB-E046-4A72-B414-92647AEF0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65B39-3460-4335-A23D-D54055007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39775A5-456C-4A12-99AC-A2A42EEA6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4B1AE-B22D-4107-B079-53DFEEBB4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C250EA-4AED-4051-B50F-9A36C3CCB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5CA1-6F2A-46A0-A57D-CD6DD96CF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5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F8A1-DCAE-48FA-9C1C-AA109E62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C28A6A-6911-4D98-A499-EAF0040EF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5D6BDE-9644-426E-96C1-BA1EFC26E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90D213-3510-48E7-9A62-44EAF66C3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7F30-CCAF-4E4C-B078-E4F68A073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8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76A0B1-9018-494B-AD57-BD9FD8078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ADECC-A8EC-48EC-A211-082377E8E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21FC8E-C5A0-4A5A-B812-AA3197745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04C78-159D-4032-B9B9-21B560474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28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3019-9E55-4CCD-A254-18CD25F0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2014A-E2B8-472E-8286-C88164D04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0881D-4CFD-4A99-9F97-B8C9610C8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DEEEFE-6571-4113-B97B-17143A956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21A9E-FE99-4610-B59E-C126322E3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9845E2-02BE-47DD-AEE0-872C46A77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486D-60FF-4915-941C-AB095557B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99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D3D53-953E-47AF-8C6D-25F8A535B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BBE7C-B677-4548-A269-B25229E49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B5FAE-AB55-43A2-8F1A-74FCEBC81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4B6363-5925-4F14-9640-8A22EDCA4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5D964-770E-407E-8638-8C5234470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4D7967-A4F7-4BB7-BDC2-6D89FC8EC3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6902F-B844-46A8-8757-E2D9FA694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7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902067-7529-4BB9-B509-147F3777A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14519C-4998-4407-9342-00E1F45BA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blue strip copy">
            <a:extLst>
              <a:ext uri="{FF2B5EF4-FFF2-40B4-BE49-F238E27FC236}">
                <a16:creationId xmlns:a16="http://schemas.microsoft.com/office/drawing/2014/main" id="{531107D4-57B4-4B17-A075-9D20269FF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8" descr="blue strip copy">
            <a:extLst>
              <a:ext uri="{FF2B5EF4-FFF2-40B4-BE49-F238E27FC236}">
                <a16:creationId xmlns:a16="http://schemas.microsoft.com/office/drawing/2014/main" id="{A1B5E6AA-EF43-431A-AC21-25827C514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480175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Nevada_N">
            <a:extLst>
              <a:ext uri="{FF2B5EF4-FFF2-40B4-BE49-F238E27FC236}">
                <a16:creationId xmlns:a16="http://schemas.microsoft.com/office/drawing/2014/main" id="{C6E89A11-F354-46CD-B722-8F9896084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8425"/>
            <a:ext cx="11207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1746A08E-EDD5-4907-A0BD-BA12EBDF18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76FAD80-442C-4236-AE1A-D92EBF677A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3CBDE36-3BD3-4021-8E1C-CB0652D310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 algn="r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910963-6D7B-43E5-BDC2-D2D96D1405F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6" r:id="rId12"/>
    <p:sldLayoutId id="2147483807" r:id="rId13"/>
    <p:sldLayoutId id="2147483808" r:id="rId14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89AA09-E974-4781-9762-8A2E5AD3FD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Hypercomplex Neural Architectures for Multi-View Breast Cancer Classification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E43FFAE-8C3F-46DA-8936-F7FCB1EF6A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1800" dirty="0"/>
              <a:t>Neha Ujjainkar &amp; Abhishek Khandekar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Proposed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C. Parameterized hypercomplex architectures for four views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1) Parameterized Hypercomplex Bottleneck network (</a:t>
            </a:r>
            <a:r>
              <a:rPr lang="en-US" sz="1600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PHYBOnet</a:t>
            </a: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):</a:t>
            </a:r>
          </a:p>
          <a:p>
            <a:pPr marL="0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b="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D13EDE-D9C1-FDB9-8E33-3F9EB3CAF6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09" t="7273" r="3498" b="1818"/>
          <a:stretch/>
        </p:blipFill>
        <p:spPr>
          <a:xfrm>
            <a:off x="228600" y="2362200"/>
            <a:ext cx="870508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2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Proposed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C. Parameterized hypercomplex architectures for four views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2) Parameterized Hypercomplex Shared Encoder network (PHYSEnet):</a:t>
            </a:r>
          </a:p>
          <a:p>
            <a:pPr marL="0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b="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3A677E-720A-CE2C-979E-725CBD5C89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0" t="8333" r="2384"/>
          <a:stretch/>
        </p:blipFill>
        <p:spPr>
          <a:xfrm>
            <a:off x="0" y="2667000"/>
            <a:ext cx="906087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7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Dataset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CBIS-DDSM:</a:t>
            </a:r>
            <a:b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kern="1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employed for the training of the patch classifier as well as the whole-image classifier in the two-view scenario.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images are resized to 600×500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Augmented with a random rotation between −25 and +25 degrees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Performed random horizontal and vertical flips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INbreast: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Consider BI-RADS categories 4, 5, and 6 as positive and 1, 2 as negative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same preprocessing as CBIS-DDSM is applied</a:t>
            </a:r>
          </a:p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lvl="2" indent="0">
              <a:buNone/>
            </a:pP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4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Dataset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CheXpert</a:t>
            </a:r>
            <a: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kern="1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Contains 224,316 chest X-rays with both frontal and lateral views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Provides 14 labels for common chest radiographic observations.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Images are resized to 320 × 320 for training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same augmentation operations as before are applied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BraTS19: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Contains brain MRI scans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training, volumes are resized to 128 × 128 × 128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Augmented via random scaling between 1 and 1.1  for the task of overall survival prediction</a:t>
            </a:r>
          </a:p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lvl="2" indent="0">
              <a:buNone/>
            </a:pP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7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Evaluation metrics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AUC (Area Under the ROC Curve):</a:t>
            </a:r>
            <a:b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kern="1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trade-off between True Positive Rate (TPR) and False Positive Rate (FPR)  using different probability thresholds.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Classification accuracy:</a:t>
            </a:r>
          </a:p>
          <a:p>
            <a:pPr marL="0" lvl="1" indent="0"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evaluate the model performance.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Dice score: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 the segmentation task, which measures the pixel-wise agreement between a predicted mask and its corresponding ground truth</a:t>
            </a:r>
          </a:p>
          <a:p>
            <a:pPr marL="400050" lvl="2" indent="0">
              <a:buNone/>
            </a:pP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16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Training Procedure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Training challenges: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Benign or malignant tumors present very few differences distinguishable only by trained and skilled clinicians.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Neural models require huge volumes of data for training.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 lesion occupies only a tremendously small portion of the original image.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Training strategy:</a:t>
            </a:r>
          </a:p>
          <a:p>
            <a:pPr marL="0" lvl="1" indent="0"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Pretrain the model on patches of mammograms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Initializing the network weights with the patch classifier weights and train on whole images.</a:t>
            </a:r>
          </a:p>
          <a:p>
            <a:pPr marL="400050" lvl="2" indent="0">
              <a:buNone/>
            </a:pP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4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Training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Two-view architectures: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Added 4 refiner residual blocks with the bottleneck design.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output of such blocks is fed to the final fully connected layer.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backbone network is initialized with the patch classifier weights.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refiner blocks and final layer are trained from scratch.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E00BDB-A2E3-95CF-FCB9-6AFE72EB4A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74" t="10299" r="6578" b="19734"/>
          <a:stretch/>
        </p:blipFill>
        <p:spPr>
          <a:xfrm>
            <a:off x="1676400" y="3200400"/>
            <a:ext cx="5845908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1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Training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/>
          <a:lstStyle/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Four-view architectures:</a:t>
            </a:r>
          </a:p>
          <a:p>
            <a:pPr marL="631825" lvl="2" indent="-231775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Parameterized hypercomplex bottleneck network (</a:t>
            </a:r>
            <a:r>
              <a:rPr lang="en-US" sz="1600" b="1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PHYBOnet</a:t>
            </a: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):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Divide PHResNet18 blocks in such a way that the first part of the network serves as an encoder for each side and the remaining blocks compose the bottleneck.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two outputs are fed to the respective fully connected layer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responsible for producing the prediction related to its side.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F0BB62-ACAB-9A1E-5A77-19C7BC7024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40" t="7273" r="8524" b="16429"/>
          <a:stretch/>
        </p:blipFill>
        <p:spPr>
          <a:xfrm>
            <a:off x="685800" y="2971800"/>
            <a:ext cx="77724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0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Training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Parameterized hypercomplex shared encoder network (</a:t>
            </a:r>
            <a:r>
              <a:rPr lang="en-US" sz="1600" b="1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PHYSEnet</a:t>
            </a: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):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presents as a shared encoder model a whole PHResNet18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two classifier branches are comprised of the 4 refiner blocks with a global average pooling layer and the final classification layer.</a:t>
            </a:r>
          </a:p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FD9AE2-96A3-68CE-6E39-F62A64EFD4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31" t="8333" r="6248" b="24826"/>
          <a:stretch/>
        </p:blipFill>
        <p:spPr>
          <a:xfrm>
            <a:off x="533400" y="2971800"/>
            <a:ext cx="81534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06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Experimental evaluation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Patch classifier: 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E9DD13-890E-FD43-092F-1A7511C15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482" y="2133600"/>
            <a:ext cx="7657035" cy="385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0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4FEF-BACB-497F-B851-267F0D03C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Introduction</a:t>
            </a:r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Data set</a:t>
            </a:r>
          </a:p>
          <a:p>
            <a:r>
              <a:rPr lang="en-US" sz="2400" dirty="0"/>
              <a:t>Results</a:t>
            </a:r>
          </a:p>
          <a:p>
            <a:r>
              <a:rPr lang="en-US" sz="2400" dirty="0"/>
              <a:t>Advantages</a:t>
            </a:r>
          </a:p>
          <a:p>
            <a:r>
              <a:rPr lang="en-US" sz="2400" dirty="0"/>
              <a:t>Disadvantages</a:t>
            </a:r>
          </a:p>
          <a:p>
            <a:r>
              <a:rPr lang="en-US" sz="2400" dirty="0"/>
              <a:t>Conclusion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4790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Experimental evaluation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Experiments with two views : 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210B55-46B3-8750-EB79-60D18966CB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6" t="1697"/>
          <a:stretch/>
        </p:blipFill>
        <p:spPr>
          <a:xfrm>
            <a:off x="76200" y="2057400"/>
            <a:ext cx="904914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55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Experimental evaluation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Experiments with four views : 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6EE758-F942-E0F7-BB2A-496DD31514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77" r="1768"/>
          <a:stretch/>
        </p:blipFill>
        <p:spPr>
          <a:xfrm>
            <a:off x="0" y="2590800"/>
            <a:ext cx="910360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03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Experimental evaluation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Result on CHEXPERT : 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2B14295-0597-392E-DACC-099CAF4E6E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4" t="12575" r="6784" b="5684"/>
          <a:stretch/>
        </p:blipFill>
        <p:spPr>
          <a:xfrm>
            <a:off x="1219200" y="3048000"/>
            <a:ext cx="712176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88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Experimental evaluation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Result on BRATS19 : 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3519FC-A7B4-A9A7-615E-24F3656B3D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04" t="14286" r="5880" b="8571"/>
          <a:stretch/>
        </p:blipFill>
        <p:spPr>
          <a:xfrm>
            <a:off x="1295399" y="3276600"/>
            <a:ext cx="5867401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356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Visualizing Multi-View Learning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Visualizing Multi-View Learning: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8C6545-9E76-3518-F7D5-D67CE39CB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0" r="1884"/>
          <a:stretch/>
        </p:blipFill>
        <p:spPr>
          <a:xfrm>
            <a:off x="0" y="2133600"/>
            <a:ext cx="9056687" cy="40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49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Advantages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Considers ipsilateral views as well as bilateral.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Capability of capturing and truly exploiting correlations between views.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Reduces the number of free parameters to almost half.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proposed approach is portable and flexible.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37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Disadvantages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Require at least two views. (cannot be used for Single view mammographs)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Accuracy needs to be improved further.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66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Conclusion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proposed approach handles multi-view mammograms as a radiologist does, thus leveraging information contained in ipsilateral views as well as bilateral.</a:t>
            </a:r>
          </a:p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Leveraging hypercomplex algebra properties, neural models are endowed with the capability of capturing and truly exploiting correlations between views.</a:t>
            </a:r>
          </a:p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This study paves the way for novel methods capable of processing medical imaging exams with techniques closer to radiologists and human understanding.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43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Future Improvements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Utilizing a larger image training data set.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Optimizing hyperparameters—including the batch size and cross-validation.</a:t>
            </a: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model could employ a different base architecture (instead of ResNet18 and ResNet50).</a:t>
            </a:r>
          </a:p>
          <a:p>
            <a:pPr lvl="1"/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/>
              <a:t>Investigate some other evaluation and visualization metrics.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95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25100-7EAE-F5BF-1FB7-0C8E1B806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R. L. Siegel, K. D. Miller, H. E. Fuchs, and A. Jemal, “Cancer statistics, 2022,” CA: A Cancer Journal for Clinicians, vol. 72, no. 1, pp. 7–33, 2022.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I. C. Moreira, I. Amaral, I.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Domingues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A. Cardoso, M. J. Cardoso, and J. S. Cardoso, “INbreast: Toward a full-field digital mammographic database,” Academic Radiology, vol. 19, no. 2, pp. 236–248, 2012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S. Misra, N. L. Solomon, F. L. Moffat, and L. G.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Koniaris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“Screening criteria for breast cancer,” Adv. Surg., vol. 44, pp. 87–100, 2010.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 D. Gur, G. S. Abrams, D. M. Chough, M. A.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Ganott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C. M. Hakim, R. L. Perrin, G. Y.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Rathfon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J. H.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Sumkin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M. L.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Zuley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and A. I. Bandos, “Digital breast tomosynthesis: Observer performance study,” American Journal of Roentgenology, vol. 193, no. 2, pp. 586–591, 2009.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Y. Liu, F. Zhang, C. Chen, S. Wang, Y. Wang, and Y. Yu, “Act like a radiologist: Towards reliable multi-view correspondence reasoning for mammogram mass detection,” IEEE Trans. Pattern Anal. Mach.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Intell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., no. 01, pp. 1–1, 2021.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L. Shen, L.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Margolies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J. Rothstein, E.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Fluder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R. McBride, and W. Sieh, “Deep learning to improve breast cancer detection on screening mammography,” Sci. Rep., vol. 9, 2019. 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N. Wu, Z. Huang, Y. Shen, J. Park, J. Phang, T. Makino, S. Kim, K. Cho, L.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Heacock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L. Moy, and K. J.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Geras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“Reducing false-positive biopsies using deep neural networks that utilize both local and global image context of screening mammograms,” Journal of Digital Imaging, vol. 34, pp. 1414 – 1423, 2021.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G. Murtaza, L.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Shuib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A. Wahid, G. Mujtaba, H. Nweke, M. Al-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Garadi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F. Zulfiqar, G. Raza, and N. Azmi, “Deep learning-based breast cancer classification through medical imaging modalities: state of the art an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D.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Abdelhafiz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C. Yang, R. Ammar, and S.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Nabavi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“Deep convolutional neural networks for mammography: advances, challenges and applications,” BMC Bioinformatics, vol. 20, 2019.</a:t>
            </a:r>
          </a:p>
          <a:p>
            <a:pPr algn="just">
              <a:buFont typeface="+mj-lt"/>
              <a:buAutoNum type="arabicPeriod"/>
            </a:pP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S. S.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Aboutalib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A. A. Mohamed, W. A. Berg, M. L.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Zuley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J. H. </a:t>
            </a:r>
            <a:r>
              <a:rPr lang="en-US" sz="1100" b="0" dirty="0" err="1">
                <a:solidFill>
                  <a:srgbClr val="222222"/>
                </a:solidFill>
                <a:latin typeface="Arial" panose="020B0604020202020204" pitchFamily="34" charset="0"/>
              </a:rPr>
              <a:t>Sumkin</a:t>
            </a:r>
            <a:r>
              <a:rPr lang="en-US" sz="1100" b="0" dirty="0">
                <a:solidFill>
                  <a:srgbClr val="222222"/>
                </a:solidFill>
                <a:latin typeface="Arial" panose="020B0604020202020204" pitchFamily="34" charset="0"/>
              </a:rPr>
              <a:t>, and S. Wu, “Deep Learning to Distinguish Recalled but Benign Mammography Images in Breast Cancer Screening,” Clinical Cancer Research, vol. 24, no. 23, pp. 5902–5909, 2018. 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79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Traditional approach: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7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7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Deep learning methods for breast cancer classification perform a single-view analysis.</a:t>
            </a:r>
            <a:br>
              <a:rPr lang="en-US" sz="17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7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Proposed a novel approach: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7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Multi-view breast cancer classification based on a parameterized hypercomplex neural network.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81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99A57-4F25-F485-3518-49F690C1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6600" dirty="0">
                <a:solidFill>
                  <a:srgbClr val="000000"/>
                </a:solidFill>
                <a:latin typeface="Arial" panose="020B0604020202020204" pitchFamily="34" charset="0"/>
              </a:rPr>
              <a:t>Thank You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1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Issue with multi-path network:</a:t>
            </a:r>
          </a:p>
          <a:p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model can favor one of the two views during learning.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model might fail in leveraging the correlated views. </a:t>
            </a:r>
          </a:p>
          <a:p>
            <a:pPr marL="0" indent="0">
              <a:buNone/>
            </a:pPr>
            <a:endParaRPr lang="en-US" sz="1600" b="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Quaternion neural networks (QNNs):</a:t>
            </a:r>
            <a:b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kern="1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Ability to model interactions between input channels.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Captures internal latent relations within input channels.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Reduces the total number of parameters by almost 75%.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84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Parameterized hypercomplex neural networks (PHNNs):</a:t>
            </a:r>
            <a:br>
              <a:rPr lang="en-US" sz="1800" kern="1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kern="1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Generalize hypercomplex multiplications as a sum of Kronecker products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Applicable to any n-dimensional input (instead of just 3D/4D as the quaternion domain)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Proposed Method: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85800" lvl="2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Parameterized hypercomplex ResNets (PHResNets):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  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 Able to process ipsilateral views corresponding to one breast.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2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Proposed Method:</a:t>
            </a:r>
            <a:br>
              <a:rPr lang="en-US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85800" lvl="2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PHYBOnet</a:t>
            </a:r>
            <a:r>
              <a:rPr lang="en-US" sz="1600" dirty="0"/>
              <a:t>:</a:t>
            </a:r>
            <a:br>
              <a:rPr lang="en-US" sz="1600" dirty="0"/>
            </a:br>
            <a:endParaRPr lang="en-US" sz="1600" dirty="0"/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Involving a Bottleneck with n = 4, to process learned features in a joint fashion</a:t>
            </a:r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Able to process bilateral views corresponding to both breast</a:t>
            </a:r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Perform a patient-level analysis</a:t>
            </a:r>
            <a:b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85800" lvl="2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PHYSEnet:</a:t>
            </a:r>
            <a:b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Shared Encoder with n = 2, to learn stronger representations of the ipsilateral views </a:t>
            </a:r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Shares the weights between bilateral views,</a:t>
            </a:r>
          </a:p>
          <a:p>
            <a:pPr marL="857250" lvl="3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 Perform a breast-level analysis.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35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Multi-View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Ipsilateral views (CC and MLO views of the same breast) </a:t>
            </a:r>
            <a:b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– Helps detect eventual tumors.</a:t>
            </a:r>
          </a:p>
          <a:p>
            <a:pPr marL="0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Bilateral views (same view of both breasts)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– Helps locate masses (like asymmetries)</a:t>
            </a:r>
          </a:p>
          <a:p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Radiologists employ a multi-view approach leveraging info from both ipsilateral and bilateral views.</a:t>
            </a:r>
            <a:b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7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4EE26A-C368-DED3-1F61-0A041BD5E4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83" r="4467"/>
          <a:stretch/>
        </p:blipFill>
        <p:spPr>
          <a:xfrm>
            <a:off x="5867401" y="2057400"/>
            <a:ext cx="2667000" cy="287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Proposed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Multi-view parameterized hypercomplex </a:t>
            </a:r>
            <a:r>
              <a:rPr lang="en-US" sz="1800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ResNet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Leverages information contained in multiple views through parameterized hypercomplex convolutional (PHC) layers.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ResNets are used which are characterized by residual connections that ensure proper gradient propagation during training.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 ResNets block is typically defined by: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 y = F(x) + x</a:t>
            </a:r>
            <a:b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When equipped with PHC layers F(x) becomes: 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F(x) = BN (PHC(</a:t>
            </a:r>
            <a:r>
              <a:rPr lang="en-US" sz="1600" dirty="0" err="1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ReLU</a:t>
            </a:r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(BN (PHC(x))))), </a:t>
            </a:r>
          </a:p>
          <a:p>
            <a:pPr marL="0" indent="0">
              <a:buNone/>
            </a:pPr>
            <a:endParaRPr lang="en-US" sz="1600" b="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1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Proposed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B. Parameterized hypercomplex architectures for two views</a:t>
            </a:r>
          </a:p>
          <a:p>
            <a:pPr marL="0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b="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7ECFB6-B79D-19FE-77C2-72D147E54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29556"/>
            <a:ext cx="6035842" cy="424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61926"/>
      </p:ext>
    </p:extLst>
  </p:cSld>
  <p:clrMapOvr>
    <a:masterClrMapping/>
  </p:clrMapOvr>
</p:sld>
</file>

<file path=ppt/theme/theme1.xml><?xml version="1.0" encoding="utf-8"?>
<a:theme xmlns:a="http://schemas.openxmlformats.org/drawingml/2006/main" name="2_UNR-landscape">
  <a:themeElements>
    <a:clrScheme name="2_UNR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UNR-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UNR-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mpVisTemplate-v2.potx" id="{E1CC7301-0447-4CDC-AD2D-64E4B38463C5}" vid="{4445406C-0E9F-4369-A559-CC0E2ED4EB6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18452</TotalTime>
  <Words>1785</Words>
  <Application>Microsoft Office PowerPoint</Application>
  <PresentationFormat>On-screen Show (4:3)</PresentationFormat>
  <Paragraphs>246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Segoe UI</vt:lpstr>
      <vt:lpstr>Wingdings</vt:lpstr>
      <vt:lpstr>2_UNR-landscape</vt:lpstr>
      <vt:lpstr>Hypercomplex Neural Architectures for Multi-View Breast Cancer Classification </vt:lpstr>
      <vt:lpstr>Outline</vt:lpstr>
      <vt:lpstr>Introduction</vt:lpstr>
      <vt:lpstr>Introduction</vt:lpstr>
      <vt:lpstr>Introduction</vt:lpstr>
      <vt:lpstr>Introduction</vt:lpstr>
      <vt:lpstr>Multi-View Approach</vt:lpstr>
      <vt:lpstr>Proposed Method</vt:lpstr>
      <vt:lpstr>Proposed Method</vt:lpstr>
      <vt:lpstr>Proposed Method</vt:lpstr>
      <vt:lpstr>Proposed Method</vt:lpstr>
      <vt:lpstr>Dataset</vt:lpstr>
      <vt:lpstr>Dataset</vt:lpstr>
      <vt:lpstr>Evaluation metrics</vt:lpstr>
      <vt:lpstr>Training Procedure</vt:lpstr>
      <vt:lpstr>Training Details</vt:lpstr>
      <vt:lpstr>Training Details</vt:lpstr>
      <vt:lpstr>Training Details</vt:lpstr>
      <vt:lpstr>Experimental evaluation</vt:lpstr>
      <vt:lpstr>Experimental evaluation</vt:lpstr>
      <vt:lpstr>Experimental evaluation</vt:lpstr>
      <vt:lpstr>Experimental evaluation</vt:lpstr>
      <vt:lpstr>Experimental evaluation</vt:lpstr>
      <vt:lpstr>Visualizing Multi-View Learning</vt:lpstr>
      <vt:lpstr>Advantages</vt:lpstr>
      <vt:lpstr>Disadvantages</vt:lpstr>
      <vt:lpstr>Conclusion</vt:lpstr>
      <vt:lpstr>Future Improvements</vt:lpstr>
      <vt:lpstr>References</vt:lpstr>
      <vt:lpstr>PowerPoint Presentation</vt:lpstr>
    </vt:vector>
  </TitlesOfParts>
  <Company>University of Nevada, Reno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Tavakkoli</dc:creator>
  <cp:lastModifiedBy>Neha Ujjainkar</cp:lastModifiedBy>
  <cp:revision>200</cp:revision>
  <dcterms:created xsi:type="dcterms:W3CDTF">2019-01-03T19:48:27Z</dcterms:created>
  <dcterms:modified xsi:type="dcterms:W3CDTF">2023-11-01T18:49:44Z</dcterms:modified>
</cp:coreProperties>
</file>