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9" r:id="rId4"/>
    <p:sldId id="271" r:id="rId5"/>
    <p:sldId id="281" r:id="rId6"/>
    <p:sldId id="283" r:id="rId7"/>
    <p:sldId id="280" r:id="rId8"/>
    <p:sldId id="282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1" r:id="rId17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vbQP9Z4TSzPMSE9Cu9MtBa9Y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252" autoAdjust="0"/>
  </p:normalViewPr>
  <p:slideViewPr>
    <p:cSldViewPr snapToGrid="0">
      <p:cViewPr varScale="1">
        <p:scale>
          <a:sx n="67" d="100"/>
          <a:sy n="67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 descr="Panoramic From Rood2-TD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 descr="blue strip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 descr="blue strip copy"/>
          <p:cNvPicPr preferRelativeResize="0"/>
          <p:nvPr/>
        </p:nvPicPr>
        <p:blipFill rotWithShape="1">
          <a:blip r:embed="rId4">
            <a:alphaModFix/>
          </a:blip>
          <a:srcRect l="-35" t="20168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 descr="Nevada_Master_stack_slogan_4c lar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>
            <a:spLocks noGrp="1"/>
          </p:cNvSpPr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15913" y="10668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3"/>
          </p:nvPr>
        </p:nvSpPr>
        <p:spPr>
          <a:xfrm>
            <a:off x="315913" y="37719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4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5913" y="10668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315913" y="37719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315913" y="1066800"/>
            <a:ext cx="4178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2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3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9" descr="blue strip copy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 descr="blue strip copy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 descr="Nevada_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76200" y="2224726"/>
            <a:ext cx="8991600" cy="111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/>
              <a:t>Deep Multiple Instance Learning for Automatic Breast Cancer Assessment Using Digital Mammography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7946571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latin typeface="+mj-lt"/>
              </a:rPr>
              <a:t>4 methods are applied for feature extraction: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</a:pPr>
            <a:r>
              <a:rPr lang="en-US" sz="1300" dirty="0" err="1">
                <a:latin typeface="+mj-lt"/>
              </a:rPr>
              <a:t>Haralick</a:t>
            </a:r>
            <a:endParaRPr lang="en-US" sz="1300" dirty="0">
              <a:latin typeface="+mj-lt"/>
            </a:endParaRP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+mj-lt"/>
              </a:rPr>
              <a:t>Gray-Level Cooccurrence Matrices (GLCM) 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+mj-lt"/>
              </a:rPr>
              <a:t>Gray-Level Run-Length Matrices (GLRLM)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latin typeface="+mj-lt"/>
              </a:rPr>
              <a:t>Histograms of local binary patterns (LBPH)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latin typeface="+mj-lt"/>
              </a:rPr>
              <a:t>The features have been extracted from the layers, each layer represented by a single vector. The vectors of the same ROI have combined in a matrix (V1, V2,..., </a:t>
            </a:r>
            <a:r>
              <a:rPr lang="en-US" sz="1400" dirty="0" err="1">
                <a:latin typeface="+mj-lt"/>
              </a:rPr>
              <a:t>Vn</a:t>
            </a:r>
            <a:r>
              <a:rPr lang="en-US" sz="1400" dirty="0">
                <a:latin typeface="+mj-lt"/>
              </a:rPr>
              <a:t>) corresponding the layers (IMF1, IMF2,..., </a:t>
            </a:r>
            <a:r>
              <a:rPr lang="en-US" sz="1400" dirty="0" err="1">
                <a:latin typeface="+mj-lt"/>
              </a:rPr>
              <a:t>IMFn</a:t>
            </a:r>
            <a:r>
              <a:rPr lang="en-US" sz="1400" dirty="0">
                <a:latin typeface="+mj-lt"/>
              </a:rPr>
              <a:t>, Residue) describing a single ROI.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latin typeface="+mj-lt"/>
              </a:rPr>
              <a:t>These matrices are the input parameters of  our classifier.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0" dirty="0">
                <a:latin typeface="+mj-lt"/>
              </a:rPr>
              <a:t> an SVM with a nonlinear kernel (radial basis function (RBF))</a:t>
            </a: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799" y="381000"/>
            <a:ext cx="6803571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 extraction and Classifier implementation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0C4E2-70B8-5743-5D8C-A6C01F5719F0}"/>
              </a:ext>
            </a:extLst>
          </p:cNvPr>
          <p:cNvSpPr/>
          <p:nvPr/>
        </p:nvSpPr>
        <p:spPr>
          <a:xfrm>
            <a:off x="1894114" y="6161314"/>
            <a:ext cx="7184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105AA43E-2A80-0611-C1E4-A78B2B0E7836}"/>
              </a:ext>
            </a:extLst>
          </p:cNvPr>
          <p:cNvCxnSpPr>
            <a:cxnSpLocks/>
          </p:cNvCxnSpPr>
          <p:nvPr/>
        </p:nvCxnSpPr>
        <p:spPr>
          <a:xfrm rot="5400000">
            <a:off x="4457701" y="4838700"/>
            <a:ext cx="359229" cy="3265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3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76D6-61D0-4788-834E-5D337F89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B4A1C-98BF-77EA-82C0-A8E9C1D0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r>
              <a:rPr lang="en-US" sz="1600" b="0" dirty="0"/>
              <a:t>3 models are built and trained in three different data bases</a:t>
            </a:r>
          </a:p>
          <a:p>
            <a:pPr marL="114300" indent="0">
              <a:buNone/>
            </a:pPr>
            <a:r>
              <a:rPr lang="en-US" sz="1600" b="0" dirty="0"/>
              <a:t>Results on </a:t>
            </a:r>
            <a:r>
              <a:rPr lang="en-US" sz="1600" b="0" dirty="0" err="1"/>
              <a:t>INbreast</a:t>
            </a:r>
            <a:r>
              <a:rPr lang="en-US" sz="1600" b="0" dirty="0"/>
              <a:t>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0246-829D-60EF-A690-D6D0A16AA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84FE4-206D-1B5B-AEF8-A1A825CB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787525"/>
            <a:ext cx="8632372" cy="47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76D6-61D0-4788-834E-5D337F89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B4A1C-98BF-77EA-82C0-A8E9C1D0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Results on DDSM Dataset: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0246-829D-60EF-A690-D6D0A16AA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6E5DD-1BD6-E8C3-FE85-0AAECBB0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" y="1524000"/>
            <a:ext cx="9126224" cy="215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5E7C5-3D0B-B1B0-BEAE-141E1C71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6" y="3788229"/>
            <a:ext cx="8984710" cy="27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8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76D6-61D0-4788-834E-5D337F89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B4A1C-98BF-77EA-82C0-A8E9C1D0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Results on MIAS Dataset: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0246-829D-60EF-A690-D6D0A16AA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5ACAB-9156-D003-78C9-CFDCDD4D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761"/>
            <a:ext cx="9144000" cy="217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12CF5-F81F-3002-5811-808049DF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229"/>
            <a:ext cx="9144000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3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6551A9-E822-9F1C-CAFF-8A5AB513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7" y="968830"/>
            <a:ext cx="8795499" cy="5889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A76D6-61D0-4788-834E-5D337F89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0246-829D-60EF-A690-D6D0A16AA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9560-A680-4AAE-3B8F-5D9535AB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obtained performance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534D8-EE1C-7A41-EB83-AFEF5A0761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5CA58-9EE2-73FA-8EA9-364E8717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86" y="2919190"/>
            <a:ext cx="4858428" cy="3191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E39A5-4523-32F6-51F1-2DA846FBDAF9}"/>
              </a:ext>
            </a:extLst>
          </p:cNvPr>
          <p:cNvSpPr txBox="1"/>
          <p:nvPr/>
        </p:nvSpPr>
        <p:spPr>
          <a:xfrm>
            <a:off x="447675" y="1585690"/>
            <a:ext cx="76674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Whatever data used for training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Whatever data used for testing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Whatever the technique used (</a:t>
            </a:r>
            <a:r>
              <a:rPr lang="en-US" dirty="0" err="1"/>
              <a:t>Haralick</a:t>
            </a:r>
            <a:r>
              <a:rPr lang="en-US" dirty="0"/>
              <a:t>, GLCM, GLRLM, LBPH) for ROIs feature extraction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BEMD integration has resulted in superior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1994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A23B-FD11-50E4-C6D5-68335F39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89F01-A9C7-F531-A25F-39982A879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0" dirty="0"/>
              <a:t>Successfully Derived sublayers from ROIs.</a:t>
            </a:r>
            <a:br>
              <a:rPr lang="en-US" sz="1600" b="0" dirty="0"/>
            </a:br>
            <a:endParaRPr lang="en-US" sz="1600" b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/>
              <a:t>Diversified datasets were used (datasets have been scanned with different scanners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/>
              <a:t>and with different resolutions).</a:t>
            </a:r>
            <a:br>
              <a:rPr lang="en-US" sz="1600" b="0" dirty="0"/>
            </a:br>
            <a:endParaRPr lang="en-US" sz="1600" b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/>
              <a:t>Integration of BEMD and SVM can be promising.</a:t>
            </a:r>
            <a:br>
              <a:rPr lang="en-US" sz="1600" b="0" dirty="0"/>
            </a:br>
            <a:endParaRPr lang="en-US" sz="1600" b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/>
              <a:t>Applying the BEMD algorithm makes it possible to observe several levels of intensity and textures: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E</a:t>
            </a:r>
            <a:r>
              <a:rPr lang="en-US" sz="1500" b="0" dirty="0"/>
              <a:t>ach level (BIMF) was considered as a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</a:t>
            </a:r>
            <a:r>
              <a:rPr lang="en-US" sz="1500" b="0" dirty="0"/>
              <a:t>he cooperation of the layers and the study of the dependencies between them allow giving a good description of ROIs.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b="0" dirty="0"/>
              <a:t>Therefore, the classification process can get better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C8912-B677-01A4-A17F-DDEDD1506F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Computer-aided detection (CAD) systems have emerged to assist radiologists and improve breast cancer detection rates.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They are helpful when there is observation lack, or inability for double reading with two or more radiologists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Obstacles yet to be improved: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+mj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+mj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+mj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1800" dirty="0">
              <a:latin typeface="+mj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19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0EE68-404F-476B-F5CB-29AE563D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E26F30-4120-B86D-6AF1-65343C14489C}"/>
              </a:ext>
            </a:extLst>
          </p:cNvPr>
          <p:cNvSpPr/>
          <p:nvPr/>
        </p:nvSpPr>
        <p:spPr>
          <a:xfrm>
            <a:off x="1594758" y="3962397"/>
            <a:ext cx="1992086" cy="8926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Precision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E086E2-A934-1ADB-596D-82ECDEE0D99F}"/>
              </a:ext>
            </a:extLst>
          </p:cNvPr>
          <p:cNvSpPr/>
          <p:nvPr/>
        </p:nvSpPr>
        <p:spPr>
          <a:xfrm>
            <a:off x="5557157" y="3962397"/>
            <a:ext cx="1992086" cy="8926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330705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A9F6-10C3-BD57-E23A-AACD4213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AE8EE-A3CE-2912-5D6F-8C6B6C3D4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Investigate the application of decomposition of images in mammography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Demonstrate the impact of decomposing images on SVMs comparing to traditional techniques</a:t>
            </a:r>
            <a:br>
              <a:rPr lang="en-US" sz="2000" b="0" dirty="0"/>
            </a:b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Provide an insight about improving precession of results through applying image decomposition on data</a:t>
            </a:r>
          </a:p>
          <a:p>
            <a:pPr marL="114300" indent="0">
              <a:buNone/>
            </a:pPr>
            <a:endParaRPr lang="en-US" sz="2000" b="0" dirty="0"/>
          </a:p>
          <a:p>
            <a:pPr marL="463868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Arial" panose="020B0604020202020204" pitchFamily="34" charset="0"/>
              <a:buChar char="•"/>
            </a:pPr>
            <a:r>
              <a:rPr lang="en-US" sz="2000" b="0" dirty="0"/>
              <a:t>Study the stability and comprehensiveness of the BEMD approach through applying the it on various dataset</a:t>
            </a:r>
            <a:r>
              <a:rPr lang="en-US" sz="2000" b="0" dirty="0">
                <a:solidFill>
                  <a:schemeClr val="dk1"/>
                </a:solidFill>
              </a:rPr>
              <a:t>.</a:t>
            </a:r>
          </a:p>
          <a:p>
            <a:pPr marL="457200" lvl="0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endParaRPr lang="en-US" sz="2000" b="0" dirty="0">
              <a:solidFill>
                <a:schemeClr val="dk1"/>
              </a:solidFill>
            </a:endParaRPr>
          </a:p>
          <a:p>
            <a:pPr marL="114300" indent="0">
              <a:buNone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80058-5A31-A765-B52E-12BF1AF04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Dataset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55DA-A0F0-8003-01C7-C6CD0D43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383"/>
            <a:ext cx="2943636" cy="1390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B97E97-2889-C95F-1303-9B36AA03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65" y="3760143"/>
            <a:ext cx="3252435" cy="139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11DEC3-706A-4ACF-C865-04EEE2DB8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36" y="5147090"/>
            <a:ext cx="4088535" cy="14061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20C4E2-70B8-5743-5D8C-A6C01F5719F0}"/>
              </a:ext>
            </a:extLst>
          </p:cNvPr>
          <p:cNvSpPr/>
          <p:nvPr/>
        </p:nvSpPr>
        <p:spPr>
          <a:xfrm>
            <a:off x="1894114" y="6161314"/>
            <a:ext cx="7184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14D3B9-737C-BBDB-3051-DB623598F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284" y="1237482"/>
            <a:ext cx="6447432" cy="25112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800F42-140C-BABF-87A5-57E8BA6C1B82}"/>
              </a:ext>
            </a:extLst>
          </p:cNvPr>
          <p:cNvSpPr/>
          <p:nvPr/>
        </p:nvSpPr>
        <p:spPr>
          <a:xfrm>
            <a:off x="2934111" y="6293304"/>
            <a:ext cx="218664" cy="23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Steps of Proposed Method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0C4E2-70B8-5743-5D8C-A6C01F5719F0}"/>
              </a:ext>
            </a:extLst>
          </p:cNvPr>
          <p:cNvSpPr/>
          <p:nvPr/>
        </p:nvSpPr>
        <p:spPr>
          <a:xfrm>
            <a:off x="1894114" y="6161314"/>
            <a:ext cx="7184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7BF1C2-9B0C-6100-4EF4-9CD2A3A7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60" y="1143000"/>
            <a:ext cx="3610479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7F9C9-B6FA-2BA3-7A2F-7F122D23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1"/>
          <a:stretch/>
        </p:blipFill>
        <p:spPr>
          <a:xfrm>
            <a:off x="0" y="1716883"/>
            <a:ext cx="3078439" cy="24196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7946571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Extracting ROIs through K-means algorithm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200" b="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US" sz="1200" b="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br>
              <a:rPr lang="en-US" sz="1800" b="0" dirty="0"/>
            </a:br>
            <a:br>
              <a:rPr lang="en-US" sz="1800" b="0" dirty="0"/>
            </a:br>
            <a:endParaRPr lang="en-US" sz="1800" b="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Decomposing the ROIs into several sublayers based on the BEMD algorithm in order to be able to describe these ROIs as much as possible </a:t>
            </a:r>
            <a:r>
              <a:rPr lang="en-US" sz="1400" dirty="0">
                <a:sym typeface="Wingdings" panose="05000000000000000000" pitchFamily="2" charset="2"/>
              </a:rPr>
              <a:t> E</a:t>
            </a:r>
            <a:r>
              <a:rPr lang="en-US" sz="1400" dirty="0"/>
              <a:t>ach level of BIMFs contains an additional texture detail of the detected ROI</a:t>
            </a:r>
            <a:endParaRPr lang="en-US" sz="1400" b="0" dirty="0">
              <a:latin typeface="+mj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799" y="381000"/>
            <a:ext cx="6803571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Extracting ROIs and Applying BEMD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0C4E2-70B8-5743-5D8C-A6C01F5719F0}"/>
              </a:ext>
            </a:extLst>
          </p:cNvPr>
          <p:cNvSpPr/>
          <p:nvPr/>
        </p:nvSpPr>
        <p:spPr>
          <a:xfrm>
            <a:off x="1894114" y="6161314"/>
            <a:ext cx="7184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7A94C1-CBE0-6CAA-D5A5-1E83B1B5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39" y="2507569"/>
            <a:ext cx="3000794" cy="1552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E2EA22-B3A3-F242-C2FC-452AB1B8A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627" y="2431359"/>
            <a:ext cx="3029373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A9F6-10C3-BD57-E23A-AACD4213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381000"/>
            <a:ext cx="8349343" cy="762000"/>
          </a:xfrm>
        </p:spPr>
        <p:txBody>
          <a:bodyPr/>
          <a:lstStyle/>
          <a:p>
            <a:r>
              <a:rPr lang="en-US" dirty="0"/>
              <a:t>Bidimensional Empirical Mode Decomposition (BEMD)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AE8EE-A3CE-2912-5D6F-8C6B6C3D4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endParaRPr lang="en-US" sz="2000" b="0" dirty="0">
              <a:solidFill>
                <a:schemeClr val="dk1"/>
              </a:solidFill>
            </a:endParaRPr>
          </a:p>
          <a:p>
            <a:pPr marL="114300" indent="0">
              <a:buNone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80058-5A31-A765-B52E-12BF1AF04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5514E-ED90-9998-A9C6-A2D758A3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7" y="1167325"/>
            <a:ext cx="3767282" cy="5342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D4A2A7-1EC8-2B1C-180D-BC6182019D98}"/>
              </a:ext>
            </a:extLst>
          </p:cNvPr>
          <p:cNvSpPr txBox="1"/>
          <p:nvPr/>
        </p:nvSpPr>
        <p:spPr>
          <a:xfrm>
            <a:off x="304800" y="2797629"/>
            <a:ext cx="3080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Empirical mode decomposition (EMD) [26] is an approach adapted to nonstationary time frequency analysis </a:t>
            </a:r>
          </a:p>
        </p:txBody>
      </p:sp>
    </p:spTree>
    <p:extLst>
      <p:ext uri="{BB962C8B-B14F-4D97-AF65-F5344CB8AC3E}">
        <p14:creationId xmlns:p14="http://schemas.microsoft.com/office/powerpoint/2010/main" val="384804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D6C5A5-626F-E0E6-D4DD-CF5FF9460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90"/>
          <a:stretch/>
        </p:blipFill>
        <p:spPr>
          <a:xfrm>
            <a:off x="0" y="1029857"/>
            <a:ext cx="4801270" cy="2333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64F5C-6E30-1300-1460-6D9D5D4B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31" y="1058307"/>
            <a:ext cx="4258269" cy="23053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799" y="381000"/>
            <a:ext cx="7629517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Decomposed BEMD components from ROI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0C4E2-70B8-5743-5D8C-A6C01F5719F0}"/>
              </a:ext>
            </a:extLst>
          </p:cNvPr>
          <p:cNvSpPr/>
          <p:nvPr/>
        </p:nvSpPr>
        <p:spPr>
          <a:xfrm>
            <a:off x="1894114" y="6161314"/>
            <a:ext cx="7184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E9D787-DE16-B643-B01E-DFB5800CF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42" y="3635829"/>
            <a:ext cx="4182058" cy="2919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6728BC-447E-1E70-DDDF-218C06F2C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731" y="3633483"/>
            <a:ext cx="4191585" cy="28870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688642-F27E-01E4-3527-A8BA6C7EF3D4}"/>
              </a:ext>
            </a:extLst>
          </p:cNvPr>
          <p:cNvSpPr/>
          <p:nvPr/>
        </p:nvSpPr>
        <p:spPr>
          <a:xfrm>
            <a:off x="130629" y="3145971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303195-9CF4-FF0F-F87F-3DF8D48C68C8}"/>
              </a:ext>
            </a:extLst>
          </p:cNvPr>
          <p:cNvSpPr/>
          <p:nvPr/>
        </p:nvSpPr>
        <p:spPr>
          <a:xfrm>
            <a:off x="4801270" y="3050341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3BB348-5616-52DC-2179-433AEC96956E}"/>
              </a:ext>
            </a:extLst>
          </p:cNvPr>
          <p:cNvSpPr/>
          <p:nvPr/>
        </p:nvSpPr>
        <p:spPr>
          <a:xfrm>
            <a:off x="4678902" y="6188501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27622D-26DD-24AC-9D0E-25BA43F88BDF}"/>
              </a:ext>
            </a:extLst>
          </p:cNvPr>
          <p:cNvSpPr/>
          <p:nvPr/>
        </p:nvSpPr>
        <p:spPr>
          <a:xfrm>
            <a:off x="130629" y="6172154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799" y="381000"/>
            <a:ext cx="7629517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Proposed framework architecture for classifying breast abnormalities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0C4E2-70B8-5743-5D8C-A6C01F5719F0}"/>
              </a:ext>
            </a:extLst>
          </p:cNvPr>
          <p:cNvSpPr/>
          <p:nvPr/>
        </p:nvSpPr>
        <p:spPr>
          <a:xfrm>
            <a:off x="1894114" y="6161314"/>
            <a:ext cx="7184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688642-F27E-01E4-3527-A8BA6C7EF3D4}"/>
              </a:ext>
            </a:extLst>
          </p:cNvPr>
          <p:cNvSpPr/>
          <p:nvPr/>
        </p:nvSpPr>
        <p:spPr>
          <a:xfrm>
            <a:off x="130629" y="3145971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303195-9CF4-FF0F-F87F-3DF8D48C68C8}"/>
              </a:ext>
            </a:extLst>
          </p:cNvPr>
          <p:cNvSpPr/>
          <p:nvPr/>
        </p:nvSpPr>
        <p:spPr>
          <a:xfrm>
            <a:off x="4801270" y="3050341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3BB348-5616-52DC-2179-433AEC96956E}"/>
              </a:ext>
            </a:extLst>
          </p:cNvPr>
          <p:cNvSpPr/>
          <p:nvPr/>
        </p:nvSpPr>
        <p:spPr>
          <a:xfrm>
            <a:off x="4678902" y="6188501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27622D-26DD-24AC-9D0E-25BA43F88BDF}"/>
              </a:ext>
            </a:extLst>
          </p:cNvPr>
          <p:cNvSpPr/>
          <p:nvPr/>
        </p:nvSpPr>
        <p:spPr>
          <a:xfrm>
            <a:off x="130629" y="6172154"/>
            <a:ext cx="413657" cy="34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A2AC8-6243-3974-834C-73D8DD25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93" y="1169891"/>
            <a:ext cx="5106113" cy="4648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6299A-B3A1-A566-6E85-02F92B30A9F2}"/>
              </a:ext>
            </a:extLst>
          </p:cNvPr>
          <p:cNvSpPr txBox="1"/>
          <p:nvPr/>
        </p:nvSpPr>
        <p:spPr>
          <a:xfrm>
            <a:off x="6751002" y="1835260"/>
            <a:ext cx="19357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Acquiring several layers out of ROIs (BIMFs); each layer contains specific detail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11508-FEB4-849A-A05D-1DC943B4E22C}"/>
              </a:ext>
            </a:extLst>
          </p:cNvPr>
          <p:cNvSpPr txBox="1"/>
          <p:nvPr/>
        </p:nvSpPr>
        <p:spPr>
          <a:xfrm>
            <a:off x="6814456" y="3853189"/>
            <a:ext cx="18723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combination of features layers in a matrix can  improve the description of the region in question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3B78970-B4D0-1371-662E-D153AA8E0E78}"/>
              </a:ext>
            </a:extLst>
          </p:cNvPr>
          <p:cNvCxnSpPr>
            <a:stCxn id="7" idx="1"/>
          </p:cNvCxnSpPr>
          <p:nvPr/>
        </p:nvCxnSpPr>
        <p:spPr>
          <a:xfrm rot="10800000">
            <a:off x="6259286" y="2198914"/>
            <a:ext cx="491716" cy="22112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117C0E1-23CF-CCB4-8DEF-11319587ABDB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505146" y="4319827"/>
            <a:ext cx="309310" cy="1181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49844"/>
      </p:ext>
    </p:extLst>
  </p:cSld>
  <p:clrMapOvr>
    <a:masterClrMapping/>
  </p:clrMapOvr>
</p:sld>
</file>

<file path=ppt/theme/theme1.xml><?xml version="1.0" encoding="utf-8"?>
<a:theme xmlns:a="http://schemas.openxmlformats.org/drawingml/2006/main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524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Noto Sans Symbols</vt:lpstr>
      <vt:lpstr>Wingdings</vt:lpstr>
      <vt:lpstr>2_UNR-landscape</vt:lpstr>
      <vt:lpstr>Deep Multiple Instance Learning for Automatic Breast Cancer Assessment Using Digital Mammography</vt:lpstr>
      <vt:lpstr>Overview</vt:lpstr>
      <vt:lpstr>Contributions</vt:lpstr>
      <vt:lpstr>Dataset</vt:lpstr>
      <vt:lpstr>Steps of Proposed Method</vt:lpstr>
      <vt:lpstr>Extracting ROIs and Applying BEMD</vt:lpstr>
      <vt:lpstr>Bidimensional Empirical Mode Decomposition (BEMD)</vt:lpstr>
      <vt:lpstr>Decomposed BEMD components from ROI</vt:lpstr>
      <vt:lpstr>Proposed framework architecture for classifying breast abnormalities</vt:lpstr>
      <vt:lpstr>Feature extraction and Classifier implementation</vt:lpstr>
      <vt:lpstr>Training Results</vt:lpstr>
      <vt:lpstr>Training Results</vt:lpstr>
      <vt:lpstr>Training Results</vt:lpstr>
      <vt:lpstr>Testing Results</vt:lpstr>
      <vt:lpstr>Summary of the obtained performance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Tavakkoli</dc:creator>
  <cp:lastModifiedBy>Ashkan Reisi</cp:lastModifiedBy>
  <cp:revision>50</cp:revision>
  <dcterms:created xsi:type="dcterms:W3CDTF">2019-01-03T19:48:27Z</dcterms:created>
  <dcterms:modified xsi:type="dcterms:W3CDTF">2023-11-08T08:02:03Z</dcterms:modified>
</cp:coreProperties>
</file>