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wMy+8nJhXupslmBZjs7nyVlxD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F66680-D2B9-4493-802D-F0BF6F8C5D68}">
  <a:tblStyle styleId="{FBF66680-D2B9-4493-802D-F0BF6F8C5D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ec67527fd_0_2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9ec67527fd_0_29: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g29ec67527fd_0_29: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9ec67527fd_0_3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9ec67527fd_0_36: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9" name="Google Shape;199;g29ec67527fd_0_36: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ec67527fd_0_22: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ec67527fd_0_22: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g29ec67527fd_0_22: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ec67527fd_0_4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9ec67527fd_0_43: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g29ec67527fd_0_43: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9ec67527fd_0_5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9ec67527fd_0_50: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g29ec67527fd_0_50: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ec67527fd_0_5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9ec67527fd_0_5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5" name="Google Shape;235;g29ec67527fd_0_5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9ec67527fd_0_6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9ec67527fd_0_64: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g29ec67527fd_0_64: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9594a2e15d_0_43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2" name="Google Shape;252;g29594a2e15d_0_437: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53" name="Google Shape;253;g29594a2e15d_0_437: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9594a2e15d_0_42: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0" name="Google Shape;260;g29594a2e15d_0_42: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Randomly divided the augmented dataset for both benign and malignant classes into,</a:t>
            </a:r>
            <a:endParaRPr/>
          </a:p>
          <a:p>
            <a:pPr indent="0" lvl="0" marL="0" rtl="0" algn="l">
              <a:lnSpc>
                <a:spcPct val="100000"/>
              </a:lnSpc>
              <a:spcBef>
                <a:spcPts val="1000"/>
              </a:spcBef>
              <a:spcAft>
                <a:spcPts val="0"/>
              </a:spcAft>
              <a:buSzPts val="1400"/>
              <a:buNone/>
            </a:pPr>
            <a:r>
              <a:t/>
            </a:r>
            <a:endParaRPr/>
          </a:p>
        </p:txBody>
      </p:sp>
      <p:sp>
        <p:nvSpPr>
          <p:cNvPr id="261" name="Google Shape;261;g29594a2e15d_0_42: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9ec67527fd_0_18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8" name="Google Shape;268;g29ec67527fd_0_18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Randomly divided the augmented dataset for both benign and malignant classes into,</a:t>
            </a:r>
            <a:endParaRPr/>
          </a:p>
          <a:p>
            <a:pPr indent="0" lvl="0" marL="0" rtl="0" algn="l">
              <a:lnSpc>
                <a:spcPct val="100000"/>
              </a:lnSpc>
              <a:spcBef>
                <a:spcPts val="1000"/>
              </a:spcBef>
              <a:spcAft>
                <a:spcPts val="0"/>
              </a:spcAft>
              <a:buSzPts val="1400"/>
              <a:buNone/>
            </a:pPr>
            <a:r>
              <a:t/>
            </a:r>
            <a:endParaRPr/>
          </a:p>
        </p:txBody>
      </p:sp>
      <p:sp>
        <p:nvSpPr>
          <p:cNvPr id="269" name="Google Shape;269;g29ec67527fd_0_188: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52e815471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g2952e815471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4" name="Google Shape;124;g2952e815471_0_0: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594a2e15d_0_7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g29594a2e15d_0_7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1000"/>
              </a:spcBef>
              <a:spcAft>
                <a:spcPts val="0"/>
              </a:spcAft>
              <a:buSzPts val="1400"/>
              <a:buChar char="●"/>
            </a:pPr>
            <a:r>
              <a:rPr lang="en-US"/>
              <a:t>Average DSC and HD95 values (and standard deviation over three independent runs)</a:t>
            </a:r>
            <a:endParaRPr/>
          </a:p>
          <a:p>
            <a:pPr indent="-317500" lvl="0" marL="457200" rtl="0" algn="l">
              <a:lnSpc>
                <a:spcPct val="100000"/>
              </a:lnSpc>
              <a:spcBef>
                <a:spcPts val="0"/>
              </a:spcBef>
              <a:spcAft>
                <a:spcPts val="0"/>
              </a:spcAft>
              <a:buSzPts val="1400"/>
              <a:buChar char="●"/>
            </a:pPr>
            <a:r>
              <a:rPr lang="en-US"/>
              <a:t>HD95 means 95th percentile value</a:t>
            </a:r>
            <a:endParaRPr/>
          </a:p>
          <a:p>
            <a:pPr indent="-317500" lvl="0" marL="457200" rtl="0" algn="l">
              <a:lnSpc>
                <a:spcPct val="100000"/>
              </a:lnSpc>
              <a:spcBef>
                <a:spcPts val="0"/>
              </a:spcBef>
              <a:spcAft>
                <a:spcPts val="0"/>
              </a:spcAft>
              <a:buSzPts val="1400"/>
              <a:buChar char="●"/>
            </a:pPr>
            <a:r>
              <a:rPr lang="en-US"/>
              <a:t>T</a:t>
            </a:r>
            <a:r>
              <a:rPr lang="en-US"/>
              <a:t>he difference of the improvements the boundary loss brings might be due to the difference in the difficulty of the tackled tasks.</a:t>
            </a:r>
            <a:endParaRPr/>
          </a:p>
          <a:p>
            <a:pPr indent="-317500" lvl="0" marL="457200" rtl="0" algn="l">
              <a:lnSpc>
                <a:spcPct val="100000"/>
              </a:lnSpc>
              <a:spcBef>
                <a:spcPts val="0"/>
              </a:spcBef>
              <a:spcAft>
                <a:spcPts val="0"/>
              </a:spcAft>
              <a:buSzPts val="1400"/>
              <a:buChar char="●"/>
            </a:pPr>
            <a:r>
              <a:rPr lang="en-US"/>
              <a:t>The more difficult the tasks (i.e., when regional terms have difficulty achieving good performances), the larger the gain boundary loss brings.</a:t>
            </a:r>
            <a:endParaRPr/>
          </a:p>
          <a:p>
            <a:pPr indent="-317500" lvl="0" marL="457200" rtl="0" algn="l">
              <a:lnSpc>
                <a:spcPct val="100000"/>
              </a:lnSpc>
              <a:spcBef>
                <a:spcPts val="0"/>
              </a:spcBef>
              <a:spcAft>
                <a:spcPts val="0"/>
              </a:spcAft>
              <a:buSzPts val="1400"/>
              <a:buChar char="●"/>
            </a:pPr>
            <a:r>
              <a:rPr lang="en-US"/>
              <a:t>GDL/ISLES is a noticeable case, where boundary loss corrected substantially the performance of the GDL regional loss, making it the winning competitor (although, without boundary information, it is the worse-performing regional loss).</a:t>
            </a:r>
            <a:endParaRPr/>
          </a:p>
          <a:p>
            <a:pPr indent="-317500" lvl="0" marL="457200" rtl="0" algn="l">
              <a:lnSpc>
                <a:spcPct val="100000"/>
              </a:lnSpc>
              <a:spcBef>
                <a:spcPts val="0"/>
              </a:spcBef>
              <a:spcAft>
                <a:spcPts val="0"/>
              </a:spcAft>
              <a:buSzPts val="1400"/>
              <a:buChar char="●"/>
            </a:pPr>
            <a:r>
              <a:rPr lang="en-US"/>
              <a:t>Computing the distance map from the 3D volume rather than from the 2D slices gives a small boost in performance (about 1% DSC), and is more noticeable on the training curve for WMH</a:t>
            </a:r>
            <a:endParaRPr/>
          </a:p>
          <a:p>
            <a:pPr indent="-317500" lvl="0" marL="457200" rtl="0" algn="l">
              <a:lnSpc>
                <a:spcPct val="100000"/>
              </a:lnSpc>
              <a:spcBef>
                <a:spcPts val="0"/>
              </a:spcBef>
              <a:spcAft>
                <a:spcPts val="0"/>
              </a:spcAft>
              <a:buSzPts val="1400"/>
              <a:buChar char="●"/>
            </a:pPr>
            <a:r>
              <a:rPr lang="en-US"/>
              <a:t>This difference could be explained by the spacing between the slices on the z axis: they are quite close (and correlated) in the case of WMH. However, in the case of ISLES, the big spacing (around 1cm) makes slices quite independent. Adding 3D information in this case is less helpful.</a:t>
            </a:r>
            <a:endParaRPr/>
          </a:p>
          <a:p>
            <a:pPr indent="-317500" lvl="0" marL="457200" rtl="0" algn="l">
              <a:lnSpc>
                <a:spcPct val="100000"/>
              </a:lnSpc>
              <a:spcBef>
                <a:spcPts val="0"/>
              </a:spcBef>
              <a:spcAft>
                <a:spcPts val="0"/>
              </a:spcAft>
              <a:buSzPts val="1400"/>
              <a:buChar char="●"/>
            </a:pPr>
            <a:r>
              <a:rPr lang="en-US"/>
              <a:t>Using the boundary loss alone does not yield the same competitive results as a joint loss (i.e., boundary and region), making the network collapse quickly into empty foreground regions, i.e., softmax predictions close to zero9.</a:t>
            </a:r>
            <a:endParaRPr/>
          </a:p>
        </p:txBody>
      </p:sp>
      <p:sp>
        <p:nvSpPr>
          <p:cNvPr id="277" name="Google Shape;277;g29594a2e15d_0_78: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9ec67527fd_0_9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g29ec67527fd_0_9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t/>
            </a:r>
            <a:endParaRPr/>
          </a:p>
        </p:txBody>
      </p:sp>
      <p:sp>
        <p:nvSpPr>
          <p:cNvPr id="286" name="Google Shape;286;g29ec67527fd_0_90: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ec67527fd_0_12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g29ec67527fd_0_12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t/>
            </a:r>
            <a:endParaRPr/>
          </a:p>
        </p:txBody>
      </p:sp>
      <p:sp>
        <p:nvSpPr>
          <p:cNvPr id="294" name="Google Shape;294;g29ec67527fd_0_129: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ec67527fd_0_19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2" name="Google Shape;302;g29ec67527fd_0_196: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t/>
            </a:r>
            <a:endParaRPr/>
          </a:p>
        </p:txBody>
      </p:sp>
      <p:sp>
        <p:nvSpPr>
          <p:cNvPr id="303" name="Google Shape;303;g29ec67527fd_0_196: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9ec67527fd_0_9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1" name="Google Shape;311;g29ec67527fd_0_97: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04800" lvl="0" marL="457200" rtl="0" algn="l">
              <a:spcBef>
                <a:spcPts val="360"/>
              </a:spcBef>
              <a:spcAft>
                <a:spcPts val="0"/>
              </a:spcAft>
              <a:buClr>
                <a:schemeClr val="dk1"/>
              </a:buClr>
              <a:buSzPts val="1200"/>
              <a:buFont typeface="Noto Sans Symbols"/>
              <a:buChar char="▪"/>
            </a:pPr>
            <a:r>
              <a:rPr lang="en-US"/>
              <a:t>While proposed  boundary loss can benefit from a tuned balance between the two losses, even a sub-optimal α can already provide improvement over the regional loss alone. </a:t>
            </a:r>
            <a:endParaRPr/>
          </a:p>
        </p:txBody>
      </p:sp>
      <p:sp>
        <p:nvSpPr>
          <p:cNvPr id="312" name="Google Shape;312;g29ec67527fd_0_97: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9ec67527fd_0_10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0" name="Google Shape;320;g29ec67527fd_0_104: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t/>
            </a:r>
            <a:endParaRPr/>
          </a:p>
        </p:txBody>
      </p:sp>
      <p:sp>
        <p:nvSpPr>
          <p:cNvPr id="321" name="Google Shape;321;g29ec67527fd_0_104: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ec67527fd_0_14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g29ec67527fd_0_14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rPr lang="en-US"/>
              <a:t>T</a:t>
            </a:r>
            <a:r>
              <a:rPr lang="en-US"/>
              <a:t>he GDL alone and the GDL with a small constant α = 0.001 have a similar training DSC over time, but that their validation DSC are significantly different.</a:t>
            </a:r>
            <a:endParaRPr/>
          </a:p>
          <a:p>
            <a:pPr indent="0" lvl="0" marL="0" rtl="0" algn="l">
              <a:lnSpc>
                <a:spcPct val="100000"/>
              </a:lnSpc>
              <a:spcBef>
                <a:spcPts val="1000"/>
              </a:spcBef>
              <a:spcAft>
                <a:spcPts val="0"/>
              </a:spcAft>
              <a:buSzPts val="1400"/>
              <a:buNone/>
            </a:pPr>
            <a:r>
              <a:rPr lang="en-US"/>
              <a:t>A similar behaviour can be observed by examining the results with constant α = 1 and the rebalanced α</a:t>
            </a:r>
            <a:endParaRPr/>
          </a:p>
        </p:txBody>
      </p:sp>
      <p:sp>
        <p:nvSpPr>
          <p:cNvPr id="329" name="Google Shape;329;g29ec67527fd_0_141: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9ec67527fd_0_175: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7" name="Google Shape;337;g29ec67527fd_0_175: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00"/>
              <a:buNone/>
            </a:pPr>
            <a:r>
              <a:t/>
            </a:r>
            <a:endParaRPr/>
          </a:p>
        </p:txBody>
      </p:sp>
      <p:sp>
        <p:nvSpPr>
          <p:cNvPr id="338" name="Google Shape;338;g29ec67527fd_0_175: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9ec67527fd_0_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9ec67527fd_0_8: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7" name="Google Shape;347;g29ec67527fd_0_8: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9ec67527fd_0_15: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9ec67527fd_0_15: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5" name="Google Shape;355;g29ec67527fd_0_15: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9f3c19e2a4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9f3c19e2a4_0_0: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 name="Google Shape;132;g29f3c19e2a4_0_0: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9594a2e15d_0_35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2" name="Google Shape;362;g29594a2e15d_0_35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63" name="Google Shape;363;g29594a2e15d_0_358: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9594a2e15d_0_43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0" name="Google Shape;370;g29594a2e15d_0_43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71" name="Google Shape;371;g29594a2e15d_0_430: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f3c19e2a4_0_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f3c19e2a4_0_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 name="Google Shape;140;g29f3c19e2a4_0_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594a2e15d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g29594a2e15d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8" name="Google Shape;148;g29594a2e15d_0_0: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f3c19e2a4_0_1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g29f3c19e2a4_0_14: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6" name="Google Shape;156;g29f3c19e2a4_0_14: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f3c19e2a4_0_23: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5" name="Google Shape;165;g29f3c19e2a4_0_2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6" name="Google Shape;166;g29f3c19e2a4_0_23: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ec67527fd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4" name="Google Shape;174;g29ec67527fd_0_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5" name="Google Shape;175;g29ec67527fd_0_0: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594a2e15d_0_2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g29594a2e15d_0_2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3" name="Google Shape;183;g29594a2e15d_0_28: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jpg"/><Relationship Id="rId4" Type="http://schemas.openxmlformats.org/officeDocument/2006/relationships/image" Target="../media/image2.jpg"/><Relationship Id="rId5"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descr="Panoramic From Rood2-TDD" id="19" name="Google Shape;19;p10"/>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20" name="Google Shape;20;p10"/>
          <p:cNvPicPr preferRelativeResize="0"/>
          <p:nvPr/>
        </p:nvPicPr>
        <p:blipFill rotWithShape="1">
          <a:blip r:embed="rId3">
            <a:alphaModFix/>
          </a:blip>
          <a:srcRect b="0" l="0" r="0" t="0"/>
          <a:stretch/>
        </p:blipFill>
        <p:spPr>
          <a:xfrm>
            <a:off x="0" y="0"/>
            <a:ext cx="9140825" cy="377825"/>
          </a:xfrm>
          <a:prstGeom prst="rect">
            <a:avLst/>
          </a:prstGeom>
          <a:noFill/>
          <a:ln>
            <a:noFill/>
          </a:ln>
        </p:spPr>
      </p:pic>
      <p:pic>
        <p:nvPicPr>
          <p:cNvPr descr="blue strip copy" id="21" name="Google Shape;21;p10"/>
          <p:cNvPicPr preferRelativeResize="0"/>
          <p:nvPr/>
        </p:nvPicPr>
        <p:blipFill rotWithShape="1">
          <a:blip r:embed="rId4">
            <a:alphaModFix/>
          </a:blip>
          <a:srcRect b="0" l="-35" r="0" t="20168"/>
          <a:stretch/>
        </p:blipFill>
        <p:spPr>
          <a:xfrm>
            <a:off x="0" y="6556375"/>
            <a:ext cx="9144000" cy="301625"/>
          </a:xfrm>
          <a:prstGeom prst="rect">
            <a:avLst/>
          </a:prstGeom>
          <a:noFill/>
          <a:ln>
            <a:noFill/>
          </a:ln>
        </p:spPr>
      </p:pic>
      <p:pic>
        <p:nvPicPr>
          <p:cNvPr descr="Nevada_Master_stack_slogan_4c large" id="22" name="Google Shape;22;p10"/>
          <p:cNvPicPr preferRelativeResize="0"/>
          <p:nvPr/>
        </p:nvPicPr>
        <p:blipFill rotWithShape="1">
          <a:blip r:embed="rId5">
            <a:alphaModFix/>
          </a:blip>
          <a:srcRect b="0" l="0" r="0" t="0"/>
          <a:stretch/>
        </p:blipFill>
        <p:spPr>
          <a:xfrm>
            <a:off x="3463925" y="501650"/>
            <a:ext cx="2209800" cy="1631950"/>
          </a:xfrm>
          <a:prstGeom prst="rect">
            <a:avLst/>
          </a:prstGeom>
          <a:noFill/>
          <a:ln>
            <a:noFill/>
          </a:ln>
        </p:spPr>
      </p:pic>
      <p:sp>
        <p:nvSpPr>
          <p:cNvPr id="23" name="Google Shape;23;p10"/>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 name="Google Shape;24;p10"/>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480"/>
              </a:spcBef>
              <a:spcAft>
                <a:spcPts val="0"/>
              </a:spcAft>
              <a:buClr>
                <a:schemeClr val="dk1"/>
              </a:buClr>
              <a:buSzPts val="2400"/>
              <a:buFont typeface="Noto Sans Symbols"/>
              <a:buNone/>
              <a:defRPr sz="24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10"/>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1" name="Google Shape;81;p19"/>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0"/>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7" name="Google Shape;87;p20"/>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0"/>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0"/>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91" name="Shape 91"/>
        <p:cNvGrpSpPr/>
        <p:nvPr/>
      </p:nvGrpSpPr>
      <p:grpSpPr>
        <a:xfrm>
          <a:off x="0" y="0"/>
          <a:ext cx="0" cy="0"/>
          <a:chOff x="0" y="0"/>
          <a:chExt cx="0" cy="0"/>
        </a:xfrm>
      </p:grpSpPr>
      <p:sp>
        <p:nvSpPr>
          <p:cNvPr id="92" name="Google Shape;92;p21"/>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3" name="Google Shape;93;p21"/>
          <p:cNvSpPr txBox="1"/>
          <p:nvPr>
            <p:ph idx="1" type="body"/>
          </p:nvPr>
        </p:nvSpPr>
        <p:spPr>
          <a:xfrm>
            <a:off x="315913" y="10668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1"/>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1"/>
          <p:cNvSpPr txBox="1"/>
          <p:nvPr>
            <p:ph idx="3" type="body"/>
          </p:nvPr>
        </p:nvSpPr>
        <p:spPr>
          <a:xfrm>
            <a:off x="315913" y="37719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1"/>
          <p:cNvSpPr txBox="1"/>
          <p:nvPr>
            <p:ph idx="4"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00" name="Shape 100"/>
        <p:cNvGrpSpPr/>
        <p:nvPr/>
      </p:nvGrpSpPr>
      <p:grpSpPr>
        <a:xfrm>
          <a:off x="0" y="0"/>
          <a:ext cx="0" cy="0"/>
          <a:chOff x="0" y="0"/>
          <a:chExt cx="0" cy="0"/>
        </a:xfrm>
      </p:grpSpPr>
      <p:sp>
        <p:nvSpPr>
          <p:cNvPr id="101" name="Google Shape;101;p22"/>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2" name="Google Shape;102;p22"/>
          <p:cNvSpPr txBox="1"/>
          <p:nvPr>
            <p:ph idx="1" type="body"/>
          </p:nvPr>
        </p:nvSpPr>
        <p:spPr>
          <a:xfrm>
            <a:off x="315913" y="10668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2"/>
          <p:cNvSpPr txBox="1"/>
          <p:nvPr>
            <p:ph idx="2" type="body"/>
          </p:nvPr>
        </p:nvSpPr>
        <p:spPr>
          <a:xfrm>
            <a:off x="315913" y="37719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7" name="Shape 107"/>
        <p:cNvGrpSpPr/>
        <p:nvPr/>
      </p:nvGrpSpPr>
      <p:grpSpPr>
        <a:xfrm>
          <a:off x="0" y="0"/>
          <a:ext cx="0" cy="0"/>
          <a:chOff x="0" y="0"/>
          <a:chExt cx="0" cy="0"/>
        </a:xfrm>
      </p:grpSpPr>
      <p:sp>
        <p:nvSpPr>
          <p:cNvPr id="108" name="Google Shape;108;p23"/>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9" name="Google Shape;109;p23"/>
          <p:cNvSpPr txBox="1"/>
          <p:nvPr>
            <p:ph idx="1" type="body"/>
          </p:nvPr>
        </p:nvSpPr>
        <p:spPr>
          <a:xfrm>
            <a:off x="315913" y="1066800"/>
            <a:ext cx="41783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3"/>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3"/>
          <p:cNvSpPr txBox="1"/>
          <p:nvPr>
            <p:ph idx="3"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0" name="Google Shape;30;p11"/>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6" name="Google Shape;36;p1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400"/>
              </a:spcBef>
              <a:spcAft>
                <a:spcPts val="0"/>
              </a:spcAft>
              <a:buClr>
                <a:schemeClr val="dk1"/>
              </a:buClr>
              <a:buSzPts val="2000"/>
              <a:buFont typeface="Arial"/>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7" name="Google Shape;37;p1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2" name="Google Shape;42;p13"/>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4"/>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9" name="Google Shape;49;p14"/>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4"/>
          <p:cNvSpPr txBox="1"/>
          <p:nvPr>
            <p:ph idx="2" type="body"/>
          </p:nvPr>
        </p:nvSpPr>
        <p:spPr>
          <a:xfrm>
            <a:off x="630238" y="2505075"/>
            <a:ext cx="3868737"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4"/>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4"/>
          <p:cNvSpPr txBox="1"/>
          <p:nvPr>
            <p:ph idx="4" type="body"/>
          </p:nvPr>
        </p:nvSpPr>
        <p:spPr>
          <a:xfrm>
            <a:off x="4629150" y="2505075"/>
            <a:ext cx="3887788"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4"/>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5"/>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8" name="Google Shape;58;p15"/>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6"/>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7" name="Google Shape;67;p17"/>
          <p:cNvSpPr txBox="1"/>
          <p:nvPr>
            <p:ph idx="1" type="body"/>
          </p:nvPr>
        </p:nvSpPr>
        <p:spPr>
          <a:xfrm>
            <a:off x="3887788" y="987425"/>
            <a:ext cx="4629150" cy="548957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7"/>
          <p:cNvSpPr txBox="1"/>
          <p:nvPr>
            <p:ph idx="2"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7"/>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4" name="Google Shape;74;p18"/>
          <p:cNvSpPr/>
          <p:nvPr>
            <p:ph idx="2" type="pic"/>
          </p:nvPr>
        </p:nvSpPr>
        <p:spPr>
          <a:xfrm>
            <a:off x="3887788" y="987425"/>
            <a:ext cx="4629150" cy="5489575"/>
          </a:xfrm>
          <a:prstGeom prst="rect">
            <a:avLst/>
          </a:prstGeom>
          <a:noFill/>
          <a:ln>
            <a:noFill/>
          </a:ln>
        </p:spPr>
      </p:sp>
      <p:sp>
        <p:nvSpPr>
          <p:cNvPr id="75" name="Google Shape;75;p18"/>
          <p:cNvSpPr txBox="1"/>
          <p:nvPr>
            <p:ph idx="1"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8"/>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8.jpg"/><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2.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11" name="Google Shape;11;p9"/>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12" name="Google Shape;12;p9"/>
          <p:cNvPicPr preferRelativeResize="0"/>
          <p:nvPr/>
        </p:nvPicPr>
        <p:blipFill rotWithShape="1">
          <a:blip r:embed="rId1">
            <a:alphaModFix/>
          </a:blip>
          <a:srcRect b="0" l="0" r="0" t="0"/>
          <a:stretch/>
        </p:blipFill>
        <p:spPr>
          <a:xfrm>
            <a:off x="0" y="0"/>
            <a:ext cx="9140825" cy="377825"/>
          </a:xfrm>
          <a:prstGeom prst="rect">
            <a:avLst/>
          </a:prstGeom>
          <a:noFill/>
          <a:ln>
            <a:noFill/>
          </a:ln>
        </p:spPr>
      </p:pic>
      <p:pic>
        <p:nvPicPr>
          <p:cNvPr descr="blue strip copy" id="13" name="Google Shape;13;p9"/>
          <p:cNvPicPr preferRelativeResize="0"/>
          <p:nvPr/>
        </p:nvPicPr>
        <p:blipFill rotWithShape="1">
          <a:blip r:embed="rId2">
            <a:alphaModFix/>
          </a:blip>
          <a:srcRect b="0" l="0" r="0" t="0"/>
          <a:stretch/>
        </p:blipFill>
        <p:spPr>
          <a:xfrm>
            <a:off x="3175" y="6480175"/>
            <a:ext cx="9140825" cy="377825"/>
          </a:xfrm>
          <a:prstGeom prst="rect">
            <a:avLst/>
          </a:prstGeom>
          <a:noFill/>
          <a:ln>
            <a:noFill/>
          </a:ln>
        </p:spPr>
      </p:pic>
      <p:pic>
        <p:nvPicPr>
          <p:cNvPr descr="Nevada_N" id="14" name="Google Shape;14;p9"/>
          <p:cNvPicPr preferRelativeResize="0"/>
          <p:nvPr/>
        </p:nvPicPr>
        <p:blipFill rotWithShape="1">
          <a:blip r:embed="rId3">
            <a:alphaModFix/>
          </a:blip>
          <a:srcRect b="0" l="0" r="0" t="0"/>
          <a:stretch/>
        </p:blipFill>
        <p:spPr>
          <a:xfrm>
            <a:off x="152400" y="98425"/>
            <a:ext cx="1120775" cy="1120775"/>
          </a:xfrm>
          <a:prstGeom prst="rect">
            <a:avLst/>
          </a:prstGeom>
          <a:noFill/>
          <a:ln>
            <a:noFill/>
          </a:ln>
        </p:spPr>
      </p:pic>
      <p:sp>
        <p:nvSpPr>
          <p:cNvPr id="15" name="Google Shape;15;p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ctrTitle"/>
          </p:nvPr>
        </p:nvSpPr>
        <p:spPr>
          <a:xfrm>
            <a:off x="51300" y="2164425"/>
            <a:ext cx="89916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sz="2600"/>
              <a:t>Boundary loss for highly unbalanced segmentation</a:t>
            </a:r>
            <a:endParaRPr b="0" sz="2600" u="sng"/>
          </a:p>
        </p:txBody>
      </p:sp>
      <p:sp>
        <p:nvSpPr>
          <p:cNvPr id="120" name="Google Shape;120;p1"/>
          <p:cNvSpPr txBox="1"/>
          <p:nvPr>
            <p:ph idx="1" type="subTitle"/>
          </p:nvPr>
        </p:nvSpPr>
        <p:spPr>
          <a:xfrm>
            <a:off x="333325" y="3136775"/>
            <a:ext cx="8991600" cy="680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Noto Sans Symbols"/>
              <a:buNone/>
            </a:pPr>
            <a:r>
              <a:rPr lang="en-US" sz="1800">
                <a:solidFill>
                  <a:srgbClr val="999999"/>
                </a:solidFill>
              </a:rPr>
              <a:t>Christopher Collum</a:t>
            </a:r>
            <a:endParaRPr sz="1800">
              <a:solidFill>
                <a:srgbClr val="999999"/>
              </a:solidFill>
            </a:endParaRPr>
          </a:p>
          <a:p>
            <a:pPr indent="0" lvl="0" marL="0" rtl="0" algn="ctr">
              <a:lnSpc>
                <a:spcPct val="100000"/>
              </a:lnSpc>
              <a:spcBef>
                <a:spcPts val="0"/>
              </a:spcBef>
              <a:spcAft>
                <a:spcPts val="0"/>
              </a:spcAft>
              <a:buClr>
                <a:schemeClr val="dk1"/>
              </a:buClr>
              <a:buSzPts val="2000"/>
              <a:buFont typeface="Noto Sans Symbols"/>
              <a:buNone/>
            </a:pPr>
            <a:r>
              <a:rPr lang="en-US" sz="1800">
                <a:solidFill>
                  <a:srgbClr val="999999"/>
                </a:solidFill>
              </a:rPr>
              <a:t>Ayesh Meepaganithage</a:t>
            </a:r>
            <a:endParaRPr sz="18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9ec67527fd_0_29"/>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 Preprocessing</a:t>
            </a:r>
            <a:endParaRPr/>
          </a:p>
        </p:txBody>
      </p:sp>
      <p:sp>
        <p:nvSpPr>
          <p:cNvPr id="194" name="Google Shape;194;g29ec67527fd_0_29"/>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Convert 3D scans to a stack of independent 2D images</a:t>
            </a:r>
            <a:endParaRPr b="0"/>
          </a:p>
          <a:p>
            <a:pPr indent="-342900" lvl="0" marL="457200" rtl="0" algn="l">
              <a:spcBef>
                <a:spcPts val="0"/>
              </a:spcBef>
              <a:spcAft>
                <a:spcPts val="0"/>
              </a:spcAft>
              <a:buSzPts val="1800"/>
              <a:buChar char="▪"/>
            </a:pPr>
            <a:r>
              <a:rPr b="0" lang="en-US"/>
              <a:t>Normalized between 0-1</a:t>
            </a:r>
            <a:endParaRPr b="0"/>
          </a:p>
          <a:p>
            <a:pPr indent="-342900" lvl="0" marL="457200" rtl="0" algn="l">
              <a:spcBef>
                <a:spcPts val="0"/>
              </a:spcBef>
              <a:spcAft>
                <a:spcPts val="0"/>
              </a:spcAft>
              <a:buSzPts val="1800"/>
              <a:buChar char="▪"/>
            </a:pPr>
            <a:r>
              <a:rPr b="0" lang="en-US"/>
              <a:t>Rescaled to 256*256</a:t>
            </a:r>
            <a:endParaRPr b="0"/>
          </a:p>
          <a:p>
            <a:pPr indent="-342900" lvl="0" marL="457200" rtl="0" algn="l">
              <a:spcBef>
                <a:spcPts val="0"/>
              </a:spcBef>
              <a:spcAft>
                <a:spcPts val="0"/>
              </a:spcAft>
              <a:buSzPts val="1800"/>
              <a:buChar char="▪"/>
            </a:pPr>
            <a:r>
              <a:rPr b="0" lang="en-US"/>
              <a:t>No data augmentation</a:t>
            </a:r>
            <a:endParaRPr b="0"/>
          </a:p>
        </p:txBody>
      </p:sp>
      <p:sp>
        <p:nvSpPr>
          <p:cNvPr id="195" name="Google Shape;195;g29ec67527fd_0_29"/>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9ec67527fd_0_36"/>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Architecture and </a:t>
            </a:r>
            <a:r>
              <a:rPr lang="en-US">
                <a:solidFill>
                  <a:schemeClr val="dk1"/>
                </a:solidFill>
              </a:rPr>
              <a:t>Hyperparameters</a:t>
            </a:r>
            <a:endParaRPr/>
          </a:p>
        </p:txBody>
      </p:sp>
      <p:sp>
        <p:nvSpPr>
          <p:cNvPr id="202" name="Google Shape;202;g29ec67527fd_0_36"/>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Deep learning model : UNet </a:t>
            </a:r>
            <a:endParaRPr b="0"/>
          </a:p>
          <a:p>
            <a:pPr indent="-342900" lvl="0" marL="457200" rtl="0" algn="l">
              <a:spcBef>
                <a:spcPts val="0"/>
              </a:spcBef>
              <a:spcAft>
                <a:spcPts val="0"/>
              </a:spcAft>
              <a:buSzPts val="1800"/>
              <a:buChar char="▪"/>
            </a:pPr>
            <a:r>
              <a:rPr b="0" lang="en-US"/>
              <a:t>Optimizer : Adam</a:t>
            </a:r>
            <a:endParaRPr b="0"/>
          </a:p>
          <a:p>
            <a:pPr indent="-342900" lvl="0" marL="457200" rtl="0" algn="l">
              <a:spcBef>
                <a:spcPts val="0"/>
              </a:spcBef>
              <a:spcAft>
                <a:spcPts val="0"/>
              </a:spcAft>
              <a:buSzPts val="1800"/>
              <a:buChar char="▪"/>
            </a:pPr>
            <a:r>
              <a:rPr b="0" lang="en-US"/>
              <a:t>Initial learning rate: 0.001</a:t>
            </a:r>
            <a:endParaRPr b="0"/>
          </a:p>
          <a:p>
            <a:pPr indent="-342900" lvl="0" marL="457200" rtl="0" algn="l">
              <a:spcBef>
                <a:spcPts val="0"/>
              </a:spcBef>
              <a:spcAft>
                <a:spcPts val="0"/>
              </a:spcAft>
              <a:buSzPts val="1800"/>
              <a:buChar char="▪"/>
            </a:pPr>
            <a:r>
              <a:rPr b="0" lang="en-US"/>
              <a:t>Halved if not improved after 20 epochs</a:t>
            </a:r>
            <a:endParaRPr b="0"/>
          </a:p>
          <a:p>
            <a:pPr indent="-342900" lvl="0" marL="457200" rtl="0" algn="l">
              <a:spcBef>
                <a:spcPts val="0"/>
              </a:spcBef>
              <a:spcAft>
                <a:spcPts val="0"/>
              </a:spcAft>
              <a:buSzPts val="1800"/>
              <a:buChar char="▪"/>
            </a:pPr>
            <a:r>
              <a:rPr b="0" lang="en-US"/>
              <a:t>Batch size: 8</a:t>
            </a:r>
            <a:endParaRPr b="0"/>
          </a:p>
          <a:p>
            <a:pPr indent="-342900" lvl="0" marL="457200" rtl="0" algn="l">
              <a:spcBef>
                <a:spcPts val="0"/>
              </a:spcBef>
              <a:spcAft>
                <a:spcPts val="0"/>
              </a:spcAft>
              <a:buSzPts val="1800"/>
              <a:buChar char="▪"/>
            </a:pPr>
            <a:r>
              <a:rPr b="0" lang="en-US"/>
              <a:t>No early stopping</a:t>
            </a:r>
            <a:endParaRPr b="0"/>
          </a:p>
        </p:txBody>
      </p:sp>
      <p:sp>
        <p:nvSpPr>
          <p:cNvPr id="203" name="Google Shape;203;g29ec67527fd_0_36"/>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9ec67527fd_0_22"/>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Compared Loss Functions</a:t>
            </a:r>
            <a:endParaRPr/>
          </a:p>
        </p:txBody>
      </p:sp>
      <p:sp>
        <p:nvSpPr>
          <p:cNvPr id="210" name="Google Shape;210;g29ec67527fd_0_22"/>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GDL</a:t>
            </a:r>
            <a:endParaRPr b="0"/>
          </a:p>
          <a:p>
            <a:pPr indent="-342900" lvl="0" marL="457200" rtl="0" algn="l">
              <a:spcBef>
                <a:spcPts val="0"/>
              </a:spcBef>
              <a:spcAft>
                <a:spcPts val="0"/>
              </a:spcAft>
              <a:buSzPts val="1800"/>
              <a:buChar char="▪"/>
            </a:pPr>
            <a:r>
              <a:rPr b="0" lang="en-US"/>
              <a:t>Distance weighted cross-entropy</a:t>
            </a:r>
            <a:endParaRPr b="0"/>
          </a:p>
          <a:p>
            <a:pPr indent="-342900" lvl="0" marL="457200" rtl="0" algn="l">
              <a:spcBef>
                <a:spcPts val="0"/>
              </a:spcBef>
              <a:spcAft>
                <a:spcPts val="0"/>
              </a:spcAft>
              <a:buSzPts val="1800"/>
              <a:buChar char="▪"/>
            </a:pPr>
            <a:r>
              <a:rPr b="0" lang="en-US"/>
              <a:t>Focal Loss</a:t>
            </a:r>
            <a:endParaRPr b="0"/>
          </a:p>
          <a:p>
            <a:pPr indent="-342900" lvl="0" marL="457200" rtl="0" algn="l">
              <a:spcBef>
                <a:spcPts val="0"/>
              </a:spcBef>
              <a:spcAft>
                <a:spcPts val="0"/>
              </a:spcAft>
              <a:buSzPts val="1800"/>
              <a:buChar char="▪"/>
            </a:pPr>
            <a:r>
              <a:rPr b="0" lang="en-US"/>
              <a:t>Hausdorff Loss</a:t>
            </a:r>
            <a:endParaRPr b="0"/>
          </a:p>
          <a:p>
            <a:pPr indent="0" lvl="0" marL="0" rtl="0" algn="l">
              <a:spcBef>
                <a:spcPts val="360"/>
              </a:spcBef>
              <a:spcAft>
                <a:spcPts val="0"/>
              </a:spcAft>
              <a:buNone/>
            </a:pPr>
            <a:r>
              <a:t/>
            </a:r>
            <a:endParaRPr b="0"/>
          </a:p>
        </p:txBody>
      </p:sp>
      <p:sp>
        <p:nvSpPr>
          <p:cNvPr id="211" name="Google Shape;211;g29ec67527fd_0_22"/>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9ec67527fd_0_43"/>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Generalized Dice Loss (GDL)</a:t>
            </a:r>
            <a:endParaRPr/>
          </a:p>
        </p:txBody>
      </p:sp>
      <p:sp>
        <p:nvSpPr>
          <p:cNvPr id="218" name="Google Shape;218;g29ec67527fd_0_43"/>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342900" lvl="0" marL="457200" rtl="0" algn="l">
              <a:spcBef>
                <a:spcPts val="360"/>
              </a:spcBef>
              <a:spcAft>
                <a:spcPts val="0"/>
              </a:spcAft>
              <a:buSzPts val="1800"/>
              <a:buChar char="▪"/>
            </a:pPr>
            <a:r>
              <a:rPr b="0" lang="en-US"/>
              <a:t>where coefficients,</a:t>
            </a:r>
            <a:endParaRPr b="0"/>
          </a:p>
          <a:p>
            <a:pPr indent="-342900" lvl="1" marL="914400" rtl="0" algn="l">
              <a:lnSpc>
                <a:spcPct val="150000"/>
              </a:lnSpc>
              <a:spcBef>
                <a:spcPts val="0"/>
              </a:spcBef>
              <a:spcAft>
                <a:spcPts val="0"/>
              </a:spcAft>
              <a:buSzPts val="1800"/>
              <a:buChar char="–"/>
            </a:pPr>
            <a:r>
              <a:rPr b="0" lang="en-US"/>
              <a:t>wG = 1/(∫ </a:t>
            </a:r>
            <a:r>
              <a:rPr b="0" baseline="-25000" lang="en-US"/>
              <a:t>p∈ Ω</a:t>
            </a:r>
            <a:r>
              <a:rPr b="0" lang="en-US"/>
              <a:t>g(p)dp)</a:t>
            </a:r>
            <a:r>
              <a:rPr b="0" baseline="30000" lang="en-US"/>
              <a:t>2</a:t>
            </a:r>
            <a:r>
              <a:rPr b="0" lang="en-US"/>
              <a:t> and </a:t>
            </a:r>
            <a:endParaRPr b="0"/>
          </a:p>
          <a:p>
            <a:pPr indent="-342900" lvl="1" marL="914400" rtl="0" algn="l">
              <a:lnSpc>
                <a:spcPct val="150000"/>
              </a:lnSpc>
              <a:spcBef>
                <a:spcPts val="0"/>
              </a:spcBef>
              <a:spcAft>
                <a:spcPts val="0"/>
              </a:spcAft>
              <a:buSzPts val="1800"/>
              <a:buChar char="–"/>
            </a:pPr>
            <a:r>
              <a:rPr b="0" lang="en-US"/>
              <a:t>wB = 1/(∫ (1</a:t>
            </a:r>
            <a:r>
              <a:rPr b="0" baseline="-25000" lang="en-US"/>
              <a:t>Ω</a:t>
            </a:r>
            <a:r>
              <a:rPr b="0" lang="en-US"/>
              <a:t> − g(p))dp)</a:t>
            </a:r>
            <a:r>
              <a:rPr b="0" baseline="30000" lang="en-US"/>
              <a:t>2 </a:t>
            </a:r>
            <a:endParaRPr b="0" baseline="30000"/>
          </a:p>
          <a:p>
            <a:pPr indent="0" lvl="0" marL="914400" rtl="0" algn="l">
              <a:spcBef>
                <a:spcPts val="360"/>
              </a:spcBef>
              <a:spcAft>
                <a:spcPts val="0"/>
              </a:spcAft>
              <a:buNone/>
            </a:pPr>
            <a:r>
              <a:rPr b="0" lang="en-US"/>
              <a:t>are introduced to reduce the correlation between the Dice overlap and region size</a:t>
            </a:r>
            <a:endParaRPr b="0"/>
          </a:p>
        </p:txBody>
      </p:sp>
      <p:sp>
        <p:nvSpPr>
          <p:cNvPr id="219" name="Google Shape;219;g29ec67527fd_0_43"/>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20" name="Google Shape;220;g29ec67527fd_0_43"/>
          <p:cNvPicPr preferRelativeResize="0"/>
          <p:nvPr/>
        </p:nvPicPr>
        <p:blipFill>
          <a:blip r:embed="rId3">
            <a:alphaModFix/>
          </a:blip>
          <a:stretch>
            <a:fillRect/>
          </a:stretch>
        </p:blipFill>
        <p:spPr>
          <a:xfrm>
            <a:off x="1908125" y="1801025"/>
            <a:ext cx="481965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9ec67527fd_0_50"/>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Distance weighted cross-entropy</a:t>
            </a:r>
            <a:endParaRPr/>
          </a:p>
        </p:txBody>
      </p:sp>
      <p:sp>
        <p:nvSpPr>
          <p:cNvPr id="227" name="Google Shape;227;g29ec67527fd_0_50"/>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A modified weighted cross-entropy loss.</a:t>
            </a:r>
            <a:endParaRPr b="0"/>
          </a:p>
          <a:p>
            <a:pPr indent="-342900" lvl="0" marL="457200" rtl="0" algn="l">
              <a:spcBef>
                <a:spcPts val="0"/>
              </a:spcBef>
              <a:spcAft>
                <a:spcPts val="0"/>
              </a:spcAft>
              <a:buSzPts val="1800"/>
              <a:buChar char="▪"/>
            </a:pPr>
            <a:r>
              <a:rPr b="0" lang="en-US"/>
              <a:t>The weight for each pixel depends both on the class distribution, and its distance to the two cells closest boundaries.</a:t>
            </a:r>
            <a:endParaRPr b="0"/>
          </a:p>
          <a:p>
            <a:pPr indent="-342900" lvl="0" marL="457200" rtl="0" algn="l">
              <a:spcBef>
                <a:spcPts val="0"/>
              </a:spcBef>
              <a:spcAft>
                <a:spcPts val="0"/>
              </a:spcAft>
              <a:buSzPts val="1800"/>
              <a:buChar char="▪"/>
            </a:pPr>
            <a:r>
              <a:rPr b="0" lang="en-US"/>
              <a:t>Was proposed as a way to integrate spatial information during the training.</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342900" lvl="0" marL="457200" rtl="0" algn="l">
              <a:spcBef>
                <a:spcPts val="360"/>
              </a:spcBef>
              <a:spcAft>
                <a:spcPts val="0"/>
              </a:spcAft>
              <a:buSzPts val="1800"/>
              <a:buChar char="▪"/>
            </a:pPr>
            <a:r>
              <a:rPr b="0" lang="en-US"/>
              <a:t>where C is the set of classes and s</a:t>
            </a:r>
            <a:r>
              <a:rPr b="0" baseline="30000" lang="en-US"/>
              <a:t>c</a:t>
            </a:r>
            <a:r>
              <a:rPr b="0" baseline="-25000" lang="en-US"/>
              <a:t>θ</a:t>
            </a:r>
            <a:r>
              <a:rPr b="0" lang="en-US"/>
              <a:t> (p) are the network predictions for class c. </a:t>
            </a:r>
            <a:endParaRPr b="0"/>
          </a:p>
          <a:p>
            <a:pPr indent="-342900" lvl="0" marL="457200" rtl="0" algn="l">
              <a:spcBef>
                <a:spcPts val="0"/>
              </a:spcBef>
              <a:spcAft>
                <a:spcPts val="0"/>
              </a:spcAft>
              <a:buSzPts val="1800"/>
              <a:buChar char="▪"/>
            </a:pPr>
            <a:r>
              <a:rPr b="0" lang="en-US"/>
              <a:t>w</a:t>
            </a:r>
            <a:r>
              <a:rPr b="0" baseline="-25000" lang="en-US"/>
              <a:t>0</a:t>
            </a:r>
            <a:r>
              <a:rPr b="0" lang="en-US"/>
              <a:t> = 10 and σ = 5 are two hyperparameters.</a:t>
            </a:r>
            <a:endParaRPr b="0"/>
          </a:p>
          <a:p>
            <a:pPr indent="0" lvl="0" marL="45720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p:txBody>
      </p:sp>
      <p:sp>
        <p:nvSpPr>
          <p:cNvPr id="228" name="Google Shape;228;g29ec67527fd_0_50"/>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9" name="Google Shape;229;g29ec67527fd_0_50"/>
          <p:cNvPicPr preferRelativeResize="0"/>
          <p:nvPr/>
        </p:nvPicPr>
        <p:blipFill>
          <a:blip r:embed="rId3">
            <a:alphaModFix/>
          </a:blip>
          <a:stretch>
            <a:fillRect/>
          </a:stretch>
        </p:blipFill>
        <p:spPr>
          <a:xfrm>
            <a:off x="877013" y="4021488"/>
            <a:ext cx="3114675" cy="561975"/>
          </a:xfrm>
          <a:prstGeom prst="rect">
            <a:avLst/>
          </a:prstGeom>
          <a:noFill/>
          <a:ln>
            <a:noFill/>
          </a:ln>
        </p:spPr>
      </p:pic>
      <p:pic>
        <p:nvPicPr>
          <p:cNvPr id="230" name="Google Shape;230;g29ec67527fd_0_50"/>
          <p:cNvPicPr preferRelativeResize="0"/>
          <p:nvPr/>
        </p:nvPicPr>
        <p:blipFill rotWithShape="1">
          <a:blip r:embed="rId4">
            <a:alphaModFix/>
          </a:blip>
          <a:srcRect b="0" l="0" r="685" t="0"/>
          <a:stretch/>
        </p:blipFill>
        <p:spPr>
          <a:xfrm>
            <a:off x="4186450" y="3888150"/>
            <a:ext cx="2535163" cy="695325"/>
          </a:xfrm>
          <a:prstGeom prst="rect">
            <a:avLst/>
          </a:prstGeom>
          <a:noFill/>
          <a:ln>
            <a:noFill/>
          </a:ln>
        </p:spPr>
      </p:pic>
      <p:pic>
        <p:nvPicPr>
          <p:cNvPr id="231" name="Google Shape;231;g29ec67527fd_0_50"/>
          <p:cNvPicPr preferRelativeResize="0"/>
          <p:nvPr/>
        </p:nvPicPr>
        <p:blipFill rotWithShape="1">
          <a:blip r:embed="rId5">
            <a:alphaModFix/>
          </a:blip>
          <a:srcRect b="8315" l="-3660" r="3659" t="0"/>
          <a:stretch/>
        </p:blipFill>
        <p:spPr>
          <a:xfrm>
            <a:off x="6916375" y="3966050"/>
            <a:ext cx="1416100" cy="418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9ec67527fd_0_5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Focal Loss</a:t>
            </a:r>
            <a:endParaRPr/>
          </a:p>
        </p:txBody>
      </p:sp>
      <p:sp>
        <p:nvSpPr>
          <p:cNvPr id="238" name="Google Shape;238;g29ec67527fd_0_5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Give hard examples more important weight.</a:t>
            </a:r>
            <a:endParaRPr b="0"/>
          </a:p>
          <a:p>
            <a:pPr indent="0" lvl="0" marL="457200" rtl="0" algn="l">
              <a:spcBef>
                <a:spcPts val="360"/>
              </a:spcBef>
              <a:spcAft>
                <a:spcPts val="0"/>
              </a:spcAft>
              <a:buNone/>
            </a:pPr>
            <a:r>
              <a:t/>
            </a:r>
            <a:endParaRPr b="0"/>
          </a:p>
          <a:p>
            <a:pPr indent="0" lvl="0" marL="457200" rtl="0" algn="l">
              <a:spcBef>
                <a:spcPts val="360"/>
              </a:spcBef>
              <a:spcAft>
                <a:spcPts val="0"/>
              </a:spcAft>
              <a:buNone/>
            </a:pPr>
            <a:r>
              <a:t/>
            </a:r>
            <a:endParaRPr b="0"/>
          </a:p>
          <a:p>
            <a:pPr indent="0" lvl="0" marL="457200" rtl="0" algn="l">
              <a:spcBef>
                <a:spcPts val="360"/>
              </a:spcBef>
              <a:spcAft>
                <a:spcPts val="0"/>
              </a:spcAft>
              <a:buNone/>
            </a:pPr>
            <a:r>
              <a:t/>
            </a:r>
            <a:endParaRPr b="0"/>
          </a:p>
          <a:p>
            <a:pPr indent="0" lvl="0" marL="457200" rtl="0" algn="l">
              <a:spcBef>
                <a:spcPts val="360"/>
              </a:spcBef>
              <a:spcAft>
                <a:spcPts val="0"/>
              </a:spcAft>
              <a:buNone/>
            </a:pPr>
            <a:r>
              <a:t/>
            </a:r>
            <a:endParaRPr b="0"/>
          </a:p>
          <a:p>
            <a:pPr indent="-342900" lvl="0" marL="457200" rtl="0" algn="l">
              <a:spcBef>
                <a:spcPts val="360"/>
              </a:spcBef>
              <a:spcAft>
                <a:spcPts val="0"/>
              </a:spcAft>
              <a:buSzPts val="1800"/>
              <a:buChar char="▪"/>
            </a:pPr>
            <a:r>
              <a:rPr b="0" lang="en-US"/>
              <a:t>with γ = 2 as default hyper-parameter. </a:t>
            </a:r>
            <a:endParaRPr b="0"/>
          </a:p>
          <a:p>
            <a:pPr indent="-342900" lvl="0" marL="457200" rtl="0" algn="l">
              <a:spcBef>
                <a:spcPts val="0"/>
              </a:spcBef>
              <a:spcAft>
                <a:spcPts val="0"/>
              </a:spcAft>
              <a:buSzPts val="1800"/>
              <a:buChar char="▪"/>
            </a:pPr>
            <a:r>
              <a:rPr b="0" lang="en-US"/>
              <a:t>Therefore, during training, pixels correctly classified with a high confidence will have little to no influence.</a:t>
            </a:r>
            <a:endParaRPr b="0"/>
          </a:p>
        </p:txBody>
      </p:sp>
      <p:sp>
        <p:nvSpPr>
          <p:cNvPr id="239" name="Google Shape;239;g29ec67527fd_0_5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0" name="Google Shape;240;g29ec67527fd_0_57"/>
          <p:cNvPicPr preferRelativeResize="0"/>
          <p:nvPr/>
        </p:nvPicPr>
        <p:blipFill>
          <a:blip r:embed="rId3">
            <a:alphaModFix/>
          </a:blip>
          <a:stretch>
            <a:fillRect/>
          </a:stretch>
        </p:blipFill>
        <p:spPr>
          <a:xfrm>
            <a:off x="1981175" y="2409538"/>
            <a:ext cx="3867150" cy="447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9ec67527fd_0_64"/>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Hausdorff Loss</a:t>
            </a:r>
            <a:endParaRPr/>
          </a:p>
        </p:txBody>
      </p:sp>
      <p:sp>
        <p:nvSpPr>
          <p:cNvPr id="247" name="Google Shape;247;g29ec67527fd_0_64"/>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This closely related loss is also designed to minimize some distance between the two boundaries, but through a different path.</a:t>
            </a:r>
            <a:endParaRPr b="0"/>
          </a:p>
          <a:p>
            <a:pPr indent="0" lvl="0" marL="457200" rtl="0" algn="l">
              <a:spcBef>
                <a:spcPts val="360"/>
              </a:spcBef>
              <a:spcAft>
                <a:spcPts val="0"/>
              </a:spcAft>
              <a:buNone/>
            </a:pPr>
            <a:r>
              <a:t/>
            </a:r>
            <a:endParaRPr b="0"/>
          </a:p>
          <a:p>
            <a:pPr indent="0" lvl="0" marL="457200" rtl="0" algn="l">
              <a:spcBef>
                <a:spcPts val="360"/>
              </a:spcBef>
              <a:spcAft>
                <a:spcPts val="0"/>
              </a:spcAft>
              <a:buNone/>
            </a:pPr>
            <a:r>
              <a:t/>
            </a:r>
            <a:endParaRPr b="0"/>
          </a:p>
          <a:p>
            <a:pPr indent="-342900" lvl="0" marL="457200" rtl="0" algn="l">
              <a:spcBef>
                <a:spcPts val="360"/>
              </a:spcBef>
              <a:spcAft>
                <a:spcPts val="0"/>
              </a:spcAft>
              <a:buSzPts val="1800"/>
              <a:buChar char="▪"/>
            </a:pPr>
            <a:r>
              <a:rPr b="0" lang="en-US"/>
              <a:t>where DS denotes the distance function from predicted boundary S, after thresholding sθ. </a:t>
            </a:r>
            <a:endParaRPr b="0"/>
          </a:p>
          <a:p>
            <a:pPr indent="-342900" lvl="0" marL="457200" rtl="0" algn="l">
              <a:spcBef>
                <a:spcPts val="0"/>
              </a:spcBef>
              <a:spcAft>
                <a:spcPts val="0"/>
              </a:spcAft>
              <a:buSzPts val="1800"/>
              <a:buChar char="▪"/>
            </a:pPr>
            <a:r>
              <a:rPr b="0" lang="en-US"/>
              <a:t>β is a hyper-parameter, which the authors of Karimi and Salcudean (2019) set to 2 following a grid search.</a:t>
            </a:r>
            <a:endParaRPr b="0"/>
          </a:p>
          <a:p>
            <a:pPr indent="-342900" lvl="0" marL="457200" rtl="0" algn="l">
              <a:spcBef>
                <a:spcPts val="0"/>
              </a:spcBef>
              <a:spcAft>
                <a:spcPts val="0"/>
              </a:spcAft>
              <a:buSzPts val="1800"/>
              <a:buChar char="▪"/>
            </a:pPr>
            <a:r>
              <a:rPr b="0" lang="en-US"/>
              <a:t>The distance needs to be re-computed at each epoch during training, for all the images. </a:t>
            </a:r>
            <a:endParaRPr b="0"/>
          </a:p>
          <a:p>
            <a:pPr indent="-342900" lvl="0" marL="457200" rtl="0" algn="l">
              <a:spcBef>
                <a:spcPts val="0"/>
              </a:spcBef>
              <a:spcAft>
                <a:spcPts val="0"/>
              </a:spcAft>
              <a:buSzPts val="1800"/>
              <a:buChar char="▪"/>
            </a:pPr>
            <a:r>
              <a:rPr b="0" lang="en-US"/>
              <a:t>It also requires to store the whole volume  in memory</a:t>
            </a:r>
            <a:endParaRPr b="0"/>
          </a:p>
          <a:p>
            <a:pPr indent="0" lvl="0" marL="914400" rtl="0" algn="l">
              <a:spcBef>
                <a:spcPts val="360"/>
              </a:spcBef>
              <a:spcAft>
                <a:spcPts val="0"/>
              </a:spcAft>
              <a:buNone/>
            </a:pPr>
            <a:r>
              <a:t/>
            </a:r>
            <a:endParaRPr b="0"/>
          </a:p>
        </p:txBody>
      </p:sp>
      <p:sp>
        <p:nvSpPr>
          <p:cNvPr id="248" name="Google Shape;248;g29ec67527fd_0_64"/>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9" name="Google Shape;249;g29ec67527fd_0_64"/>
          <p:cNvPicPr preferRelativeResize="0"/>
          <p:nvPr/>
        </p:nvPicPr>
        <p:blipFill>
          <a:blip r:embed="rId3">
            <a:alphaModFix/>
          </a:blip>
          <a:stretch>
            <a:fillRect/>
          </a:stretch>
        </p:blipFill>
        <p:spPr>
          <a:xfrm>
            <a:off x="2082425" y="3005388"/>
            <a:ext cx="3733800" cy="466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9594a2e15d_0_437"/>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Selection of </a:t>
            </a:r>
            <a:r>
              <a:rPr lang="en-US"/>
              <a:t>⍺</a:t>
            </a:r>
            <a:endParaRPr/>
          </a:p>
        </p:txBody>
      </p:sp>
      <p:sp>
        <p:nvSpPr>
          <p:cNvPr id="256" name="Google Shape;256;g29594a2e15d_0_437"/>
          <p:cNvSpPr txBox="1"/>
          <p:nvPr>
            <p:ph idx="1" type="body"/>
          </p:nvPr>
        </p:nvSpPr>
        <p:spPr>
          <a:xfrm>
            <a:off x="304800" y="1447800"/>
            <a:ext cx="8777400" cy="50292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1000"/>
              </a:spcBef>
              <a:spcAft>
                <a:spcPts val="0"/>
              </a:spcAft>
              <a:buSzPts val="2500"/>
              <a:buChar char="▪"/>
            </a:pPr>
            <a:r>
              <a:rPr b="0" lang="en-US"/>
              <a:t>Constant </a:t>
            </a:r>
            <a:endParaRPr b="0"/>
          </a:p>
          <a:p>
            <a:pPr indent="-368300" lvl="1" marL="914400" rtl="0" algn="l">
              <a:lnSpc>
                <a:spcPct val="100000"/>
              </a:lnSpc>
              <a:spcBef>
                <a:spcPts val="0"/>
              </a:spcBef>
              <a:spcAft>
                <a:spcPts val="0"/>
              </a:spcAft>
              <a:buSzPts val="2200"/>
              <a:buChar char="–"/>
            </a:pPr>
            <a:r>
              <a:rPr b="0" lang="en-US" sz="2200"/>
              <a:t>use a constant throughout the whole training.</a:t>
            </a:r>
            <a:endParaRPr sz="2200"/>
          </a:p>
          <a:p>
            <a:pPr indent="-387350" lvl="0" marL="457200" rtl="0" algn="l">
              <a:lnSpc>
                <a:spcPct val="100000"/>
              </a:lnSpc>
              <a:spcBef>
                <a:spcPts val="1000"/>
              </a:spcBef>
              <a:spcAft>
                <a:spcPts val="0"/>
              </a:spcAft>
              <a:buSzPts val="2500"/>
              <a:buChar char="▪"/>
            </a:pPr>
            <a:r>
              <a:rPr b="0" lang="en-US"/>
              <a:t>Increase</a:t>
            </a:r>
            <a:endParaRPr b="0"/>
          </a:p>
          <a:p>
            <a:pPr indent="-368300" lvl="1" marL="914400" rtl="0" algn="l">
              <a:lnSpc>
                <a:spcPct val="100000"/>
              </a:lnSpc>
              <a:spcBef>
                <a:spcPts val="0"/>
              </a:spcBef>
              <a:spcAft>
                <a:spcPts val="0"/>
              </a:spcAft>
              <a:buSzPts val="2200"/>
              <a:buChar char="–"/>
            </a:pPr>
            <a:r>
              <a:rPr b="0" lang="en-US" sz="2200"/>
              <a:t>Start with a low </a:t>
            </a:r>
            <a:r>
              <a:rPr lang="en-US" sz="2200"/>
              <a:t>⍺</a:t>
            </a:r>
            <a:r>
              <a:rPr b="0" lang="en-US" sz="2200"/>
              <a:t> and increases at the end of each </a:t>
            </a:r>
            <a:r>
              <a:rPr b="0" lang="en-US" sz="2200"/>
              <a:t>e</a:t>
            </a:r>
            <a:r>
              <a:rPr b="0" lang="en-US" sz="2200"/>
              <a:t>poch. </a:t>
            </a:r>
            <a:endParaRPr b="0" sz="2200"/>
          </a:p>
          <a:p>
            <a:pPr indent="-368300" lvl="1" marL="914400" rtl="0" algn="l">
              <a:lnSpc>
                <a:spcPct val="100000"/>
              </a:lnSpc>
              <a:spcBef>
                <a:spcPts val="0"/>
              </a:spcBef>
              <a:spcAft>
                <a:spcPts val="0"/>
              </a:spcAft>
              <a:buSzPts val="2200"/>
              <a:buChar char="–"/>
            </a:pPr>
            <a:r>
              <a:rPr b="0" lang="en-US" sz="2200"/>
              <a:t>The weight of LR remains constant.</a:t>
            </a:r>
            <a:endParaRPr b="0" sz="2200"/>
          </a:p>
          <a:p>
            <a:pPr indent="-368300" lvl="1" marL="914400" rtl="0" algn="l">
              <a:lnSpc>
                <a:spcPct val="100000"/>
              </a:lnSpc>
              <a:spcBef>
                <a:spcPts val="0"/>
              </a:spcBef>
              <a:spcAft>
                <a:spcPts val="0"/>
              </a:spcAft>
              <a:buSzPts val="2200"/>
              <a:buChar char="–"/>
            </a:pPr>
            <a:r>
              <a:rPr b="0" lang="en-US" sz="2200"/>
              <a:t>At the end , the two losses have the same weight.</a:t>
            </a:r>
            <a:endParaRPr b="0" sz="2200"/>
          </a:p>
          <a:p>
            <a:pPr indent="-387350" lvl="0" marL="457200" rtl="0" algn="l">
              <a:spcBef>
                <a:spcPts val="1000"/>
              </a:spcBef>
              <a:spcAft>
                <a:spcPts val="0"/>
              </a:spcAft>
              <a:buSzPts val="2500"/>
              <a:buChar char="▪"/>
            </a:pPr>
            <a:r>
              <a:rPr b="0" lang="en-US"/>
              <a:t>Rebalance</a:t>
            </a:r>
            <a:endParaRPr b="0"/>
          </a:p>
          <a:p>
            <a:pPr indent="-330200" lvl="1" marL="914400" rtl="0" algn="l">
              <a:spcBef>
                <a:spcPts val="0"/>
              </a:spcBef>
              <a:spcAft>
                <a:spcPts val="0"/>
              </a:spcAft>
              <a:buSzPts val="1600"/>
              <a:buChar char="–"/>
            </a:pPr>
            <a:r>
              <a:rPr lang="en-US" sz="2200"/>
              <a:t>Rewrite the combined loss as (1 − α)LR + αLB</a:t>
            </a:r>
            <a:r>
              <a:rPr lang="en-US" sz="2200"/>
              <a:t>.</a:t>
            </a:r>
            <a:endParaRPr b="0" sz="2200"/>
          </a:p>
          <a:p>
            <a:pPr indent="-368300" lvl="1" marL="914400" rtl="0" algn="l">
              <a:spcBef>
                <a:spcPts val="0"/>
              </a:spcBef>
              <a:spcAft>
                <a:spcPts val="0"/>
              </a:spcAft>
              <a:buSzPts val="2200"/>
              <a:buChar char="–"/>
            </a:pPr>
            <a:r>
              <a:rPr b="0" lang="en-US" sz="2200"/>
              <a:t>Start with a low </a:t>
            </a:r>
            <a:r>
              <a:rPr lang="en-US" sz="2200"/>
              <a:t>⍺ </a:t>
            </a:r>
            <a:r>
              <a:rPr b="0" lang="en-US" sz="2200"/>
              <a:t>and increases it over time.</a:t>
            </a:r>
            <a:endParaRPr b="0" sz="2200"/>
          </a:p>
          <a:p>
            <a:pPr indent="-368300" lvl="1" marL="914400" rtl="0" algn="l">
              <a:spcBef>
                <a:spcPts val="0"/>
              </a:spcBef>
              <a:spcAft>
                <a:spcPts val="0"/>
              </a:spcAft>
              <a:buSzPts val="2200"/>
              <a:buChar char="–"/>
            </a:pPr>
            <a:r>
              <a:rPr b="0" lang="en-US" sz="2200"/>
              <a:t>More importance to the regional loss at the beginning, increase the impact of the boundary loss gradually.</a:t>
            </a:r>
            <a:endParaRPr b="0" sz="2200"/>
          </a:p>
          <a:p>
            <a:pPr indent="-368300" lvl="1" marL="914400" rtl="0" algn="l">
              <a:spcBef>
                <a:spcPts val="0"/>
              </a:spcBef>
              <a:spcAft>
                <a:spcPts val="0"/>
              </a:spcAft>
              <a:buSzPts val="2200"/>
              <a:buChar char="–"/>
            </a:pPr>
            <a:r>
              <a:rPr b="0" lang="en-US" sz="2200"/>
              <a:t>At the end , the two losses have the same weight.</a:t>
            </a:r>
            <a:endParaRPr b="0" sz="2200"/>
          </a:p>
          <a:p>
            <a:pPr indent="-368300" lvl="1" marL="914400" rtl="0" algn="l">
              <a:spcBef>
                <a:spcPts val="0"/>
              </a:spcBef>
              <a:spcAft>
                <a:spcPts val="0"/>
              </a:spcAft>
              <a:buSzPts val="2200"/>
              <a:buChar char="–"/>
            </a:pPr>
            <a:r>
              <a:rPr lang="en-US" sz="2200"/>
              <a:t>Weight for LR never reaches 0.</a:t>
            </a:r>
            <a:endParaRPr sz="2200"/>
          </a:p>
        </p:txBody>
      </p:sp>
      <p:sp>
        <p:nvSpPr>
          <p:cNvPr id="257" name="Google Shape;257;g29594a2e15d_0_43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9594a2e15d_0_42"/>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Evaluation Metrics</a:t>
            </a:r>
            <a:endParaRPr/>
          </a:p>
        </p:txBody>
      </p:sp>
      <p:sp>
        <p:nvSpPr>
          <p:cNvPr id="264" name="Google Shape;264;g29594a2e15d_0_42"/>
          <p:cNvSpPr txBox="1"/>
          <p:nvPr>
            <p:ph idx="1" type="body"/>
          </p:nvPr>
        </p:nvSpPr>
        <p:spPr>
          <a:xfrm>
            <a:off x="218325" y="139592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b="0" lang="en-US"/>
              <a:t>Dice Similarity Coefficient (DSC) </a:t>
            </a:r>
            <a:endParaRPr b="0"/>
          </a:p>
          <a:p>
            <a:pPr indent="-342900" lvl="1" marL="914400" rtl="0" algn="l">
              <a:spcBef>
                <a:spcPts val="360"/>
              </a:spcBef>
              <a:spcAft>
                <a:spcPts val="0"/>
              </a:spcAft>
              <a:buSzPts val="1800"/>
              <a:buChar char="–"/>
            </a:pPr>
            <a:r>
              <a:rPr b="0" lang="en-US"/>
              <a:t>Measures of similarity between two sets of data.</a:t>
            </a:r>
            <a:endParaRPr b="0"/>
          </a:p>
          <a:p>
            <a:pPr indent="-342900" lvl="1" marL="914400" rtl="0" algn="l">
              <a:spcBef>
                <a:spcPts val="360"/>
              </a:spcBef>
              <a:spcAft>
                <a:spcPts val="0"/>
              </a:spcAft>
              <a:buSzPts val="1800"/>
              <a:buChar char="–"/>
            </a:pPr>
            <a:r>
              <a:rPr b="0" lang="en-US"/>
              <a:t>Commonly used in medical image segmentation.</a:t>
            </a:r>
            <a:endParaRPr b="0"/>
          </a:p>
          <a:p>
            <a:pPr indent="-342900" lvl="1" marL="914400" rtl="0" algn="l">
              <a:spcBef>
                <a:spcPts val="360"/>
              </a:spcBef>
              <a:spcAft>
                <a:spcPts val="0"/>
              </a:spcAft>
              <a:buSzPts val="1800"/>
              <a:buChar char="–"/>
            </a:pPr>
            <a:r>
              <a:rPr b="0" lang="en-US"/>
              <a:t>The Dice similarity coefficient (DSC) is a measure of overlap between two sets of data.</a:t>
            </a:r>
            <a:endParaRPr b="0"/>
          </a:p>
          <a:p>
            <a:pPr indent="-342900" lvl="1" marL="914400" rtl="0" algn="l">
              <a:spcBef>
                <a:spcPts val="360"/>
              </a:spcBef>
              <a:spcAft>
                <a:spcPts val="0"/>
              </a:spcAft>
              <a:buSzPts val="1800"/>
              <a:buChar char="–"/>
            </a:pPr>
            <a:r>
              <a:rPr b="0" lang="en-US"/>
              <a:t>The DSC ranges from 0 to 1, where 1 indicates perfect overlap and 0 indicates no overlap.</a:t>
            </a:r>
            <a:endParaRPr b="0"/>
          </a:p>
          <a:p>
            <a:pPr indent="0" lvl="0" marL="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p:txBody>
      </p:sp>
      <p:sp>
        <p:nvSpPr>
          <p:cNvPr id="265" name="Google Shape;265;g29594a2e15d_0_42"/>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9ec67527fd_0_188"/>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400"/>
              <a:buNone/>
            </a:pPr>
            <a:r>
              <a:rPr lang="en-US">
                <a:solidFill>
                  <a:schemeClr val="dk1"/>
                </a:solidFill>
              </a:rPr>
              <a:t>Evaluation Metrics</a:t>
            </a:r>
            <a:endParaRPr/>
          </a:p>
        </p:txBody>
      </p:sp>
      <p:sp>
        <p:nvSpPr>
          <p:cNvPr id="272" name="Google Shape;272;g29ec67527fd_0_188"/>
          <p:cNvSpPr txBox="1"/>
          <p:nvPr>
            <p:ph idx="1" type="body"/>
          </p:nvPr>
        </p:nvSpPr>
        <p:spPr>
          <a:xfrm>
            <a:off x="218325" y="139592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Modified Hausdorff Distance (HD95) </a:t>
            </a:r>
            <a:endParaRPr b="0"/>
          </a:p>
          <a:p>
            <a:pPr indent="-342900" lvl="1" marL="914400" rtl="0" algn="l">
              <a:spcBef>
                <a:spcPts val="360"/>
              </a:spcBef>
              <a:spcAft>
                <a:spcPts val="0"/>
              </a:spcAft>
              <a:buSzPts val="1800"/>
              <a:buChar char="–"/>
            </a:pPr>
            <a:r>
              <a:rPr lang="en-US"/>
              <a:t>Used 95th percentile</a:t>
            </a:r>
            <a:endParaRPr b="0"/>
          </a:p>
          <a:p>
            <a:pPr indent="-342900" lvl="1" marL="914400" rtl="0" algn="l">
              <a:lnSpc>
                <a:spcPct val="100000"/>
              </a:lnSpc>
              <a:spcBef>
                <a:spcPts val="360"/>
              </a:spcBef>
              <a:spcAft>
                <a:spcPts val="0"/>
              </a:spcAft>
              <a:buSzPts val="1800"/>
              <a:buChar char="–"/>
            </a:pPr>
            <a:r>
              <a:rPr b="0" lang="en-US"/>
              <a:t>A measure of the distance between two sets of data.</a:t>
            </a:r>
            <a:endParaRPr b="0"/>
          </a:p>
          <a:p>
            <a:pPr indent="-342900" lvl="1" marL="914400" rtl="0" algn="l">
              <a:lnSpc>
                <a:spcPct val="100000"/>
              </a:lnSpc>
              <a:spcBef>
                <a:spcPts val="360"/>
              </a:spcBef>
              <a:spcAft>
                <a:spcPts val="0"/>
              </a:spcAft>
              <a:buSzPts val="1800"/>
              <a:buChar char="–"/>
            </a:pPr>
            <a:r>
              <a:rPr lang="en-US"/>
              <a:t>Commonly used in medical image segmentation.</a:t>
            </a:r>
            <a:r>
              <a:rPr b="0" lang="en-US"/>
              <a:t> </a:t>
            </a:r>
            <a:endParaRPr b="0"/>
          </a:p>
          <a:p>
            <a:pPr indent="-342900" lvl="1" marL="914400" rtl="0" algn="l">
              <a:lnSpc>
                <a:spcPct val="100000"/>
              </a:lnSpc>
              <a:spcBef>
                <a:spcPts val="360"/>
              </a:spcBef>
              <a:spcAft>
                <a:spcPts val="0"/>
              </a:spcAft>
              <a:buSzPts val="1800"/>
              <a:buChar char="–"/>
            </a:pPr>
            <a:r>
              <a:rPr b="0" lang="en-US"/>
              <a:t>A smaller HD indicates that the two sets are closer together, while a larger HD indicates that the two sets are farther apart.</a:t>
            </a:r>
            <a:endParaRPr b="0"/>
          </a:p>
        </p:txBody>
      </p:sp>
      <p:sp>
        <p:nvSpPr>
          <p:cNvPr id="273" name="Google Shape;273;g29ec67527fd_0_18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952e815471_0_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Introduction</a:t>
            </a:r>
            <a:endParaRPr/>
          </a:p>
        </p:txBody>
      </p:sp>
      <p:sp>
        <p:nvSpPr>
          <p:cNvPr id="127" name="Google Shape;127;g2952e815471_0_0"/>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b="0" lang="en-US"/>
              <a:t>Initial deep learning methods on medical images utilized Dice or cross-entropy loss.</a:t>
            </a:r>
            <a:endParaRPr b="0"/>
          </a:p>
          <a:p>
            <a:pPr indent="-342900" lvl="0" marL="457200" rtl="0" algn="l">
              <a:lnSpc>
                <a:spcPct val="100000"/>
              </a:lnSpc>
              <a:spcBef>
                <a:spcPts val="1000"/>
              </a:spcBef>
              <a:spcAft>
                <a:spcPts val="0"/>
              </a:spcAft>
              <a:buSzPts val="1800"/>
              <a:buChar char="▪"/>
            </a:pPr>
            <a:r>
              <a:rPr b="0" lang="en-US"/>
              <a:t>Based on regional integrals.</a:t>
            </a:r>
            <a:endParaRPr b="0"/>
          </a:p>
          <a:p>
            <a:pPr indent="-342900" lvl="0" marL="457200" rtl="0" algn="l">
              <a:lnSpc>
                <a:spcPct val="100000"/>
              </a:lnSpc>
              <a:spcBef>
                <a:spcPts val="1000"/>
              </a:spcBef>
              <a:spcAft>
                <a:spcPts val="0"/>
              </a:spcAft>
              <a:buSzPts val="1800"/>
              <a:buChar char="▪"/>
            </a:pPr>
            <a:r>
              <a:rPr b="0" lang="en-US"/>
              <a:t>Difficulty for highly unbalanced segmentations.</a:t>
            </a:r>
            <a:endParaRPr b="0"/>
          </a:p>
          <a:p>
            <a:pPr indent="-342900" lvl="1" marL="914400" rtl="0" algn="l">
              <a:lnSpc>
                <a:spcPct val="100000"/>
              </a:lnSpc>
              <a:spcBef>
                <a:spcPts val="1000"/>
              </a:spcBef>
              <a:spcAft>
                <a:spcPts val="1000"/>
              </a:spcAft>
              <a:buSzPts val="1800"/>
              <a:buChar char="–"/>
            </a:pPr>
            <a:r>
              <a:rPr lang="en-US"/>
              <a:t>For example, when size of foreground region is significantly smaller than the background.</a:t>
            </a:r>
            <a:endParaRPr/>
          </a:p>
        </p:txBody>
      </p:sp>
      <p:sp>
        <p:nvSpPr>
          <p:cNvPr id="128" name="Google Shape;128;g2952e815471_0_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9594a2e15d_0_78"/>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Quantitative Results </a:t>
            </a:r>
            <a:endParaRPr/>
          </a:p>
        </p:txBody>
      </p:sp>
      <p:sp>
        <p:nvSpPr>
          <p:cNvPr id="280" name="Google Shape;280;g29594a2e15d_0_78"/>
          <p:cNvSpPr txBox="1"/>
          <p:nvPr>
            <p:ph idx="1" type="body"/>
          </p:nvPr>
        </p:nvSpPr>
        <p:spPr>
          <a:xfrm>
            <a:off x="410088" y="1333500"/>
            <a:ext cx="8534400" cy="50292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rPr b="0" lang="en-US"/>
              <a:t> </a:t>
            </a:r>
            <a:endParaRPr b="0"/>
          </a:p>
        </p:txBody>
      </p:sp>
      <p:sp>
        <p:nvSpPr>
          <p:cNvPr id="281" name="Google Shape;281;g29594a2e15d_0_7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282" name="Google Shape;282;g29594a2e15d_0_78"/>
          <p:cNvGraphicFramePr/>
          <p:nvPr/>
        </p:nvGraphicFramePr>
        <p:xfrm>
          <a:off x="644425" y="1470900"/>
          <a:ext cx="3000000" cy="3000000"/>
        </p:xfrm>
        <a:graphic>
          <a:graphicData uri="http://schemas.openxmlformats.org/drawingml/2006/table">
            <a:tbl>
              <a:tblPr>
                <a:noFill/>
                <a:tableStyleId>{FBF66680-D2B9-4493-802D-F0BF6F8C5D68}</a:tableStyleId>
              </a:tblPr>
              <a:tblGrid>
                <a:gridCol w="2552325"/>
                <a:gridCol w="1358900"/>
                <a:gridCol w="1402125"/>
                <a:gridCol w="1367550"/>
                <a:gridCol w="1384825"/>
              </a:tblGrid>
              <a:tr h="381000">
                <a:tc rowSpan="2">
                  <a:txBody>
                    <a:bodyPr/>
                    <a:lstStyle/>
                    <a:p>
                      <a:pPr indent="0" lvl="0" marL="0" rtl="0" algn="ctr">
                        <a:spcBef>
                          <a:spcPts val="0"/>
                        </a:spcBef>
                        <a:spcAft>
                          <a:spcPts val="0"/>
                        </a:spcAft>
                        <a:buNone/>
                      </a:pPr>
                      <a:r>
                        <a:rPr b="1" lang="en-US"/>
                        <a:t>Loss</a:t>
                      </a:r>
                      <a:endParaRPr b="1"/>
                    </a:p>
                  </a:txBody>
                  <a:tcPr marT="91425" marB="91425" marR="91425" marL="91425">
                    <a:solidFill>
                      <a:srgbClr val="CFE2F3"/>
                    </a:solidFill>
                  </a:tcPr>
                </a:tc>
                <a:tc gridSpan="2">
                  <a:txBody>
                    <a:bodyPr/>
                    <a:lstStyle/>
                    <a:p>
                      <a:pPr indent="0" lvl="0" marL="0" rtl="0" algn="ctr">
                        <a:spcBef>
                          <a:spcPts val="0"/>
                        </a:spcBef>
                        <a:spcAft>
                          <a:spcPts val="0"/>
                        </a:spcAft>
                        <a:buNone/>
                      </a:pPr>
                      <a:r>
                        <a:rPr b="1" lang="en-US"/>
                        <a:t>ISLES</a:t>
                      </a:r>
                      <a:endParaRPr b="1"/>
                    </a:p>
                  </a:txBody>
                  <a:tcPr marT="91425" marB="91425" marR="91425" marL="91425">
                    <a:solidFill>
                      <a:srgbClr val="CFE2F3"/>
                    </a:solidFill>
                  </a:tcPr>
                </a:tc>
                <a:tc hMerge="1"/>
                <a:tc gridSpan="2">
                  <a:txBody>
                    <a:bodyPr/>
                    <a:lstStyle/>
                    <a:p>
                      <a:pPr indent="0" lvl="0" marL="0" rtl="0" algn="ctr">
                        <a:spcBef>
                          <a:spcPts val="0"/>
                        </a:spcBef>
                        <a:spcAft>
                          <a:spcPts val="0"/>
                        </a:spcAft>
                        <a:buNone/>
                      </a:pPr>
                      <a:r>
                        <a:rPr b="1" lang="en-US"/>
                        <a:t>WMH</a:t>
                      </a:r>
                      <a:endParaRPr b="1"/>
                    </a:p>
                  </a:txBody>
                  <a:tcPr marT="91425" marB="91425" marR="91425" marL="91425">
                    <a:solidFill>
                      <a:srgbClr val="CFE2F3"/>
                    </a:solidFill>
                  </a:tcPr>
                </a:tc>
                <a:tc hMerge="1"/>
              </a:tr>
              <a:tr h="381000">
                <a:tc vMerge="1"/>
                <a:tc>
                  <a:txBody>
                    <a:bodyPr/>
                    <a:lstStyle/>
                    <a:p>
                      <a:pPr indent="0" lvl="0" marL="0" rtl="0" algn="ctr">
                        <a:spcBef>
                          <a:spcPts val="0"/>
                        </a:spcBef>
                        <a:spcAft>
                          <a:spcPts val="0"/>
                        </a:spcAft>
                        <a:buNone/>
                      </a:pPr>
                      <a:r>
                        <a:rPr b="1" lang="en-US"/>
                        <a:t>DSC</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US"/>
                        <a:t>HD95(mm)</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US"/>
                        <a:t>DSC</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US"/>
                        <a:t>HD95(mm)</a:t>
                      </a:r>
                      <a:endParaRPr b="1"/>
                    </a:p>
                  </a:txBody>
                  <a:tcPr marT="91425" marB="91425" marR="91425" marL="91425">
                    <a:solidFill>
                      <a:srgbClr val="CFE2F3"/>
                    </a:solidFill>
                  </a:tcPr>
                </a:tc>
              </a:tr>
              <a:tr h="381000">
                <a:tc>
                  <a:txBody>
                    <a:bodyPr/>
                    <a:lstStyle/>
                    <a:p>
                      <a:pPr indent="0" lvl="0" marL="0" rtl="0" algn="l">
                        <a:spcBef>
                          <a:spcPts val="0"/>
                        </a:spcBef>
                        <a:spcAft>
                          <a:spcPts val="0"/>
                        </a:spcAft>
                        <a:buNone/>
                      </a:pPr>
                      <a:r>
                        <a:rPr lang="en-US"/>
                        <a:t>L</a:t>
                      </a:r>
                      <a:r>
                        <a:rPr baseline="-25000" lang="en-US"/>
                        <a:t>B</a:t>
                      </a:r>
                      <a:endParaRPr baseline="-25000"/>
                    </a:p>
                  </a:txBody>
                  <a:tcPr marT="91425" marB="91425" marR="91425" marL="91425"/>
                </a:tc>
                <a:tc>
                  <a:txBody>
                    <a:bodyPr/>
                    <a:lstStyle/>
                    <a:p>
                      <a:pPr indent="0" lvl="0" marL="0" rtl="0" algn="l">
                        <a:spcBef>
                          <a:spcPts val="0"/>
                        </a:spcBef>
                        <a:spcAft>
                          <a:spcPts val="0"/>
                        </a:spcAft>
                        <a:buNone/>
                      </a:pPr>
                      <a:r>
                        <a:rPr lang="en-US"/>
                        <a:t>NA</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tc>
              </a:tr>
              <a:tr h="381000">
                <a:tc>
                  <a:txBody>
                    <a:bodyPr/>
                    <a:lstStyle/>
                    <a:p>
                      <a:pPr indent="0" lvl="0" marL="0" rtl="0" algn="l">
                        <a:spcBef>
                          <a:spcPts val="0"/>
                        </a:spcBef>
                        <a:spcAft>
                          <a:spcPts val="0"/>
                        </a:spcAft>
                        <a:buNone/>
                      </a:pPr>
                      <a:r>
                        <a:rPr lang="en-US"/>
                        <a:t>L</a:t>
                      </a:r>
                      <a:r>
                        <a:rPr baseline="-25000" lang="en-US"/>
                        <a:t>HD</a:t>
                      </a:r>
                      <a:endParaRPr baseline="-25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tc>
                <a:tc>
                  <a:txBody>
                    <a:bodyPr/>
                    <a:lstStyle/>
                    <a:p>
                      <a:pPr indent="0" lvl="0" marL="0" rtl="0" algn="l">
                        <a:spcBef>
                          <a:spcPts val="0"/>
                        </a:spcBef>
                        <a:spcAft>
                          <a:spcPts val="0"/>
                        </a:spcAft>
                        <a:buNone/>
                      </a:pPr>
                      <a:r>
                        <a:rPr lang="en-US"/>
                        <a:t>0.638 (NA)</a:t>
                      </a:r>
                      <a:endParaRPr/>
                    </a:p>
                  </a:txBody>
                  <a:tcPr marT="91425" marB="91425" marR="91425" marL="91425"/>
                </a:tc>
                <a:tc>
                  <a:txBody>
                    <a:bodyPr/>
                    <a:lstStyle/>
                    <a:p>
                      <a:pPr indent="0" lvl="0" marL="0" rtl="0" algn="l">
                        <a:spcBef>
                          <a:spcPts val="0"/>
                        </a:spcBef>
                        <a:spcAft>
                          <a:spcPts val="0"/>
                        </a:spcAft>
                        <a:buNone/>
                      </a:pPr>
                      <a:r>
                        <a:rPr lang="en-US"/>
                        <a:t>4.578 (NA)</a:t>
                      </a:r>
                      <a:endParaRPr/>
                    </a:p>
                  </a:txBody>
                  <a:tcPr marT="91425" marB="91425" marR="91425" marL="91425"/>
                </a:tc>
              </a:tr>
              <a:tr h="381000">
                <a:tc>
                  <a:txBody>
                    <a:bodyPr/>
                    <a:lstStyle/>
                    <a:p>
                      <a:pPr indent="0" lvl="0" marL="0" rtl="0" algn="l">
                        <a:spcBef>
                          <a:spcPts val="0"/>
                        </a:spcBef>
                        <a:spcAft>
                          <a:spcPts val="0"/>
                        </a:spcAft>
                        <a:buNone/>
                      </a:pPr>
                      <a:r>
                        <a:rPr lang="en-US"/>
                        <a:t>GDL</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0.511 (0.016)</a:t>
                      </a:r>
                      <a:endParaRPr/>
                    </a:p>
                  </a:txBody>
                  <a:tcPr marT="91425" marB="91425" marR="91425" marL="91425"/>
                </a:tc>
                <a:tc>
                  <a:txBody>
                    <a:bodyPr/>
                    <a:lstStyle/>
                    <a:p>
                      <a:pPr indent="0" lvl="0" marL="0" rtl="0" algn="l">
                        <a:spcBef>
                          <a:spcPts val="0"/>
                        </a:spcBef>
                        <a:spcAft>
                          <a:spcPts val="0"/>
                        </a:spcAft>
                        <a:buNone/>
                      </a:pPr>
                      <a:r>
                        <a:rPr lang="en-US"/>
                        <a:t>5.320 (1.742)</a:t>
                      </a:r>
                      <a:endParaRPr/>
                    </a:p>
                  </a:txBody>
                  <a:tcPr marT="91425" marB="91425" marR="91425" marL="91425"/>
                </a:tc>
                <a:tc>
                  <a:txBody>
                    <a:bodyPr/>
                    <a:lstStyle/>
                    <a:p>
                      <a:pPr indent="0" lvl="0" marL="0" rtl="0" algn="l">
                        <a:spcBef>
                          <a:spcPts val="0"/>
                        </a:spcBef>
                        <a:spcAft>
                          <a:spcPts val="0"/>
                        </a:spcAft>
                        <a:buNone/>
                      </a:pPr>
                      <a:r>
                        <a:rPr lang="en-US"/>
                        <a:t>0.768 (0.051)</a:t>
                      </a:r>
                      <a:endParaRPr/>
                    </a:p>
                  </a:txBody>
                  <a:tcPr marT="91425" marB="91425" marR="91425" marL="91425"/>
                </a:tc>
                <a:tc>
                  <a:txBody>
                    <a:bodyPr/>
                    <a:lstStyle/>
                    <a:p>
                      <a:pPr indent="0" lvl="0" marL="0" rtl="0" algn="l">
                        <a:spcBef>
                          <a:spcPts val="0"/>
                        </a:spcBef>
                        <a:spcAft>
                          <a:spcPts val="0"/>
                        </a:spcAft>
                        <a:buNone/>
                      </a:pPr>
                      <a:r>
                        <a:rPr lang="en-US"/>
                        <a:t>3.634 (2.570)</a:t>
                      </a:r>
                      <a:endParaRPr/>
                    </a:p>
                  </a:txBody>
                  <a:tcPr marT="91425" marB="91425" marR="91425" marL="91425"/>
                </a:tc>
              </a:tr>
              <a:tr h="381000">
                <a:tc>
                  <a:txBody>
                    <a:bodyPr/>
                    <a:lstStyle/>
                    <a:p>
                      <a:pPr indent="0" lvl="0" marL="0" rtl="0" algn="l">
                        <a:spcBef>
                          <a:spcPts val="0"/>
                        </a:spcBef>
                        <a:spcAft>
                          <a:spcPts val="0"/>
                        </a:spcAft>
                        <a:buNone/>
                      </a:pPr>
                      <a:r>
                        <a:rPr lang="en-US">
                          <a:solidFill>
                            <a:schemeClr val="dk1"/>
                          </a:solidFill>
                        </a:rPr>
                        <a:t>GDL + </a:t>
                      </a:r>
                      <a:r>
                        <a:rPr lang="en-US"/>
                        <a:t>L</a:t>
                      </a:r>
                      <a:r>
                        <a:rPr baseline="-25000" lang="en-US"/>
                        <a:t>B</a:t>
                      </a:r>
                      <a:r>
                        <a:rPr lang="en-US"/>
                        <a:t>(2D)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0.644 (0.026)</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4.795 (3.712)</a:t>
                      </a:r>
                      <a:endParaRPr/>
                    </a:p>
                  </a:txBody>
                  <a:tcPr marT="91425" marB="91425" marR="91425" marL="91425"/>
                </a:tc>
                <a:tc>
                  <a:txBody>
                    <a:bodyPr/>
                    <a:lstStyle/>
                    <a:p>
                      <a:pPr indent="0" lvl="0" marL="0" rtl="0" algn="l">
                        <a:spcBef>
                          <a:spcPts val="0"/>
                        </a:spcBef>
                        <a:spcAft>
                          <a:spcPts val="0"/>
                        </a:spcAft>
                        <a:buNone/>
                      </a:pPr>
                      <a:r>
                        <a:rPr lang="en-US"/>
                        <a:t>0.793 (0.006)</a:t>
                      </a:r>
                      <a:endParaRPr/>
                    </a:p>
                  </a:txBody>
                  <a:tcPr marT="91425" marB="91425" marR="91425" marL="91425"/>
                </a:tc>
                <a:tc>
                  <a:txBody>
                    <a:bodyPr/>
                    <a:lstStyle/>
                    <a:p>
                      <a:pPr indent="0" lvl="0" marL="0" rtl="0" algn="l">
                        <a:spcBef>
                          <a:spcPts val="0"/>
                        </a:spcBef>
                        <a:spcAft>
                          <a:spcPts val="0"/>
                        </a:spcAft>
                        <a:buNone/>
                      </a:pPr>
                      <a:r>
                        <a:rPr lang="en-US"/>
                        <a:t>2.039 (1.834)</a:t>
                      </a:r>
                      <a:endParaRPr/>
                    </a:p>
                  </a:txBody>
                  <a:tcPr marT="91425" marB="91425" marR="91425" marL="91425"/>
                </a:tc>
              </a:tr>
              <a:tr h="381000">
                <a:tc>
                  <a:txBody>
                    <a:bodyPr/>
                    <a:lstStyle/>
                    <a:p>
                      <a:pPr indent="0" lvl="0" marL="0" rtl="0" algn="l">
                        <a:spcBef>
                          <a:spcPts val="0"/>
                        </a:spcBef>
                        <a:spcAft>
                          <a:spcPts val="0"/>
                        </a:spcAft>
                        <a:buNone/>
                      </a:pPr>
                      <a:r>
                        <a:rPr lang="en-US">
                          <a:solidFill>
                            <a:schemeClr val="dk1"/>
                          </a:solidFill>
                        </a:rPr>
                        <a:t>GDL +</a:t>
                      </a:r>
                      <a:r>
                        <a:rPr lang="en-US">
                          <a:solidFill>
                            <a:schemeClr val="dk1"/>
                          </a:solidFill>
                        </a:rPr>
                        <a:t> L</a:t>
                      </a:r>
                      <a:r>
                        <a:rPr baseline="-25000" lang="en-US">
                          <a:solidFill>
                            <a:schemeClr val="dk1"/>
                          </a:solidFill>
                        </a:rPr>
                        <a:t>B</a:t>
                      </a:r>
                      <a:r>
                        <a:rPr lang="en-US">
                          <a:solidFill>
                            <a:schemeClr val="dk1"/>
                          </a:solidFill>
                        </a:rPr>
                        <a:t>(3D)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a:t>0.659 (0.001)</a:t>
                      </a:r>
                      <a:endParaRPr b="1"/>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2.725 (2.196)</a:t>
                      </a:r>
                      <a:endParaRPr/>
                    </a:p>
                  </a:txBody>
                  <a:tcPr marT="91425" marB="91425" marR="91425" marL="91425"/>
                </a:tc>
                <a:tc>
                  <a:txBody>
                    <a:bodyPr/>
                    <a:lstStyle/>
                    <a:p>
                      <a:pPr indent="0" lvl="0" marL="0" rtl="0" algn="l">
                        <a:spcBef>
                          <a:spcPts val="0"/>
                        </a:spcBef>
                        <a:spcAft>
                          <a:spcPts val="0"/>
                        </a:spcAft>
                        <a:buNone/>
                      </a:pPr>
                      <a:r>
                        <a:rPr b="1" lang="en-US"/>
                        <a:t>0.818 (0.003)</a:t>
                      </a:r>
                      <a:endParaRPr b="1"/>
                    </a:p>
                  </a:txBody>
                  <a:tcPr marT="91425" marB="91425" marR="91425" marL="91425"/>
                </a:tc>
                <a:tc>
                  <a:txBody>
                    <a:bodyPr/>
                    <a:lstStyle/>
                    <a:p>
                      <a:pPr indent="0" lvl="0" marL="0" rtl="0" algn="l">
                        <a:spcBef>
                          <a:spcPts val="0"/>
                        </a:spcBef>
                        <a:spcAft>
                          <a:spcPts val="0"/>
                        </a:spcAft>
                        <a:buNone/>
                      </a:pPr>
                      <a:r>
                        <a:rPr b="1" lang="en-US"/>
                        <a:t>1.702 (1.982)</a:t>
                      </a:r>
                      <a:endParaRPr b="1"/>
                    </a:p>
                  </a:txBody>
                  <a:tcPr marT="91425" marB="91425" marR="91425" marL="91425"/>
                </a:tc>
              </a:tr>
              <a:tr h="381000">
                <a:tc>
                  <a:txBody>
                    <a:bodyPr/>
                    <a:lstStyle/>
                    <a:p>
                      <a:pPr indent="0" lvl="0" marL="0" rtl="0" algn="l">
                        <a:spcBef>
                          <a:spcPts val="0"/>
                        </a:spcBef>
                        <a:spcAft>
                          <a:spcPts val="0"/>
                        </a:spcAft>
                        <a:buNone/>
                      </a:pPr>
                      <a:r>
                        <a:rPr lang="en-US">
                          <a:solidFill>
                            <a:schemeClr val="dk1"/>
                          </a:solidFill>
                        </a:rPr>
                        <a:t>GDL +</a:t>
                      </a:r>
                      <a:r>
                        <a:rPr lang="en-US">
                          <a:solidFill>
                            <a:schemeClr val="dk1"/>
                          </a:solidFill>
                        </a:rPr>
                        <a:t> L</a:t>
                      </a:r>
                      <a:r>
                        <a:rPr baseline="-25000" lang="en-US">
                          <a:solidFill>
                            <a:schemeClr val="dk1"/>
                          </a:solidFill>
                        </a:rPr>
                        <a:t>HD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0.582 (0.015)</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4.126 (1.634)</a:t>
                      </a:r>
                      <a:endParaRPr/>
                    </a:p>
                  </a:txBody>
                  <a:tcPr marT="91425" marB="91425" marR="91425" marL="91425"/>
                </a:tc>
                <a:tc>
                  <a:txBody>
                    <a:bodyPr/>
                    <a:lstStyle/>
                    <a:p>
                      <a:pPr indent="0" lvl="0" marL="0" rtl="0" algn="l">
                        <a:spcBef>
                          <a:spcPts val="0"/>
                        </a:spcBef>
                        <a:spcAft>
                          <a:spcPts val="0"/>
                        </a:spcAft>
                        <a:buNone/>
                      </a:pPr>
                      <a:r>
                        <a:rPr lang="en-US"/>
                        <a:t>0.805 (0.015)</a:t>
                      </a:r>
                      <a:endParaRPr/>
                    </a:p>
                  </a:txBody>
                  <a:tcPr marT="91425" marB="91425" marR="91425" marL="91425"/>
                </a:tc>
                <a:tc>
                  <a:txBody>
                    <a:bodyPr/>
                    <a:lstStyle/>
                    <a:p>
                      <a:pPr indent="0" lvl="0" marL="0" rtl="0" algn="l">
                        <a:spcBef>
                          <a:spcPts val="0"/>
                        </a:spcBef>
                        <a:spcAft>
                          <a:spcPts val="0"/>
                        </a:spcAft>
                        <a:buNone/>
                      </a:pPr>
                      <a:r>
                        <a:rPr lang="en-US"/>
                        <a:t>2.151 (2.100)</a:t>
                      </a:r>
                      <a:endParaRPr/>
                    </a:p>
                  </a:txBody>
                  <a:tcPr marT="91425" marB="91425" marR="91425" marL="91425"/>
                </a:tc>
              </a:tr>
              <a:tr h="381000">
                <a:tc>
                  <a:txBody>
                    <a:bodyPr/>
                    <a:lstStyle/>
                    <a:p>
                      <a:pPr indent="0" lvl="0" marL="0" rtl="0" algn="l">
                        <a:spcBef>
                          <a:spcPts val="0"/>
                        </a:spcBef>
                        <a:spcAft>
                          <a:spcPts val="0"/>
                        </a:spcAft>
                        <a:buNone/>
                      </a:pPr>
                      <a:r>
                        <a:rPr lang="en-US"/>
                        <a:t>UNet cross-entropy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0.608 (0.025)</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4.572 (0.675)</a:t>
                      </a:r>
                      <a:endParaRPr/>
                    </a:p>
                  </a:txBody>
                  <a:tcPr marT="91425" marB="91425" marR="91425" marL="91425"/>
                </a:tc>
                <a:tc>
                  <a:txBody>
                    <a:bodyPr/>
                    <a:lstStyle/>
                    <a:p>
                      <a:pPr indent="0" lvl="0" marL="0" rtl="0" algn="l">
                        <a:spcBef>
                          <a:spcPts val="0"/>
                        </a:spcBef>
                        <a:spcAft>
                          <a:spcPts val="0"/>
                        </a:spcAft>
                        <a:buNone/>
                      </a:pPr>
                      <a:r>
                        <a:rPr lang="en-US"/>
                        <a:t>0.757 (0.015)</a:t>
                      </a:r>
                      <a:endParaRPr/>
                    </a:p>
                  </a:txBody>
                  <a:tcPr marT="91425" marB="91425" marR="91425" marL="91425"/>
                </a:tc>
                <a:tc>
                  <a:txBody>
                    <a:bodyPr/>
                    <a:lstStyle/>
                    <a:p>
                      <a:pPr indent="0" lvl="0" marL="0" rtl="0" algn="l">
                        <a:spcBef>
                          <a:spcPts val="0"/>
                        </a:spcBef>
                        <a:spcAft>
                          <a:spcPts val="0"/>
                        </a:spcAft>
                        <a:buNone/>
                      </a:pPr>
                      <a:r>
                        <a:rPr lang="en-US"/>
                        <a:t>4.355 (3.388)</a:t>
                      </a:r>
                      <a:endParaRPr/>
                    </a:p>
                  </a:txBody>
                  <a:tcPr marT="91425" marB="91425" marR="91425" marL="91425"/>
                </a:tc>
              </a:tr>
              <a:tr h="381000">
                <a:tc>
                  <a:txBody>
                    <a:bodyPr/>
                    <a:lstStyle/>
                    <a:p>
                      <a:pPr indent="0" lvl="0" marL="0" rtl="0" algn="l">
                        <a:spcBef>
                          <a:spcPts val="0"/>
                        </a:spcBef>
                        <a:spcAft>
                          <a:spcPts val="0"/>
                        </a:spcAft>
                        <a:buNone/>
                      </a:pPr>
                      <a:r>
                        <a:rPr lang="en-US">
                          <a:solidFill>
                            <a:schemeClr val="dk1"/>
                          </a:solidFill>
                        </a:rPr>
                        <a:t>UNet cross-entropy +  L</a:t>
                      </a:r>
                      <a:r>
                        <a:rPr baseline="-25000" lang="en-US">
                          <a:solidFill>
                            <a:schemeClr val="dk1"/>
                          </a:solidFill>
                        </a:rPr>
                        <a:t>B</a:t>
                      </a:r>
                      <a:r>
                        <a:rPr lang="en-US">
                          <a:solidFill>
                            <a:schemeClr val="dk1"/>
                          </a:solidFill>
                        </a:rPr>
                        <a:t>(2D)</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a:t>0.631 (0.016)</a:t>
                      </a:r>
                      <a:endParaRPr/>
                    </a:p>
                  </a:txBody>
                  <a:tcPr marT="91425" marB="91425" marR="91425" marL="91425"/>
                </a:tc>
                <a:tc>
                  <a:txBody>
                    <a:bodyPr/>
                    <a:lstStyle/>
                    <a:p>
                      <a:pPr indent="0" lvl="0" marL="0" rtl="0" algn="l">
                        <a:spcBef>
                          <a:spcPts val="0"/>
                        </a:spcBef>
                        <a:spcAft>
                          <a:spcPts val="0"/>
                        </a:spcAft>
                        <a:buNone/>
                      </a:pPr>
                      <a:r>
                        <a:rPr lang="en-US"/>
                        <a:t>5.961 (2.291)</a:t>
                      </a:r>
                      <a:endParaRPr/>
                    </a:p>
                  </a:txBody>
                  <a:tcPr marT="91425" marB="91425" marR="91425" marL="91425"/>
                </a:tc>
                <a:tc>
                  <a:txBody>
                    <a:bodyPr/>
                    <a:lstStyle/>
                    <a:p>
                      <a:pPr indent="0" lvl="0" marL="0" rtl="0" algn="l">
                        <a:spcBef>
                          <a:spcPts val="0"/>
                        </a:spcBef>
                        <a:spcAft>
                          <a:spcPts val="0"/>
                        </a:spcAft>
                        <a:buNone/>
                      </a:pPr>
                      <a:r>
                        <a:rPr lang="en-US"/>
                        <a:t>0.756 (0.022)</a:t>
                      </a:r>
                      <a:endParaRPr/>
                    </a:p>
                  </a:txBody>
                  <a:tcPr marT="91425" marB="91425" marR="91425" marL="91425"/>
                </a:tc>
                <a:tc>
                  <a:txBody>
                    <a:bodyPr/>
                    <a:lstStyle/>
                    <a:p>
                      <a:pPr indent="0" lvl="0" marL="0" rtl="0" algn="l">
                        <a:spcBef>
                          <a:spcPts val="0"/>
                        </a:spcBef>
                        <a:spcAft>
                          <a:spcPts val="0"/>
                        </a:spcAft>
                        <a:buNone/>
                      </a:pPr>
                      <a:r>
                        <a:rPr lang="en-US"/>
                        <a:t>2.887 (2.629)</a:t>
                      </a:r>
                      <a:endParaRPr/>
                    </a:p>
                  </a:txBody>
                  <a:tcPr marT="91425" marB="91425" marR="91425" marL="91425"/>
                </a:tc>
              </a:tr>
              <a:tr h="381000">
                <a:tc>
                  <a:txBody>
                    <a:bodyPr/>
                    <a:lstStyle/>
                    <a:p>
                      <a:pPr indent="0" lvl="0" marL="0" rtl="0" algn="l">
                        <a:spcBef>
                          <a:spcPts val="0"/>
                        </a:spcBef>
                        <a:spcAft>
                          <a:spcPts val="0"/>
                        </a:spcAft>
                        <a:buNone/>
                      </a:pPr>
                      <a:r>
                        <a:rPr lang="en-US"/>
                        <a:t>Focal Loss</a:t>
                      </a:r>
                      <a:endParaRPr/>
                    </a:p>
                  </a:txBody>
                  <a:tcPr marT="91425" marB="91425" marR="91425" marL="91425"/>
                </a:tc>
                <a:tc>
                  <a:txBody>
                    <a:bodyPr/>
                    <a:lstStyle/>
                    <a:p>
                      <a:pPr indent="0" lvl="0" marL="0" rtl="0" algn="l">
                        <a:spcBef>
                          <a:spcPts val="0"/>
                        </a:spcBef>
                        <a:spcAft>
                          <a:spcPts val="0"/>
                        </a:spcAft>
                        <a:buNone/>
                      </a:pPr>
                      <a:r>
                        <a:rPr lang="en-US"/>
                        <a:t>0.631 (0.046)</a:t>
                      </a:r>
                      <a:endParaRPr/>
                    </a:p>
                  </a:txBody>
                  <a:tcPr marT="91425" marB="91425" marR="91425" marL="91425"/>
                </a:tc>
                <a:tc>
                  <a:txBody>
                    <a:bodyPr/>
                    <a:lstStyle/>
                    <a:p>
                      <a:pPr indent="0" lvl="0" marL="0" rtl="0" algn="l">
                        <a:spcBef>
                          <a:spcPts val="0"/>
                        </a:spcBef>
                        <a:spcAft>
                          <a:spcPts val="0"/>
                        </a:spcAft>
                        <a:buNone/>
                      </a:pPr>
                      <a:r>
                        <a:rPr lang="en-US"/>
                        <a:t>4.989 (2.775)</a:t>
                      </a:r>
                      <a:endParaRPr/>
                    </a:p>
                  </a:txBody>
                  <a:tcPr marT="91425" marB="91425" marR="91425" marL="91425"/>
                </a:tc>
                <a:tc>
                  <a:txBody>
                    <a:bodyPr/>
                    <a:lstStyle/>
                    <a:p>
                      <a:pPr indent="0" lvl="0" marL="0" rtl="0" algn="l">
                        <a:spcBef>
                          <a:spcPts val="0"/>
                        </a:spcBef>
                        <a:spcAft>
                          <a:spcPts val="0"/>
                        </a:spcAft>
                        <a:buNone/>
                      </a:pPr>
                      <a:r>
                        <a:rPr lang="en-US"/>
                        <a:t>0.808 (0.026)</a:t>
                      </a:r>
                      <a:endParaRPr/>
                    </a:p>
                  </a:txBody>
                  <a:tcPr marT="91425" marB="91425" marR="91425" marL="91425"/>
                </a:tc>
                <a:tc>
                  <a:txBody>
                    <a:bodyPr/>
                    <a:lstStyle/>
                    <a:p>
                      <a:pPr indent="0" lvl="0" marL="0" rtl="0" algn="l">
                        <a:spcBef>
                          <a:spcPts val="0"/>
                        </a:spcBef>
                        <a:spcAft>
                          <a:spcPts val="0"/>
                        </a:spcAft>
                        <a:buNone/>
                      </a:pPr>
                      <a:r>
                        <a:rPr lang="en-US"/>
                        <a:t>1.816 (1.370)</a:t>
                      </a:r>
                      <a:endParaRPr/>
                    </a:p>
                  </a:txBody>
                  <a:tcPr marT="91425" marB="91425" marR="91425" marL="91425"/>
                </a:tc>
              </a:tr>
              <a:tr h="381000">
                <a:tc>
                  <a:txBody>
                    <a:bodyPr/>
                    <a:lstStyle/>
                    <a:p>
                      <a:pPr indent="0" lvl="0" marL="0" rtl="0" algn="l">
                        <a:spcBef>
                          <a:spcPts val="0"/>
                        </a:spcBef>
                        <a:spcAft>
                          <a:spcPts val="0"/>
                        </a:spcAft>
                        <a:buNone/>
                      </a:pPr>
                      <a:r>
                        <a:rPr lang="en-US">
                          <a:solidFill>
                            <a:schemeClr val="dk1"/>
                          </a:solidFill>
                        </a:rPr>
                        <a:t>Focal Loss + L</a:t>
                      </a:r>
                      <a:r>
                        <a:rPr baseline="-25000" lang="en-US">
                          <a:solidFill>
                            <a:schemeClr val="dk1"/>
                          </a:solidFill>
                        </a:rPr>
                        <a:t>B</a:t>
                      </a:r>
                      <a:r>
                        <a:rPr lang="en-US">
                          <a:solidFill>
                            <a:schemeClr val="dk1"/>
                          </a:solidFill>
                        </a:rPr>
                        <a:t>(2D)</a:t>
                      </a:r>
                      <a:endParaRPr/>
                    </a:p>
                  </a:txBody>
                  <a:tcPr marT="91425" marB="91425" marR="91425" marL="91425"/>
                </a:tc>
                <a:tc>
                  <a:txBody>
                    <a:bodyPr/>
                    <a:lstStyle/>
                    <a:p>
                      <a:pPr indent="0" lvl="0" marL="0" rtl="0" algn="l">
                        <a:spcBef>
                          <a:spcPts val="0"/>
                        </a:spcBef>
                        <a:spcAft>
                          <a:spcPts val="0"/>
                        </a:spcAft>
                        <a:buNone/>
                      </a:pPr>
                      <a:r>
                        <a:rPr lang="en-US"/>
                        <a:t>0.650 (0.019)</a:t>
                      </a:r>
                      <a:endParaRPr/>
                    </a:p>
                  </a:txBody>
                  <a:tcPr marT="91425" marB="91425" marR="91425" marL="91425"/>
                </a:tc>
                <a:tc>
                  <a:txBody>
                    <a:bodyPr/>
                    <a:lstStyle/>
                    <a:p>
                      <a:pPr indent="0" lvl="0" marL="0" rtl="0" algn="l">
                        <a:spcBef>
                          <a:spcPts val="0"/>
                        </a:spcBef>
                        <a:spcAft>
                          <a:spcPts val="0"/>
                        </a:spcAft>
                        <a:buNone/>
                      </a:pPr>
                      <a:r>
                        <a:rPr b="1" lang="en-US"/>
                        <a:t>1.770 (0.549)</a:t>
                      </a:r>
                      <a:endParaRPr b="1"/>
                    </a:p>
                  </a:txBody>
                  <a:tcPr marT="91425" marB="91425" marR="91425" marL="91425"/>
                </a:tc>
                <a:tc>
                  <a:txBody>
                    <a:bodyPr/>
                    <a:lstStyle/>
                    <a:p>
                      <a:pPr indent="0" lvl="0" marL="0" rtl="0" algn="l">
                        <a:spcBef>
                          <a:spcPts val="0"/>
                        </a:spcBef>
                        <a:spcAft>
                          <a:spcPts val="0"/>
                        </a:spcAft>
                        <a:buNone/>
                      </a:pPr>
                      <a:r>
                        <a:rPr lang="en-US"/>
                        <a:t>0.786 (0.031)</a:t>
                      </a:r>
                      <a:endParaRPr/>
                    </a:p>
                  </a:txBody>
                  <a:tcPr marT="91425" marB="91425" marR="91425" marL="91425"/>
                </a:tc>
                <a:tc>
                  <a:txBody>
                    <a:bodyPr/>
                    <a:lstStyle/>
                    <a:p>
                      <a:pPr indent="0" lvl="0" marL="0" rtl="0" algn="l">
                        <a:spcBef>
                          <a:spcPts val="0"/>
                        </a:spcBef>
                        <a:spcAft>
                          <a:spcPts val="0"/>
                        </a:spcAft>
                        <a:buNone/>
                      </a:pPr>
                      <a:r>
                        <a:rPr lang="en-US"/>
                        <a:t>2.258 (2.513)</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9ec67527fd_0_9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Qualitative</a:t>
            </a:r>
            <a:r>
              <a:rPr lang="en-US"/>
              <a:t> </a:t>
            </a:r>
            <a:r>
              <a:rPr lang="en-US"/>
              <a:t>Results </a:t>
            </a:r>
            <a:endParaRPr/>
          </a:p>
        </p:txBody>
      </p:sp>
      <p:sp>
        <p:nvSpPr>
          <p:cNvPr id="289" name="Google Shape;289;g29ec67527fd_0_90"/>
          <p:cNvSpPr txBox="1"/>
          <p:nvPr>
            <p:ph idx="1" type="body"/>
          </p:nvPr>
        </p:nvSpPr>
        <p:spPr>
          <a:xfrm>
            <a:off x="280363" y="140617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b="0" lang="en-US"/>
              <a:t>M</a:t>
            </a:r>
            <a:r>
              <a:rPr b="0" lang="en-US"/>
              <a:t>ethods based on DSC losses, such as GDL, do not use spatial information and prediction errors are treated equally.</a:t>
            </a:r>
            <a:endParaRPr b="0"/>
          </a:p>
          <a:p>
            <a:pPr indent="-342900" lvl="0" marL="457200" rtl="0" algn="l">
              <a:lnSpc>
                <a:spcPct val="100000"/>
              </a:lnSpc>
              <a:spcBef>
                <a:spcPts val="0"/>
              </a:spcBef>
              <a:spcAft>
                <a:spcPts val="0"/>
              </a:spcAft>
              <a:buSzPts val="1800"/>
              <a:buChar char="▪"/>
            </a:pPr>
            <a:r>
              <a:rPr b="0" lang="en-US"/>
              <a:t>This means that the errors for pixels in an already detected object have the same importance as the errors produced in completely missed objects.</a:t>
            </a:r>
            <a:endParaRPr b="0"/>
          </a:p>
          <a:p>
            <a:pPr indent="-342900" lvl="0" marL="457200" rtl="0" algn="l">
              <a:lnSpc>
                <a:spcPct val="100000"/>
              </a:lnSpc>
              <a:spcBef>
                <a:spcPts val="0"/>
              </a:spcBef>
              <a:spcAft>
                <a:spcPts val="0"/>
              </a:spcAft>
              <a:buSzPts val="1800"/>
              <a:buChar char="▪"/>
            </a:pPr>
            <a:r>
              <a:rPr b="0" lang="en-US"/>
              <a:t>Proposed boundary loss is based on the distance map from the ground-truth boundary, which penalize such cases more, helping to recover small and far regions.</a:t>
            </a:r>
            <a:endParaRPr b="0"/>
          </a:p>
          <a:p>
            <a:pPr indent="-342900" lvl="0" marL="457200" rtl="0" algn="l">
              <a:lnSpc>
                <a:spcPct val="100000"/>
              </a:lnSpc>
              <a:spcBef>
                <a:spcPts val="0"/>
              </a:spcBef>
              <a:spcAft>
                <a:spcPts val="0"/>
              </a:spcAft>
              <a:buSzPts val="1800"/>
              <a:buChar char="▪"/>
            </a:pPr>
            <a:r>
              <a:rPr b="0" lang="en-US"/>
              <a:t>Proposed boundary loss has a better computation complexity. </a:t>
            </a:r>
            <a:endParaRPr b="0"/>
          </a:p>
        </p:txBody>
      </p:sp>
      <p:sp>
        <p:nvSpPr>
          <p:cNvPr id="290" name="Google Shape;290;g29ec67527fd_0_9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9ec67527fd_0_12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Qualitative Results </a:t>
            </a:r>
            <a:endParaRPr/>
          </a:p>
        </p:txBody>
      </p:sp>
      <p:sp>
        <p:nvSpPr>
          <p:cNvPr id="297" name="Google Shape;297;g29ec67527fd_0_129"/>
          <p:cNvSpPr txBox="1"/>
          <p:nvPr>
            <p:ph idx="1" type="body"/>
          </p:nvPr>
        </p:nvSpPr>
        <p:spPr>
          <a:xfrm>
            <a:off x="280363" y="1406175"/>
            <a:ext cx="8534400" cy="50292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0" lvl="0" marL="0" rtl="0" algn="l">
              <a:lnSpc>
                <a:spcPct val="100000"/>
              </a:lnSpc>
              <a:spcBef>
                <a:spcPts val="360"/>
              </a:spcBef>
              <a:spcAft>
                <a:spcPts val="0"/>
              </a:spcAft>
              <a:buNone/>
            </a:pPr>
            <a:r>
              <a:t/>
            </a:r>
            <a:endParaRPr b="0"/>
          </a:p>
          <a:p>
            <a:pPr indent="-342900" lvl="0" marL="457200" rtl="0" algn="l">
              <a:lnSpc>
                <a:spcPct val="100000"/>
              </a:lnSpc>
              <a:spcBef>
                <a:spcPts val="360"/>
              </a:spcBef>
              <a:spcAft>
                <a:spcPts val="0"/>
              </a:spcAft>
              <a:buSzPts val="1800"/>
              <a:buChar char="▪"/>
            </a:pPr>
            <a:r>
              <a:rPr b="0" lang="en-US"/>
              <a:t>Proposed boundary loss helped to recover small regions that were otherwise missed by the model trained with the generalized Dice loss (GDL).</a:t>
            </a:r>
            <a:r>
              <a:rPr b="0" lang="en-US"/>
              <a:t> </a:t>
            </a:r>
            <a:endParaRPr b="0"/>
          </a:p>
        </p:txBody>
      </p:sp>
      <p:sp>
        <p:nvSpPr>
          <p:cNvPr id="298" name="Google Shape;298;g29ec67527fd_0_12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99" name="Google Shape;299;g29ec67527fd_0_129"/>
          <p:cNvPicPr preferRelativeResize="0"/>
          <p:nvPr/>
        </p:nvPicPr>
        <p:blipFill>
          <a:blip r:embed="rId3">
            <a:alphaModFix/>
          </a:blip>
          <a:stretch>
            <a:fillRect/>
          </a:stretch>
        </p:blipFill>
        <p:spPr>
          <a:xfrm>
            <a:off x="280375" y="1358938"/>
            <a:ext cx="8894125" cy="3396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9ec67527fd_0_196"/>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Qualitative Results </a:t>
            </a:r>
            <a:endParaRPr/>
          </a:p>
        </p:txBody>
      </p:sp>
      <p:sp>
        <p:nvSpPr>
          <p:cNvPr id="306" name="Google Shape;306;g29ec67527fd_0_196"/>
          <p:cNvSpPr txBox="1"/>
          <p:nvPr>
            <p:ph idx="1" type="body"/>
          </p:nvPr>
        </p:nvSpPr>
        <p:spPr>
          <a:xfrm>
            <a:off x="280363" y="1406175"/>
            <a:ext cx="8534400" cy="50292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rPr b="0" lang="en-US"/>
              <a:t> </a:t>
            </a:r>
            <a:endParaRPr b="0"/>
          </a:p>
        </p:txBody>
      </p:sp>
      <p:sp>
        <p:nvSpPr>
          <p:cNvPr id="307" name="Google Shape;307;g29ec67527fd_0_19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08" name="Google Shape;308;g29ec67527fd_0_196"/>
          <p:cNvPicPr preferRelativeResize="0"/>
          <p:nvPr/>
        </p:nvPicPr>
        <p:blipFill>
          <a:blip r:embed="rId3">
            <a:alphaModFix/>
          </a:blip>
          <a:stretch>
            <a:fillRect/>
          </a:stretch>
        </p:blipFill>
        <p:spPr>
          <a:xfrm>
            <a:off x="1607750" y="1313425"/>
            <a:ext cx="6281776" cy="4861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9ec67527fd_0_97"/>
          <p:cNvSpPr txBox="1"/>
          <p:nvPr>
            <p:ph type="title"/>
          </p:nvPr>
        </p:nvSpPr>
        <p:spPr>
          <a:xfrm>
            <a:off x="1423375" y="39045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Selection of </a:t>
            </a:r>
            <a:r>
              <a:rPr lang="en-US">
                <a:solidFill>
                  <a:schemeClr val="dk1"/>
                </a:solidFill>
              </a:rPr>
              <a:t>⍺ - Results</a:t>
            </a:r>
            <a:r>
              <a:rPr lang="en-US"/>
              <a:t> </a:t>
            </a:r>
            <a:endParaRPr/>
          </a:p>
        </p:txBody>
      </p:sp>
      <p:sp>
        <p:nvSpPr>
          <p:cNvPr id="315" name="Google Shape;315;g29ec67527fd_0_97"/>
          <p:cNvSpPr txBox="1"/>
          <p:nvPr>
            <p:ph idx="1" type="body"/>
          </p:nvPr>
        </p:nvSpPr>
        <p:spPr>
          <a:xfrm>
            <a:off x="280375" y="1152450"/>
            <a:ext cx="8591700" cy="52830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rPr b="0" lang="en-US"/>
              <a:t> </a:t>
            </a:r>
            <a:endParaRPr b="0"/>
          </a:p>
        </p:txBody>
      </p:sp>
      <p:sp>
        <p:nvSpPr>
          <p:cNvPr id="316" name="Google Shape;316;g29ec67527fd_0_9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317" name="Google Shape;317;g29ec67527fd_0_97"/>
          <p:cNvGraphicFramePr/>
          <p:nvPr/>
        </p:nvGraphicFramePr>
        <p:xfrm>
          <a:off x="1522925" y="1203775"/>
          <a:ext cx="3000000" cy="3000000"/>
        </p:xfrm>
        <a:graphic>
          <a:graphicData uri="http://schemas.openxmlformats.org/drawingml/2006/table">
            <a:tbl>
              <a:tblPr>
                <a:noFill/>
                <a:tableStyleId>{FBF66680-D2B9-4493-802D-F0BF6F8C5D68}</a:tableStyleId>
              </a:tblPr>
              <a:tblGrid>
                <a:gridCol w="2174475"/>
                <a:gridCol w="1566725"/>
                <a:gridCol w="1632050"/>
                <a:gridCol w="1687100"/>
              </a:tblGrid>
              <a:tr h="381000">
                <a:tc rowSpan="2">
                  <a:txBody>
                    <a:bodyPr/>
                    <a:lstStyle/>
                    <a:p>
                      <a:pPr indent="0" lvl="0" marL="0" rtl="0" algn="ctr">
                        <a:spcBef>
                          <a:spcPts val="0"/>
                        </a:spcBef>
                        <a:spcAft>
                          <a:spcPts val="0"/>
                        </a:spcAft>
                        <a:buNone/>
                      </a:pPr>
                      <a:r>
                        <a:rPr b="1" lang="en-US"/>
                        <a:t>Strategy</a:t>
                      </a:r>
                      <a:endParaRPr b="1"/>
                    </a:p>
                  </a:txBody>
                  <a:tcPr marT="91425" marB="91425" marR="91425" marL="91425">
                    <a:solidFill>
                      <a:srgbClr val="CFE2F3"/>
                    </a:solidFill>
                  </a:tcPr>
                </a:tc>
                <a:tc>
                  <a:txBody>
                    <a:bodyPr/>
                    <a:lstStyle/>
                    <a:p>
                      <a:pPr indent="0" lvl="0" marL="0" rtl="0" algn="ctr">
                        <a:spcBef>
                          <a:spcPts val="0"/>
                        </a:spcBef>
                        <a:spcAft>
                          <a:spcPts val="0"/>
                        </a:spcAft>
                        <a:buNone/>
                      </a:pPr>
                      <a:r>
                        <a:t/>
                      </a:r>
                      <a:endParaRPr b="1"/>
                    </a:p>
                  </a:txBody>
                  <a:tcPr marT="91425" marB="91425" marR="91425" marL="91425">
                    <a:solidFill>
                      <a:srgbClr val="CFE2F3"/>
                    </a:solidFill>
                  </a:tcPr>
                </a:tc>
                <a:tc gridSpan="2">
                  <a:txBody>
                    <a:bodyPr/>
                    <a:lstStyle/>
                    <a:p>
                      <a:pPr indent="0" lvl="0" marL="0" rtl="0" algn="ctr">
                        <a:spcBef>
                          <a:spcPts val="0"/>
                        </a:spcBef>
                        <a:spcAft>
                          <a:spcPts val="0"/>
                        </a:spcAft>
                        <a:buClr>
                          <a:schemeClr val="dk1"/>
                        </a:buClr>
                        <a:buSzPts val="1100"/>
                        <a:buFont typeface="Arial"/>
                        <a:buNone/>
                      </a:pPr>
                      <a:r>
                        <a:rPr b="1" lang="en-US">
                          <a:solidFill>
                            <a:schemeClr val="dk1"/>
                          </a:solidFill>
                        </a:rPr>
                        <a:t>ISLES</a:t>
                      </a:r>
                      <a:endParaRPr b="1"/>
                    </a:p>
                  </a:txBody>
                  <a:tcPr marT="91425" marB="91425" marR="91425" marL="91425">
                    <a:solidFill>
                      <a:srgbClr val="CFE2F3"/>
                    </a:solidFill>
                  </a:tcPr>
                </a:tc>
                <a:tc hMerge="1"/>
              </a:tr>
              <a:tr h="381000">
                <a:tc vMerge="1"/>
                <a:tc>
                  <a:txBody>
                    <a:bodyPr/>
                    <a:lstStyle/>
                    <a:p>
                      <a:pPr indent="0" lvl="0" marL="0" rtl="0" algn="ctr">
                        <a:spcBef>
                          <a:spcPts val="0"/>
                        </a:spcBef>
                        <a:spcAft>
                          <a:spcPts val="0"/>
                        </a:spcAft>
                        <a:buNone/>
                      </a:pPr>
                      <a:r>
                        <a:rPr b="1" lang="en-US"/>
                        <a:t>DSC</a:t>
                      </a:r>
                      <a:endParaRPr b="1"/>
                    </a:p>
                  </a:txBody>
                  <a:tcPr marT="91425" marB="91425" marR="91425" marL="91425">
                    <a:solidFill>
                      <a:srgbClr val="CFE2F3"/>
                    </a:solidFill>
                  </a:tcPr>
                </a:tc>
                <a:tc gridSpan="2">
                  <a:txBody>
                    <a:bodyPr/>
                    <a:lstStyle/>
                    <a:p>
                      <a:pPr indent="0" lvl="0" marL="0" rtl="0" algn="ctr">
                        <a:spcBef>
                          <a:spcPts val="0"/>
                        </a:spcBef>
                        <a:spcAft>
                          <a:spcPts val="0"/>
                        </a:spcAft>
                        <a:buNone/>
                      </a:pPr>
                      <a:r>
                        <a:rPr b="1" lang="en-US">
                          <a:solidFill>
                            <a:schemeClr val="dk1"/>
                          </a:solidFill>
                        </a:rPr>
                        <a:t>HD95</a:t>
                      </a:r>
                      <a:endParaRPr b="1"/>
                    </a:p>
                  </a:txBody>
                  <a:tcPr marT="91425" marB="91425" marR="91425" marL="91425">
                    <a:solidFill>
                      <a:srgbClr val="CFE2F3"/>
                    </a:solidFill>
                  </a:tcPr>
                </a:tc>
                <a:tc hMerge="1"/>
              </a:tr>
              <a:tr h="381000">
                <a:tc>
                  <a:txBody>
                    <a:bodyPr/>
                    <a:lstStyle/>
                    <a:p>
                      <a:pPr indent="0" lvl="0" marL="0" rtl="0" algn="l">
                        <a:spcBef>
                          <a:spcPts val="0"/>
                        </a:spcBef>
                        <a:spcAft>
                          <a:spcPts val="0"/>
                        </a:spcAft>
                        <a:buNone/>
                      </a:pPr>
                      <a:r>
                        <a:rPr lang="en-US"/>
                        <a:t>GDL only</a:t>
                      </a:r>
                      <a:endParaRPr baseline="-250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0.511 (0.0160</a:t>
                      </a:r>
                      <a:endParaRPr/>
                    </a:p>
                  </a:txBody>
                  <a:tcPr marT="91425" marB="91425" marR="91425" marL="91425"/>
                </a:tc>
                <a:tc>
                  <a:txBody>
                    <a:bodyPr/>
                    <a:lstStyle/>
                    <a:p>
                      <a:pPr indent="0" lvl="0" marL="0" rtl="0" algn="l">
                        <a:spcBef>
                          <a:spcPts val="0"/>
                        </a:spcBef>
                        <a:spcAft>
                          <a:spcPts val="0"/>
                        </a:spcAft>
                        <a:buNone/>
                      </a:pPr>
                      <a:r>
                        <a:rPr lang="en-US"/>
                        <a:t>5.320 (1.742)</a:t>
                      </a:r>
                      <a:endParaRPr/>
                    </a:p>
                  </a:txBody>
                  <a:tcPr marT="91425" marB="91425" marR="91425" marL="91425"/>
                </a:tc>
              </a:tr>
              <a:tr h="386750">
                <a:tc rowSpan="8">
                  <a:txBody>
                    <a:bodyPr/>
                    <a:lstStyle/>
                    <a:p>
                      <a:pPr indent="0" lvl="0" marL="0" rtl="0" algn="l">
                        <a:spcBef>
                          <a:spcPts val="0"/>
                        </a:spcBef>
                        <a:spcAft>
                          <a:spcPts val="0"/>
                        </a:spcAft>
                        <a:buNone/>
                      </a:pPr>
                      <a:r>
                        <a:rPr lang="en-US"/>
                        <a:t>Constant </a:t>
                      </a:r>
                      <a:r>
                        <a:rPr lang="en-US">
                          <a:solidFill>
                            <a:schemeClr val="dk1"/>
                          </a:solidFill>
                        </a:rPr>
                        <a:t>⍺</a:t>
                      </a:r>
                      <a:endParaRPr baseline="-250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solidFill>
                            <a:schemeClr val="dk1"/>
                          </a:solidFill>
                        </a:rPr>
                        <a:t>⍺ = 0.001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0.545 (0.020)</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4.778 (1.546)</a:t>
                      </a:r>
                      <a:endParaRPr/>
                    </a:p>
                  </a:txBody>
                  <a:tcPr marT="91425" marB="91425" marR="91425" marL="91425"/>
                </a:tc>
              </a:tr>
              <a:tr h="381000">
                <a:tc vMerge="1"/>
                <a:tc>
                  <a:txBody>
                    <a:bodyPr/>
                    <a:lstStyle/>
                    <a:p>
                      <a:pPr indent="0" lvl="0" marL="0" rtl="0" algn="l">
                        <a:spcBef>
                          <a:spcPts val="0"/>
                        </a:spcBef>
                        <a:spcAft>
                          <a:spcPts val="0"/>
                        </a:spcAft>
                        <a:buNone/>
                      </a:pPr>
                      <a:r>
                        <a:rPr lang="en-US">
                          <a:solidFill>
                            <a:schemeClr val="dk1"/>
                          </a:solidFill>
                        </a:rPr>
                        <a:t>⍺ = 0.01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0.566 (0.019)</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5.052 (1.395)</a:t>
                      </a:r>
                      <a:endParaRPr/>
                    </a:p>
                  </a:txBody>
                  <a:tcPr marT="91425" marB="91425" marR="91425" marL="91425"/>
                </a:tc>
              </a:tr>
              <a:tr h="381000">
                <a:tc vMerge="1"/>
                <a:tc>
                  <a:txBody>
                    <a:bodyPr/>
                    <a:lstStyle/>
                    <a:p>
                      <a:pPr indent="0" lvl="0" marL="0" rtl="0" algn="l">
                        <a:spcBef>
                          <a:spcPts val="0"/>
                        </a:spcBef>
                        <a:spcAft>
                          <a:spcPts val="0"/>
                        </a:spcAft>
                        <a:buNone/>
                      </a:pPr>
                      <a:r>
                        <a:rPr lang="en-US">
                          <a:solidFill>
                            <a:schemeClr val="dk1"/>
                          </a:solidFill>
                        </a:rPr>
                        <a:t>⍺ = 0.05</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0.606 (0.015)</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5.326 (1.712)</a:t>
                      </a:r>
                      <a:endParaRPr/>
                    </a:p>
                  </a:txBody>
                  <a:tcPr marT="91425" marB="91425" marR="91425" marL="91425"/>
                </a:tc>
              </a:tr>
              <a:tr h="381000">
                <a:tc vMerge="1"/>
                <a:tc>
                  <a:txBody>
                    <a:bodyPr/>
                    <a:lstStyle/>
                    <a:p>
                      <a:pPr indent="0" lvl="0" marL="0" rtl="0" algn="l">
                        <a:spcBef>
                          <a:spcPts val="0"/>
                        </a:spcBef>
                        <a:spcAft>
                          <a:spcPts val="0"/>
                        </a:spcAft>
                        <a:buNone/>
                      </a:pPr>
                      <a:r>
                        <a:rPr lang="en-US">
                          <a:solidFill>
                            <a:schemeClr val="dk1"/>
                          </a:solidFill>
                        </a:rPr>
                        <a:t>⍺ = 0.1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0.605 (0.010)</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5.762 (1.782)</a:t>
                      </a:r>
                      <a:endParaRPr/>
                    </a:p>
                  </a:txBody>
                  <a:tcPr marT="91425" marB="91425" marR="91425" marL="91425"/>
                </a:tc>
              </a:tr>
              <a:tr h="381000">
                <a:tc vMerge="1"/>
                <a:tc>
                  <a:txBody>
                    <a:bodyPr/>
                    <a:lstStyle/>
                    <a:p>
                      <a:pPr indent="0" lvl="0" marL="0" rtl="0" algn="l">
                        <a:spcBef>
                          <a:spcPts val="0"/>
                        </a:spcBef>
                        <a:spcAft>
                          <a:spcPts val="0"/>
                        </a:spcAft>
                        <a:buNone/>
                      </a:pPr>
                      <a:r>
                        <a:rPr lang="en-US">
                          <a:solidFill>
                            <a:schemeClr val="dk1"/>
                          </a:solidFill>
                        </a:rPr>
                        <a:t>⍺ = 0.5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0.604 (0.006)</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9.234 (10.463)</a:t>
                      </a:r>
                      <a:endParaRPr/>
                    </a:p>
                  </a:txBody>
                  <a:tcPr marT="91425" marB="91425" marR="91425" marL="91425"/>
                </a:tc>
              </a:tr>
              <a:tr h="381000">
                <a:tc vMerge="1"/>
                <a:tc>
                  <a:txBody>
                    <a:bodyPr/>
                    <a:lstStyle/>
                    <a:p>
                      <a:pPr indent="0" lvl="0" marL="0" rtl="0" algn="l">
                        <a:spcBef>
                          <a:spcPts val="0"/>
                        </a:spcBef>
                        <a:spcAft>
                          <a:spcPts val="0"/>
                        </a:spcAft>
                        <a:buNone/>
                      </a:pPr>
                      <a:r>
                        <a:rPr lang="en-US">
                          <a:solidFill>
                            <a:schemeClr val="dk1"/>
                          </a:solidFill>
                        </a:rPr>
                        <a:t>⍺ = 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0.628 (0.023)</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US"/>
                        <a:t>2.462 (0.706)</a:t>
                      </a:r>
                      <a:endParaRPr/>
                    </a:p>
                  </a:txBody>
                  <a:tcPr marT="91425" marB="91425" marR="91425" marL="91425"/>
                </a:tc>
              </a:tr>
              <a:tr h="381000">
                <a:tc vMerge="1"/>
                <a:tc>
                  <a:txBody>
                    <a:bodyPr/>
                    <a:lstStyle/>
                    <a:p>
                      <a:pPr indent="0" lvl="0" marL="0" rtl="0" algn="l">
                        <a:spcBef>
                          <a:spcPts val="0"/>
                        </a:spcBef>
                        <a:spcAft>
                          <a:spcPts val="0"/>
                        </a:spcAft>
                        <a:buClr>
                          <a:schemeClr val="dk1"/>
                        </a:buClr>
                        <a:buSzPts val="1100"/>
                        <a:buFont typeface="Arial"/>
                        <a:buNone/>
                      </a:pPr>
                      <a:r>
                        <a:rPr lang="en-US">
                          <a:solidFill>
                            <a:schemeClr val="dk1"/>
                          </a:solidFill>
                        </a:rPr>
                        <a:t>⍺ = 1.5</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US"/>
                        <a:t>0.565 (0.074)</a:t>
                      </a:r>
                      <a:endParaRPr/>
                    </a:p>
                  </a:txBody>
                  <a:tcPr marT="91425" marB="91425" marR="91425" marL="91425"/>
                </a:tc>
                <a:tc>
                  <a:txBody>
                    <a:bodyPr/>
                    <a:lstStyle/>
                    <a:p>
                      <a:pPr indent="0" lvl="0" marL="0" rtl="0" algn="l">
                        <a:spcBef>
                          <a:spcPts val="0"/>
                        </a:spcBef>
                        <a:spcAft>
                          <a:spcPts val="0"/>
                        </a:spcAft>
                        <a:buNone/>
                      </a:pPr>
                      <a:r>
                        <a:rPr lang="en-US"/>
                        <a:t>3.335 (1.164)</a:t>
                      </a:r>
                      <a:endParaRPr/>
                    </a:p>
                  </a:txBody>
                  <a:tcPr marT="91425" marB="91425" marR="91425" marL="91425"/>
                </a:tc>
              </a:tr>
              <a:tr h="381000">
                <a:tc vMerge="1"/>
                <a:tc>
                  <a:txBody>
                    <a:bodyPr/>
                    <a:lstStyle/>
                    <a:p>
                      <a:pPr indent="0" lvl="0" marL="0" rtl="0" algn="l">
                        <a:spcBef>
                          <a:spcPts val="0"/>
                        </a:spcBef>
                        <a:spcAft>
                          <a:spcPts val="0"/>
                        </a:spcAft>
                        <a:buClr>
                          <a:schemeClr val="dk1"/>
                        </a:buClr>
                        <a:buSzPts val="1100"/>
                        <a:buFont typeface="Arial"/>
                        <a:buNone/>
                      </a:pPr>
                      <a:r>
                        <a:rPr lang="en-US">
                          <a:solidFill>
                            <a:schemeClr val="dk1"/>
                          </a:solidFill>
                        </a:rPr>
                        <a:t>⍺ = 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t>0.549 (0.084)</a:t>
                      </a:r>
                      <a:endParaRPr/>
                    </a:p>
                  </a:txBody>
                  <a:tcPr marT="91425" marB="91425" marR="91425" marL="91425"/>
                </a:tc>
                <a:tc>
                  <a:txBody>
                    <a:bodyPr/>
                    <a:lstStyle/>
                    <a:p>
                      <a:pPr indent="0" lvl="0" marL="0" rtl="0" algn="l">
                        <a:spcBef>
                          <a:spcPts val="0"/>
                        </a:spcBef>
                        <a:spcAft>
                          <a:spcPts val="0"/>
                        </a:spcAft>
                        <a:buNone/>
                      </a:pPr>
                      <a:r>
                        <a:rPr lang="en-US"/>
                        <a:t>20.275 (16.603)</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US">
                          <a:solidFill>
                            <a:schemeClr val="dk1"/>
                          </a:solidFill>
                        </a:rPr>
                        <a:t>Increase </a:t>
                      </a:r>
                      <a:r>
                        <a:rPr lang="en-US">
                          <a:solidFill>
                            <a:schemeClr val="dk1"/>
                          </a:solidFill>
                        </a:rPr>
                        <a: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0.622 (0.004)</a:t>
                      </a:r>
                      <a:endParaRPr/>
                    </a:p>
                  </a:txBody>
                  <a:tcPr marT="91425" marB="91425" marR="91425" marL="91425"/>
                </a:tc>
                <a:tc>
                  <a:txBody>
                    <a:bodyPr/>
                    <a:lstStyle/>
                    <a:p>
                      <a:pPr indent="0" lvl="0" marL="0" rtl="0" algn="l">
                        <a:spcBef>
                          <a:spcPts val="0"/>
                        </a:spcBef>
                        <a:spcAft>
                          <a:spcPts val="0"/>
                        </a:spcAft>
                        <a:buNone/>
                      </a:pPr>
                      <a:r>
                        <a:rPr lang="en-US"/>
                        <a:t>4.952 (1.773)</a:t>
                      </a:r>
                      <a:endParaRPr/>
                    </a:p>
                  </a:txBody>
                  <a:tcPr marT="91425" marB="91425" marR="91425" marL="91425"/>
                </a:tc>
              </a:tr>
              <a:tr h="381000">
                <a:tc>
                  <a:txBody>
                    <a:bodyPr/>
                    <a:lstStyle/>
                    <a:p>
                      <a:pPr indent="0" lvl="0" marL="0" rtl="0" algn="l">
                        <a:spcBef>
                          <a:spcPts val="0"/>
                        </a:spcBef>
                        <a:spcAft>
                          <a:spcPts val="0"/>
                        </a:spcAft>
                        <a:buNone/>
                      </a:pPr>
                      <a:r>
                        <a:rPr lang="en-US">
                          <a:solidFill>
                            <a:schemeClr val="dk1"/>
                          </a:solidFill>
                        </a:rPr>
                        <a:t>Rebalance</a:t>
                      </a:r>
                      <a:r>
                        <a:rPr lang="en-US">
                          <a:solidFill>
                            <a:schemeClr val="dk1"/>
                          </a:solidFill>
                        </a:rPr>
                        <a: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US"/>
                        <a:t>0.644 (0.026)</a:t>
                      </a:r>
                      <a:endParaRPr b="1"/>
                    </a:p>
                  </a:txBody>
                  <a:tcPr marT="91425" marB="91425" marR="91425" marL="91425"/>
                </a:tc>
                <a:tc>
                  <a:txBody>
                    <a:bodyPr/>
                    <a:lstStyle/>
                    <a:p>
                      <a:pPr indent="0" lvl="0" marL="0" rtl="0" algn="l">
                        <a:spcBef>
                          <a:spcPts val="0"/>
                        </a:spcBef>
                        <a:spcAft>
                          <a:spcPts val="0"/>
                        </a:spcAft>
                        <a:buNone/>
                      </a:pPr>
                      <a:r>
                        <a:rPr b="1" lang="en-US"/>
                        <a:t>4.795 (3.712)</a:t>
                      </a:r>
                      <a:endParaRPr b="1"/>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9ec67527fd_0_104"/>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Results </a:t>
            </a:r>
            <a:endParaRPr/>
          </a:p>
        </p:txBody>
      </p:sp>
      <p:sp>
        <p:nvSpPr>
          <p:cNvPr id="324" name="Google Shape;324;g29ec67527fd_0_104"/>
          <p:cNvSpPr txBox="1"/>
          <p:nvPr>
            <p:ph idx="1" type="body"/>
          </p:nvPr>
        </p:nvSpPr>
        <p:spPr>
          <a:xfrm>
            <a:off x="280363" y="140617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While proposed  boundary loss can benefit from a tuned balance between the two losses, even a sub-optimal α can already provide improvement over the regional loss alone. </a:t>
            </a:r>
            <a:endParaRPr b="0"/>
          </a:p>
          <a:p>
            <a:pPr indent="-342900" lvl="0" marL="457200" rtl="0" algn="l">
              <a:spcBef>
                <a:spcPts val="360"/>
              </a:spcBef>
              <a:spcAft>
                <a:spcPts val="0"/>
              </a:spcAft>
              <a:buSzPts val="1800"/>
              <a:buChar char="▪"/>
            </a:pPr>
            <a:r>
              <a:rPr b="0" lang="en-US"/>
              <a:t>Using any of the two proposed scheduling strategies (increasing α or re-balancing) yields better results than any constant α.</a:t>
            </a:r>
            <a:endParaRPr b="0"/>
          </a:p>
          <a:p>
            <a:pPr indent="0" lvl="0" marL="457200" rtl="0" algn="l">
              <a:spcBef>
                <a:spcPts val="360"/>
              </a:spcBef>
              <a:spcAft>
                <a:spcPts val="0"/>
              </a:spcAft>
              <a:buNone/>
            </a:pPr>
            <a:r>
              <a:t/>
            </a:r>
            <a:endParaRPr b="0"/>
          </a:p>
        </p:txBody>
      </p:sp>
      <p:sp>
        <p:nvSpPr>
          <p:cNvPr id="325" name="Google Shape;325;g29ec67527fd_0_104"/>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9ec67527fd_0_141"/>
          <p:cNvSpPr txBox="1"/>
          <p:nvPr>
            <p:ph type="title"/>
          </p:nvPr>
        </p:nvSpPr>
        <p:spPr>
          <a:xfrm>
            <a:off x="1423375" y="39045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Selection of </a:t>
            </a:r>
            <a:r>
              <a:rPr lang="en-US">
                <a:solidFill>
                  <a:schemeClr val="dk1"/>
                </a:solidFill>
              </a:rPr>
              <a:t>⍺ - Learning Rate Curves</a:t>
            </a:r>
            <a:endParaRPr/>
          </a:p>
        </p:txBody>
      </p:sp>
      <p:sp>
        <p:nvSpPr>
          <p:cNvPr id="332" name="Google Shape;332;g29ec67527fd_0_141"/>
          <p:cNvSpPr txBox="1"/>
          <p:nvPr>
            <p:ph idx="1" type="body"/>
          </p:nvPr>
        </p:nvSpPr>
        <p:spPr>
          <a:xfrm>
            <a:off x="280375" y="1152450"/>
            <a:ext cx="8591700" cy="52830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rPr b="0" lang="en-US"/>
              <a:t> </a:t>
            </a:r>
            <a:endParaRPr b="0"/>
          </a:p>
        </p:txBody>
      </p:sp>
      <p:sp>
        <p:nvSpPr>
          <p:cNvPr id="333" name="Google Shape;333;g29ec67527fd_0_14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34" name="Google Shape;334;g29ec67527fd_0_141"/>
          <p:cNvPicPr preferRelativeResize="0"/>
          <p:nvPr/>
        </p:nvPicPr>
        <p:blipFill>
          <a:blip r:embed="rId3">
            <a:alphaModFix/>
          </a:blip>
          <a:stretch>
            <a:fillRect/>
          </a:stretch>
        </p:blipFill>
        <p:spPr>
          <a:xfrm>
            <a:off x="104575" y="2371650"/>
            <a:ext cx="8943300" cy="2516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9ec67527fd_0_175"/>
          <p:cNvSpPr txBox="1"/>
          <p:nvPr>
            <p:ph type="title"/>
          </p:nvPr>
        </p:nvSpPr>
        <p:spPr>
          <a:xfrm>
            <a:off x="1423375" y="39045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Selection of </a:t>
            </a:r>
            <a:r>
              <a:rPr lang="en-US">
                <a:solidFill>
                  <a:schemeClr val="dk1"/>
                </a:solidFill>
              </a:rPr>
              <a:t>⍺ - Learning Rate Curves</a:t>
            </a:r>
            <a:endParaRPr/>
          </a:p>
        </p:txBody>
      </p:sp>
      <p:sp>
        <p:nvSpPr>
          <p:cNvPr id="341" name="Google Shape;341;g29ec67527fd_0_175"/>
          <p:cNvSpPr txBox="1"/>
          <p:nvPr>
            <p:ph idx="1" type="body"/>
          </p:nvPr>
        </p:nvSpPr>
        <p:spPr>
          <a:xfrm>
            <a:off x="280375" y="1152450"/>
            <a:ext cx="8591700" cy="52830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rPr b="0" lang="en-US"/>
              <a:t> </a:t>
            </a:r>
            <a:endParaRPr b="0"/>
          </a:p>
        </p:txBody>
      </p:sp>
      <p:sp>
        <p:nvSpPr>
          <p:cNvPr id="342" name="Google Shape;342;g29ec67527fd_0_175"/>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43" name="Google Shape;343;g29ec67527fd_0_175"/>
          <p:cNvPicPr preferRelativeResize="0"/>
          <p:nvPr/>
        </p:nvPicPr>
        <p:blipFill>
          <a:blip r:embed="rId3">
            <a:alphaModFix/>
          </a:blip>
          <a:stretch>
            <a:fillRect/>
          </a:stretch>
        </p:blipFill>
        <p:spPr>
          <a:xfrm>
            <a:off x="2128175" y="1066325"/>
            <a:ext cx="5477975" cy="54434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9ec67527fd_0_8"/>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Advantages</a:t>
            </a:r>
            <a:endParaRPr/>
          </a:p>
        </p:txBody>
      </p:sp>
      <p:sp>
        <p:nvSpPr>
          <p:cNvPr id="350" name="Google Shape;350;g29ec67527fd_0_8"/>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Ran experiments on a benchmark dataset so should be directly comparable to other loss functions</a:t>
            </a:r>
            <a:endParaRPr b="0"/>
          </a:p>
          <a:p>
            <a:pPr indent="-342900" lvl="0" marL="457200" rtl="0" algn="l">
              <a:spcBef>
                <a:spcPts val="0"/>
              </a:spcBef>
              <a:spcAft>
                <a:spcPts val="0"/>
              </a:spcAft>
              <a:buSzPts val="1800"/>
              <a:buChar char="▪"/>
            </a:pPr>
            <a:r>
              <a:rPr b="0" lang="en-US"/>
              <a:t>Code is publicly available</a:t>
            </a:r>
            <a:endParaRPr b="0"/>
          </a:p>
          <a:p>
            <a:pPr indent="-342900" lvl="0" marL="457200" rtl="0" algn="l">
              <a:spcBef>
                <a:spcPts val="0"/>
              </a:spcBef>
              <a:spcAft>
                <a:spcPts val="0"/>
              </a:spcAft>
              <a:buSzPts val="1800"/>
              <a:buChar char="▪"/>
            </a:pPr>
            <a:r>
              <a:rPr b="0" lang="en-US"/>
              <a:t>Methodology should be easily </a:t>
            </a:r>
            <a:r>
              <a:rPr b="0" lang="en-US"/>
              <a:t>transferable</a:t>
            </a:r>
            <a:r>
              <a:rPr b="0" lang="en-US"/>
              <a:t> to </a:t>
            </a:r>
            <a:r>
              <a:rPr b="0" lang="en-US"/>
              <a:t>mammography</a:t>
            </a:r>
            <a:r>
              <a:rPr b="0" lang="en-US"/>
              <a:t> images for testing</a:t>
            </a:r>
            <a:endParaRPr b="0"/>
          </a:p>
        </p:txBody>
      </p:sp>
      <p:sp>
        <p:nvSpPr>
          <p:cNvPr id="351" name="Google Shape;351;g29ec67527fd_0_8"/>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9ec67527fd_0_15"/>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Disa</a:t>
            </a:r>
            <a:r>
              <a:rPr lang="en-US"/>
              <a:t>dvantages</a:t>
            </a:r>
            <a:endParaRPr/>
          </a:p>
        </p:txBody>
      </p:sp>
      <p:sp>
        <p:nvSpPr>
          <p:cNvPr id="358" name="Google Shape;358;g29ec67527fd_0_15"/>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No test test</a:t>
            </a:r>
            <a:endParaRPr b="0"/>
          </a:p>
          <a:p>
            <a:pPr indent="-342900" lvl="0" marL="457200" rtl="0" algn="l">
              <a:spcBef>
                <a:spcPts val="0"/>
              </a:spcBef>
              <a:spcAft>
                <a:spcPts val="0"/>
              </a:spcAft>
              <a:buSzPts val="1800"/>
              <a:buChar char="▪"/>
            </a:pPr>
            <a:r>
              <a:rPr b="0" lang="en-US"/>
              <a:t>Not mentioned whether the dataset was split randomly</a:t>
            </a:r>
            <a:endParaRPr b="0"/>
          </a:p>
          <a:p>
            <a:pPr indent="-342900" lvl="0" marL="457200" rtl="0" algn="l">
              <a:spcBef>
                <a:spcPts val="0"/>
              </a:spcBef>
              <a:spcAft>
                <a:spcPts val="0"/>
              </a:spcAft>
              <a:buSzPts val="1800"/>
              <a:buChar char="▪"/>
            </a:pPr>
            <a:r>
              <a:rPr b="0" lang="en-US"/>
              <a:t>Equations were not properly explained</a:t>
            </a:r>
            <a:endParaRPr b="0"/>
          </a:p>
          <a:p>
            <a:pPr indent="-342900" lvl="0" marL="457200" rtl="0" algn="l">
              <a:spcBef>
                <a:spcPts val="0"/>
              </a:spcBef>
              <a:spcAft>
                <a:spcPts val="0"/>
              </a:spcAft>
              <a:buSzPts val="1800"/>
              <a:buChar char="▪"/>
            </a:pPr>
            <a:r>
              <a:rPr b="0" lang="en-US"/>
              <a:t>Hard to understand tables</a:t>
            </a:r>
            <a:endParaRPr b="0"/>
          </a:p>
        </p:txBody>
      </p:sp>
      <p:sp>
        <p:nvSpPr>
          <p:cNvPr id="359" name="Google Shape;359;g29ec67527fd_0_15"/>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9f3c19e2a4_0_0"/>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Cont.</a:t>
            </a:r>
            <a:endParaRPr/>
          </a:p>
        </p:txBody>
      </p:sp>
      <p:sp>
        <p:nvSpPr>
          <p:cNvPr id="135" name="Google Shape;135;g29f3c19e2a4_0_0"/>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b="0" lang="en-US" sz="2400"/>
              <a:t>C</a:t>
            </a:r>
            <a:r>
              <a:rPr b="0" lang="en-US" sz="2400"/>
              <a:t>ross-entropy measures affinity between predicted regions and ground-truth.</a:t>
            </a:r>
            <a:endParaRPr b="0" sz="2400"/>
          </a:p>
          <a:p>
            <a:pPr indent="-381000" lvl="0" marL="457200" rtl="0" algn="l">
              <a:spcBef>
                <a:spcPts val="1000"/>
              </a:spcBef>
              <a:spcAft>
                <a:spcPts val="0"/>
              </a:spcAft>
              <a:buSzPts val="2400"/>
              <a:buChar char="▪"/>
            </a:pPr>
            <a:r>
              <a:rPr b="0" lang="en-US" sz="2400"/>
              <a:t>Assumes equal importance for all samples and classes.</a:t>
            </a:r>
            <a:endParaRPr b="0" sz="2400"/>
          </a:p>
          <a:p>
            <a:pPr indent="-381000" lvl="1" marL="914400" rtl="0" algn="l">
              <a:spcBef>
                <a:spcPts val="1000"/>
              </a:spcBef>
              <a:spcAft>
                <a:spcPts val="0"/>
              </a:spcAft>
              <a:buSzPts val="2400"/>
              <a:buChar char="–"/>
            </a:pPr>
            <a:r>
              <a:rPr lang="en-US"/>
              <a:t>Requires balanced datasets.</a:t>
            </a:r>
            <a:endParaRPr/>
          </a:p>
          <a:p>
            <a:pPr indent="-342900" lvl="1" marL="914400" rtl="0" algn="l">
              <a:spcBef>
                <a:spcPts val="1000"/>
              </a:spcBef>
              <a:spcAft>
                <a:spcPts val="0"/>
              </a:spcAft>
              <a:buSzPts val="1800"/>
              <a:buChar char="–"/>
            </a:pPr>
            <a:r>
              <a:rPr lang="en-US"/>
              <a:t>If not balanced cross-entropy becomes biased towards the majority class.</a:t>
            </a:r>
            <a:endParaRPr/>
          </a:p>
          <a:p>
            <a:pPr indent="-342900" lvl="1" marL="914400" rtl="0" algn="l">
              <a:spcBef>
                <a:spcPts val="1000"/>
              </a:spcBef>
              <a:spcAft>
                <a:spcPts val="0"/>
              </a:spcAft>
              <a:buSzPts val="1800"/>
              <a:buChar char="–"/>
            </a:pPr>
            <a:r>
              <a:rPr lang="en-US"/>
              <a:t>Downsampling infrequent labels is one method of mitigating the problem, but this lowers total dataset size.</a:t>
            </a:r>
            <a:endParaRPr/>
          </a:p>
          <a:p>
            <a:pPr indent="-342900" lvl="1" marL="914400" rtl="0" algn="l">
              <a:spcBef>
                <a:spcPts val="1000"/>
              </a:spcBef>
              <a:spcAft>
                <a:spcPts val="1000"/>
              </a:spcAft>
              <a:buSzPts val="1800"/>
              <a:buChar char="–"/>
            </a:pPr>
            <a:r>
              <a:rPr lang="en-US"/>
              <a:t>Could also assign different weights, but this may create an over importance of unwanted noise.</a:t>
            </a:r>
            <a:endParaRPr/>
          </a:p>
        </p:txBody>
      </p:sp>
      <p:sp>
        <p:nvSpPr>
          <p:cNvPr id="136" name="Google Shape;136;g29f3c19e2a4_0_0"/>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9594a2e15d_0_358"/>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Technical Specifications</a:t>
            </a:r>
            <a:endParaRPr/>
          </a:p>
        </p:txBody>
      </p:sp>
      <p:sp>
        <p:nvSpPr>
          <p:cNvPr id="366" name="Google Shape;366;g29594a2e15d_0_358"/>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b="0" lang="en-US"/>
              <a:t>Pytorch</a:t>
            </a:r>
            <a:endParaRPr b="0"/>
          </a:p>
          <a:p>
            <a:pPr indent="-342900" lvl="0" marL="457200" rtl="0" algn="l">
              <a:lnSpc>
                <a:spcPct val="100000"/>
              </a:lnSpc>
              <a:spcBef>
                <a:spcPts val="0"/>
              </a:spcBef>
              <a:spcAft>
                <a:spcPts val="0"/>
              </a:spcAft>
              <a:buSzPts val="1800"/>
              <a:buChar char="▪"/>
            </a:pPr>
            <a:r>
              <a:rPr b="0" lang="en-US"/>
              <a:t>NVIDIA GTX 1080 Ti</a:t>
            </a:r>
            <a:endParaRPr b="0"/>
          </a:p>
        </p:txBody>
      </p:sp>
      <p:sp>
        <p:nvSpPr>
          <p:cNvPr id="367" name="Google Shape;367;g29594a2e15d_0_35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9594a2e15d_0_43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 </a:t>
            </a:r>
            <a:endParaRPr/>
          </a:p>
        </p:txBody>
      </p:sp>
      <p:sp>
        <p:nvSpPr>
          <p:cNvPr id="374" name="Google Shape;374;g29594a2e15d_0_430"/>
          <p:cNvSpPr txBox="1"/>
          <p:nvPr>
            <p:ph idx="1" type="body"/>
          </p:nvPr>
        </p:nvSpPr>
        <p:spPr>
          <a:xfrm>
            <a:off x="2707800" y="2626650"/>
            <a:ext cx="3496500" cy="104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en-US" sz="4800"/>
              <a:t>Thank You!</a:t>
            </a:r>
            <a:endParaRPr sz="4800"/>
          </a:p>
        </p:txBody>
      </p:sp>
      <p:sp>
        <p:nvSpPr>
          <p:cNvPr id="375" name="Google Shape;375;g29594a2e15d_0_43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9f3c19e2a4_0_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Cont.</a:t>
            </a:r>
            <a:endParaRPr/>
          </a:p>
        </p:txBody>
      </p:sp>
      <p:sp>
        <p:nvSpPr>
          <p:cNvPr id="143" name="Google Shape;143;g29f3c19e2a4_0_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b="0" lang="en-US" sz="2400"/>
              <a:t>Dice was a general improvement over cross-entropy but also faced challenges.</a:t>
            </a:r>
            <a:endParaRPr b="0" sz="2400"/>
          </a:p>
          <a:p>
            <a:pPr indent="-381000" lvl="0" marL="457200" rtl="0" algn="l">
              <a:spcBef>
                <a:spcPts val="1000"/>
              </a:spcBef>
              <a:spcAft>
                <a:spcPts val="0"/>
              </a:spcAft>
              <a:buSzPts val="2400"/>
              <a:buChar char="▪"/>
            </a:pPr>
            <a:r>
              <a:rPr b="0" lang="en-US"/>
              <a:t>Struggles with very small structures.</a:t>
            </a:r>
            <a:endParaRPr b="0"/>
          </a:p>
          <a:p>
            <a:pPr indent="-342900" lvl="1" marL="914400" rtl="0" algn="l">
              <a:spcBef>
                <a:spcPts val="1000"/>
              </a:spcBef>
              <a:spcAft>
                <a:spcPts val="0"/>
              </a:spcAft>
              <a:buSzPts val="1800"/>
              <a:buChar char="–"/>
            </a:pPr>
            <a:r>
              <a:rPr lang="en-US"/>
              <a:t>mis-classified pixels lead to large loss decreases</a:t>
            </a:r>
            <a:endParaRPr/>
          </a:p>
          <a:p>
            <a:pPr indent="-342900" lvl="0" marL="457200" rtl="0" algn="l">
              <a:spcBef>
                <a:spcPts val="1000"/>
              </a:spcBef>
              <a:spcAft>
                <a:spcPts val="0"/>
              </a:spcAft>
              <a:buSzPts val="1800"/>
              <a:buChar char="▪"/>
            </a:pPr>
            <a:r>
              <a:rPr b="0" lang="en-US"/>
              <a:t>False positives and false negatives are of equal importance, which is mainly appropriate when both types of errors are equally bad.</a:t>
            </a:r>
            <a:endParaRPr b="0"/>
          </a:p>
          <a:p>
            <a:pPr indent="-342900" lvl="0" marL="457200" rtl="0" algn="l">
              <a:spcBef>
                <a:spcPts val="1000"/>
              </a:spcBef>
              <a:spcAft>
                <a:spcPts val="1000"/>
              </a:spcAft>
              <a:buSzPts val="1800"/>
              <a:buChar char="▪"/>
            </a:pPr>
            <a:r>
              <a:rPr b="0" lang="en-US"/>
              <a:t>Focal terms have been introduced to help mitigate class imbalance issues.</a:t>
            </a:r>
            <a:endParaRPr b="0"/>
          </a:p>
        </p:txBody>
      </p:sp>
      <p:sp>
        <p:nvSpPr>
          <p:cNvPr id="144" name="Google Shape;144;g29f3c19e2a4_0_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9594a2e15d_0_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Model</a:t>
            </a:r>
            <a:endParaRPr/>
          </a:p>
        </p:txBody>
      </p:sp>
      <p:sp>
        <p:nvSpPr>
          <p:cNvPr id="151" name="Google Shape;151;g29594a2e15d_0_0"/>
          <p:cNvSpPr txBox="1"/>
          <p:nvPr>
            <p:ph idx="1" type="body"/>
          </p:nvPr>
        </p:nvSpPr>
        <p:spPr>
          <a:xfrm>
            <a:off x="304800" y="146862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b="0" lang="en-US"/>
              <a:t>Proposal of a boundary-based loss function.</a:t>
            </a:r>
            <a:endParaRPr b="0"/>
          </a:p>
          <a:p>
            <a:pPr indent="-342900" lvl="0" marL="457200" rtl="0" algn="l">
              <a:lnSpc>
                <a:spcPct val="115000"/>
              </a:lnSpc>
              <a:spcBef>
                <a:spcPts val="1000"/>
              </a:spcBef>
              <a:spcAft>
                <a:spcPts val="0"/>
              </a:spcAft>
              <a:buSzPts val="1800"/>
              <a:buChar char="▪"/>
            </a:pPr>
            <a:r>
              <a:rPr b="0" lang="en-US"/>
              <a:t>Measures a distance metric on shapes/contours rather than regions.</a:t>
            </a:r>
            <a:endParaRPr b="0"/>
          </a:p>
          <a:p>
            <a:pPr indent="-342900" lvl="0" marL="457200" rtl="0" algn="l">
              <a:lnSpc>
                <a:spcPct val="115000"/>
              </a:lnSpc>
              <a:spcBef>
                <a:spcPts val="1000"/>
              </a:spcBef>
              <a:spcAft>
                <a:spcPts val="0"/>
              </a:spcAft>
              <a:buSzPts val="1800"/>
              <a:buChar char="▪"/>
            </a:pPr>
            <a:r>
              <a:rPr b="0" lang="en-US"/>
              <a:t>Traditionally boundary representations are difficult in CNN’s.</a:t>
            </a:r>
            <a:endParaRPr b="0"/>
          </a:p>
          <a:p>
            <a:pPr indent="-342900" lvl="0" marL="457200" rtl="0" algn="l">
              <a:lnSpc>
                <a:spcPct val="115000"/>
              </a:lnSpc>
              <a:spcBef>
                <a:spcPts val="1000"/>
              </a:spcBef>
              <a:spcAft>
                <a:spcPts val="0"/>
              </a:spcAft>
              <a:buSzPts val="1800"/>
              <a:buChar char="▪"/>
            </a:pPr>
            <a:r>
              <a:rPr b="0" lang="en-US"/>
              <a:t>Inspired by techniques in discrete (graph-based) optimization for computing gradient flows in curve evolution.</a:t>
            </a:r>
            <a:endParaRPr b="0"/>
          </a:p>
          <a:p>
            <a:pPr indent="-342900" lvl="0" marL="457200" rtl="0" algn="l">
              <a:lnSpc>
                <a:spcPct val="115000"/>
              </a:lnSpc>
              <a:spcBef>
                <a:spcPts val="1000"/>
              </a:spcBef>
              <a:spcAft>
                <a:spcPts val="0"/>
              </a:spcAft>
              <a:buSzPts val="1800"/>
              <a:buChar char="▪"/>
            </a:pPr>
            <a:r>
              <a:rPr b="0" lang="en-US"/>
              <a:t>Can be combined with regional losses and implemented with any existing deep learning architecture.</a:t>
            </a:r>
            <a:endParaRPr b="0"/>
          </a:p>
          <a:p>
            <a:pPr indent="0" lvl="0" marL="0" rtl="0" algn="l">
              <a:lnSpc>
                <a:spcPct val="115000"/>
              </a:lnSpc>
              <a:spcBef>
                <a:spcPts val="360"/>
              </a:spcBef>
              <a:spcAft>
                <a:spcPts val="0"/>
              </a:spcAft>
              <a:buSzPts val="1800"/>
              <a:buNone/>
            </a:pPr>
            <a:r>
              <a:t/>
            </a:r>
            <a:endParaRPr/>
          </a:p>
        </p:txBody>
      </p:sp>
      <p:sp>
        <p:nvSpPr>
          <p:cNvPr id="152" name="Google Shape;152;g29594a2e15d_0_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9f3c19e2a4_0_14"/>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Model</a:t>
            </a:r>
            <a:endParaRPr/>
          </a:p>
        </p:txBody>
      </p:sp>
      <p:sp>
        <p:nvSpPr>
          <p:cNvPr id="159" name="Google Shape;159;g29f3c19e2a4_0_14"/>
          <p:cNvSpPr txBox="1"/>
          <p:nvPr>
            <p:ph idx="1" type="body"/>
          </p:nvPr>
        </p:nvSpPr>
        <p:spPr>
          <a:xfrm>
            <a:off x="304800" y="1468625"/>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b="0" lang="en-US"/>
              <a:t>Evaluated on two challenging and highly </a:t>
            </a:r>
            <a:r>
              <a:rPr b="0" lang="en-US"/>
              <a:t>imbalanced segmentation problems.</a:t>
            </a:r>
            <a:endParaRPr b="0"/>
          </a:p>
          <a:p>
            <a:pPr indent="-342900" lvl="1" marL="914400" rtl="0" algn="l">
              <a:lnSpc>
                <a:spcPct val="115000"/>
              </a:lnSpc>
              <a:spcBef>
                <a:spcPts val="1000"/>
              </a:spcBef>
              <a:spcAft>
                <a:spcPts val="0"/>
              </a:spcAft>
              <a:buSzPts val="1800"/>
              <a:buChar char="–"/>
            </a:pPr>
            <a:r>
              <a:rPr lang="en-US"/>
              <a:t>Ischemic Stroke Lesion (ISLES)</a:t>
            </a:r>
            <a:endParaRPr/>
          </a:p>
          <a:p>
            <a:pPr indent="-342900" lvl="1" marL="914400" rtl="0" algn="l">
              <a:lnSpc>
                <a:spcPct val="115000"/>
              </a:lnSpc>
              <a:spcBef>
                <a:spcPts val="1000"/>
              </a:spcBef>
              <a:spcAft>
                <a:spcPts val="0"/>
              </a:spcAft>
              <a:buSzPts val="1800"/>
              <a:buChar char="–"/>
            </a:pPr>
            <a:r>
              <a:rPr lang="en-US"/>
              <a:t>White Matter Hyperintensities (WMH)</a:t>
            </a:r>
            <a:endParaRPr/>
          </a:p>
          <a:p>
            <a:pPr indent="0" lvl="0" marL="0" rtl="0" algn="l">
              <a:lnSpc>
                <a:spcPct val="115000"/>
              </a:lnSpc>
              <a:spcBef>
                <a:spcPts val="360"/>
              </a:spcBef>
              <a:spcAft>
                <a:spcPts val="0"/>
              </a:spcAft>
              <a:buSzPts val="1800"/>
              <a:buNone/>
            </a:pPr>
            <a:r>
              <a:t/>
            </a:r>
            <a:endParaRPr/>
          </a:p>
        </p:txBody>
      </p:sp>
      <p:sp>
        <p:nvSpPr>
          <p:cNvPr id="160" name="Google Shape;160;g29f3c19e2a4_0_14"/>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61" name="Google Shape;161;g29f3c19e2a4_0_14"/>
          <p:cNvPicPr preferRelativeResize="0"/>
          <p:nvPr/>
        </p:nvPicPr>
        <p:blipFill>
          <a:blip r:embed="rId3">
            <a:alphaModFix/>
          </a:blip>
          <a:stretch>
            <a:fillRect/>
          </a:stretch>
        </p:blipFill>
        <p:spPr>
          <a:xfrm>
            <a:off x="2642363" y="3545075"/>
            <a:ext cx="5002266" cy="1211075"/>
          </a:xfrm>
          <a:prstGeom prst="rect">
            <a:avLst/>
          </a:prstGeom>
          <a:noFill/>
          <a:ln>
            <a:noFill/>
          </a:ln>
        </p:spPr>
      </p:pic>
      <p:pic>
        <p:nvPicPr>
          <p:cNvPr id="162" name="Google Shape;162;g29f3c19e2a4_0_14"/>
          <p:cNvPicPr preferRelativeResize="0"/>
          <p:nvPr/>
        </p:nvPicPr>
        <p:blipFill>
          <a:blip r:embed="rId4">
            <a:alphaModFix/>
          </a:blip>
          <a:stretch>
            <a:fillRect/>
          </a:stretch>
        </p:blipFill>
        <p:spPr>
          <a:xfrm>
            <a:off x="2661775" y="4756150"/>
            <a:ext cx="4963450" cy="95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9f3c19e2a4_0_2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Model</a:t>
            </a:r>
            <a:endParaRPr/>
          </a:p>
        </p:txBody>
      </p:sp>
      <p:sp>
        <p:nvSpPr>
          <p:cNvPr id="169" name="Google Shape;169;g29f3c19e2a4_0_23"/>
          <p:cNvSpPr txBox="1"/>
          <p:nvPr>
            <p:ph idx="1" type="body"/>
          </p:nvPr>
        </p:nvSpPr>
        <p:spPr>
          <a:xfrm>
            <a:off x="304800" y="1468625"/>
            <a:ext cx="8534400" cy="5029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000"/>
              </a:spcBef>
              <a:spcAft>
                <a:spcPts val="0"/>
              </a:spcAft>
              <a:buNone/>
            </a:pPr>
            <a:r>
              <a:t/>
            </a:r>
            <a:endParaRPr/>
          </a:p>
          <a:p>
            <a:pPr indent="0" lvl="0" marL="0" rtl="0" algn="l">
              <a:lnSpc>
                <a:spcPct val="115000"/>
              </a:lnSpc>
              <a:spcBef>
                <a:spcPts val="360"/>
              </a:spcBef>
              <a:spcAft>
                <a:spcPts val="0"/>
              </a:spcAft>
              <a:buSzPts val="1800"/>
              <a:buNone/>
            </a:pPr>
            <a:r>
              <a:t/>
            </a:r>
            <a:endParaRPr/>
          </a:p>
        </p:txBody>
      </p:sp>
      <p:sp>
        <p:nvSpPr>
          <p:cNvPr id="170" name="Google Shape;170;g29f3c19e2a4_0_2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71" name="Google Shape;171;g29f3c19e2a4_0_23"/>
          <p:cNvPicPr preferRelativeResize="0"/>
          <p:nvPr/>
        </p:nvPicPr>
        <p:blipFill rotWithShape="1">
          <a:blip r:embed="rId3">
            <a:alphaModFix/>
          </a:blip>
          <a:srcRect b="0" l="0" r="0" t="13081"/>
          <a:stretch/>
        </p:blipFill>
        <p:spPr>
          <a:xfrm>
            <a:off x="362300" y="1762038"/>
            <a:ext cx="8476900" cy="4172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9ec67527fd_0_0"/>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Experiments</a:t>
            </a:r>
            <a:endParaRPr/>
          </a:p>
        </p:txBody>
      </p:sp>
      <p:sp>
        <p:nvSpPr>
          <p:cNvPr id="178" name="Google Shape;178;g29ec67527fd_0_0"/>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b="0" lang="en-US"/>
              <a:t>Two sets of experiments</a:t>
            </a:r>
            <a:endParaRPr b="0"/>
          </a:p>
          <a:p>
            <a:pPr indent="-342900" lvl="1" marL="914400" rtl="0" algn="l">
              <a:lnSpc>
                <a:spcPct val="115000"/>
              </a:lnSpc>
              <a:spcBef>
                <a:spcPts val="0"/>
              </a:spcBef>
              <a:spcAft>
                <a:spcPts val="0"/>
              </a:spcAft>
              <a:buSzPts val="1800"/>
              <a:buChar char="–"/>
            </a:pPr>
            <a:r>
              <a:rPr lang="en-US"/>
              <a:t>Evaluating </a:t>
            </a:r>
            <a:r>
              <a:rPr lang="en-US"/>
              <a:t>integrating</a:t>
            </a:r>
            <a:r>
              <a:rPr lang="en-US"/>
              <a:t> proposed boundary loss with different regional loss functions</a:t>
            </a:r>
            <a:endParaRPr/>
          </a:p>
          <a:p>
            <a:pPr indent="-342900" lvl="1" marL="914400" rtl="0" algn="l">
              <a:lnSpc>
                <a:spcPct val="115000"/>
              </a:lnSpc>
              <a:spcBef>
                <a:spcPts val="0"/>
              </a:spcBef>
              <a:spcAft>
                <a:spcPts val="0"/>
              </a:spcAft>
              <a:buSzPts val="1800"/>
              <a:buChar char="–"/>
            </a:pPr>
            <a:r>
              <a:rPr lang="en-US"/>
              <a:t>Checking </a:t>
            </a:r>
            <a:r>
              <a:rPr lang="en-US"/>
              <a:t>different strategies for selecting and scheduling 𝝰</a:t>
            </a:r>
            <a:endParaRPr/>
          </a:p>
        </p:txBody>
      </p:sp>
      <p:sp>
        <p:nvSpPr>
          <p:cNvPr id="179" name="Google Shape;179;g29ec67527fd_0_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9594a2e15d_0_28"/>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Datasets</a:t>
            </a:r>
            <a:endParaRPr/>
          </a:p>
        </p:txBody>
      </p:sp>
      <p:sp>
        <p:nvSpPr>
          <p:cNvPr id="186" name="Google Shape;186;g29594a2e15d_0_28"/>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b="0" lang="en-US"/>
              <a:t>Ischemic Stroke Lesion Segmentation (</a:t>
            </a:r>
            <a:r>
              <a:rPr b="0" lang="en-US"/>
              <a:t>ISLES)</a:t>
            </a:r>
            <a:r>
              <a:rPr b="0" lang="en-US"/>
              <a:t> Dataset</a:t>
            </a:r>
            <a:endParaRPr b="0"/>
          </a:p>
          <a:p>
            <a:pPr indent="-342900" lvl="1" marL="914400" rtl="0" algn="l">
              <a:lnSpc>
                <a:spcPct val="115000"/>
              </a:lnSpc>
              <a:spcBef>
                <a:spcPts val="0"/>
              </a:spcBef>
              <a:spcAft>
                <a:spcPts val="0"/>
              </a:spcAft>
              <a:buSzPts val="1800"/>
              <a:buChar char="–"/>
            </a:pPr>
            <a:r>
              <a:rPr lang="en-US"/>
              <a:t>94 scans</a:t>
            </a:r>
            <a:endParaRPr/>
          </a:p>
          <a:p>
            <a:pPr indent="-342900" lvl="1" marL="914400" rtl="0" algn="l">
              <a:lnSpc>
                <a:spcPct val="115000"/>
              </a:lnSpc>
              <a:spcBef>
                <a:spcPts val="0"/>
              </a:spcBef>
              <a:spcAft>
                <a:spcPts val="0"/>
              </a:spcAft>
              <a:buSzPts val="1800"/>
              <a:buChar char="–"/>
            </a:pPr>
            <a:r>
              <a:rPr lang="en-US"/>
              <a:t>74 training</a:t>
            </a:r>
            <a:endParaRPr/>
          </a:p>
          <a:p>
            <a:pPr indent="-342900" lvl="1" marL="914400" rtl="0" algn="l">
              <a:lnSpc>
                <a:spcPct val="115000"/>
              </a:lnSpc>
              <a:spcBef>
                <a:spcPts val="0"/>
              </a:spcBef>
              <a:spcAft>
                <a:spcPts val="0"/>
              </a:spcAft>
              <a:buSzPts val="1800"/>
              <a:buChar char="–"/>
            </a:pPr>
            <a:r>
              <a:rPr lang="en-US"/>
              <a:t>20 validation</a:t>
            </a:r>
            <a:endParaRPr/>
          </a:p>
          <a:p>
            <a:pPr indent="-342900" lvl="1" marL="914400" rtl="0" algn="l">
              <a:lnSpc>
                <a:spcPct val="115000"/>
              </a:lnSpc>
              <a:spcBef>
                <a:spcPts val="0"/>
              </a:spcBef>
              <a:spcAft>
                <a:spcPts val="0"/>
              </a:spcAft>
              <a:buSzPts val="1800"/>
              <a:buChar char="–"/>
            </a:pPr>
            <a:r>
              <a:rPr lang="en-US"/>
              <a:t>spatial resolution(mm):   0.8 *0.8 *4   -   1 *1 *12</a:t>
            </a:r>
            <a:endParaRPr/>
          </a:p>
          <a:p>
            <a:pPr indent="0" lvl="0" marL="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b="0" lang="en-US"/>
              <a:t>White Matter Hyperintensities (WMH) Dataset</a:t>
            </a:r>
            <a:endParaRPr b="0"/>
          </a:p>
          <a:p>
            <a:pPr indent="-342900" lvl="1" marL="914400" rtl="0" algn="l">
              <a:lnSpc>
                <a:spcPct val="115000"/>
              </a:lnSpc>
              <a:spcBef>
                <a:spcPts val="0"/>
              </a:spcBef>
              <a:spcAft>
                <a:spcPts val="0"/>
              </a:spcAft>
              <a:buSzPts val="1800"/>
              <a:buChar char="–"/>
            </a:pPr>
            <a:r>
              <a:rPr lang="en-US"/>
              <a:t>60 scans</a:t>
            </a:r>
            <a:endParaRPr/>
          </a:p>
          <a:p>
            <a:pPr indent="-342900" lvl="1" marL="914400" rtl="0" algn="l">
              <a:lnSpc>
                <a:spcPct val="115000"/>
              </a:lnSpc>
              <a:spcBef>
                <a:spcPts val="0"/>
              </a:spcBef>
              <a:spcAft>
                <a:spcPts val="0"/>
              </a:spcAft>
              <a:buSzPts val="1800"/>
              <a:buChar char="–"/>
            </a:pPr>
            <a:r>
              <a:rPr lang="en-US"/>
              <a:t>50 training</a:t>
            </a:r>
            <a:endParaRPr/>
          </a:p>
          <a:p>
            <a:pPr indent="-342900" lvl="1" marL="914400" rtl="0" algn="l">
              <a:lnSpc>
                <a:spcPct val="115000"/>
              </a:lnSpc>
              <a:spcBef>
                <a:spcPts val="0"/>
              </a:spcBef>
              <a:spcAft>
                <a:spcPts val="0"/>
              </a:spcAft>
              <a:buSzPts val="1800"/>
              <a:buChar char="–"/>
            </a:pPr>
            <a:r>
              <a:rPr lang="en-US"/>
              <a:t>10 validation</a:t>
            </a:r>
            <a:endParaRPr/>
          </a:p>
          <a:p>
            <a:pPr indent="-342900" lvl="1" marL="914400" rtl="0" algn="l">
              <a:lnSpc>
                <a:spcPct val="115000"/>
              </a:lnSpc>
              <a:spcBef>
                <a:spcPts val="0"/>
              </a:spcBef>
              <a:spcAft>
                <a:spcPts val="0"/>
              </a:spcAft>
              <a:buSzPts val="1800"/>
              <a:buChar char="–"/>
            </a:pPr>
            <a:r>
              <a:rPr lang="en-US"/>
              <a:t>spatial resolution(mm):   0.95 *0.95 *3   -   1.21 *1 *3</a:t>
            </a:r>
            <a:endParaRPr/>
          </a:p>
          <a:p>
            <a:pPr indent="0" lvl="0" marL="0" rtl="0" algn="l">
              <a:lnSpc>
                <a:spcPct val="115000"/>
              </a:lnSpc>
              <a:spcBef>
                <a:spcPts val="0"/>
              </a:spcBef>
              <a:spcAft>
                <a:spcPts val="0"/>
              </a:spcAft>
              <a:buNone/>
            </a:pPr>
            <a:r>
              <a:t/>
            </a:r>
            <a:endParaRPr/>
          </a:p>
        </p:txBody>
      </p:sp>
      <p:sp>
        <p:nvSpPr>
          <p:cNvPr id="187" name="Google Shape;187;g29594a2e15d_0_2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2019-01-03T19:48:27Z</dcterms:created>
  <dc:creator>Alireza Tavakkoli</dc:creator>
</cp:coreProperties>
</file>