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FA56411-8F01-4A8C-B87A-976B2E2D10E0}">
  <a:tblStyle styleId="{0FA56411-8F01-4A8C-B87A-976B2E2D10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627e0c61f4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627e0c61f4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27e0c61f4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627e0c61f4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27e0c61f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627e0c61f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627e0c61f4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627e0c61f4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27e0c61f4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627e0c61f4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27e0c61f4_3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627e0c61f4_3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627e0c61f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627e0c61f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27e0c61f4_2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627e0c61f4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627e0c61f4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627e0c61f4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627e0c61f4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627e0c61f4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263926bf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6263926bf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263926bf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263926bf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MIAS -&gt; </a:t>
            </a:r>
            <a:r>
              <a:rPr lang="en"/>
              <a:t>322 (MLO view of images) 1024 × 1024 with radiologist’s ground truth markings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DDSM - &gt; 10,480 (MLO and CC view of images)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INbreast -&gt; 410 Images 3328 × 4048 or 2560 × 3328 pixels.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MIAS and DDSM -&gt; cropped images into 299x299 pix ROIs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multi-sized images (LOVE HOW THEY SAY “Result was not </a:t>
            </a:r>
            <a:r>
              <a:rPr lang="en"/>
              <a:t>encouraging’)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1024 × 1024 pixels for MIAS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2560 × 3328 pixels for INbreast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263926bf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263926bf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263926bf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263926bf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Model has 9,438,208 </a:t>
            </a:r>
            <a:r>
              <a:rPr lang="en"/>
              <a:t>parameters</a:t>
            </a:r>
            <a:r>
              <a:rPr lang="en"/>
              <a:t> (Double the number of parameters of GoogleNet)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12 convolutional layers alongside pooling and fully connected layers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concept of Conv-Conv-Pool-Drop architecture.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Adam optimizer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 learning rate was 0.001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Regularization Technique: L2 (Weight Decay)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Applied L2 regularization, commonly known as "weight decay."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Aimed at reducing overfitting in the model.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L2 Values: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L2 values range between 0 and 0.1.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Examples include 0.1, 0.001, 0.0001.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Values are in a logarithmic scale.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263926bf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6263926bf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a073fea5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a073fea5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627e0c61f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627e0c61f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27e0c61f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627e0c61f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46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10" Type="http://schemas.openxmlformats.org/officeDocument/2006/relationships/image" Target="../media/image42.png"/><Relationship Id="rId9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36.png"/><Relationship Id="rId8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735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deep learning model using data augmentation for detection of architectural distortion in whole and patches of images 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8247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Szekely and Gaurav Srikar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</p:txBody>
      </p:sp>
      <p:sp>
        <p:nvSpPr>
          <p:cNvPr id="173" name="Google Shape;173;p22"/>
          <p:cNvSpPr txBox="1"/>
          <p:nvPr>
            <p:ph idx="1" type="body"/>
          </p:nvPr>
        </p:nvSpPr>
        <p:spPr>
          <a:xfrm>
            <a:off x="311700" y="560525"/>
            <a:ext cx="8520600" cy="43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UcPeriod"/>
            </a:pPr>
            <a:r>
              <a:rPr lang="en">
                <a:solidFill>
                  <a:srgbClr val="FFFFFF"/>
                </a:solidFill>
              </a:rPr>
              <a:t>Patch / ROI level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lphaLcPeriod"/>
            </a:pPr>
            <a:r>
              <a:rPr lang="en">
                <a:solidFill>
                  <a:srgbClr val="FFFFFF"/>
                </a:solidFill>
              </a:rPr>
              <a:t>MIAS Dataset (299 X 299)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No data augmentation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All data augmentation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Combinations</a:t>
            </a:r>
            <a:endParaRPr>
              <a:solidFill>
                <a:srgbClr val="FFFFFF"/>
              </a:solidFill>
            </a:endParaRPr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romanLcPeriod"/>
            </a:pPr>
            <a:r>
              <a:rPr lang="en">
                <a:solidFill>
                  <a:srgbClr val="FFFFFF"/>
                </a:solidFill>
              </a:rPr>
              <a:t>Vertical flip, horizontal flip, rotation at 90 degrees, and width shift range of 50 %.</a:t>
            </a:r>
            <a:endParaRPr>
              <a:solidFill>
                <a:srgbClr val="FFFFFF"/>
              </a:solidFill>
            </a:endParaRPr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romanLcPeriod"/>
            </a:pPr>
            <a:r>
              <a:rPr lang="en">
                <a:solidFill>
                  <a:srgbClr val="FFFFFF"/>
                </a:solidFill>
              </a:rPr>
              <a:t>Vertical flip, rotation at 180 degrees, height shift range of 50 %, </a:t>
            </a:r>
            <a:r>
              <a:rPr lang="en">
                <a:solidFill>
                  <a:srgbClr val="FFFFFF"/>
                </a:solidFill>
              </a:rPr>
              <a:t>width shift range</a:t>
            </a:r>
            <a:r>
              <a:rPr lang="en">
                <a:solidFill>
                  <a:srgbClr val="FFFFFF"/>
                </a:solidFill>
              </a:rPr>
              <a:t>, the zoom range of 50 %, and applied </a:t>
            </a:r>
            <a:r>
              <a:rPr lang="en">
                <a:solidFill>
                  <a:srgbClr val="FFFFFF"/>
                </a:solidFill>
              </a:rPr>
              <a:t>ZCA whitening</a:t>
            </a:r>
            <a:r>
              <a:rPr lang="en">
                <a:solidFill>
                  <a:srgbClr val="FFFFFF"/>
                </a:solidFill>
              </a:rPr>
              <a:t>.</a:t>
            </a:r>
            <a:endParaRPr>
              <a:solidFill>
                <a:srgbClr val="FFFFFF"/>
              </a:solidFill>
            </a:endParaRPr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romanLcPeriod"/>
            </a:pPr>
            <a:r>
              <a:rPr lang="en">
                <a:solidFill>
                  <a:srgbClr val="FFFFFF"/>
                </a:solidFill>
              </a:rPr>
              <a:t>Horizontal flip, rotation at 270 degrees, both width and height shift range of 50 %, and applied ZCA whitening.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lphaLcPeriod"/>
            </a:pPr>
            <a:r>
              <a:rPr lang="en">
                <a:solidFill>
                  <a:srgbClr val="FFFFFF"/>
                </a:solidFill>
              </a:rPr>
              <a:t>DDMS + CBIS</a:t>
            </a:r>
            <a:r>
              <a:rPr lang="en">
                <a:solidFill>
                  <a:srgbClr val="FFFFFF"/>
                </a:solidFill>
              </a:rPr>
              <a:t> Dataset (299 X 299)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No data augmentation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All data augmentation</a:t>
            </a:r>
            <a:endParaRPr>
              <a:solidFill>
                <a:srgbClr val="FFFF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Combinations</a:t>
            </a:r>
            <a:endParaRPr>
              <a:solidFill>
                <a:srgbClr val="FFFFFF"/>
              </a:solidFill>
            </a:endParaRPr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romanLcPeriod"/>
            </a:pPr>
            <a:r>
              <a:rPr lang="en">
                <a:solidFill>
                  <a:srgbClr val="FFFFFF"/>
                </a:solidFill>
              </a:rPr>
              <a:t>Vertical and horizontal flip, zoom range of 50 % and rotations at 180 degrees.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UcPeriod"/>
            </a:pPr>
            <a:r>
              <a:rPr lang="en">
                <a:solidFill>
                  <a:srgbClr val="FFFFFF"/>
                </a:solidFill>
              </a:rPr>
              <a:t>Whole image level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lphaLcPeriod"/>
            </a:pPr>
            <a:r>
              <a:rPr lang="en">
                <a:solidFill>
                  <a:srgbClr val="FFFFFF"/>
                </a:solidFill>
              </a:rPr>
              <a:t>MIAS whole image dataset (1024 X 1024)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lphaLcPeriod"/>
            </a:pPr>
            <a:r>
              <a:rPr lang="en">
                <a:solidFill>
                  <a:srgbClr val="FFFFFF"/>
                </a:solidFill>
              </a:rPr>
              <a:t>INbreast whole image dataset (2560 X 3328)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Discussion</a:t>
            </a: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474" y="663000"/>
            <a:ext cx="2200450" cy="1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750" y="660950"/>
            <a:ext cx="2200450" cy="154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475" y="2834425"/>
            <a:ext cx="2200450" cy="15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1750" y="2834638"/>
            <a:ext cx="2200448" cy="154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1760100" y="2203800"/>
            <a:ext cx="531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4. MIAS Dataset without any data augmentation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1760100" y="4379750"/>
            <a:ext cx="531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5. MIAS Dataset with all data augmentation techniques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Discussion</a:t>
            </a:r>
            <a:endParaRPr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175" y="285325"/>
            <a:ext cx="2203704" cy="15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500" y="285325"/>
            <a:ext cx="2203705" cy="15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6375" y="1882800"/>
            <a:ext cx="2200451" cy="15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625" y="1884025"/>
            <a:ext cx="2200449" cy="154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0175" y="3478225"/>
            <a:ext cx="2203705" cy="154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425" y="3478225"/>
            <a:ext cx="2200449" cy="1545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1157500" y="712925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6. MIAS Dataset with data augmentation described in (i)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4612025" y="2361725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7. MIAS Dataset with data augmentation described in (ii)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1196225" y="4123700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8. MIAS Dataset with data augmentation described in (iii)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Discussion</a:t>
            </a:r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950" y="297663"/>
            <a:ext cx="2203704" cy="15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675" y="297438"/>
            <a:ext cx="2200450" cy="154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3351" y="1908738"/>
            <a:ext cx="2203704" cy="15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448" y="1910661"/>
            <a:ext cx="2203705" cy="154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4049" y="3520263"/>
            <a:ext cx="2203703" cy="154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0949" y="3520288"/>
            <a:ext cx="2203704" cy="154533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4840625" y="2361725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10. </a:t>
            </a:r>
            <a:r>
              <a:rPr lang="en" sz="1300">
                <a:solidFill>
                  <a:schemeClr val="dk1"/>
                </a:solidFill>
              </a:rPr>
              <a:t>DDSM + CBIS Dataset with all data augmentation techniques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891425" y="4123700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11. DDSM + CBIS Dataset with data augmentation described in (i)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852700" y="712925"/>
            <a:ext cx="33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9. DDSM + CBIS Dataset without any data augmentation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Discussion</a:t>
            </a:r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900" y="560525"/>
            <a:ext cx="2203703" cy="15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952" y="560524"/>
            <a:ext cx="2203703" cy="15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1747" y="266176"/>
            <a:ext cx="1828801" cy="18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9772" y="266181"/>
            <a:ext cx="1828801" cy="18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449" y="2773641"/>
            <a:ext cx="1828799" cy="182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6900" y="2773648"/>
            <a:ext cx="1828799" cy="182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99350" y="2773653"/>
            <a:ext cx="1828796" cy="182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37374" y="2773640"/>
            <a:ext cx="1828796" cy="182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492350" y="2008325"/>
            <a:ext cx="40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12. </a:t>
            </a:r>
            <a:r>
              <a:rPr lang="en" sz="1300">
                <a:solidFill>
                  <a:schemeClr val="dk1"/>
                </a:solidFill>
              </a:rPr>
              <a:t>MIAS whole image dataset (1024 × 1024) dataset with data augmentation.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4899350" y="2027513"/>
            <a:ext cx="40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13. </a:t>
            </a:r>
            <a:r>
              <a:rPr lang="en" sz="1300">
                <a:solidFill>
                  <a:schemeClr val="dk1"/>
                </a:solidFill>
              </a:rPr>
              <a:t>INbreast whole image dataset (2560 × 3328) dataset with data augmentation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416150" y="4522925"/>
            <a:ext cx="40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14. </a:t>
            </a:r>
            <a:r>
              <a:rPr lang="en" sz="1300">
                <a:solidFill>
                  <a:schemeClr val="dk1"/>
                </a:solidFill>
              </a:rPr>
              <a:t>MIAS whole image dataset (1024 × 1024) using a CNN model with higher depth.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4823150" y="4542113"/>
            <a:ext cx="40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Fig. 15. INbreast whole image dataset (2560 × 3328) </a:t>
            </a:r>
            <a:r>
              <a:rPr lang="en" sz="1300">
                <a:solidFill>
                  <a:schemeClr val="dk1"/>
                </a:solidFill>
              </a:rPr>
              <a:t>using a CNN model with higher depth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Results, Discussion and Conclusion</a:t>
            </a:r>
            <a:endParaRPr/>
          </a:p>
        </p:txBody>
      </p:sp>
      <p:graphicFrame>
        <p:nvGraphicFramePr>
          <p:cNvPr id="235" name="Google Shape;235;p27"/>
          <p:cNvGraphicFramePr/>
          <p:nvPr/>
        </p:nvGraphicFramePr>
        <p:xfrm>
          <a:off x="187850" y="55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{0FA56411-8F01-4A8C-B87A-976B2E2D10E0}</a:tableStyleId>
              </a:tblPr>
              <a:tblGrid>
                <a:gridCol w="1419575"/>
                <a:gridCol w="1655000"/>
                <a:gridCol w="1017000"/>
              </a:tblGrid>
              <a:tr h="25335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Proposed architectural distortion-based CNN with data augmentation.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 hMerge="1"/>
                <a:tc hMerge="1"/>
              </a:tr>
              <a:tr h="253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Model Description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Dataset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Accuracy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Proposed CNN model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MIAS 299X299 dataset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84.30 %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DDSM + CBIS dataset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87.38 %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row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Proposed CNN model + data augmentation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MIAS 299X299 dataset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93.75 %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DDSM + CBIS dataset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89.50 %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INbreast dataset 2560X3328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64.29 %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533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MIAS 1024X1024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64.29 %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6" name="Google Shape;236;p27"/>
          <p:cNvGraphicFramePr/>
          <p:nvPr/>
        </p:nvGraphicFramePr>
        <p:xfrm>
          <a:off x="4437800" y="55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{0FA56411-8F01-4A8C-B87A-976B2E2D10E0}</a:tableStyleId>
              </a:tblPr>
              <a:tblGrid>
                <a:gridCol w="771675"/>
                <a:gridCol w="771675"/>
                <a:gridCol w="499100"/>
                <a:gridCol w="694475"/>
                <a:gridCol w="1021775"/>
                <a:gridCol w="871275"/>
              </a:tblGrid>
              <a:tr h="323500">
                <a:tc grid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Comparative analysis of the proposed architectural distortion CNN with popular CNN architectures.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61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CNN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# Weights 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Batch Size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Learning Rate (FT, SC)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Best Model Iterations (Fine Tuning, from scratch)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Accuracy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  <a:tr h="32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Proposed CNN model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668,837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0.001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8, 20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87.29 %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  <a:tr h="22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GoogLeNet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10,299,840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</a:t>
                      </a:r>
                      <a:r>
                        <a:rPr baseline="30000" lang="en" sz="900"/>
                        <a:t>-5</a:t>
                      </a:r>
                      <a:r>
                        <a:rPr lang="en" sz="900"/>
                        <a:t>, 10</a:t>
                      </a:r>
                      <a:r>
                        <a:rPr baseline="30000" lang="en" sz="900"/>
                        <a:t>-5</a:t>
                      </a:r>
                      <a:endParaRPr baseline="30000"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12, 12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59.80 %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  <a:tr h="22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AlexNet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56,866,848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</a:t>
                      </a:r>
                      <a:r>
                        <a:rPr baseline="30000" lang="en" sz="900"/>
                        <a:t>-5</a:t>
                      </a:r>
                      <a:r>
                        <a:rPr lang="en" sz="900"/>
                        <a:t>, 10</a:t>
                      </a:r>
                      <a:r>
                        <a:rPr baseline="30000" lang="en" sz="900"/>
                        <a:t>-5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665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65.60 %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  <a:tr h="22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ResNet-50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23,512,128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</a:t>
                      </a:r>
                      <a:r>
                        <a:rPr baseline="30000" lang="en" sz="900"/>
                        <a:t>-5</a:t>
                      </a:r>
                      <a:r>
                        <a:rPr lang="en" sz="900"/>
                        <a:t>, 10</a:t>
                      </a:r>
                      <a:r>
                        <a:rPr baseline="30000" lang="en" sz="900"/>
                        <a:t>-4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4104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62.70 %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  <a:tr h="22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VGG-16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134,256,320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</a:t>
                      </a:r>
                      <a:r>
                        <a:rPr baseline="30000" lang="en" sz="900"/>
                        <a:t>-5</a:t>
                      </a:r>
                      <a:r>
                        <a:rPr lang="en" sz="900"/>
                        <a:t>, 10</a:t>
                      </a:r>
                      <a:r>
                        <a:rPr baseline="30000" lang="en" sz="900"/>
                        <a:t>-5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9, 58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58.00 %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050" y="3247650"/>
            <a:ext cx="2696975" cy="1797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/>
          <p:nvPr/>
        </p:nvSpPr>
        <p:spPr>
          <a:xfrm>
            <a:off x="1646175" y="1853225"/>
            <a:ext cx="2547000" cy="25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"/>
          <p:cNvSpPr/>
          <p:nvPr/>
        </p:nvSpPr>
        <p:spPr>
          <a:xfrm>
            <a:off x="4480075" y="1807600"/>
            <a:ext cx="4527300" cy="450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"/>
          <p:cNvSpPr/>
          <p:nvPr/>
        </p:nvSpPr>
        <p:spPr>
          <a:xfrm>
            <a:off x="1547600" y="4725650"/>
            <a:ext cx="331200" cy="25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387900" y="560525"/>
            <a:ext cx="3663900" cy="4296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Used Keras with Tensorflow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Floyd Server</a:t>
            </a:r>
            <a:endParaRPr sz="1600">
              <a:solidFill>
                <a:srgbClr val="FFFFFF"/>
              </a:solidFill>
            </a:endParaRPr>
          </a:p>
          <a:p>
            <a:pPr indent="-304800" lvl="1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High Performance GPU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Tesla V100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16 GB Memory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61 GB RAM and 100 GB SSD</a:t>
            </a:r>
            <a:endParaRPr sz="1200">
              <a:solidFill>
                <a:srgbClr val="FFFFFF"/>
              </a:solidFill>
            </a:endParaRPr>
          </a:p>
          <a:p>
            <a:pPr indent="-304800" lvl="1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Standard GPU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Tesla K80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12 GB Memory</a:t>
            </a:r>
            <a:endParaRPr sz="1200">
              <a:solidFill>
                <a:srgbClr val="FFFFFF"/>
              </a:solidFill>
            </a:endParaRPr>
          </a:p>
          <a:p>
            <a:pPr indent="-304800" lvl="2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</a:pPr>
            <a:r>
              <a:rPr lang="en" sz="1200">
                <a:solidFill>
                  <a:srgbClr val="FFFFFF"/>
                </a:solidFill>
              </a:rPr>
              <a:t>61 GB RAM and 100 GB SSD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46" name="Google Shape;246;p2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645" y="3137876"/>
            <a:ext cx="3204977" cy="18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476" y="481425"/>
            <a:ext cx="2587526" cy="4180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3360525" y="560525"/>
            <a:ext cx="3663900" cy="4296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CPU only</a:t>
            </a:r>
            <a:endParaRPr sz="16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High Performance CPU</a:t>
            </a:r>
            <a:endParaRPr sz="1200">
              <a:solidFill>
                <a:srgbClr val="FFFFFF"/>
              </a:solidFill>
            </a:endParaRPr>
          </a:p>
          <a:p>
            <a:pPr indent="-3048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Intel Xeon with 8 Cores</a:t>
            </a:r>
            <a:endParaRPr sz="1200">
              <a:solidFill>
                <a:srgbClr val="FFFFFF"/>
              </a:solidFill>
            </a:endParaRPr>
          </a:p>
          <a:p>
            <a:pPr indent="-3048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32 GB RAM and 100 GB SSD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>
                <a:solidFill>
                  <a:srgbClr val="FFFFFF"/>
                </a:solidFill>
              </a:rPr>
              <a:t>Standard CPU</a:t>
            </a:r>
            <a:endParaRPr sz="1200">
              <a:solidFill>
                <a:srgbClr val="FFFFFF"/>
              </a:solidFill>
            </a:endParaRPr>
          </a:p>
          <a:p>
            <a:pPr indent="-3048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Intel Xeon with 2 Cores</a:t>
            </a:r>
            <a:endParaRPr sz="1200">
              <a:solidFill>
                <a:srgbClr val="FFFFFF"/>
              </a:solidFill>
            </a:endParaRPr>
          </a:p>
          <a:p>
            <a:pPr indent="-3048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</a:pPr>
            <a:r>
              <a:rPr lang="en" sz="1200">
                <a:solidFill>
                  <a:srgbClr val="FFFFFF"/>
                </a:solidFill>
              </a:rPr>
              <a:t>8 GB RAM and 100 GB SSD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Proposing a novel CNN-based model which works good with patches.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various techniques of data augmentation were used with multiple datasets at different scale.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Very brief introduction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This paper presented most details required - Easy to re-implement.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Various comparisons made - Popular CNN architectures and similar approaches.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5" name="Google Shape;25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Weaknesses</a:t>
            </a:r>
            <a:endParaRPr/>
          </a:p>
        </p:txBody>
      </p:sp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enhancement of the proposed CNN model was not </a:t>
            </a:r>
            <a:r>
              <a:rPr lang="en">
                <a:solidFill>
                  <a:schemeClr val="dk1"/>
                </a:solidFill>
              </a:rPr>
              <a:t>described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Reduction of false positive rates - No proof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Testing data was never used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Hard to interpret architecture and tables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Motivation behind designing their CNN was unclear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 other augmentation combinations with DDMS + CBIS dataset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Last couple of graph’s X-axis units were different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Inconsistency</a:t>
            </a:r>
            <a:r>
              <a:rPr lang="en">
                <a:solidFill>
                  <a:schemeClr val="dk1"/>
                </a:solidFill>
              </a:rPr>
              <a:t> with training iterations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/>
          <p:nvPr>
            <p:ph type="title"/>
          </p:nvPr>
        </p:nvSpPr>
        <p:spPr>
          <a:xfrm>
            <a:off x="311700" y="212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you. 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636725"/>
            <a:ext cx="4668300" cy="44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in Deep Learning for Breast Cancer: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Limited data leading to high false positive rates.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contrast in mammogram datasets.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Investigation into the performance of CNN models with variable-sized images.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Apply data augmentation to reduce false positive classifications.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of a novel CNN-based model for architectural distortion detection.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225" y="351950"/>
            <a:ext cx="3859200" cy="237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400" y="2883857"/>
            <a:ext cx="3834232" cy="2107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roposed CADx System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4804" r="6385" t="0"/>
          <a:stretch/>
        </p:blipFill>
        <p:spPr>
          <a:xfrm>
            <a:off x="179300" y="1101650"/>
            <a:ext cx="8785401" cy="38222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3773250" y="1183200"/>
            <a:ext cx="5174100" cy="374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256150" y="1996400"/>
            <a:ext cx="3517200" cy="292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125" y="3016050"/>
            <a:ext cx="3517200" cy="17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b="2037" l="10882" r="12152" t="0"/>
          <a:stretch/>
        </p:blipFill>
        <p:spPr>
          <a:xfrm>
            <a:off x="4448125" y="1183194"/>
            <a:ext cx="3517200" cy="183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CADx System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0" l="4804" r="6385" t="0"/>
          <a:stretch/>
        </p:blipFill>
        <p:spPr>
          <a:xfrm>
            <a:off x="179300" y="1101650"/>
            <a:ext cx="8785401" cy="38222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256150" y="1101525"/>
            <a:ext cx="3909900" cy="3822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6069" l="20596" r="22743" t="10325"/>
          <a:stretch/>
        </p:blipFill>
        <p:spPr>
          <a:xfrm>
            <a:off x="256150" y="1475100"/>
            <a:ext cx="2778850" cy="30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0" y="1152475"/>
            <a:ext cx="5929701" cy="359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5717"/>
            <a:ext cx="9143999" cy="33231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8675500" y="2761325"/>
            <a:ext cx="554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24 classes</a:t>
            </a:r>
            <a:endParaRPr b="1"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134050" y="0"/>
            <a:ext cx="83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Architecture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134050" y="1152475"/>
            <a:ext cx="232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Complexity - evaluated to be O(n)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Using this </a:t>
            </a:r>
            <a:r>
              <a:rPr lang="en">
                <a:solidFill>
                  <a:schemeClr val="dk1"/>
                </a:solidFill>
              </a:rPr>
              <a:t>architecture</a:t>
            </a:r>
            <a:r>
              <a:rPr lang="en">
                <a:solidFill>
                  <a:schemeClr val="dk1"/>
                </a:solidFill>
              </a:rPr>
              <a:t> in our project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401" y="579925"/>
            <a:ext cx="6493375" cy="39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2519675" y="4224500"/>
            <a:ext cx="2403600" cy="28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implementation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975" y="529475"/>
            <a:ext cx="4099226" cy="21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1302575" y="572700"/>
            <a:ext cx="34305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Char char="●"/>
            </a:pPr>
            <a:r>
              <a:rPr lang="en" sz="1865">
                <a:solidFill>
                  <a:schemeClr val="dk1"/>
                </a:solidFill>
              </a:rPr>
              <a:t>Large patches 522 x 522</a:t>
            </a:r>
            <a:endParaRPr sz="1865">
              <a:solidFill>
                <a:schemeClr val="dk1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08000"/>
            <a:ext cx="4428278" cy="2361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740000" y="2715175"/>
            <a:ext cx="40992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Char char="●"/>
            </a:pPr>
            <a:r>
              <a:rPr lang="en" sz="1865">
                <a:solidFill>
                  <a:schemeClr val="dk1"/>
                </a:solidFill>
              </a:rPr>
              <a:t> Medium</a:t>
            </a:r>
            <a:r>
              <a:rPr lang="en" sz="1865">
                <a:solidFill>
                  <a:schemeClr val="dk1"/>
                </a:solidFill>
              </a:rPr>
              <a:t> patches </a:t>
            </a:r>
            <a:r>
              <a:rPr lang="en" sz="1865">
                <a:solidFill>
                  <a:schemeClr val="dk1"/>
                </a:solidFill>
              </a:rPr>
              <a:t>344</a:t>
            </a:r>
            <a:r>
              <a:rPr lang="en" sz="1865">
                <a:solidFill>
                  <a:schemeClr val="dk1"/>
                </a:solidFill>
              </a:rPr>
              <a:t> x </a:t>
            </a:r>
            <a:r>
              <a:rPr lang="en" sz="1865">
                <a:solidFill>
                  <a:schemeClr val="dk1"/>
                </a:solidFill>
              </a:rPr>
              <a:t>344</a:t>
            </a:r>
            <a:endParaRPr sz="1865">
              <a:solidFill>
                <a:schemeClr val="dk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000" y="3082875"/>
            <a:ext cx="4099226" cy="19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1302575" y="3861925"/>
            <a:ext cx="34305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Char char="●"/>
            </a:pPr>
            <a:r>
              <a:rPr lang="en" sz="1865">
                <a:solidFill>
                  <a:schemeClr val="dk1"/>
                </a:solidFill>
              </a:rPr>
              <a:t> Small patches </a:t>
            </a:r>
            <a:r>
              <a:rPr lang="en" sz="1865">
                <a:solidFill>
                  <a:schemeClr val="dk1"/>
                </a:solidFill>
              </a:rPr>
              <a:t>222</a:t>
            </a:r>
            <a:r>
              <a:rPr lang="en" sz="1865">
                <a:solidFill>
                  <a:schemeClr val="dk1"/>
                </a:solidFill>
              </a:rPr>
              <a:t> x </a:t>
            </a:r>
            <a:r>
              <a:rPr lang="en" sz="1865">
                <a:solidFill>
                  <a:schemeClr val="dk1"/>
                </a:solidFill>
              </a:rPr>
              <a:t>222</a:t>
            </a:r>
            <a:endParaRPr sz="186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7730700" y="2777550"/>
            <a:ext cx="1140000" cy="114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301050" y="2777550"/>
            <a:ext cx="1140000" cy="114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Augmentation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25" y="964850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275550" y="916788"/>
            <a:ext cx="1191000" cy="11934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780550" y="964850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1758375" y="9392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3258425" y="964850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/>
          <p:nvPr/>
        </p:nvSpPr>
        <p:spPr>
          <a:xfrm>
            <a:off x="3236250" y="9392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756850" y="964850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4734675" y="9392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255275" y="945351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6233100" y="9197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753700" y="945349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/>
          <p:nvPr/>
        </p:nvSpPr>
        <p:spPr>
          <a:xfrm>
            <a:off x="7731525" y="9197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34649" r="0" t="0"/>
          <a:stretch/>
        </p:blipFill>
        <p:spPr>
          <a:xfrm>
            <a:off x="323222" y="2803175"/>
            <a:ext cx="717100" cy="109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/>
          <p:nvPr/>
        </p:nvSpPr>
        <p:spPr>
          <a:xfrm>
            <a:off x="301863" y="2777550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1757963" y="2777550"/>
            <a:ext cx="1140000" cy="114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48580" l="13879" r="-13880" t="-48579"/>
          <a:stretch/>
        </p:blipFill>
        <p:spPr>
          <a:xfrm>
            <a:off x="1933349" y="2803175"/>
            <a:ext cx="1097250" cy="109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1758775" y="2777550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3215675" y="2780613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425" y="2800113"/>
            <a:ext cx="1097279" cy="10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14376" l="39671" r="0" t="25295"/>
          <a:stretch/>
        </p:blipFill>
        <p:spPr>
          <a:xfrm>
            <a:off x="4756850" y="2803175"/>
            <a:ext cx="1097275" cy="109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/>
          <p:nvPr/>
        </p:nvSpPr>
        <p:spPr>
          <a:xfrm>
            <a:off x="4735488" y="2777550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750" y="3062397"/>
            <a:ext cx="572701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/>
          <p:nvPr/>
        </p:nvSpPr>
        <p:spPr>
          <a:xfrm>
            <a:off x="6233100" y="2777550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5">
            <a:alphaModFix/>
          </a:blip>
          <a:srcRect b="0" l="17469" r="20271" t="0"/>
          <a:stretch/>
        </p:blipFill>
        <p:spPr>
          <a:xfrm>
            <a:off x="7943800" y="2800125"/>
            <a:ext cx="683124" cy="10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7730700" y="2780625"/>
            <a:ext cx="1140000" cy="1142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301875" y="2081625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Original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1757975" y="2081625"/>
            <a:ext cx="114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Flip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237063" y="2081625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Flip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4735500" y="2081625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Rotation 90°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222825" y="2081625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Rotation 180°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7732338" y="2081625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Rotation 270°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23225" y="3919950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Width Shift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1779325" y="3919950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Height Swift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3258413" y="3919950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Shearing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4756850" y="3919950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Zoom In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6244175" y="3919950"/>
            <a:ext cx="11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Zoom Out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7753688" y="3919950"/>
            <a:ext cx="114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ZCA Whitening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Augmentation Parameters and Output</a:t>
            </a:r>
            <a:endParaRPr/>
          </a:p>
        </p:txBody>
      </p:sp>
      <p:grpSp>
        <p:nvGrpSpPr>
          <p:cNvPr id="161" name="Google Shape;161;p21"/>
          <p:cNvGrpSpPr/>
          <p:nvPr/>
        </p:nvGrpSpPr>
        <p:grpSpPr>
          <a:xfrm>
            <a:off x="706059" y="666274"/>
            <a:ext cx="7731888" cy="2275484"/>
            <a:chOff x="-8072899" y="3879700"/>
            <a:chExt cx="17807203" cy="5143500"/>
          </a:xfrm>
        </p:grpSpPr>
        <p:pic>
          <p:nvPicPr>
            <p:cNvPr id="162" name="Google Shape;16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03196" y="3879700"/>
              <a:ext cx="213110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1307" y="3879700"/>
              <a:ext cx="2595785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78844" y="3879700"/>
              <a:ext cx="233941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5364943" y="3879700"/>
              <a:ext cx="821998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8072899" y="3879700"/>
              <a:ext cx="2707949" cy="514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7" name="Google Shape;16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0641" y="3356153"/>
            <a:ext cx="5122722" cy="14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