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0" r:id="rId1"/>
  </p:sldMasterIdLst>
  <p:notesMasterIdLst>
    <p:notesMasterId r:id="rId36"/>
  </p:notesMasterIdLst>
  <p:handoutMasterIdLst>
    <p:handoutMasterId r:id="rId37"/>
  </p:handoutMasterIdLst>
  <p:sldIdLst>
    <p:sldId id="1543" r:id="rId2"/>
    <p:sldId id="1614" r:id="rId3"/>
    <p:sldId id="1544" r:id="rId4"/>
    <p:sldId id="1560" r:id="rId5"/>
    <p:sldId id="1613" r:id="rId6"/>
    <p:sldId id="1640" r:id="rId7"/>
    <p:sldId id="1615" r:id="rId8"/>
    <p:sldId id="1618" r:id="rId9"/>
    <p:sldId id="1617" r:id="rId10"/>
    <p:sldId id="1619" r:id="rId11"/>
    <p:sldId id="1620" r:id="rId12"/>
    <p:sldId id="1621" r:id="rId13"/>
    <p:sldId id="1622" r:id="rId14"/>
    <p:sldId id="1623" r:id="rId15"/>
    <p:sldId id="1625" r:id="rId16"/>
    <p:sldId id="1624" r:id="rId17"/>
    <p:sldId id="1626" r:id="rId18"/>
    <p:sldId id="1627" r:id="rId19"/>
    <p:sldId id="1628" r:id="rId20"/>
    <p:sldId id="1629" r:id="rId21"/>
    <p:sldId id="1631" r:id="rId22"/>
    <p:sldId id="1632" r:id="rId23"/>
    <p:sldId id="1633" r:id="rId24"/>
    <p:sldId id="1634" r:id="rId25"/>
    <p:sldId id="1635" r:id="rId26"/>
    <p:sldId id="1636" r:id="rId27"/>
    <p:sldId id="1637" r:id="rId28"/>
    <p:sldId id="1638" r:id="rId29"/>
    <p:sldId id="1639" r:id="rId30"/>
    <p:sldId id="1608" r:id="rId31"/>
    <p:sldId id="1609" r:id="rId32"/>
    <p:sldId id="1611" r:id="rId33"/>
    <p:sldId id="1534" r:id="rId34"/>
    <p:sldId id="1585" r:id="rId35"/>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800000"/>
    <a:srgbClr val="DDDDDD"/>
    <a:srgbClr val="FFFFA3"/>
    <a:srgbClr val="000066"/>
    <a:srgbClr val="3333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99" autoAdjust="0"/>
  </p:normalViewPr>
  <p:slideViewPr>
    <p:cSldViewPr>
      <p:cViewPr varScale="1">
        <p:scale>
          <a:sx n="69" d="100"/>
          <a:sy n="69" d="100"/>
        </p:scale>
        <p:origin x="13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275D6-EF58-41D2-8020-61B42EC69179}"/>
              </a:ext>
            </a:extLst>
          </p:cNvPr>
          <p:cNvSpPr>
            <a:spLocks noGrp="1"/>
          </p:cNvSpPr>
          <p:nvPr>
            <p:ph type="hdr" sz="quarter"/>
          </p:nvPr>
        </p:nvSpPr>
        <p:spPr bwMode="auto">
          <a:xfrm>
            <a:off x="0"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defTabSz="914200"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B823A3C7-DD28-4D1C-B480-A7EF41F628D6}"/>
              </a:ext>
            </a:extLst>
          </p:cNvPr>
          <p:cNvSpPr>
            <a:spLocks noGrp="1"/>
          </p:cNvSpPr>
          <p:nvPr>
            <p:ph type="dt" sz="quarter" idx="1"/>
          </p:nvPr>
        </p:nvSpPr>
        <p:spPr bwMode="auto">
          <a:xfrm>
            <a:off x="3884613"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algn="r" defTabSz="914200" eaLnBrk="1" hangingPunct="1">
              <a:defRPr sz="1200">
                <a:latin typeface="Arial" charset="0"/>
              </a:defRPr>
            </a:lvl1pPr>
          </a:lstStyle>
          <a:p>
            <a:pPr>
              <a:defRPr/>
            </a:pPr>
            <a:fld id="{534D1A69-FB78-4656-8927-43DB3D68E0DA}" type="datetimeFigureOut">
              <a:rPr lang="en-US"/>
              <a:pPr>
                <a:defRPr/>
              </a:pPr>
              <a:t>11/26/2023</a:t>
            </a:fld>
            <a:endParaRPr lang="en-US"/>
          </a:p>
        </p:txBody>
      </p:sp>
      <p:sp>
        <p:nvSpPr>
          <p:cNvPr id="4" name="Footer Placeholder 3">
            <a:extLst>
              <a:ext uri="{FF2B5EF4-FFF2-40B4-BE49-F238E27FC236}">
                <a16:creationId xmlns:a16="http://schemas.microsoft.com/office/drawing/2014/main" id="{CA260627-CC43-4E0E-9C3F-330A04D85691}"/>
              </a:ext>
            </a:extLst>
          </p:cNvPr>
          <p:cNvSpPr>
            <a:spLocks noGrp="1"/>
          </p:cNvSpPr>
          <p:nvPr>
            <p:ph type="ftr" sz="quarter" idx="2"/>
          </p:nvPr>
        </p:nvSpPr>
        <p:spPr bwMode="auto">
          <a:xfrm>
            <a:off x="0"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defTabSz="914200"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6BE34A3-027F-4958-9634-48106427274E}"/>
              </a:ext>
            </a:extLst>
          </p:cNvPr>
          <p:cNvSpPr>
            <a:spLocks noGrp="1"/>
          </p:cNvSpPr>
          <p:nvPr>
            <p:ph type="sldNum" sz="quarter" idx="3"/>
          </p:nvPr>
        </p:nvSpPr>
        <p:spPr bwMode="auto">
          <a:xfrm>
            <a:off x="3884613"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algn="r" defTabSz="912813" eaLnBrk="1" hangingPunct="1">
              <a:defRPr sz="1200"/>
            </a:lvl1pPr>
          </a:lstStyle>
          <a:p>
            <a:pPr>
              <a:defRPr/>
            </a:pPr>
            <a:fld id="{9B65A619-F74E-497F-883F-8670EDE5D45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244A217-5191-46A0-80AE-D9A82B2745B8}"/>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defTabSz="914200" eaLnBrk="1" hangingPunct="1">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E602FE2A-3213-4DAE-B7F9-88E61A807902}"/>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algn="r" defTabSz="914200"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87628111-36D8-4708-A834-CEE3576ADCE5}"/>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C59F4374-9A55-4F4F-81B3-DCA28F1F1DF0}"/>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98D698F2-FF88-48D6-B033-DBC83B6AD435}"/>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defTabSz="914200" eaLnBrk="1" hangingPunct="1">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C7246816-09EE-47CA-B643-8328C30749A3}"/>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algn="r" defTabSz="912813" eaLnBrk="1" hangingPunct="1">
              <a:defRPr sz="1200"/>
            </a:lvl1pPr>
          </a:lstStyle>
          <a:p>
            <a:pPr>
              <a:defRPr/>
            </a:pPr>
            <a:fld id="{3A77E2BA-A5D7-4742-910C-858AAD138D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C795C47-6703-44A4-ACEC-0EAE230750F5}"/>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933CDD-0DC2-487C-AEA7-8B18CB4DD8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anoramic From Rood2-TDD">
            <a:extLst>
              <a:ext uri="{FF2B5EF4-FFF2-40B4-BE49-F238E27FC236}">
                <a16:creationId xmlns:a16="http://schemas.microsoft.com/office/drawing/2014/main" id="{E7731BD7-9CCE-412D-82E9-6CA7A9264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914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blue strip copy">
            <a:extLst>
              <a:ext uri="{FF2B5EF4-FFF2-40B4-BE49-F238E27FC236}">
                <a16:creationId xmlns:a16="http://schemas.microsoft.com/office/drawing/2014/main" id="{F3DFD06F-E964-4BCD-9A40-A8DA91911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0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blue strip copy">
            <a:extLst>
              <a:ext uri="{FF2B5EF4-FFF2-40B4-BE49-F238E27FC236}">
                <a16:creationId xmlns:a16="http://schemas.microsoft.com/office/drawing/2014/main" id="{53559749-60EF-4F86-ABFD-708B16313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5" t="20168"/>
          <a:stretch>
            <a:fillRect/>
          </a:stretch>
        </p:blipFill>
        <p:spPr bwMode="auto">
          <a:xfrm>
            <a:off x="0" y="6556375"/>
            <a:ext cx="91440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Nevada_Master_stack_slogan_4c large">
            <a:extLst>
              <a:ext uri="{FF2B5EF4-FFF2-40B4-BE49-F238E27FC236}">
                <a16:creationId xmlns:a16="http://schemas.microsoft.com/office/drawing/2014/main" id="{BDBCA116-FA47-4129-8F7D-288B14F50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925" y="501650"/>
            <a:ext cx="2209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0" name="Rectangle 2">
            <a:extLst>
              <a:ext uri="{FF2B5EF4-FFF2-40B4-BE49-F238E27FC236}">
                <a16:creationId xmlns:a16="http://schemas.microsoft.com/office/drawing/2014/main" id="{EE36A46F-2B3C-4DA6-AA63-5C3AE9DF6619}"/>
              </a:ext>
            </a:extLst>
          </p:cNvPr>
          <p:cNvSpPr>
            <a:spLocks noGrp="1" noChangeArrowheads="1"/>
          </p:cNvSpPr>
          <p:nvPr>
            <p:ph type="ctrTitle" hasCustomPrompt="1"/>
          </p:nvPr>
        </p:nvSpPr>
        <p:spPr>
          <a:xfrm>
            <a:off x="152400" y="2362200"/>
            <a:ext cx="8763000" cy="914400"/>
          </a:xfrm>
        </p:spPr>
        <p:txBody>
          <a:bodyPr/>
          <a:lstStyle>
            <a:lvl1pPr>
              <a:defRPr sz="3600"/>
            </a:lvl1pPr>
          </a:lstStyle>
          <a:p>
            <a:pPr lvl="0"/>
            <a:r>
              <a:rPr lang="en-US" altLang="en-US"/>
              <a:t>CS 485/685 – Computer Vision</a:t>
            </a:r>
            <a:endParaRPr lang="en-US" altLang="en-US" noProof="0" dirty="0"/>
          </a:p>
        </p:txBody>
      </p:sp>
      <p:sp>
        <p:nvSpPr>
          <p:cNvPr id="130051" name="Rectangle 3">
            <a:extLst>
              <a:ext uri="{FF2B5EF4-FFF2-40B4-BE49-F238E27FC236}">
                <a16:creationId xmlns:a16="http://schemas.microsoft.com/office/drawing/2014/main" id="{E1C4ADF2-4AE5-4ACB-8890-41B3A121486F}"/>
              </a:ext>
            </a:extLst>
          </p:cNvPr>
          <p:cNvSpPr>
            <a:spLocks noGrp="1" noChangeArrowheads="1"/>
          </p:cNvSpPr>
          <p:nvPr>
            <p:ph type="subTitle" idx="1"/>
          </p:nvPr>
        </p:nvSpPr>
        <p:spPr>
          <a:xfrm>
            <a:off x="152400" y="3352800"/>
            <a:ext cx="8991600" cy="533400"/>
          </a:xfrm>
        </p:spPr>
        <p:txBody>
          <a:bodyPr anchor="b"/>
          <a:lstStyle>
            <a:lvl1pPr marL="0" indent="0" algn="ctr">
              <a:buFont typeface="Wingdings" panose="05000000000000000000" pitchFamily="2" charset="2"/>
              <a:buNone/>
              <a:defRPr sz="2400"/>
            </a:lvl1pPr>
          </a:lstStyle>
          <a:p>
            <a:pPr lvl="0"/>
            <a:r>
              <a:rPr lang="en-US" altLang="en-US" noProof="0"/>
              <a:t>Click to edit Master subtitle style</a:t>
            </a:r>
          </a:p>
        </p:txBody>
      </p:sp>
      <p:sp>
        <p:nvSpPr>
          <p:cNvPr id="8" name="Rectangle 4">
            <a:extLst>
              <a:ext uri="{FF2B5EF4-FFF2-40B4-BE49-F238E27FC236}">
                <a16:creationId xmlns:a16="http://schemas.microsoft.com/office/drawing/2014/main" id="{EDA170DF-AC6A-4A88-BFFD-0FB355991F47}"/>
              </a:ext>
            </a:extLst>
          </p:cNvPr>
          <p:cNvSpPr>
            <a:spLocks noGrp="1" noChangeArrowheads="1"/>
          </p:cNvSpPr>
          <p:nvPr>
            <p:ph type="dt" sz="half" idx="10"/>
          </p:nvPr>
        </p:nvSpPr>
        <p:spPr>
          <a:xfrm>
            <a:off x="457200" y="6556375"/>
            <a:ext cx="2133600" cy="266700"/>
          </a:xfrm>
        </p:spPr>
        <p:txBody>
          <a:bodyPr/>
          <a:lstStyle>
            <a:lvl1pPr>
              <a:defRPr sz="1400" dirty="0">
                <a:solidFill>
                  <a:schemeClr val="bg1"/>
                </a:solidFill>
              </a:defRPr>
            </a:lvl1pPr>
          </a:lstStyle>
          <a:p>
            <a:pPr>
              <a:defRPr/>
            </a:pPr>
            <a:endParaRPr lang="en-US"/>
          </a:p>
        </p:txBody>
      </p:sp>
      <p:sp>
        <p:nvSpPr>
          <p:cNvPr id="9" name="Rectangle 5">
            <a:extLst>
              <a:ext uri="{FF2B5EF4-FFF2-40B4-BE49-F238E27FC236}">
                <a16:creationId xmlns:a16="http://schemas.microsoft.com/office/drawing/2014/main" id="{33057BCE-E544-4106-83FF-75DBFCB9A97E}"/>
              </a:ext>
            </a:extLst>
          </p:cNvPr>
          <p:cNvSpPr>
            <a:spLocks noGrp="1" noChangeArrowheads="1"/>
          </p:cNvSpPr>
          <p:nvPr>
            <p:ph type="ftr" sz="quarter" idx="11"/>
          </p:nvPr>
        </p:nvSpPr>
        <p:spPr>
          <a:xfrm>
            <a:off x="3124200" y="6556375"/>
            <a:ext cx="2895600" cy="266700"/>
          </a:xfrm>
        </p:spPr>
        <p:txBody>
          <a:bodyPr/>
          <a:lstStyle>
            <a:lvl1pPr algn="ctr">
              <a:defRPr sz="1400" dirty="0">
                <a:solidFill>
                  <a:schemeClr val="bg1"/>
                </a:solidFill>
              </a:defRPr>
            </a:lvl1pPr>
          </a:lstStyle>
          <a:p>
            <a:pPr>
              <a:defRPr/>
            </a:pPr>
            <a:r>
              <a:rPr lang="en-US"/>
              <a:t>Alireza Tavakkoli, PhD</a:t>
            </a:r>
          </a:p>
        </p:txBody>
      </p:sp>
      <p:sp>
        <p:nvSpPr>
          <p:cNvPr id="10" name="Rectangle 6">
            <a:extLst>
              <a:ext uri="{FF2B5EF4-FFF2-40B4-BE49-F238E27FC236}">
                <a16:creationId xmlns:a16="http://schemas.microsoft.com/office/drawing/2014/main" id="{B71C08BB-E55C-4F68-BA47-704088D3AC70}"/>
              </a:ext>
            </a:extLst>
          </p:cNvPr>
          <p:cNvSpPr>
            <a:spLocks noGrp="1" noChangeArrowheads="1"/>
          </p:cNvSpPr>
          <p:nvPr>
            <p:ph type="sldNum" sz="quarter" idx="12"/>
          </p:nvPr>
        </p:nvSpPr>
        <p:spPr>
          <a:xfrm>
            <a:off x="6553200" y="6556375"/>
            <a:ext cx="2133600" cy="266700"/>
          </a:xfrm>
        </p:spPr>
        <p:txBody>
          <a:bodyPr/>
          <a:lstStyle>
            <a:lvl1pPr>
              <a:defRPr smtClean="0">
                <a:solidFill>
                  <a:schemeClr val="bg1"/>
                </a:solidFill>
              </a:defRPr>
            </a:lvl1pPr>
          </a:lstStyle>
          <a:p>
            <a:pPr>
              <a:defRPr/>
            </a:pPr>
            <a:fld id="{66C52C50-21FB-4E9B-A6EF-4AC796FB8866}" type="slidenum">
              <a:rPr lang="en-US" altLang="en-US"/>
              <a:pPr>
                <a:defRPr/>
              </a:pPr>
              <a:t>‹#›</a:t>
            </a:fld>
            <a:endParaRPr lang="en-US" altLang="en-US"/>
          </a:p>
        </p:txBody>
      </p:sp>
    </p:spTree>
    <p:extLst>
      <p:ext uri="{BB962C8B-B14F-4D97-AF65-F5344CB8AC3E}">
        <p14:creationId xmlns:p14="http://schemas.microsoft.com/office/powerpoint/2010/main" val="397870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56F2-E6EB-4C6B-A220-5F2A67DA21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F4EBCF-AD2E-4CAE-8E6F-9AA7EAFACF3D}"/>
              </a:ext>
            </a:extLst>
          </p:cNvPr>
          <p:cNvSpPr>
            <a:spLocks noGrp="1"/>
          </p:cNvSpPr>
          <p:nvPr>
            <p:ph type="body" orient="vert" idx="1"/>
          </p:nvPr>
        </p:nvSpPr>
        <p:spPr>
          <a:xfrm>
            <a:off x="304800" y="1447800"/>
            <a:ext cx="8534400" cy="5029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5F5919-68E3-4B68-AA5D-B62BB3FD42D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3C9DE0-EC4D-4772-8FF5-F4DD79D4565B}"/>
              </a:ext>
            </a:extLst>
          </p:cNvPr>
          <p:cNvSpPr>
            <a:spLocks noGrp="1" noChangeArrowheads="1"/>
          </p:cNvSpPr>
          <p:nvPr>
            <p:ph type="ftr" sz="quarter" idx="11"/>
          </p:nvPr>
        </p:nvSpPr>
        <p:spPr/>
        <p:txBody>
          <a:bodyPr/>
          <a:lstStyle>
            <a:lvl1pPr>
              <a:defRPr/>
            </a:lvl1pPr>
          </a:lstStyle>
          <a:p>
            <a:pPr algn="ctr">
              <a:defRPr/>
            </a:pPr>
            <a:r>
              <a:rPr lang="en-US" dirty="0"/>
              <a:t>Alireza Tavakkoli, PhD</a:t>
            </a:r>
          </a:p>
        </p:txBody>
      </p:sp>
      <p:sp>
        <p:nvSpPr>
          <p:cNvPr id="6" name="Rectangle 6">
            <a:extLst>
              <a:ext uri="{FF2B5EF4-FFF2-40B4-BE49-F238E27FC236}">
                <a16:creationId xmlns:a16="http://schemas.microsoft.com/office/drawing/2014/main" id="{49E6A196-FCFD-40EB-B0D8-9361799AB41A}"/>
              </a:ext>
            </a:extLst>
          </p:cNvPr>
          <p:cNvSpPr>
            <a:spLocks noGrp="1" noChangeArrowheads="1"/>
          </p:cNvSpPr>
          <p:nvPr>
            <p:ph type="sldNum" sz="quarter" idx="12"/>
          </p:nvPr>
        </p:nvSpPr>
        <p:spPr/>
        <p:txBody>
          <a:bodyPr/>
          <a:lstStyle>
            <a:lvl1pPr>
              <a:defRPr/>
            </a:lvl1pPr>
          </a:lstStyle>
          <a:p>
            <a:pPr>
              <a:defRPr/>
            </a:pPr>
            <a:fld id="{628CFD03-5775-4C08-A471-19050BBC7A10}" type="slidenum">
              <a:rPr lang="en-US" altLang="en-US"/>
              <a:pPr>
                <a:defRPr/>
              </a:pPr>
              <a:t>‹#›</a:t>
            </a:fld>
            <a:endParaRPr lang="en-US" altLang="en-US"/>
          </a:p>
        </p:txBody>
      </p:sp>
    </p:spTree>
    <p:extLst>
      <p:ext uri="{BB962C8B-B14F-4D97-AF65-F5344CB8AC3E}">
        <p14:creationId xmlns:p14="http://schemas.microsoft.com/office/powerpoint/2010/main" val="277285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CB7767-B80C-4BBD-9725-819A4E74C507}"/>
              </a:ext>
            </a:extLst>
          </p:cNvPr>
          <p:cNvSpPr>
            <a:spLocks noGrp="1"/>
          </p:cNvSpPr>
          <p:nvPr>
            <p:ph type="title" orient="vert"/>
          </p:nvPr>
        </p:nvSpPr>
        <p:spPr>
          <a:xfrm>
            <a:off x="6705600" y="381000"/>
            <a:ext cx="2133600" cy="6096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36948F-500A-4AB1-8C45-3CB25FF231E1}"/>
              </a:ext>
            </a:extLst>
          </p:cNvPr>
          <p:cNvSpPr>
            <a:spLocks noGrp="1"/>
          </p:cNvSpPr>
          <p:nvPr>
            <p:ph type="body" orient="vert" idx="1"/>
          </p:nvPr>
        </p:nvSpPr>
        <p:spPr>
          <a:xfrm>
            <a:off x="304800" y="381000"/>
            <a:ext cx="6248400" cy="6096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74E7CA-22AA-45BA-A500-1CCBEDAC942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952EC5-5223-4AAE-A447-D45113943B84}"/>
              </a:ext>
            </a:extLst>
          </p:cNvPr>
          <p:cNvSpPr>
            <a:spLocks noGrp="1" noChangeArrowheads="1"/>
          </p:cNvSpPr>
          <p:nvPr>
            <p:ph type="ftr" sz="quarter" idx="11"/>
          </p:nvPr>
        </p:nvSpPr>
        <p:spPr/>
        <p:txBody>
          <a:bodyPr/>
          <a:lstStyle>
            <a:lvl1pPr>
              <a:defRPr/>
            </a:lvl1pPr>
          </a:lstStyle>
          <a:p>
            <a:pPr algn="ctr">
              <a:defRPr/>
            </a:pPr>
            <a:r>
              <a:rPr lang="en-US" dirty="0"/>
              <a:t>Alireza Tavakkoli, PhD</a:t>
            </a:r>
          </a:p>
        </p:txBody>
      </p:sp>
      <p:sp>
        <p:nvSpPr>
          <p:cNvPr id="6" name="Rectangle 6">
            <a:extLst>
              <a:ext uri="{FF2B5EF4-FFF2-40B4-BE49-F238E27FC236}">
                <a16:creationId xmlns:a16="http://schemas.microsoft.com/office/drawing/2014/main" id="{856BEB53-9ECE-4EB8-9F85-32DA079739CF}"/>
              </a:ext>
            </a:extLst>
          </p:cNvPr>
          <p:cNvSpPr>
            <a:spLocks noGrp="1" noChangeArrowheads="1"/>
          </p:cNvSpPr>
          <p:nvPr>
            <p:ph type="sldNum" sz="quarter" idx="12"/>
          </p:nvPr>
        </p:nvSpPr>
        <p:spPr/>
        <p:txBody>
          <a:bodyPr/>
          <a:lstStyle>
            <a:lvl1pPr>
              <a:defRPr/>
            </a:lvl1pPr>
          </a:lstStyle>
          <a:p>
            <a:pPr>
              <a:defRPr/>
            </a:pPr>
            <a:fld id="{AE79E521-ABEE-49DD-9B80-EB43955599A4}" type="slidenum">
              <a:rPr lang="en-US" altLang="en-US"/>
              <a:pPr>
                <a:defRPr/>
              </a:pPr>
              <a:t>‹#›</a:t>
            </a:fld>
            <a:endParaRPr lang="en-US" altLang="en-US"/>
          </a:p>
        </p:txBody>
      </p:sp>
    </p:spTree>
    <p:extLst>
      <p:ext uri="{BB962C8B-B14F-4D97-AF65-F5344CB8AC3E}">
        <p14:creationId xmlns:p14="http://schemas.microsoft.com/office/powerpoint/2010/main" val="43507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11150" y="76200"/>
            <a:ext cx="8521700" cy="701675"/>
          </a:xfrm>
        </p:spPr>
        <p:txBody>
          <a:bodyPr/>
          <a:lstStyle/>
          <a:p>
            <a:r>
              <a:rPr lang="en-US"/>
              <a:t>Click to edit Master title style</a:t>
            </a:r>
          </a:p>
        </p:txBody>
      </p:sp>
      <p:sp>
        <p:nvSpPr>
          <p:cNvPr id="3" name="Content Placeholder 2"/>
          <p:cNvSpPr>
            <a:spLocks noGrp="1"/>
          </p:cNvSpPr>
          <p:nvPr>
            <p:ph sz="quarter" idx="1"/>
          </p:nvPr>
        </p:nvSpPr>
        <p:spPr>
          <a:xfrm>
            <a:off x="315913" y="1066800"/>
            <a:ext cx="41783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066800"/>
            <a:ext cx="4179887"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15913" y="3771900"/>
            <a:ext cx="41783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771900"/>
            <a:ext cx="4179887"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lgn="ctr">
              <a:defRPr/>
            </a:lvl1pPr>
          </a:lstStyle>
          <a:p>
            <a:pPr>
              <a:defRPr/>
            </a:pPr>
            <a:r>
              <a:rPr lang="en-US"/>
              <a:t>Alireza Tavakkoli, PhD</a:t>
            </a:r>
          </a:p>
        </p:txBody>
      </p:sp>
      <p:sp>
        <p:nvSpPr>
          <p:cNvPr id="9" name="Rectangle 9"/>
          <p:cNvSpPr>
            <a:spLocks noGrp="1" noChangeArrowheads="1"/>
          </p:cNvSpPr>
          <p:nvPr>
            <p:ph type="sldNum" sz="quarter" idx="12"/>
          </p:nvPr>
        </p:nvSpPr>
        <p:spPr>
          <a:ln/>
        </p:spPr>
        <p:txBody>
          <a:bodyPr/>
          <a:lstStyle>
            <a:lvl1pPr>
              <a:defRPr/>
            </a:lvl1pPr>
          </a:lstStyle>
          <a:p>
            <a:pPr>
              <a:defRPr/>
            </a:pPr>
            <a:fld id="{EFA85E2C-F308-463E-B909-8BC6B01B8500}" type="slidenum">
              <a:rPr lang="en-US"/>
              <a:pPr>
                <a:defRPr/>
              </a:pPr>
              <a:t>‹#›</a:t>
            </a:fld>
            <a:endParaRPr lang="en-US"/>
          </a:p>
        </p:txBody>
      </p:sp>
    </p:spTree>
    <p:extLst>
      <p:ext uri="{BB962C8B-B14F-4D97-AF65-F5344CB8AC3E}">
        <p14:creationId xmlns:p14="http://schemas.microsoft.com/office/powerpoint/2010/main" val="224685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1150" y="76200"/>
            <a:ext cx="8521700" cy="701675"/>
          </a:xfrm>
        </p:spPr>
        <p:txBody>
          <a:bodyPr/>
          <a:lstStyle/>
          <a:p>
            <a:r>
              <a:rPr lang="en-US"/>
              <a:t>Click to edit Master title style</a:t>
            </a:r>
          </a:p>
        </p:txBody>
      </p:sp>
      <p:sp>
        <p:nvSpPr>
          <p:cNvPr id="3" name="Text Placeholder 2"/>
          <p:cNvSpPr>
            <a:spLocks noGrp="1"/>
          </p:cNvSpPr>
          <p:nvPr>
            <p:ph type="body" sz="half" idx="1"/>
          </p:nvPr>
        </p:nvSpPr>
        <p:spPr>
          <a:xfrm>
            <a:off x="315913" y="1066800"/>
            <a:ext cx="8510587"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5913" y="3771900"/>
            <a:ext cx="8510587"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lgn="ctr">
              <a:defRPr/>
            </a:lvl1pPr>
          </a:lstStyle>
          <a:p>
            <a:pPr>
              <a:defRPr/>
            </a:pPr>
            <a:r>
              <a:rPr lang="en-US"/>
              <a:t>Alireza Tavakkoli, PhD</a:t>
            </a:r>
          </a:p>
        </p:txBody>
      </p:sp>
      <p:sp>
        <p:nvSpPr>
          <p:cNvPr id="7" name="Rectangle 9"/>
          <p:cNvSpPr>
            <a:spLocks noGrp="1" noChangeArrowheads="1"/>
          </p:cNvSpPr>
          <p:nvPr>
            <p:ph type="sldNum" sz="quarter" idx="12"/>
          </p:nvPr>
        </p:nvSpPr>
        <p:spPr>
          <a:ln/>
        </p:spPr>
        <p:txBody>
          <a:bodyPr/>
          <a:lstStyle>
            <a:lvl1pPr>
              <a:defRPr/>
            </a:lvl1pPr>
          </a:lstStyle>
          <a:p>
            <a:pPr>
              <a:defRPr/>
            </a:pPr>
            <a:fld id="{8DAEC2F1-7B83-47E3-812B-0770791BE329}" type="slidenum">
              <a:rPr lang="en-US"/>
              <a:pPr>
                <a:defRPr/>
              </a:pPr>
              <a:t>‹#›</a:t>
            </a:fld>
            <a:endParaRPr lang="en-US"/>
          </a:p>
        </p:txBody>
      </p:sp>
    </p:spTree>
    <p:extLst>
      <p:ext uri="{BB962C8B-B14F-4D97-AF65-F5344CB8AC3E}">
        <p14:creationId xmlns:p14="http://schemas.microsoft.com/office/powerpoint/2010/main" val="769326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1150" y="76200"/>
            <a:ext cx="8521700" cy="701675"/>
          </a:xfrm>
        </p:spPr>
        <p:txBody>
          <a:bodyPr/>
          <a:lstStyle/>
          <a:p>
            <a:r>
              <a:rPr lang="en-US"/>
              <a:t>Click to edit Master title style</a:t>
            </a:r>
          </a:p>
        </p:txBody>
      </p:sp>
      <p:sp>
        <p:nvSpPr>
          <p:cNvPr id="3" name="Content Placeholder 2"/>
          <p:cNvSpPr>
            <a:spLocks noGrp="1"/>
          </p:cNvSpPr>
          <p:nvPr>
            <p:ph sz="half" idx="1"/>
          </p:nvPr>
        </p:nvSpPr>
        <p:spPr>
          <a:xfrm>
            <a:off x="315913" y="1066800"/>
            <a:ext cx="41783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066800"/>
            <a:ext cx="4179887"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771900"/>
            <a:ext cx="4179887"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lgn="ctr">
              <a:defRPr/>
            </a:lvl1pPr>
          </a:lstStyle>
          <a:p>
            <a:pPr>
              <a:defRPr/>
            </a:pPr>
            <a:r>
              <a:rPr lang="en-US"/>
              <a:t>Alireza Tavakkoli, PhD</a:t>
            </a:r>
          </a:p>
        </p:txBody>
      </p:sp>
      <p:sp>
        <p:nvSpPr>
          <p:cNvPr id="8" name="Rectangle 9"/>
          <p:cNvSpPr>
            <a:spLocks noGrp="1" noChangeArrowheads="1"/>
          </p:cNvSpPr>
          <p:nvPr>
            <p:ph type="sldNum" sz="quarter" idx="12"/>
          </p:nvPr>
        </p:nvSpPr>
        <p:spPr>
          <a:ln/>
        </p:spPr>
        <p:txBody>
          <a:bodyPr/>
          <a:lstStyle>
            <a:lvl1pPr>
              <a:defRPr/>
            </a:lvl1pPr>
          </a:lstStyle>
          <a:p>
            <a:pPr>
              <a:defRPr/>
            </a:pPr>
            <a:fld id="{3AC25059-D73A-4B54-85E4-CE8CBB9BB5FE}" type="slidenum">
              <a:rPr lang="en-US"/>
              <a:pPr>
                <a:defRPr/>
              </a:pPr>
              <a:t>‹#›</a:t>
            </a:fld>
            <a:endParaRPr lang="en-US"/>
          </a:p>
        </p:txBody>
      </p:sp>
    </p:spTree>
    <p:extLst>
      <p:ext uri="{BB962C8B-B14F-4D97-AF65-F5344CB8AC3E}">
        <p14:creationId xmlns:p14="http://schemas.microsoft.com/office/powerpoint/2010/main" val="113209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D38D0-0D50-4481-8388-3A265178EA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2C7EAA-9986-4CA2-9F9F-5F835B54BACD}"/>
              </a:ext>
            </a:extLst>
          </p:cNvPr>
          <p:cNvSpPr>
            <a:spLocks noGrp="1"/>
          </p:cNvSpPr>
          <p:nvPr>
            <p:ph idx="1"/>
          </p:nvPr>
        </p:nvSpPr>
        <p:spPr>
          <a:xfrm>
            <a:off x="304800" y="1447800"/>
            <a:ext cx="8534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8E3468-AE69-40B4-88F8-B9ADAD5BB5D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D64C9D-01FF-450D-B593-DE679635C0F2}"/>
              </a:ext>
            </a:extLst>
          </p:cNvPr>
          <p:cNvSpPr>
            <a:spLocks noGrp="1" noChangeArrowheads="1"/>
          </p:cNvSpPr>
          <p:nvPr>
            <p:ph type="ftr" sz="quarter" idx="11"/>
          </p:nvPr>
        </p:nvSpPr>
        <p:spPr/>
        <p:txBody>
          <a:bodyPr/>
          <a:lstStyle>
            <a:lvl1pPr algn="ctr">
              <a:defRPr/>
            </a:lvl1pPr>
          </a:lstStyle>
          <a:p>
            <a:pPr>
              <a:defRPr/>
            </a:pPr>
            <a:r>
              <a:rPr lang="en-US"/>
              <a:t>Alireza Tavakkoli, PhD</a:t>
            </a:r>
            <a:endParaRPr lang="en-US" dirty="0"/>
          </a:p>
        </p:txBody>
      </p:sp>
      <p:sp>
        <p:nvSpPr>
          <p:cNvPr id="6" name="Rectangle 6">
            <a:extLst>
              <a:ext uri="{FF2B5EF4-FFF2-40B4-BE49-F238E27FC236}">
                <a16:creationId xmlns:a16="http://schemas.microsoft.com/office/drawing/2014/main" id="{05402CE4-7C15-4692-AEF5-AF54A9F43649}"/>
              </a:ext>
            </a:extLst>
          </p:cNvPr>
          <p:cNvSpPr>
            <a:spLocks noGrp="1" noChangeArrowheads="1"/>
          </p:cNvSpPr>
          <p:nvPr>
            <p:ph type="sldNum" sz="quarter" idx="12"/>
          </p:nvPr>
        </p:nvSpPr>
        <p:spPr/>
        <p:txBody>
          <a:bodyPr/>
          <a:lstStyle>
            <a:lvl1pPr>
              <a:defRPr/>
            </a:lvl1pPr>
          </a:lstStyle>
          <a:p>
            <a:pPr>
              <a:defRPr/>
            </a:pPr>
            <a:fld id="{466C0F47-3EF8-4047-B8BE-002F11616092}" type="slidenum">
              <a:rPr lang="en-US" altLang="en-US"/>
              <a:pPr>
                <a:defRPr/>
              </a:pPr>
              <a:t>‹#›</a:t>
            </a:fld>
            <a:endParaRPr lang="en-US" altLang="en-US"/>
          </a:p>
        </p:txBody>
      </p:sp>
    </p:spTree>
    <p:extLst>
      <p:ext uri="{BB962C8B-B14F-4D97-AF65-F5344CB8AC3E}">
        <p14:creationId xmlns:p14="http://schemas.microsoft.com/office/powerpoint/2010/main" val="368700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EB08-7ACB-42E3-AA10-E44AD8D5B2C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2AB73D-3611-41B8-804B-67A1F4513BC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3F05B41-14D7-48D8-A52C-7666FB94D31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E4B152-6C0D-43CD-8F4F-18C4B6BEC44F}"/>
              </a:ext>
            </a:extLst>
          </p:cNvPr>
          <p:cNvSpPr>
            <a:spLocks noGrp="1" noChangeArrowheads="1"/>
          </p:cNvSpPr>
          <p:nvPr>
            <p:ph type="ftr" sz="quarter" idx="11"/>
          </p:nvPr>
        </p:nvSpPr>
        <p:spPr/>
        <p:txBody>
          <a:bodyPr/>
          <a:lstStyle>
            <a:lvl1pPr>
              <a:defRPr/>
            </a:lvl1pPr>
          </a:lstStyle>
          <a:p>
            <a:pPr algn="ctr">
              <a:defRPr/>
            </a:pPr>
            <a:r>
              <a:rPr lang="en-US" dirty="0"/>
              <a:t>Alireza Tavakkoli, PhD</a:t>
            </a:r>
          </a:p>
        </p:txBody>
      </p:sp>
      <p:sp>
        <p:nvSpPr>
          <p:cNvPr id="6" name="Rectangle 6">
            <a:extLst>
              <a:ext uri="{FF2B5EF4-FFF2-40B4-BE49-F238E27FC236}">
                <a16:creationId xmlns:a16="http://schemas.microsoft.com/office/drawing/2014/main" id="{A17CCE96-245E-4881-A399-089F4F3E298E}"/>
              </a:ext>
            </a:extLst>
          </p:cNvPr>
          <p:cNvSpPr>
            <a:spLocks noGrp="1" noChangeArrowheads="1"/>
          </p:cNvSpPr>
          <p:nvPr>
            <p:ph type="sldNum" sz="quarter" idx="12"/>
          </p:nvPr>
        </p:nvSpPr>
        <p:spPr/>
        <p:txBody>
          <a:bodyPr/>
          <a:lstStyle>
            <a:lvl1pPr>
              <a:defRPr/>
            </a:lvl1pPr>
          </a:lstStyle>
          <a:p>
            <a:pPr>
              <a:defRPr/>
            </a:pPr>
            <a:fld id="{51E4794F-EEF6-40BF-8500-BA0050776AC6}" type="slidenum">
              <a:rPr lang="en-US" altLang="en-US"/>
              <a:pPr>
                <a:defRPr/>
              </a:pPr>
              <a:t>‹#›</a:t>
            </a:fld>
            <a:endParaRPr lang="en-US" altLang="en-US"/>
          </a:p>
        </p:txBody>
      </p:sp>
    </p:spTree>
    <p:extLst>
      <p:ext uri="{BB962C8B-B14F-4D97-AF65-F5344CB8AC3E}">
        <p14:creationId xmlns:p14="http://schemas.microsoft.com/office/powerpoint/2010/main" val="12271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A3C5-66C4-4966-B4DD-E082B4C33D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756E77-A191-4928-A3B6-E8D7E584682B}"/>
              </a:ext>
            </a:extLst>
          </p:cNvPr>
          <p:cNvSpPr>
            <a:spLocks noGrp="1"/>
          </p:cNvSpPr>
          <p:nvPr>
            <p:ph sz="half" idx="1"/>
          </p:nvPr>
        </p:nvSpPr>
        <p:spPr>
          <a:xfrm>
            <a:off x="304800" y="1447800"/>
            <a:ext cx="41910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CA53BD-3603-4623-8A9B-12E0631BDF15}"/>
              </a:ext>
            </a:extLst>
          </p:cNvPr>
          <p:cNvSpPr>
            <a:spLocks noGrp="1"/>
          </p:cNvSpPr>
          <p:nvPr>
            <p:ph sz="half" idx="2"/>
          </p:nvPr>
        </p:nvSpPr>
        <p:spPr>
          <a:xfrm>
            <a:off x="4648200" y="1447800"/>
            <a:ext cx="41910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2C2C508-8E5E-49ED-A6C7-E49B1368AA2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39F8D0-EB6A-4F69-B3CF-5CEF59EFB3CC}"/>
              </a:ext>
            </a:extLst>
          </p:cNvPr>
          <p:cNvSpPr>
            <a:spLocks noGrp="1" noChangeArrowheads="1"/>
          </p:cNvSpPr>
          <p:nvPr>
            <p:ph type="ftr" sz="quarter" idx="11"/>
          </p:nvPr>
        </p:nvSpPr>
        <p:spPr/>
        <p:txBody>
          <a:bodyPr/>
          <a:lstStyle>
            <a:lvl1pPr>
              <a:defRPr/>
            </a:lvl1pPr>
          </a:lstStyle>
          <a:p>
            <a:pPr algn="ctr">
              <a:defRPr/>
            </a:pPr>
            <a:r>
              <a:rPr lang="en-US" dirty="0"/>
              <a:t>Alireza Tavakkoli, PhD</a:t>
            </a:r>
          </a:p>
        </p:txBody>
      </p:sp>
      <p:sp>
        <p:nvSpPr>
          <p:cNvPr id="7" name="Rectangle 6">
            <a:extLst>
              <a:ext uri="{FF2B5EF4-FFF2-40B4-BE49-F238E27FC236}">
                <a16:creationId xmlns:a16="http://schemas.microsoft.com/office/drawing/2014/main" id="{0AC2C8FA-CE9F-4C6C-B96A-E2002718A74D}"/>
              </a:ext>
            </a:extLst>
          </p:cNvPr>
          <p:cNvSpPr>
            <a:spLocks noGrp="1" noChangeArrowheads="1"/>
          </p:cNvSpPr>
          <p:nvPr>
            <p:ph type="sldNum" sz="quarter" idx="12"/>
          </p:nvPr>
        </p:nvSpPr>
        <p:spPr/>
        <p:txBody>
          <a:bodyPr/>
          <a:lstStyle>
            <a:lvl1pPr>
              <a:defRPr/>
            </a:lvl1pPr>
          </a:lstStyle>
          <a:p>
            <a:pPr>
              <a:defRPr/>
            </a:pPr>
            <a:fld id="{1027392C-97B0-46D1-82E0-65E31A77BA59}" type="slidenum">
              <a:rPr lang="en-US" altLang="en-US"/>
              <a:pPr>
                <a:defRPr/>
              </a:pPr>
              <a:t>‹#›</a:t>
            </a:fld>
            <a:endParaRPr lang="en-US" altLang="en-US"/>
          </a:p>
        </p:txBody>
      </p:sp>
    </p:spTree>
    <p:extLst>
      <p:ext uri="{BB962C8B-B14F-4D97-AF65-F5344CB8AC3E}">
        <p14:creationId xmlns:p14="http://schemas.microsoft.com/office/powerpoint/2010/main" val="351281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BD02-1DE7-4804-910C-3561D844730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708A63-61FE-44CA-A456-C7B876408D0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E79E56-BA16-40C6-A652-89A2FD494341}"/>
              </a:ext>
            </a:extLst>
          </p:cNvPr>
          <p:cNvSpPr>
            <a:spLocks noGrp="1"/>
          </p:cNvSpPr>
          <p:nvPr>
            <p:ph sz="half" idx="2"/>
          </p:nvPr>
        </p:nvSpPr>
        <p:spPr>
          <a:xfrm>
            <a:off x="630238" y="2505075"/>
            <a:ext cx="3868737" cy="398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B119AB-E046-4A72-B414-92647AEF0CE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765B39-3460-4335-A23D-D5405500751E}"/>
              </a:ext>
            </a:extLst>
          </p:cNvPr>
          <p:cNvSpPr>
            <a:spLocks noGrp="1"/>
          </p:cNvSpPr>
          <p:nvPr>
            <p:ph sz="quarter" idx="4"/>
          </p:nvPr>
        </p:nvSpPr>
        <p:spPr>
          <a:xfrm>
            <a:off x="4629150" y="2505075"/>
            <a:ext cx="3887788" cy="398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9775A5-456C-4A12-99AC-A2A42EEA69A5}"/>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1B4B1AE-B22D-4107-B079-53DFEEBB4BFB}"/>
              </a:ext>
            </a:extLst>
          </p:cNvPr>
          <p:cNvSpPr>
            <a:spLocks noGrp="1" noChangeArrowheads="1"/>
          </p:cNvSpPr>
          <p:nvPr>
            <p:ph type="ftr" sz="quarter" idx="11"/>
          </p:nvPr>
        </p:nvSpPr>
        <p:spPr/>
        <p:txBody>
          <a:bodyPr/>
          <a:lstStyle>
            <a:lvl1pPr>
              <a:defRPr/>
            </a:lvl1pPr>
          </a:lstStyle>
          <a:p>
            <a:pPr algn="ctr">
              <a:defRPr/>
            </a:pPr>
            <a:r>
              <a:rPr lang="en-US" dirty="0"/>
              <a:t>Alireza Tavakkoli, PhD</a:t>
            </a:r>
          </a:p>
        </p:txBody>
      </p:sp>
      <p:sp>
        <p:nvSpPr>
          <p:cNvPr id="9" name="Rectangle 6">
            <a:extLst>
              <a:ext uri="{FF2B5EF4-FFF2-40B4-BE49-F238E27FC236}">
                <a16:creationId xmlns:a16="http://schemas.microsoft.com/office/drawing/2014/main" id="{F3C250EA-4AED-4051-B50F-9A36C3CCB9F6}"/>
              </a:ext>
            </a:extLst>
          </p:cNvPr>
          <p:cNvSpPr>
            <a:spLocks noGrp="1" noChangeArrowheads="1"/>
          </p:cNvSpPr>
          <p:nvPr>
            <p:ph type="sldNum" sz="quarter" idx="12"/>
          </p:nvPr>
        </p:nvSpPr>
        <p:spPr/>
        <p:txBody>
          <a:bodyPr/>
          <a:lstStyle>
            <a:lvl1pPr>
              <a:defRPr/>
            </a:lvl1pPr>
          </a:lstStyle>
          <a:p>
            <a:pPr>
              <a:defRPr/>
            </a:pPr>
            <a:fld id="{B57C5CA1-6F2A-46A0-A57D-CD6DD96CF1F3}" type="slidenum">
              <a:rPr lang="en-US" altLang="en-US"/>
              <a:pPr>
                <a:defRPr/>
              </a:pPr>
              <a:t>‹#›</a:t>
            </a:fld>
            <a:endParaRPr lang="en-US" altLang="en-US"/>
          </a:p>
        </p:txBody>
      </p:sp>
    </p:spTree>
    <p:extLst>
      <p:ext uri="{BB962C8B-B14F-4D97-AF65-F5344CB8AC3E}">
        <p14:creationId xmlns:p14="http://schemas.microsoft.com/office/powerpoint/2010/main" val="405456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F8A1-DCAE-48FA-9C1C-AA109E62A114}"/>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0C28A6A-6911-4D98-A499-EAF0040EF76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25D6BDE-9644-426E-96C1-BA1EFC26E517}"/>
              </a:ext>
            </a:extLst>
          </p:cNvPr>
          <p:cNvSpPr>
            <a:spLocks noGrp="1" noChangeArrowheads="1"/>
          </p:cNvSpPr>
          <p:nvPr>
            <p:ph type="ftr" sz="quarter" idx="11"/>
          </p:nvPr>
        </p:nvSpPr>
        <p:spPr/>
        <p:txBody>
          <a:bodyPr/>
          <a:lstStyle>
            <a:lvl1pPr>
              <a:defRPr/>
            </a:lvl1pPr>
          </a:lstStyle>
          <a:p>
            <a:pPr algn="ctr">
              <a:defRPr/>
            </a:pPr>
            <a:r>
              <a:rPr lang="en-US" dirty="0"/>
              <a:t>Alireza Tavakkoli, PhD</a:t>
            </a:r>
          </a:p>
        </p:txBody>
      </p:sp>
      <p:sp>
        <p:nvSpPr>
          <p:cNvPr id="5" name="Rectangle 6">
            <a:extLst>
              <a:ext uri="{FF2B5EF4-FFF2-40B4-BE49-F238E27FC236}">
                <a16:creationId xmlns:a16="http://schemas.microsoft.com/office/drawing/2014/main" id="{0690D213-3510-48E7-9A62-44EAF66C3DEA}"/>
              </a:ext>
            </a:extLst>
          </p:cNvPr>
          <p:cNvSpPr>
            <a:spLocks noGrp="1" noChangeArrowheads="1"/>
          </p:cNvSpPr>
          <p:nvPr>
            <p:ph type="sldNum" sz="quarter" idx="12"/>
          </p:nvPr>
        </p:nvSpPr>
        <p:spPr/>
        <p:txBody>
          <a:bodyPr/>
          <a:lstStyle>
            <a:lvl1pPr>
              <a:defRPr/>
            </a:lvl1pPr>
          </a:lstStyle>
          <a:p>
            <a:pPr>
              <a:defRPr/>
            </a:pPr>
            <a:fld id="{60167F30-CCAF-4E4C-B078-E4F68A073030}" type="slidenum">
              <a:rPr lang="en-US" altLang="en-US"/>
              <a:pPr>
                <a:defRPr/>
              </a:pPr>
              <a:t>‹#›</a:t>
            </a:fld>
            <a:endParaRPr lang="en-US" altLang="en-US"/>
          </a:p>
        </p:txBody>
      </p:sp>
    </p:spTree>
    <p:extLst>
      <p:ext uri="{BB962C8B-B14F-4D97-AF65-F5344CB8AC3E}">
        <p14:creationId xmlns:p14="http://schemas.microsoft.com/office/powerpoint/2010/main" val="121584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76A0B1-9018-494B-AD57-BD9FD8078A0A}"/>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84ADECC-A8EC-48EC-A211-082377E8E82D}"/>
              </a:ext>
            </a:extLst>
          </p:cNvPr>
          <p:cNvSpPr>
            <a:spLocks noGrp="1" noChangeArrowheads="1"/>
          </p:cNvSpPr>
          <p:nvPr>
            <p:ph type="ftr" sz="quarter" idx="11"/>
          </p:nvPr>
        </p:nvSpPr>
        <p:spPr/>
        <p:txBody>
          <a:bodyPr/>
          <a:lstStyle>
            <a:lvl1pPr>
              <a:defRPr/>
            </a:lvl1pPr>
          </a:lstStyle>
          <a:p>
            <a:pPr algn="ctr">
              <a:defRPr/>
            </a:pPr>
            <a:r>
              <a:rPr lang="en-US" dirty="0"/>
              <a:t>Alireza Tavakkoli, PhD</a:t>
            </a:r>
          </a:p>
        </p:txBody>
      </p:sp>
      <p:sp>
        <p:nvSpPr>
          <p:cNvPr id="4" name="Rectangle 6">
            <a:extLst>
              <a:ext uri="{FF2B5EF4-FFF2-40B4-BE49-F238E27FC236}">
                <a16:creationId xmlns:a16="http://schemas.microsoft.com/office/drawing/2014/main" id="{F821FC8E-C5A0-4A5A-B812-AA3197745C68}"/>
              </a:ext>
            </a:extLst>
          </p:cNvPr>
          <p:cNvSpPr>
            <a:spLocks noGrp="1" noChangeArrowheads="1"/>
          </p:cNvSpPr>
          <p:nvPr>
            <p:ph type="sldNum" sz="quarter" idx="12"/>
          </p:nvPr>
        </p:nvSpPr>
        <p:spPr/>
        <p:txBody>
          <a:bodyPr/>
          <a:lstStyle>
            <a:lvl1pPr>
              <a:defRPr/>
            </a:lvl1pPr>
          </a:lstStyle>
          <a:p>
            <a:pPr>
              <a:defRPr/>
            </a:pPr>
            <a:fld id="{C0804C78-159D-4032-B9B9-21B560474CF2}" type="slidenum">
              <a:rPr lang="en-US" altLang="en-US"/>
              <a:pPr>
                <a:defRPr/>
              </a:pPr>
              <a:t>‹#›</a:t>
            </a:fld>
            <a:endParaRPr lang="en-US" altLang="en-US"/>
          </a:p>
        </p:txBody>
      </p:sp>
    </p:spTree>
    <p:extLst>
      <p:ext uri="{BB962C8B-B14F-4D97-AF65-F5344CB8AC3E}">
        <p14:creationId xmlns:p14="http://schemas.microsoft.com/office/powerpoint/2010/main" val="57128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3019-9E55-4CCD-A254-18CD25F06A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02014A-E2B8-472E-8286-C88164D0462F}"/>
              </a:ext>
            </a:extLst>
          </p:cNvPr>
          <p:cNvSpPr>
            <a:spLocks noGrp="1"/>
          </p:cNvSpPr>
          <p:nvPr>
            <p:ph idx="1"/>
          </p:nvPr>
        </p:nvSpPr>
        <p:spPr>
          <a:xfrm>
            <a:off x="3887788" y="987425"/>
            <a:ext cx="4629150" cy="5489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60881D-4CFD-4A99-9F97-B8C9610C851A}"/>
              </a:ext>
            </a:extLst>
          </p:cNvPr>
          <p:cNvSpPr>
            <a:spLocks noGrp="1"/>
          </p:cNvSpPr>
          <p:nvPr>
            <p:ph type="body" sz="half" idx="2"/>
          </p:nvPr>
        </p:nvSpPr>
        <p:spPr>
          <a:xfrm>
            <a:off x="630238" y="2057399"/>
            <a:ext cx="2949575" cy="42933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4DEEEFE-6571-4113-B97B-17143A956920}"/>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621A9E-FE99-4610-B59E-C126322E33C5}"/>
              </a:ext>
            </a:extLst>
          </p:cNvPr>
          <p:cNvSpPr>
            <a:spLocks noGrp="1" noChangeArrowheads="1"/>
          </p:cNvSpPr>
          <p:nvPr>
            <p:ph type="ftr" sz="quarter" idx="11"/>
          </p:nvPr>
        </p:nvSpPr>
        <p:spPr/>
        <p:txBody>
          <a:bodyPr/>
          <a:lstStyle>
            <a:lvl1pPr>
              <a:defRPr/>
            </a:lvl1pPr>
          </a:lstStyle>
          <a:p>
            <a:pPr algn="ctr">
              <a:defRPr/>
            </a:pPr>
            <a:r>
              <a:rPr lang="en-US" dirty="0"/>
              <a:t>Alireza Tavakkoli, PhD</a:t>
            </a:r>
          </a:p>
        </p:txBody>
      </p:sp>
      <p:sp>
        <p:nvSpPr>
          <p:cNvPr id="7" name="Rectangle 6">
            <a:extLst>
              <a:ext uri="{FF2B5EF4-FFF2-40B4-BE49-F238E27FC236}">
                <a16:creationId xmlns:a16="http://schemas.microsoft.com/office/drawing/2014/main" id="{369845E2-02BE-47DD-AEE0-872C46A7765E}"/>
              </a:ext>
            </a:extLst>
          </p:cNvPr>
          <p:cNvSpPr>
            <a:spLocks noGrp="1" noChangeArrowheads="1"/>
          </p:cNvSpPr>
          <p:nvPr>
            <p:ph type="sldNum" sz="quarter" idx="12"/>
          </p:nvPr>
        </p:nvSpPr>
        <p:spPr/>
        <p:txBody>
          <a:bodyPr/>
          <a:lstStyle>
            <a:lvl1pPr>
              <a:defRPr/>
            </a:lvl1pPr>
          </a:lstStyle>
          <a:p>
            <a:pPr>
              <a:defRPr/>
            </a:pPr>
            <a:fld id="{2BE0486D-60FF-4915-941C-AB095557B8F9}" type="slidenum">
              <a:rPr lang="en-US" altLang="en-US"/>
              <a:pPr>
                <a:defRPr/>
              </a:pPr>
              <a:t>‹#›</a:t>
            </a:fld>
            <a:endParaRPr lang="en-US" altLang="en-US"/>
          </a:p>
        </p:txBody>
      </p:sp>
    </p:spTree>
    <p:extLst>
      <p:ext uri="{BB962C8B-B14F-4D97-AF65-F5344CB8AC3E}">
        <p14:creationId xmlns:p14="http://schemas.microsoft.com/office/powerpoint/2010/main" val="424699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3D53-953E-47AF-8C6D-25F8A535BC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7BBE7C-B677-4548-A269-B25229E49C02}"/>
              </a:ext>
            </a:extLst>
          </p:cNvPr>
          <p:cNvSpPr>
            <a:spLocks noGrp="1"/>
          </p:cNvSpPr>
          <p:nvPr>
            <p:ph type="pic" idx="1"/>
          </p:nvPr>
        </p:nvSpPr>
        <p:spPr>
          <a:xfrm>
            <a:off x="3887788" y="987425"/>
            <a:ext cx="4629150" cy="5489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C60B5FAE-AB55-43A2-8F1A-74FCEBC815A3}"/>
              </a:ext>
            </a:extLst>
          </p:cNvPr>
          <p:cNvSpPr>
            <a:spLocks noGrp="1"/>
          </p:cNvSpPr>
          <p:nvPr>
            <p:ph type="body" sz="half" idx="2"/>
          </p:nvPr>
        </p:nvSpPr>
        <p:spPr>
          <a:xfrm>
            <a:off x="630238" y="2057399"/>
            <a:ext cx="2949575" cy="42933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F94B6363-5925-4F14-9640-8A22EDCA40DB}"/>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45D964-770E-407E-8638-8C5234470982}"/>
              </a:ext>
            </a:extLst>
          </p:cNvPr>
          <p:cNvSpPr>
            <a:spLocks noGrp="1" noChangeArrowheads="1"/>
          </p:cNvSpPr>
          <p:nvPr>
            <p:ph type="ftr" sz="quarter" idx="11"/>
          </p:nvPr>
        </p:nvSpPr>
        <p:spPr/>
        <p:txBody>
          <a:bodyPr/>
          <a:lstStyle>
            <a:lvl1pPr>
              <a:defRPr/>
            </a:lvl1pPr>
          </a:lstStyle>
          <a:p>
            <a:pPr algn="ctr">
              <a:defRPr/>
            </a:pPr>
            <a:r>
              <a:rPr lang="en-US" dirty="0"/>
              <a:t>Alireza Tavakkoli, PhD</a:t>
            </a:r>
          </a:p>
        </p:txBody>
      </p:sp>
      <p:sp>
        <p:nvSpPr>
          <p:cNvPr id="7" name="Rectangle 6">
            <a:extLst>
              <a:ext uri="{FF2B5EF4-FFF2-40B4-BE49-F238E27FC236}">
                <a16:creationId xmlns:a16="http://schemas.microsoft.com/office/drawing/2014/main" id="{A04D7967-A4F7-4BB7-BDC2-6D89FC8EC310}"/>
              </a:ext>
            </a:extLst>
          </p:cNvPr>
          <p:cNvSpPr>
            <a:spLocks noGrp="1" noChangeArrowheads="1"/>
          </p:cNvSpPr>
          <p:nvPr>
            <p:ph type="sldNum" sz="quarter" idx="12"/>
          </p:nvPr>
        </p:nvSpPr>
        <p:spPr/>
        <p:txBody>
          <a:bodyPr/>
          <a:lstStyle>
            <a:lvl1pPr>
              <a:defRPr/>
            </a:lvl1pPr>
          </a:lstStyle>
          <a:p>
            <a:pPr>
              <a:defRPr/>
            </a:pPr>
            <a:fld id="{0766902F-B844-46A8-8757-E2D9FA694403}" type="slidenum">
              <a:rPr lang="en-US" altLang="en-US"/>
              <a:pPr>
                <a:defRPr/>
              </a:pPr>
              <a:t>‹#›</a:t>
            </a:fld>
            <a:endParaRPr lang="en-US" altLang="en-US"/>
          </a:p>
        </p:txBody>
      </p:sp>
    </p:spTree>
    <p:extLst>
      <p:ext uri="{BB962C8B-B14F-4D97-AF65-F5344CB8AC3E}">
        <p14:creationId xmlns:p14="http://schemas.microsoft.com/office/powerpoint/2010/main" val="309175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9902067-7529-4BB9-B509-147F3777AEA3}"/>
              </a:ext>
            </a:extLst>
          </p:cNvPr>
          <p:cNvSpPr>
            <a:spLocks noGrp="1" noChangeArrowheads="1"/>
          </p:cNvSpPr>
          <p:nvPr>
            <p:ph type="title"/>
          </p:nvPr>
        </p:nvSpPr>
        <p:spPr bwMode="auto">
          <a:xfrm>
            <a:off x="1447800" y="381000"/>
            <a:ext cx="739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B14519C-4998-4407-9342-00E1F45BA0CF}"/>
              </a:ext>
            </a:extLst>
          </p:cNvPr>
          <p:cNvSpPr>
            <a:spLocks noGrp="1" noChangeArrowheads="1"/>
          </p:cNvSpPr>
          <p:nvPr>
            <p:ph type="body" idx="1"/>
          </p:nvPr>
        </p:nvSpPr>
        <p:spPr bwMode="auto">
          <a:xfrm>
            <a:off x="304800" y="1447800"/>
            <a:ext cx="8534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7" descr="blue strip copy">
            <a:extLst>
              <a:ext uri="{FF2B5EF4-FFF2-40B4-BE49-F238E27FC236}">
                <a16:creationId xmlns:a16="http://schemas.microsoft.com/office/drawing/2014/main" id="{531107D4-57B4-4B17-A075-9D20269FFEA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0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blue strip copy">
            <a:extLst>
              <a:ext uri="{FF2B5EF4-FFF2-40B4-BE49-F238E27FC236}">
                <a16:creationId xmlns:a16="http://schemas.microsoft.com/office/drawing/2014/main" id="{A1B5E6AA-EF43-431A-AC21-25827C51460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5" y="6480175"/>
            <a:ext cx="9140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Nevada_N">
            <a:extLst>
              <a:ext uri="{FF2B5EF4-FFF2-40B4-BE49-F238E27FC236}">
                <a16:creationId xmlns:a16="http://schemas.microsoft.com/office/drawing/2014/main" id="{C6E89A11-F354-46CD-B722-8F989608480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98425"/>
            <a:ext cx="11207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a:extLst>
              <a:ext uri="{FF2B5EF4-FFF2-40B4-BE49-F238E27FC236}">
                <a16:creationId xmlns:a16="http://schemas.microsoft.com/office/drawing/2014/main" id="{1746A08E-EDD5-4907-A0BD-BA12EBDF18FB}"/>
              </a:ext>
            </a:extLst>
          </p:cNvPr>
          <p:cNvSpPr>
            <a:spLocks noGrp="1" noChangeArrowheads="1"/>
          </p:cNvSpPr>
          <p:nvPr>
            <p:ph type="dt" sz="half" idx="2"/>
          </p:nvPr>
        </p:nvSpPr>
        <p:spPr>
          <a:xfrm>
            <a:off x="457200" y="6553200"/>
            <a:ext cx="2133600" cy="263525"/>
          </a:xfrm>
          <a:prstGeom prst="rect">
            <a:avLst/>
          </a:prstGeom>
          <a:ln/>
        </p:spPr>
        <p:txBody>
          <a:bodyPr/>
          <a:lstStyle>
            <a:lvl1pPr>
              <a:defRPr sz="1200" dirty="0">
                <a:solidFill>
                  <a:schemeClr val="bg1"/>
                </a:solidFill>
              </a:defRPr>
            </a:lvl1pPr>
          </a:lstStyle>
          <a:p>
            <a:pPr>
              <a:defRPr/>
            </a:pPr>
            <a:endParaRPr lang="en-US"/>
          </a:p>
        </p:txBody>
      </p:sp>
      <p:sp>
        <p:nvSpPr>
          <p:cNvPr id="12" name="Rectangle 5">
            <a:extLst>
              <a:ext uri="{FF2B5EF4-FFF2-40B4-BE49-F238E27FC236}">
                <a16:creationId xmlns:a16="http://schemas.microsoft.com/office/drawing/2014/main" id="{576FAD80-442C-4236-AE1A-D92EBF677AFA}"/>
              </a:ext>
            </a:extLst>
          </p:cNvPr>
          <p:cNvSpPr>
            <a:spLocks noGrp="1" noChangeArrowheads="1"/>
          </p:cNvSpPr>
          <p:nvPr>
            <p:ph type="ftr" sz="quarter" idx="3"/>
          </p:nvPr>
        </p:nvSpPr>
        <p:spPr>
          <a:xfrm>
            <a:off x="3124200" y="6553200"/>
            <a:ext cx="2895600" cy="263525"/>
          </a:xfrm>
          <a:prstGeom prst="rect">
            <a:avLst/>
          </a:prstGeom>
          <a:ln/>
        </p:spPr>
        <p:txBody>
          <a:bodyPr/>
          <a:lstStyle>
            <a:lvl1pPr>
              <a:defRPr sz="1200">
                <a:solidFill>
                  <a:schemeClr val="bg1"/>
                </a:solidFill>
              </a:defRPr>
            </a:lvl1pPr>
          </a:lstStyle>
          <a:p>
            <a:pPr algn="ctr">
              <a:defRPr/>
            </a:pPr>
            <a:r>
              <a:rPr lang="en-US" dirty="0"/>
              <a:t>Alireza Tavakkoli, PhD</a:t>
            </a:r>
          </a:p>
        </p:txBody>
      </p:sp>
      <p:sp>
        <p:nvSpPr>
          <p:cNvPr id="13" name="Rectangle 6">
            <a:extLst>
              <a:ext uri="{FF2B5EF4-FFF2-40B4-BE49-F238E27FC236}">
                <a16:creationId xmlns:a16="http://schemas.microsoft.com/office/drawing/2014/main" id="{43CBDE36-3BD3-4021-8E1C-CB0652D31075}"/>
              </a:ext>
            </a:extLst>
          </p:cNvPr>
          <p:cNvSpPr>
            <a:spLocks noGrp="1" noChangeArrowheads="1"/>
          </p:cNvSpPr>
          <p:nvPr>
            <p:ph type="sldNum" sz="quarter" idx="4"/>
          </p:nvPr>
        </p:nvSpPr>
        <p:spPr>
          <a:xfrm>
            <a:off x="6553200" y="6553200"/>
            <a:ext cx="2133600" cy="263525"/>
          </a:xfrm>
          <a:prstGeom prst="rect">
            <a:avLst/>
          </a:prstGeom>
          <a:ln/>
        </p:spPr>
        <p:txBody>
          <a:bodyPr/>
          <a:lstStyle>
            <a:lvl1pPr algn="r">
              <a:defRPr sz="1200" smtClean="0">
                <a:solidFill>
                  <a:schemeClr val="bg1"/>
                </a:solidFill>
              </a:defRPr>
            </a:lvl1pPr>
          </a:lstStyle>
          <a:p>
            <a:pPr>
              <a:defRPr/>
            </a:pPr>
            <a:fld id="{12910963-6D7B-43E5-BDC2-D2D96D1405F2}"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6" r:id="rId12"/>
    <p:sldLayoutId id="2147483807" r:id="rId13"/>
    <p:sldLayoutId id="2147483808" r:id="rId14"/>
  </p:sldLayoutIdLst>
  <p:hf hdr="0" dt="0"/>
  <p:txStyles>
    <p:titleStyle>
      <a:lvl1pPr algn="ctr" rtl="0" eaLnBrk="1" fontAlgn="base" hangingPunct="1">
        <a:lnSpc>
          <a:spcPct val="90000"/>
        </a:lnSpc>
        <a:spcBef>
          <a:spcPct val="0"/>
        </a:spcBef>
        <a:spcAft>
          <a:spcPct val="0"/>
        </a:spcAft>
        <a:defRPr sz="2800" b="1" kern="1200">
          <a:solidFill>
            <a:schemeClr val="tx2"/>
          </a:solidFill>
          <a:latin typeface="+mj-lt"/>
          <a:ea typeface="+mj-ea"/>
          <a:cs typeface="+mj-cs"/>
        </a:defRPr>
      </a:lvl1pPr>
      <a:lvl2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2pPr>
      <a:lvl3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3pPr>
      <a:lvl4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4pPr>
      <a:lvl5pPr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5pPr>
      <a:lvl6pPr marL="4572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6pPr>
      <a:lvl7pPr marL="9144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7pPr>
      <a:lvl8pPr marL="13716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8pPr>
      <a:lvl9pPr marL="1828800" algn="ctr" rtl="0" eaLnBrk="1" fontAlgn="base" hangingPunct="1">
        <a:lnSpc>
          <a:spcPct val="90000"/>
        </a:lnSpc>
        <a:spcBef>
          <a:spcPct val="0"/>
        </a:spcBef>
        <a:spcAft>
          <a:spcPct val="0"/>
        </a:spcAft>
        <a:defRPr sz="2800" b="1">
          <a:solidFill>
            <a:schemeClr val="tx2"/>
          </a:solidFill>
          <a:latin typeface="Arial" panose="020B0604020202020204" pitchFamily="34" charset="0"/>
        </a:defRPr>
      </a:lvl9pPr>
    </p:titleStyle>
    <p:bodyStyle>
      <a:lvl1pPr marL="231775" indent="-231775" algn="l" rtl="0" eaLnBrk="1" fontAlgn="base" hangingPunct="1">
        <a:spcBef>
          <a:spcPct val="20000"/>
        </a:spcBef>
        <a:spcAft>
          <a:spcPct val="0"/>
        </a:spcAft>
        <a:buFont typeface="Wingdings" panose="05000000000000000000" pitchFamily="2" charset="2"/>
        <a:buChar char="§"/>
        <a:defRPr sz="2500" b="1"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rxiv.org/pdf/2010.10258.pdf" TargetMode="External"/><Relationship Id="rId2" Type="http://schemas.openxmlformats.org/officeDocument/2006/relationships/hyperlink" Target="https://www.georgeho.org/deep-autoregressive-models/" TargetMode="External"/><Relationship Id="rId1" Type="http://schemas.openxmlformats.org/officeDocument/2006/relationships/slideLayout" Target="../slideLayouts/slideLayout2.xml"/><Relationship Id="rId4" Type="http://schemas.openxmlformats.org/officeDocument/2006/relationships/hyperlink" Target="https://towardsdatascience.com/understanding-variational-autoencoders-vaes-f70510919f73"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789AA09-E974-4781-9762-8A2E5AD3FD4D}"/>
              </a:ext>
            </a:extLst>
          </p:cNvPr>
          <p:cNvSpPr>
            <a:spLocks noGrp="1" noChangeArrowheads="1"/>
          </p:cNvSpPr>
          <p:nvPr>
            <p:ph type="ctrTitle"/>
          </p:nvPr>
        </p:nvSpPr>
        <p:spPr/>
        <p:txBody>
          <a:bodyPr>
            <a:normAutofit/>
          </a:bodyPr>
          <a:lstStyle/>
          <a:p>
            <a:r>
              <a:rPr lang="en-US" sz="2400" dirty="0"/>
              <a:t>Review of High-Resolution Mammogram Synthesis using Progressive Generative Adversarial Networks</a:t>
            </a:r>
          </a:p>
        </p:txBody>
      </p:sp>
      <p:sp>
        <p:nvSpPr>
          <p:cNvPr id="5123" name="Rectangle 3">
            <a:extLst>
              <a:ext uri="{FF2B5EF4-FFF2-40B4-BE49-F238E27FC236}">
                <a16:creationId xmlns:a16="http://schemas.microsoft.com/office/drawing/2014/main" id="{FE43FFAE-8C3F-46DA-8936-F7FCB1EF6AF4}"/>
              </a:ext>
            </a:extLst>
          </p:cNvPr>
          <p:cNvSpPr>
            <a:spLocks noGrp="1" noChangeArrowheads="1"/>
          </p:cNvSpPr>
          <p:nvPr>
            <p:ph type="subTitle" idx="1"/>
          </p:nvPr>
        </p:nvSpPr>
        <p:spPr/>
        <p:txBody>
          <a:bodyPr/>
          <a:lstStyle/>
          <a:p>
            <a:r>
              <a:rPr lang="en-US" altLang="en-US" sz="1800" dirty="0"/>
              <a:t>Neha Ujjainkar &amp; Abhishek Khandekar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t>Progressive GAN</a:t>
            </a:r>
            <a:endParaRPr lang="en-US" dirty="0">
              <a:solidFill>
                <a:schemeClr val="accent6">
                  <a:lumMod val="50000"/>
                </a:schemeClr>
              </a:solidFill>
            </a:endParaRP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10</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r>
              <a:rPr lang="en-US" sz="1800" dirty="0">
                <a:solidFill>
                  <a:srgbClr val="222222"/>
                </a:solidFill>
                <a:latin typeface="Arial" panose="020B0604020202020204" pitchFamily="34" charset="0"/>
                <a:ea typeface="Calibri" panose="020F0502020204030204" pitchFamily="34" charset="0"/>
              </a:rPr>
              <a:t>PG-GAN:</a:t>
            </a:r>
          </a:p>
          <a:p>
            <a:pPr lvl="1"/>
            <a:r>
              <a:rPr lang="en-US" sz="1600" dirty="0">
                <a:solidFill>
                  <a:srgbClr val="222222"/>
                </a:solidFill>
                <a:latin typeface="Arial" panose="020B0604020202020204" pitchFamily="34" charset="0"/>
                <a:ea typeface="Calibri" panose="020F0502020204030204" pitchFamily="34" charset="0"/>
              </a:rPr>
              <a:t>Generates high-resolution images at 1024 X 1024.</a:t>
            </a:r>
          </a:p>
          <a:p>
            <a:pPr lvl="1"/>
            <a:r>
              <a:rPr lang="en-US" sz="1600" dirty="0">
                <a:solidFill>
                  <a:srgbClr val="222222"/>
                </a:solidFill>
                <a:latin typeface="Arial" panose="020B0604020202020204" pitchFamily="34" charset="0"/>
                <a:ea typeface="Calibri" panose="020F0502020204030204" pitchFamily="34" charset="0"/>
              </a:rPr>
              <a:t>Grow both the generator and discriminator progressively.</a:t>
            </a: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8961F2AD-AE2D-B8F5-D79C-5712FF67DEFE}"/>
              </a:ext>
            </a:extLst>
          </p:cNvPr>
          <p:cNvPicPr>
            <a:picLocks noChangeAspect="1"/>
          </p:cNvPicPr>
          <p:nvPr/>
        </p:nvPicPr>
        <p:blipFill rotWithShape="1">
          <a:blip r:embed="rId2"/>
          <a:srcRect l="2295" t="11593" r="4783"/>
          <a:stretch/>
        </p:blipFill>
        <p:spPr>
          <a:xfrm>
            <a:off x="1295400" y="2383153"/>
            <a:ext cx="7010400" cy="4170047"/>
          </a:xfrm>
          <a:prstGeom prst="rect">
            <a:avLst/>
          </a:prstGeom>
        </p:spPr>
      </p:pic>
    </p:spTree>
    <p:extLst>
      <p:ext uri="{BB962C8B-B14F-4D97-AF65-F5344CB8AC3E}">
        <p14:creationId xmlns:p14="http://schemas.microsoft.com/office/powerpoint/2010/main" val="162336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t>Progressive GAN</a:t>
            </a:r>
            <a:endParaRPr lang="en-US" dirty="0">
              <a:solidFill>
                <a:schemeClr val="accent6">
                  <a:lumMod val="50000"/>
                </a:schemeClr>
              </a:solidFill>
            </a:endParaRP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11</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r>
              <a:rPr lang="en-US" sz="1800" dirty="0">
                <a:solidFill>
                  <a:srgbClr val="222222"/>
                </a:solidFill>
                <a:latin typeface="Arial" panose="020B0604020202020204" pitchFamily="34" charset="0"/>
                <a:ea typeface="Calibri" panose="020F0502020204030204" pitchFamily="34" charset="0"/>
              </a:rPr>
              <a:t>PG-GAN:</a:t>
            </a:r>
          </a:p>
          <a:p>
            <a:pPr lvl="1"/>
            <a:r>
              <a:rPr lang="en-US" sz="1600" dirty="0">
                <a:solidFill>
                  <a:srgbClr val="222222"/>
                </a:solidFill>
                <a:latin typeface="Arial" panose="020B0604020202020204" pitchFamily="34" charset="0"/>
                <a:ea typeface="Calibri" panose="020F0502020204030204" pitchFamily="34" charset="0"/>
              </a:rPr>
              <a:t>Methodology is similar to Resnet.</a:t>
            </a:r>
          </a:p>
          <a:p>
            <a:pPr lvl="1"/>
            <a:r>
              <a:rPr lang="en-US" sz="1600" dirty="0">
                <a:solidFill>
                  <a:srgbClr val="222222"/>
                </a:solidFill>
                <a:latin typeface="Arial" panose="020B0604020202020204" pitchFamily="34" charset="0"/>
                <a:ea typeface="Calibri" panose="020F0502020204030204" pitchFamily="34" charset="0"/>
              </a:rPr>
              <a:t>Uses skip connections.</a:t>
            </a: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75B64CD1-A39A-1E96-15F9-2E198B8EB2AC}"/>
              </a:ext>
            </a:extLst>
          </p:cNvPr>
          <p:cNvPicPr>
            <a:picLocks noChangeAspect="1"/>
          </p:cNvPicPr>
          <p:nvPr/>
        </p:nvPicPr>
        <p:blipFill rotWithShape="1">
          <a:blip r:embed="rId2"/>
          <a:srcRect t="6422" r="1297"/>
          <a:stretch/>
        </p:blipFill>
        <p:spPr>
          <a:xfrm>
            <a:off x="1600200" y="2368061"/>
            <a:ext cx="6400800" cy="4185139"/>
          </a:xfrm>
          <a:prstGeom prst="rect">
            <a:avLst/>
          </a:prstGeom>
        </p:spPr>
      </p:pic>
    </p:spTree>
    <p:extLst>
      <p:ext uri="{BB962C8B-B14F-4D97-AF65-F5344CB8AC3E}">
        <p14:creationId xmlns:p14="http://schemas.microsoft.com/office/powerpoint/2010/main" val="1116121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t>Progressive GAN</a:t>
            </a:r>
            <a:endParaRPr lang="en-US" dirty="0">
              <a:solidFill>
                <a:schemeClr val="accent6">
                  <a:lumMod val="50000"/>
                </a:schemeClr>
              </a:solidFill>
            </a:endParaRP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12</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r>
              <a:rPr lang="en-US" sz="1800" dirty="0">
                <a:solidFill>
                  <a:srgbClr val="222222"/>
                </a:solidFill>
                <a:latin typeface="Arial" panose="020B0604020202020204" pitchFamily="34" charset="0"/>
                <a:ea typeface="Calibri" panose="020F0502020204030204" pitchFamily="34" charset="0"/>
              </a:rPr>
              <a:t>PG-GAN: A further important contribution</a:t>
            </a:r>
            <a:br>
              <a:rPr lang="en-US" sz="1800" dirty="0">
                <a:solidFill>
                  <a:srgbClr val="222222"/>
                </a:solidFill>
                <a:latin typeface="Arial" panose="020B0604020202020204" pitchFamily="34" charset="0"/>
                <a:ea typeface="Calibri" panose="020F0502020204030204" pitchFamily="34" charset="0"/>
              </a:rPr>
            </a:br>
            <a:endParaRPr lang="en-US" sz="1800" dirty="0">
              <a:solidFill>
                <a:srgbClr val="222222"/>
              </a:solidFill>
              <a:latin typeface="Arial" panose="020B0604020202020204" pitchFamily="34" charset="0"/>
              <a:ea typeface="Calibri" panose="020F0502020204030204" pitchFamily="34" charset="0"/>
            </a:endParaRPr>
          </a:p>
          <a:p>
            <a:pPr marL="457200" lvl="1" indent="0">
              <a:buNone/>
            </a:pPr>
            <a:r>
              <a:rPr lang="en-US" sz="1600" b="1" dirty="0">
                <a:solidFill>
                  <a:srgbClr val="222222"/>
                </a:solidFill>
                <a:latin typeface="Arial" panose="020B0604020202020204" pitchFamily="34" charset="0"/>
                <a:ea typeface="Calibri" panose="020F0502020204030204" pitchFamily="34" charset="0"/>
              </a:rPr>
              <a:t>Minibatch Standard Deviation: </a:t>
            </a:r>
          </a:p>
          <a:p>
            <a:pPr lvl="1"/>
            <a:r>
              <a:rPr lang="en-US" sz="1600" dirty="0">
                <a:solidFill>
                  <a:srgbClr val="222222"/>
                </a:solidFill>
                <a:latin typeface="Arial" panose="020B0604020202020204" pitchFamily="34" charset="0"/>
                <a:ea typeface="Calibri" panose="020F0502020204030204" pitchFamily="34" charset="0"/>
              </a:rPr>
              <a:t>To improve the diversity of generated images, PG-GANs incorporate a minibatch standard deviation.</a:t>
            </a:r>
            <a:br>
              <a:rPr lang="en-US" sz="1600" dirty="0">
                <a:solidFill>
                  <a:srgbClr val="222222"/>
                </a:solidFill>
                <a:latin typeface="Arial" panose="020B0604020202020204" pitchFamily="34" charset="0"/>
                <a:ea typeface="Calibri" panose="020F0502020204030204" pitchFamily="34" charset="0"/>
              </a:rPr>
            </a:br>
            <a:endParaRPr lang="en-US" sz="1600" dirty="0">
              <a:solidFill>
                <a:srgbClr val="222222"/>
              </a:solidFill>
              <a:latin typeface="Arial" panose="020B0604020202020204" pitchFamily="34" charset="0"/>
              <a:ea typeface="Calibri" panose="020F0502020204030204" pitchFamily="34" charset="0"/>
            </a:endParaRPr>
          </a:p>
          <a:p>
            <a:pPr marL="457200" lvl="1" indent="0">
              <a:buNone/>
            </a:pPr>
            <a:r>
              <a:rPr lang="en-US" sz="1600" b="1" dirty="0">
                <a:solidFill>
                  <a:srgbClr val="222222"/>
                </a:solidFill>
                <a:latin typeface="Arial" panose="020B0604020202020204" pitchFamily="34" charset="0"/>
                <a:ea typeface="Calibri" panose="020F0502020204030204" pitchFamily="34" charset="0"/>
              </a:rPr>
              <a:t>Equalized learning rates:  </a:t>
            </a:r>
          </a:p>
          <a:p>
            <a:pPr lvl="1"/>
            <a:r>
              <a:rPr lang="en-US" sz="1600" dirty="0">
                <a:solidFill>
                  <a:srgbClr val="222222"/>
                </a:solidFill>
                <a:latin typeface="Arial" panose="020B0604020202020204" pitchFamily="34" charset="0"/>
                <a:ea typeface="Calibri" panose="020F0502020204030204" pitchFamily="34" charset="0"/>
              </a:rPr>
              <a:t>Used to increase stability and speed up convergence during training.</a:t>
            </a:r>
          </a:p>
          <a:p>
            <a:pPr lvl="1"/>
            <a:endParaRPr lang="en-US" sz="1600" dirty="0">
              <a:solidFill>
                <a:srgbClr val="222222"/>
              </a:solidFill>
              <a:latin typeface="Arial" panose="020B0604020202020204" pitchFamily="34" charset="0"/>
              <a:ea typeface="Calibri" panose="020F0502020204030204" pitchFamily="34" charset="0"/>
            </a:endParaRPr>
          </a:p>
          <a:p>
            <a:pPr marL="457200" lvl="1" indent="0">
              <a:buNone/>
            </a:pPr>
            <a:r>
              <a:rPr lang="en-US" sz="1600" b="1" dirty="0">
                <a:solidFill>
                  <a:srgbClr val="222222"/>
                </a:solidFill>
                <a:latin typeface="Arial" panose="020B0604020202020204" pitchFamily="34" charset="0"/>
                <a:ea typeface="Calibri" panose="020F0502020204030204" pitchFamily="34" charset="0"/>
              </a:rPr>
              <a:t>Wasserstein Distance:</a:t>
            </a:r>
          </a:p>
          <a:p>
            <a:pPr lvl="1"/>
            <a:r>
              <a:rPr lang="en-US" sz="1600" dirty="0">
                <a:solidFill>
                  <a:srgbClr val="222222"/>
                </a:solidFill>
                <a:latin typeface="Arial" panose="020B0604020202020204" pitchFamily="34" charset="0"/>
                <a:ea typeface="Calibri" panose="020F0502020204030204" pitchFamily="34" charset="0"/>
              </a:rPr>
              <a:t>The difference between the real and generated data distribution in terms of how much work is required to transform one distribution into another.</a:t>
            </a:r>
          </a:p>
          <a:p>
            <a:pPr marL="457200" lvl="1" indent="0">
              <a:buNone/>
            </a:pPr>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632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t>Dataset</a:t>
            </a:r>
            <a:endParaRPr lang="en-US" dirty="0">
              <a:solidFill>
                <a:schemeClr val="accent6">
                  <a:lumMod val="50000"/>
                </a:schemeClr>
              </a:solidFill>
            </a:endParaRP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13</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endParaRPr lang="en-US" sz="1800" dirty="0">
              <a:solidFill>
                <a:srgbClr val="222222"/>
              </a:solidFill>
              <a:latin typeface="Arial" panose="020B0604020202020204" pitchFamily="34" charset="0"/>
              <a:ea typeface="Calibri" panose="020F0502020204030204" pitchFamily="34" charset="0"/>
            </a:endParaRPr>
          </a:p>
          <a:p>
            <a:r>
              <a:rPr lang="en-US" sz="1800" dirty="0">
                <a:solidFill>
                  <a:srgbClr val="222222"/>
                </a:solidFill>
                <a:latin typeface="Arial" panose="020B0604020202020204" pitchFamily="34" charset="0"/>
                <a:ea typeface="Calibri" panose="020F0502020204030204" pitchFamily="34" charset="0"/>
              </a:rPr>
              <a:t>Proprietary dataset : </a:t>
            </a:r>
          </a:p>
          <a:p>
            <a:pPr lvl="1"/>
            <a:r>
              <a:rPr lang="en-US" sz="1800" dirty="0">
                <a:solidFill>
                  <a:srgbClr val="222222"/>
                </a:solidFill>
                <a:latin typeface="Arial" panose="020B0604020202020204" pitchFamily="34" charset="0"/>
                <a:ea typeface="Calibri" panose="020F0502020204030204" pitchFamily="34" charset="0"/>
              </a:rPr>
              <a:t>N</a:t>
            </a:r>
            <a:r>
              <a:rPr lang="en-US" sz="1600" dirty="0">
                <a:solidFill>
                  <a:srgbClr val="222222"/>
                </a:solidFill>
                <a:latin typeface="Arial" panose="020B0604020202020204" pitchFamily="34" charset="0"/>
                <a:ea typeface="Calibri" panose="020F0502020204030204" pitchFamily="34" charset="0"/>
              </a:rPr>
              <a:t>umber of images (&gt;1,000,000) </a:t>
            </a:r>
          </a:p>
          <a:p>
            <a:pPr marL="457200" lvl="1" indent="0">
              <a:buNone/>
            </a:pPr>
            <a:br>
              <a:rPr lang="en-US" sz="1600" dirty="0">
                <a:solidFill>
                  <a:srgbClr val="222222"/>
                </a:solidFill>
                <a:latin typeface="Arial" panose="020B0604020202020204" pitchFamily="34" charset="0"/>
                <a:ea typeface="Calibri" panose="020F0502020204030204" pitchFamily="34" charset="0"/>
              </a:rPr>
            </a:br>
            <a:endParaRPr lang="en-US" sz="1600"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6700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Training</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14</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r>
              <a:rPr lang="en-US" sz="1800" b="0" dirty="0">
                <a:solidFill>
                  <a:srgbClr val="222222"/>
                </a:solidFill>
                <a:latin typeface="Arial" panose="020B0604020202020204" pitchFamily="34" charset="0"/>
                <a:ea typeface="Calibri" panose="020F0502020204030204" pitchFamily="34" charset="0"/>
              </a:rPr>
              <a:t>Down-sampled the training images by the largest factor to match one of the desired dimensions and padded the other dimension with zeros. </a:t>
            </a:r>
            <a:br>
              <a:rPr lang="en-US" sz="1800" b="0" dirty="0">
                <a:solidFill>
                  <a:srgbClr val="222222"/>
                </a:solidFill>
                <a:latin typeface="Arial" panose="020B0604020202020204" pitchFamily="34" charset="0"/>
                <a:ea typeface="Calibri" panose="020F0502020204030204" pitchFamily="34" charset="0"/>
              </a:rPr>
            </a:br>
            <a:endParaRPr lang="en-US" sz="1800" b="0" dirty="0">
              <a:solidFill>
                <a:srgbClr val="222222"/>
              </a:solidFill>
              <a:latin typeface="Arial" panose="020B0604020202020204" pitchFamily="34" charset="0"/>
              <a:ea typeface="Calibri" panose="020F0502020204030204" pitchFamily="34" charset="0"/>
            </a:endParaRPr>
          </a:p>
          <a:p>
            <a:r>
              <a:rPr lang="en-US" sz="1800" b="0" dirty="0">
                <a:solidFill>
                  <a:srgbClr val="222222"/>
                </a:solidFill>
                <a:latin typeface="Arial" panose="020B0604020202020204" pitchFamily="34" charset="0"/>
                <a:ea typeface="Calibri" panose="020F0502020204030204" pitchFamily="34" charset="0"/>
              </a:rPr>
              <a:t>Initially trained until the network was presented with 15 million images (33 epochs) which took about 52 hours. </a:t>
            </a:r>
            <a:br>
              <a:rPr lang="en-US" sz="1800" b="0" dirty="0">
                <a:solidFill>
                  <a:srgbClr val="222222"/>
                </a:solidFill>
                <a:latin typeface="Arial" panose="020B0604020202020204" pitchFamily="34" charset="0"/>
                <a:ea typeface="Calibri" panose="020F0502020204030204" pitchFamily="34" charset="0"/>
              </a:rPr>
            </a:br>
            <a:endParaRPr lang="en-US" sz="1800" b="0" dirty="0">
              <a:solidFill>
                <a:srgbClr val="222222"/>
              </a:solidFill>
              <a:latin typeface="Arial" panose="020B0604020202020204" pitchFamily="34" charset="0"/>
              <a:ea typeface="Calibri" panose="020F0502020204030204" pitchFamily="34" charset="0"/>
            </a:endParaRPr>
          </a:p>
          <a:p>
            <a:r>
              <a:rPr lang="en-US" sz="1800" b="0" dirty="0">
                <a:solidFill>
                  <a:srgbClr val="222222"/>
                </a:solidFill>
                <a:latin typeface="Arial" panose="020B0604020202020204" pitchFamily="34" charset="0"/>
                <a:ea typeface="Calibri" panose="020F0502020204030204" pitchFamily="34" charset="0"/>
              </a:rPr>
              <a:t>Later performed additional training on 5 million images and selected the best network checkpoint based on the Sliced Wasserstein Distance.</a:t>
            </a:r>
          </a:p>
          <a:p>
            <a:endParaRPr lang="en-US" sz="1800" b="0" dirty="0">
              <a:solidFill>
                <a:srgbClr val="222222"/>
              </a:solidFill>
              <a:latin typeface="Arial" panose="020B0604020202020204" pitchFamily="34" charset="0"/>
              <a:ea typeface="Calibri" panose="020F0502020204030204" pitchFamily="34" charset="0"/>
            </a:endParaRPr>
          </a:p>
          <a:p>
            <a:r>
              <a:rPr lang="en-US" sz="1800" b="0" dirty="0">
                <a:solidFill>
                  <a:srgbClr val="222222"/>
                </a:solidFill>
                <a:latin typeface="Arial" panose="020B0604020202020204" pitchFamily="34" charset="0"/>
                <a:ea typeface="Calibri" panose="020F0502020204030204" pitchFamily="34" charset="0"/>
              </a:rPr>
              <a:t>The final output image size is 1280x1024 pixels.</a:t>
            </a:r>
          </a:p>
          <a:p>
            <a:endParaRPr lang="en-US" sz="1800" dirty="0">
              <a:solidFill>
                <a:srgbClr val="222222"/>
              </a:solidFill>
              <a:latin typeface="Arial" panose="020B0604020202020204" pitchFamily="34" charset="0"/>
              <a:ea typeface="Calibri" panose="020F0502020204030204" pitchFamily="34" charset="0"/>
            </a:endParaRPr>
          </a:p>
          <a:p>
            <a:pPr marL="457200" lvl="1" indent="0">
              <a:buNone/>
            </a:pPr>
            <a:br>
              <a:rPr lang="en-US" sz="1600" dirty="0">
                <a:solidFill>
                  <a:srgbClr val="222222"/>
                </a:solidFill>
                <a:latin typeface="Arial" panose="020B0604020202020204" pitchFamily="34" charset="0"/>
                <a:ea typeface="Calibri" panose="020F0502020204030204" pitchFamily="34" charset="0"/>
              </a:rPr>
            </a:br>
            <a:endParaRPr lang="en-US" sz="1600"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88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Training</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15</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pPr marL="457200" lvl="1" indent="0">
              <a:buNone/>
            </a:pPr>
            <a:br>
              <a:rPr lang="en-US" sz="1600" dirty="0">
                <a:solidFill>
                  <a:srgbClr val="222222"/>
                </a:solidFill>
                <a:latin typeface="Arial" panose="020B0604020202020204" pitchFamily="34" charset="0"/>
                <a:ea typeface="Calibri" panose="020F0502020204030204" pitchFamily="34" charset="0"/>
              </a:rPr>
            </a:br>
            <a:endParaRPr lang="en-US" sz="1600"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26BBA678-BA00-1383-73BE-5163816C5650}"/>
              </a:ext>
            </a:extLst>
          </p:cNvPr>
          <p:cNvPicPr>
            <a:picLocks noChangeAspect="1"/>
          </p:cNvPicPr>
          <p:nvPr/>
        </p:nvPicPr>
        <p:blipFill>
          <a:blip r:embed="rId2"/>
          <a:stretch>
            <a:fillRect/>
          </a:stretch>
        </p:blipFill>
        <p:spPr>
          <a:xfrm>
            <a:off x="477580" y="1524000"/>
            <a:ext cx="8534399" cy="5007662"/>
          </a:xfrm>
          <a:prstGeom prst="rect">
            <a:avLst/>
          </a:prstGeom>
        </p:spPr>
      </p:pic>
    </p:spTree>
    <p:extLst>
      <p:ext uri="{BB962C8B-B14F-4D97-AF65-F5344CB8AC3E}">
        <p14:creationId xmlns:p14="http://schemas.microsoft.com/office/powerpoint/2010/main" val="219016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Training Challenges</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16</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r>
              <a:rPr lang="en-US" sz="1800" dirty="0">
                <a:solidFill>
                  <a:srgbClr val="222222"/>
                </a:solidFill>
                <a:latin typeface="Arial" panose="020B0604020202020204" pitchFamily="34" charset="0"/>
                <a:ea typeface="Calibri" panose="020F0502020204030204" pitchFamily="34" charset="0"/>
              </a:rPr>
              <a:t>Increased the number of images used for training, from an initial 150k to 450k. </a:t>
            </a:r>
            <a:br>
              <a:rPr lang="en-US" sz="1800" dirty="0">
                <a:solidFill>
                  <a:srgbClr val="222222"/>
                </a:solidFill>
                <a:latin typeface="Arial" panose="020B0604020202020204" pitchFamily="34" charset="0"/>
                <a:ea typeface="Calibri" panose="020F0502020204030204" pitchFamily="34" charset="0"/>
              </a:rPr>
            </a:br>
            <a:r>
              <a:rPr lang="en-US" sz="1600" b="0" dirty="0">
                <a:solidFill>
                  <a:srgbClr val="222222"/>
                </a:solidFill>
                <a:latin typeface="Arial" panose="020B0604020202020204" pitchFamily="34" charset="0"/>
                <a:ea typeface="Calibri" panose="020F0502020204030204" pitchFamily="34" charset="0"/>
              </a:rPr>
              <a:t>- This helped introduce more variation. (also introduced some noise)</a:t>
            </a:r>
            <a:br>
              <a:rPr lang="en-US" sz="1800" b="0" dirty="0">
                <a:solidFill>
                  <a:srgbClr val="222222"/>
                </a:solidFill>
                <a:latin typeface="Arial" panose="020B0604020202020204" pitchFamily="34" charset="0"/>
                <a:ea typeface="Calibri" panose="020F0502020204030204" pitchFamily="34" charset="0"/>
              </a:rPr>
            </a:br>
            <a:endParaRPr lang="en-US" sz="1800" b="0" dirty="0">
              <a:solidFill>
                <a:srgbClr val="222222"/>
              </a:solidFill>
              <a:latin typeface="Arial" panose="020B0604020202020204" pitchFamily="34" charset="0"/>
              <a:ea typeface="Calibri" panose="020F0502020204030204" pitchFamily="34" charset="0"/>
            </a:endParaRPr>
          </a:p>
          <a:p>
            <a:r>
              <a:rPr lang="en-US" sz="1800" dirty="0">
                <a:solidFill>
                  <a:srgbClr val="222222"/>
                </a:solidFill>
                <a:latin typeface="Arial" panose="020B0604020202020204" pitchFamily="34" charset="0"/>
                <a:ea typeface="Calibri" panose="020F0502020204030204" pitchFamily="34" charset="0"/>
              </a:rPr>
              <a:t>Added some supervised information by conditioning on the view, namely CC and MLO.</a:t>
            </a:r>
            <a:br>
              <a:rPr lang="en-US" sz="1800" dirty="0">
                <a:solidFill>
                  <a:srgbClr val="222222"/>
                </a:solidFill>
                <a:latin typeface="Arial" panose="020B0604020202020204" pitchFamily="34" charset="0"/>
                <a:ea typeface="Calibri" panose="020F0502020204030204" pitchFamily="34" charset="0"/>
              </a:rPr>
            </a:br>
            <a:r>
              <a:rPr lang="en-US" sz="1600" b="0" dirty="0">
                <a:solidFill>
                  <a:srgbClr val="222222"/>
                </a:solidFill>
                <a:latin typeface="Arial" panose="020B0604020202020204" pitchFamily="34" charset="0"/>
                <a:ea typeface="Calibri" panose="020F0502020204030204" pitchFamily="34" charset="0"/>
              </a:rPr>
              <a:t>- This step was highly relevant as it had a significant impact on the visual appearance of the images.</a:t>
            </a:r>
            <a:br>
              <a:rPr lang="en-US" sz="1800" b="0" dirty="0">
                <a:solidFill>
                  <a:srgbClr val="222222"/>
                </a:solidFill>
                <a:latin typeface="Arial" panose="020B0604020202020204" pitchFamily="34" charset="0"/>
                <a:ea typeface="Calibri" panose="020F0502020204030204" pitchFamily="34" charset="0"/>
              </a:rPr>
            </a:br>
            <a:endParaRPr lang="en-US" sz="1800" b="0" dirty="0">
              <a:solidFill>
                <a:srgbClr val="222222"/>
              </a:solidFill>
              <a:latin typeface="Arial" panose="020B0604020202020204" pitchFamily="34" charset="0"/>
              <a:ea typeface="Calibri" panose="020F0502020204030204" pitchFamily="34" charset="0"/>
            </a:endParaRPr>
          </a:p>
          <a:p>
            <a:r>
              <a:rPr lang="en-US" sz="1800" dirty="0">
                <a:solidFill>
                  <a:srgbClr val="222222"/>
                </a:solidFill>
                <a:latin typeface="Arial" panose="020B0604020202020204" pitchFamily="34" charset="0"/>
                <a:ea typeface="Calibri" panose="020F0502020204030204" pitchFamily="34" charset="0"/>
              </a:rPr>
              <a:t>Decreased the learning rate from 0.002 to 0.0015 and gradually increased the discriminator iterations from 1 to a maximum of 5 discriminator updates for each generator update.</a:t>
            </a: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438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Result</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17</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endParaRPr lang="en-US" sz="1800" b="1" dirty="0">
              <a:solidFill>
                <a:srgbClr val="222222"/>
              </a:solidFill>
              <a:latin typeface="Arial" panose="020B0604020202020204" pitchFamily="34" charset="0"/>
              <a:ea typeface="Calibri" panose="020F0502020204030204" pitchFamily="34" charset="0"/>
            </a:endParaRPr>
          </a:p>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6x5 grids of randomly selected</a:t>
            </a:r>
          </a:p>
          <a:p>
            <a:pPr marL="457200" lvl="1" indent="0">
              <a:buNone/>
            </a:pPr>
            <a:r>
              <a:rPr lang="en-US" sz="1800" b="1" dirty="0">
                <a:solidFill>
                  <a:srgbClr val="222222"/>
                </a:solidFill>
                <a:latin typeface="Arial" panose="020B0604020202020204" pitchFamily="34" charset="0"/>
                <a:ea typeface="Calibri" panose="020F0502020204030204" pitchFamily="34" charset="0"/>
              </a:rPr>
              <a:t>    generations from CC views.</a:t>
            </a:r>
            <a:br>
              <a:rPr lang="en-US" sz="1600" dirty="0">
                <a:solidFill>
                  <a:srgbClr val="222222"/>
                </a:solidFill>
                <a:latin typeface="Arial" panose="020B0604020202020204" pitchFamily="34" charset="0"/>
                <a:ea typeface="Calibri" panose="020F0502020204030204" pitchFamily="34" charset="0"/>
              </a:rPr>
            </a:br>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56E1AC07-2CCA-599C-4137-0B4EAB50640C}"/>
              </a:ext>
            </a:extLst>
          </p:cNvPr>
          <p:cNvPicPr>
            <a:picLocks noChangeAspect="1"/>
          </p:cNvPicPr>
          <p:nvPr/>
        </p:nvPicPr>
        <p:blipFill>
          <a:blip r:embed="rId2"/>
          <a:stretch>
            <a:fillRect/>
          </a:stretch>
        </p:blipFill>
        <p:spPr>
          <a:xfrm>
            <a:off x="5240482" y="914400"/>
            <a:ext cx="3674918" cy="5605973"/>
          </a:xfrm>
          <a:prstGeom prst="rect">
            <a:avLst/>
          </a:prstGeom>
        </p:spPr>
      </p:pic>
    </p:spTree>
    <p:extLst>
      <p:ext uri="{BB962C8B-B14F-4D97-AF65-F5344CB8AC3E}">
        <p14:creationId xmlns:p14="http://schemas.microsoft.com/office/powerpoint/2010/main" val="3410946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Result</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18</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endParaRPr lang="en-US" sz="1800" b="1" dirty="0">
              <a:solidFill>
                <a:srgbClr val="222222"/>
              </a:solidFill>
              <a:latin typeface="Arial" panose="020B0604020202020204" pitchFamily="34" charset="0"/>
              <a:ea typeface="Calibri" panose="020F0502020204030204" pitchFamily="34" charset="0"/>
            </a:endParaRPr>
          </a:p>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6x5 grids of randomly</a:t>
            </a:r>
          </a:p>
          <a:p>
            <a:pPr marL="457200" lvl="1" indent="0">
              <a:buNone/>
            </a:pPr>
            <a:r>
              <a:rPr lang="en-US" sz="1800" b="1" dirty="0">
                <a:solidFill>
                  <a:srgbClr val="222222"/>
                </a:solidFill>
                <a:latin typeface="Arial" panose="020B0604020202020204" pitchFamily="34" charset="0"/>
                <a:ea typeface="Calibri" panose="020F0502020204030204" pitchFamily="34" charset="0"/>
              </a:rPr>
              <a:t>    selected generations</a:t>
            </a:r>
          </a:p>
          <a:p>
            <a:pPr marL="457200" lvl="1" indent="0">
              <a:buNone/>
            </a:pPr>
            <a:r>
              <a:rPr lang="en-US" sz="1800" b="1" dirty="0">
                <a:solidFill>
                  <a:srgbClr val="222222"/>
                </a:solidFill>
                <a:latin typeface="Arial" panose="020B0604020202020204" pitchFamily="34" charset="0"/>
                <a:ea typeface="Calibri" panose="020F0502020204030204" pitchFamily="34" charset="0"/>
              </a:rPr>
              <a:t>    from MLO views.</a:t>
            </a:r>
            <a:br>
              <a:rPr lang="en-US" sz="1600" dirty="0">
                <a:solidFill>
                  <a:srgbClr val="222222"/>
                </a:solidFill>
                <a:latin typeface="Arial" panose="020B0604020202020204" pitchFamily="34" charset="0"/>
                <a:ea typeface="Calibri" panose="020F0502020204030204" pitchFamily="34" charset="0"/>
              </a:rPr>
            </a:br>
            <a:endParaRPr lang="en-US" sz="1600"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CF878999-F78D-98B0-0920-697E87A316F3}"/>
              </a:ext>
            </a:extLst>
          </p:cNvPr>
          <p:cNvPicPr>
            <a:picLocks noChangeAspect="1"/>
          </p:cNvPicPr>
          <p:nvPr/>
        </p:nvPicPr>
        <p:blipFill>
          <a:blip r:embed="rId2"/>
          <a:stretch>
            <a:fillRect/>
          </a:stretch>
        </p:blipFill>
        <p:spPr>
          <a:xfrm>
            <a:off x="5181600" y="914400"/>
            <a:ext cx="3719945" cy="5659915"/>
          </a:xfrm>
          <a:prstGeom prst="rect">
            <a:avLst/>
          </a:prstGeom>
        </p:spPr>
      </p:pic>
    </p:spTree>
    <p:extLst>
      <p:ext uri="{BB962C8B-B14F-4D97-AF65-F5344CB8AC3E}">
        <p14:creationId xmlns:p14="http://schemas.microsoft.com/office/powerpoint/2010/main" val="1778948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Result</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19</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Randomly sampled original and</a:t>
            </a:r>
          </a:p>
          <a:p>
            <a:pPr marL="457200" lvl="1" indent="0">
              <a:buNone/>
            </a:pPr>
            <a:r>
              <a:rPr lang="en-US" sz="1800" b="1" dirty="0">
                <a:solidFill>
                  <a:srgbClr val="222222"/>
                </a:solidFill>
                <a:latin typeface="Arial" panose="020B0604020202020204" pitchFamily="34" charset="0"/>
                <a:ea typeface="Calibri" panose="020F0502020204030204" pitchFamily="34" charset="0"/>
              </a:rPr>
              <a:t>     generated CC views. The green </a:t>
            </a:r>
          </a:p>
          <a:p>
            <a:pPr marL="457200" lvl="1" indent="0">
              <a:buNone/>
            </a:pPr>
            <a:r>
              <a:rPr lang="en-US" sz="1800" b="1" dirty="0">
                <a:solidFill>
                  <a:srgbClr val="222222"/>
                </a:solidFill>
                <a:latin typeface="Arial" panose="020B0604020202020204" pitchFamily="34" charset="0"/>
                <a:ea typeface="Calibri" panose="020F0502020204030204" pitchFamily="34" charset="0"/>
              </a:rPr>
              <a:t>     dashed line denotes particularly </a:t>
            </a:r>
          </a:p>
          <a:p>
            <a:pPr marL="457200" lvl="1" indent="0">
              <a:buNone/>
            </a:pPr>
            <a:r>
              <a:rPr lang="en-US" sz="1800" b="1" dirty="0">
                <a:solidFill>
                  <a:srgbClr val="222222"/>
                </a:solidFill>
                <a:latin typeface="Arial" panose="020B0604020202020204" pitchFamily="34" charset="0"/>
                <a:ea typeface="Calibri" panose="020F0502020204030204" pitchFamily="34" charset="0"/>
              </a:rPr>
              <a:t>     convincing samples and the red </a:t>
            </a:r>
          </a:p>
          <a:p>
            <a:pPr marL="457200" lvl="1" indent="0">
              <a:buNone/>
            </a:pPr>
            <a:r>
              <a:rPr lang="en-US" sz="1800" b="1" dirty="0">
                <a:solidFill>
                  <a:srgbClr val="222222"/>
                </a:solidFill>
                <a:latin typeface="Arial" panose="020B0604020202020204" pitchFamily="34" charset="0"/>
                <a:ea typeface="Calibri" panose="020F0502020204030204" pitchFamily="34" charset="0"/>
              </a:rPr>
              <a:t>     dashed line denotes images with</a:t>
            </a:r>
            <a:br>
              <a:rPr lang="en-US" sz="1800" b="1" dirty="0">
                <a:solidFill>
                  <a:srgbClr val="222222"/>
                </a:solidFill>
                <a:latin typeface="Arial" panose="020B0604020202020204" pitchFamily="34" charset="0"/>
                <a:ea typeface="Calibri" panose="020F0502020204030204" pitchFamily="34" charset="0"/>
              </a:rPr>
            </a:br>
            <a:r>
              <a:rPr lang="en-US" sz="1800" b="1" dirty="0">
                <a:solidFill>
                  <a:srgbClr val="222222"/>
                </a:solidFill>
                <a:latin typeface="Arial" panose="020B0604020202020204" pitchFamily="34" charset="0"/>
                <a:ea typeface="Calibri" panose="020F0502020204030204" pitchFamily="34" charset="0"/>
              </a:rPr>
              <a:t>     obvious artifacts.</a:t>
            </a:r>
          </a:p>
          <a:p>
            <a:pPr marL="457200" lvl="1" indent="0">
              <a:buNone/>
            </a:pPr>
            <a:endParaRPr lang="en-US" sz="1800" b="1"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0BE1BABC-01E9-3475-4BAB-F62C326D5A3F}"/>
              </a:ext>
            </a:extLst>
          </p:cNvPr>
          <p:cNvPicPr>
            <a:picLocks noChangeAspect="1"/>
          </p:cNvPicPr>
          <p:nvPr/>
        </p:nvPicPr>
        <p:blipFill>
          <a:blip r:embed="rId2"/>
          <a:stretch>
            <a:fillRect/>
          </a:stretch>
        </p:blipFill>
        <p:spPr>
          <a:xfrm>
            <a:off x="5105400" y="928255"/>
            <a:ext cx="3940302" cy="5701145"/>
          </a:xfrm>
          <a:prstGeom prst="rect">
            <a:avLst/>
          </a:prstGeom>
        </p:spPr>
      </p:pic>
    </p:spTree>
    <p:extLst>
      <p:ext uri="{BB962C8B-B14F-4D97-AF65-F5344CB8AC3E}">
        <p14:creationId xmlns:p14="http://schemas.microsoft.com/office/powerpoint/2010/main" val="392477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tx1"/>
                </a:solidFill>
              </a:rPr>
              <a:t>Goal of the study</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2</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endPar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r>
              <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The goal of this paper is to demonstrate the applicability of GANs in generating synthetic Full Field Digital Mammograms. (FFDM)</a:t>
            </a:r>
          </a:p>
          <a:p>
            <a:pPr marL="0" indent="0">
              <a:buNone/>
            </a:pPr>
            <a:endPar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r>
              <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Demonstrate progressive training and various stabilization methods that can be employed for the synthesis of high-resolution mammograms.</a:t>
            </a:r>
          </a:p>
          <a:p>
            <a:pPr marL="0" indent="0">
              <a:buNone/>
            </a:pPr>
            <a:br>
              <a:rPr lang="en-US" sz="1800" dirty="0">
                <a:solidFill>
                  <a:srgbClr val="222222"/>
                </a:solidFill>
                <a:latin typeface="Arial" panose="020B0604020202020204" pitchFamily="34" charset="0"/>
                <a:ea typeface="Calibri" panose="020F0502020204030204" pitchFamily="34" charset="0"/>
              </a:rPr>
            </a:br>
            <a:endParaRPr lang="en-US" sz="1800" dirty="0">
              <a:solidFill>
                <a:srgbClr val="222222"/>
              </a:solidFill>
              <a:latin typeface="Arial" panose="020B0604020202020204" pitchFamily="34" charset="0"/>
              <a:ea typeface="Calibri" panose="020F0502020204030204" pitchFamily="34" charset="0"/>
            </a:endParaRPr>
          </a:p>
          <a:p>
            <a:pPr marL="457200" lvl="1"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200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Result</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20</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Randomly sampled original and</a:t>
            </a:r>
            <a:br>
              <a:rPr lang="en-US" sz="1800" b="1" dirty="0">
                <a:solidFill>
                  <a:srgbClr val="222222"/>
                </a:solidFill>
                <a:latin typeface="Arial" panose="020B0604020202020204" pitchFamily="34" charset="0"/>
                <a:ea typeface="Calibri" panose="020F0502020204030204" pitchFamily="34" charset="0"/>
              </a:rPr>
            </a:br>
            <a:r>
              <a:rPr lang="en-US" sz="1800" b="1" dirty="0">
                <a:solidFill>
                  <a:srgbClr val="222222"/>
                </a:solidFill>
                <a:latin typeface="Arial" panose="020B0604020202020204" pitchFamily="34" charset="0"/>
                <a:ea typeface="Calibri" panose="020F0502020204030204" pitchFamily="34" charset="0"/>
              </a:rPr>
              <a:t>generated MLO views. The green</a:t>
            </a:r>
            <a:br>
              <a:rPr lang="en-US" sz="1800" b="1" dirty="0">
                <a:solidFill>
                  <a:srgbClr val="222222"/>
                </a:solidFill>
                <a:latin typeface="Arial" panose="020B0604020202020204" pitchFamily="34" charset="0"/>
                <a:ea typeface="Calibri" panose="020F0502020204030204" pitchFamily="34" charset="0"/>
              </a:rPr>
            </a:br>
            <a:r>
              <a:rPr lang="en-US" sz="1800" b="1" dirty="0">
                <a:solidFill>
                  <a:srgbClr val="222222"/>
                </a:solidFill>
                <a:latin typeface="Arial" panose="020B0604020202020204" pitchFamily="34" charset="0"/>
                <a:ea typeface="Calibri" panose="020F0502020204030204" pitchFamily="34" charset="0"/>
              </a:rPr>
              <a:t>dashed line denotes particularly</a:t>
            </a:r>
            <a:br>
              <a:rPr lang="en-US" sz="1800" b="1" dirty="0">
                <a:solidFill>
                  <a:srgbClr val="222222"/>
                </a:solidFill>
                <a:latin typeface="Arial" panose="020B0604020202020204" pitchFamily="34" charset="0"/>
                <a:ea typeface="Calibri" panose="020F0502020204030204" pitchFamily="34" charset="0"/>
              </a:rPr>
            </a:br>
            <a:r>
              <a:rPr lang="en-US" sz="1800" b="1" dirty="0">
                <a:solidFill>
                  <a:srgbClr val="222222"/>
                </a:solidFill>
                <a:latin typeface="Arial" panose="020B0604020202020204" pitchFamily="34" charset="0"/>
                <a:ea typeface="Calibri" panose="020F0502020204030204" pitchFamily="34" charset="0"/>
              </a:rPr>
              <a:t>convincing samples and the red</a:t>
            </a:r>
            <a:br>
              <a:rPr lang="en-US" sz="1800" b="1" dirty="0">
                <a:solidFill>
                  <a:srgbClr val="222222"/>
                </a:solidFill>
                <a:latin typeface="Arial" panose="020B0604020202020204" pitchFamily="34" charset="0"/>
                <a:ea typeface="Calibri" panose="020F0502020204030204" pitchFamily="34" charset="0"/>
              </a:rPr>
            </a:br>
            <a:r>
              <a:rPr lang="en-US" sz="1800" b="1" dirty="0">
                <a:solidFill>
                  <a:srgbClr val="222222"/>
                </a:solidFill>
                <a:latin typeface="Arial" panose="020B0604020202020204" pitchFamily="34" charset="0"/>
                <a:ea typeface="Calibri" panose="020F0502020204030204" pitchFamily="34" charset="0"/>
              </a:rPr>
              <a:t>dashed line denotes images </a:t>
            </a:r>
            <a:br>
              <a:rPr lang="en-US" sz="1800" b="1" dirty="0">
                <a:solidFill>
                  <a:srgbClr val="222222"/>
                </a:solidFill>
                <a:latin typeface="Arial" panose="020B0604020202020204" pitchFamily="34" charset="0"/>
                <a:ea typeface="Calibri" panose="020F0502020204030204" pitchFamily="34" charset="0"/>
              </a:rPr>
            </a:br>
            <a:r>
              <a:rPr lang="en-US" sz="1800" b="1" dirty="0">
                <a:solidFill>
                  <a:srgbClr val="222222"/>
                </a:solidFill>
                <a:latin typeface="Arial" panose="020B0604020202020204" pitchFamily="34" charset="0"/>
                <a:ea typeface="Calibri" panose="020F0502020204030204" pitchFamily="34" charset="0"/>
              </a:rPr>
              <a:t>with obvious artifacts.</a:t>
            </a: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6CA72F80-BC0C-B2CA-0A54-618835916FD1}"/>
              </a:ext>
            </a:extLst>
          </p:cNvPr>
          <p:cNvPicPr>
            <a:picLocks noChangeAspect="1"/>
          </p:cNvPicPr>
          <p:nvPr/>
        </p:nvPicPr>
        <p:blipFill>
          <a:blip r:embed="rId2"/>
          <a:stretch>
            <a:fillRect/>
          </a:stretch>
        </p:blipFill>
        <p:spPr>
          <a:xfrm>
            <a:off x="4876800" y="892037"/>
            <a:ext cx="3941618" cy="5737364"/>
          </a:xfrm>
          <a:prstGeom prst="rect">
            <a:avLst/>
          </a:prstGeom>
        </p:spPr>
      </p:pic>
    </p:spTree>
    <p:extLst>
      <p:ext uri="{BB962C8B-B14F-4D97-AF65-F5344CB8AC3E}">
        <p14:creationId xmlns:p14="http://schemas.microsoft.com/office/powerpoint/2010/main" val="327749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Result</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21</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3x5 grids of handpicked convincing results from CC views.</a:t>
            </a:r>
            <a:br>
              <a:rPr lang="en-US" sz="1600" dirty="0">
                <a:solidFill>
                  <a:srgbClr val="222222"/>
                </a:solidFill>
                <a:latin typeface="Arial" panose="020B0604020202020204" pitchFamily="34" charset="0"/>
                <a:ea typeface="Calibri" panose="020F0502020204030204" pitchFamily="34" charset="0"/>
              </a:rPr>
            </a:br>
            <a:endParaRPr lang="en-US" sz="1600"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868E55A5-2BAA-26CB-3B58-929C8C927F76}"/>
              </a:ext>
            </a:extLst>
          </p:cNvPr>
          <p:cNvPicPr>
            <a:picLocks noChangeAspect="1"/>
          </p:cNvPicPr>
          <p:nvPr/>
        </p:nvPicPr>
        <p:blipFill rotWithShape="1">
          <a:blip r:embed="rId2"/>
          <a:srcRect t="844" b="1479"/>
          <a:stretch/>
        </p:blipFill>
        <p:spPr>
          <a:xfrm>
            <a:off x="1752600" y="1600200"/>
            <a:ext cx="6400800" cy="4970033"/>
          </a:xfrm>
          <a:prstGeom prst="rect">
            <a:avLst/>
          </a:prstGeom>
        </p:spPr>
      </p:pic>
    </p:spTree>
    <p:extLst>
      <p:ext uri="{BB962C8B-B14F-4D97-AF65-F5344CB8AC3E}">
        <p14:creationId xmlns:p14="http://schemas.microsoft.com/office/powerpoint/2010/main" val="1054147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Result</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22</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3x5 grids of handpicked convincing results from MLO views.</a:t>
            </a:r>
            <a:br>
              <a:rPr lang="en-US" sz="1600" dirty="0">
                <a:solidFill>
                  <a:srgbClr val="222222"/>
                </a:solidFill>
                <a:latin typeface="Arial" panose="020B0604020202020204" pitchFamily="34" charset="0"/>
                <a:ea typeface="Calibri" panose="020F0502020204030204" pitchFamily="34" charset="0"/>
              </a:rPr>
            </a:br>
            <a:endParaRPr lang="en-US" sz="1600"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371F554A-E0FC-BBC7-40C1-F1AF511827A6}"/>
              </a:ext>
            </a:extLst>
          </p:cNvPr>
          <p:cNvPicPr>
            <a:picLocks noChangeAspect="1"/>
          </p:cNvPicPr>
          <p:nvPr/>
        </p:nvPicPr>
        <p:blipFill>
          <a:blip r:embed="rId2"/>
          <a:stretch>
            <a:fillRect/>
          </a:stretch>
        </p:blipFill>
        <p:spPr>
          <a:xfrm>
            <a:off x="1676400" y="1548416"/>
            <a:ext cx="6553200" cy="5080984"/>
          </a:xfrm>
          <a:prstGeom prst="rect">
            <a:avLst/>
          </a:prstGeom>
        </p:spPr>
      </p:pic>
    </p:spTree>
    <p:extLst>
      <p:ext uri="{BB962C8B-B14F-4D97-AF65-F5344CB8AC3E}">
        <p14:creationId xmlns:p14="http://schemas.microsoft.com/office/powerpoint/2010/main" val="2150190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Result</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23</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endParaRPr lang="en-US" sz="1800" b="1" dirty="0">
              <a:solidFill>
                <a:srgbClr val="222222"/>
              </a:solidFill>
              <a:latin typeface="Arial" panose="020B0604020202020204" pitchFamily="34" charset="0"/>
              <a:ea typeface="Calibri" panose="020F0502020204030204" pitchFamily="34" charset="0"/>
            </a:endParaRPr>
          </a:p>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1x3 grids of handpicked convincing</a:t>
            </a:r>
            <a:br>
              <a:rPr lang="en-US" sz="1800" b="1" dirty="0">
                <a:solidFill>
                  <a:srgbClr val="222222"/>
                </a:solidFill>
                <a:latin typeface="Arial" panose="020B0604020202020204" pitchFamily="34" charset="0"/>
                <a:ea typeface="Calibri" panose="020F0502020204030204" pitchFamily="34" charset="0"/>
              </a:rPr>
            </a:br>
            <a:r>
              <a:rPr lang="en-US" sz="1800" b="1" dirty="0">
                <a:solidFill>
                  <a:srgbClr val="222222"/>
                </a:solidFill>
                <a:latin typeface="Arial" panose="020B0604020202020204" pitchFamily="34" charset="0"/>
                <a:ea typeface="Calibri" panose="020F0502020204030204" pitchFamily="34" charset="0"/>
              </a:rPr>
              <a:t>results, alongside the real image.(CC)</a:t>
            </a:r>
            <a:br>
              <a:rPr lang="en-US" sz="1600" dirty="0">
                <a:solidFill>
                  <a:srgbClr val="222222"/>
                </a:solidFill>
                <a:latin typeface="Arial" panose="020B0604020202020204" pitchFamily="34" charset="0"/>
                <a:ea typeface="Calibri" panose="020F0502020204030204" pitchFamily="34" charset="0"/>
              </a:rPr>
            </a:br>
            <a:endParaRPr lang="en-US" sz="1600"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4CA0C5BB-B3DD-3EFB-22CB-F0452B15FD95}"/>
              </a:ext>
            </a:extLst>
          </p:cNvPr>
          <p:cNvPicPr>
            <a:picLocks noChangeAspect="1"/>
          </p:cNvPicPr>
          <p:nvPr/>
        </p:nvPicPr>
        <p:blipFill>
          <a:blip r:embed="rId2"/>
          <a:stretch>
            <a:fillRect/>
          </a:stretch>
        </p:blipFill>
        <p:spPr>
          <a:xfrm>
            <a:off x="5917009" y="635115"/>
            <a:ext cx="3074591" cy="5918085"/>
          </a:xfrm>
          <a:prstGeom prst="rect">
            <a:avLst/>
          </a:prstGeom>
        </p:spPr>
      </p:pic>
    </p:spTree>
    <p:extLst>
      <p:ext uri="{BB962C8B-B14F-4D97-AF65-F5344CB8AC3E}">
        <p14:creationId xmlns:p14="http://schemas.microsoft.com/office/powerpoint/2010/main" val="3378857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Result</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24</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endParaRPr lang="en-US" sz="1800" b="1" dirty="0">
              <a:solidFill>
                <a:srgbClr val="222222"/>
              </a:solidFill>
              <a:latin typeface="Arial" panose="020B0604020202020204" pitchFamily="34" charset="0"/>
              <a:ea typeface="Calibri" panose="020F0502020204030204" pitchFamily="34" charset="0"/>
            </a:endParaRPr>
          </a:p>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1x3 grids of handpicked convincing </a:t>
            </a:r>
            <a:br>
              <a:rPr lang="en-US" sz="1800" b="1" dirty="0">
                <a:solidFill>
                  <a:srgbClr val="222222"/>
                </a:solidFill>
                <a:latin typeface="Arial" panose="020B0604020202020204" pitchFamily="34" charset="0"/>
                <a:ea typeface="Calibri" panose="020F0502020204030204" pitchFamily="34" charset="0"/>
              </a:rPr>
            </a:br>
            <a:r>
              <a:rPr lang="en-US" sz="1800" b="1" dirty="0">
                <a:solidFill>
                  <a:srgbClr val="222222"/>
                </a:solidFill>
                <a:latin typeface="Arial" panose="020B0604020202020204" pitchFamily="34" charset="0"/>
                <a:ea typeface="Calibri" panose="020F0502020204030204" pitchFamily="34" charset="0"/>
              </a:rPr>
              <a:t>results, alongside the real image.(MLO)</a:t>
            </a:r>
            <a:br>
              <a:rPr lang="en-US" sz="1600" dirty="0">
                <a:solidFill>
                  <a:srgbClr val="222222"/>
                </a:solidFill>
                <a:latin typeface="Arial" panose="020B0604020202020204" pitchFamily="34" charset="0"/>
                <a:ea typeface="Calibri" panose="020F0502020204030204" pitchFamily="34" charset="0"/>
              </a:rPr>
            </a:br>
            <a:endParaRPr lang="en-US" sz="1600"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95FBAC1A-25B4-834A-5D3F-986820CA253B}"/>
              </a:ext>
            </a:extLst>
          </p:cNvPr>
          <p:cNvPicPr>
            <a:picLocks noChangeAspect="1"/>
          </p:cNvPicPr>
          <p:nvPr/>
        </p:nvPicPr>
        <p:blipFill>
          <a:blip r:embed="rId2"/>
          <a:stretch>
            <a:fillRect/>
          </a:stretch>
        </p:blipFill>
        <p:spPr>
          <a:xfrm>
            <a:off x="5811982" y="685551"/>
            <a:ext cx="3048000" cy="5867649"/>
          </a:xfrm>
          <a:prstGeom prst="rect">
            <a:avLst/>
          </a:prstGeom>
        </p:spPr>
      </p:pic>
    </p:spTree>
    <p:extLst>
      <p:ext uri="{BB962C8B-B14F-4D97-AF65-F5344CB8AC3E}">
        <p14:creationId xmlns:p14="http://schemas.microsoft.com/office/powerpoint/2010/main" val="2835148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Failure Results</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25</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2x5 grids where we present examples of failures from CC and MLO views, along with images with artifacts from the training set</a:t>
            </a:r>
            <a:br>
              <a:rPr lang="en-US" sz="1800" b="1" dirty="0">
                <a:solidFill>
                  <a:srgbClr val="222222"/>
                </a:solidFill>
                <a:latin typeface="Arial" panose="020B0604020202020204" pitchFamily="34" charset="0"/>
                <a:ea typeface="Calibri" panose="020F0502020204030204" pitchFamily="34" charset="0"/>
              </a:rPr>
            </a:br>
            <a:endParaRPr lang="en-US" sz="1800" b="1"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A1993F2C-B11A-2A0E-95F4-4F0601E0FF20}"/>
              </a:ext>
            </a:extLst>
          </p:cNvPr>
          <p:cNvPicPr>
            <a:picLocks noChangeAspect="1"/>
          </p:cNvPicPr>
          <p:nvPr/>
        </p:nvPicPr>
        <p:blipFill rotWithShape="1">
          <a:blip r:embed="rId2"/>
          <a:srcRect r="1847" b="1587"/>
          <a:stretch/>
        </p:blipFill>
        <p:spPr>
          <a:xfrm>
            <a:off x="381000" y="1828800"/>
            <a:ext cx="8534400" cy="4724400"/>
          </a:xfrm>
          <a:prstGeom prst="rect">
            <a:avLst/>
          </a:prstGeom>
        </p:spPr>
      </p:pic>
    </p:spTree>
    <p:extLst>
      <p:ext uri="{BB962C8B-B14F-4D97-AF65-F5344CB8AC3E}">
        <p14:creationId xmlns:p14="http://schemas.microsoft.com/office/powerpoint/2010/main" val="89353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Failure Results</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26</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2x5 grids where we present examples of failures from CC and MLO views, along with images with artifacts from the training set</a:t>
            </a:r>
            <a:br>
              <a:rPr lang="en-US" sz="1800" b="1" dirty="0">
                <a:solidFill>
                  <a:srgbClr val="222222"/>
                </a:solidFill>
                <a:latin typeface="Arial" panose="020B0604020202020204" pitchFamily="34" charset="0"/>
                <a:ea typeface="Calibri" panose="020F0502020204030204" pitchFamily="34" charset="0"/>
              </a:rPr>
            </a:br>
            <a:endParaRPr lang="en-US" sz="1800" b="1"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D4583FE2-337F-52D9-CE3F-829CEDFE389C}"/>
              </a:ext>
            </a:extLst>
          </p:cNvPr>
          <p:cNvPicPr>
            <a:picLocks noChangeAspect="1"/>
          </p:cNvPicPr>
          <p:nvPr/>
        </p:nvPicPr>
        <p:blipFill>
          <a:blip r:embed="rId2"/>
          <a:stretch>
            <a:fillRect/>
          </a:stretch>
        </p:blipFill>
        <p:spPr>
          <a:xfrm>
            <a:off x="561973" y="1981200"/>
            <a:ext cx="8429627" cy="4572000"/>
          </a:xfrm>
          <a:prstGeom prst="rect">
            <a:avLst/>
          </a:prstGeom>
        </p:spPr>
      </p:pic>
    </p:spTree>
    <p:extLst>
      <p:ext uri="{BB962C8B-B14F-4D97-AF65-F5344CB8AC3E}">
        <p14:creationId xmlns:p14="http://schemas.microsoft.com/office/powerpoint/2010/main" val="3284684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Failure Results</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27</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2x5 grids where we present examples of failures from CC and MLO views, along with images with artifacts from the training set</a:t>
            </a:r>
            <a:br>
              <a:rPr lang="en-US" sz="1800" b="1" dirty="0">
                <a:solidFill>
                  <a:srgbClr val="222222"/>
                </a:solidFill>
                <a:latin typeface="Arial" panose="020B0604020202020204" pitchFamily="34" charset="0"/>
                <a:ea typeface="Calibri" panose="020F0502020204030204" pitchFamily="34" charset="0"/>
              </a:rPr>
            </a:br>
            <a:endParaRPr lang="en-US" sz="1800" b="1"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EBB29133-85ED-B5F7-0EE8-FC72B52B5099}"/>
              </a:ext>
            </a:extLst>
          </p:cNvPr>
          <p:cNvPicPr>
            <a:picLocks noChangeAspect="1"/>
          </p:cNvPicPr>
          <p:nvPr/>
        </p:nvPicPr>
        <p:blipFill>
          <a:blip r:embed="rId2"/>
          <a:stretch>
            <a:fillRect/>
          </a:stretch>
        </p:blipFill>
        <p:spPr>
          <a:xfrm>
            <a:off x="761999" y="1828800"/>
            <a:ext cx="8006471" cy="4648201"/>
          </a:xfrm>
          <a:prstGeom prst="rect">
            <a:avLst/>
          </a:prstGeom>
        </p:spPr>
      </p:pic>
    </p:spTree>
    <p:extLst>
      <p:ext uri="{BB962C8B-B14F-4D97-AF65-F5344CB8AC3E}">
        <p14:creationId xmlns:p14="http://schemas.microsoft.com/office/powerpoint/2010/main" val="2173691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Failure Results</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28</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Network failures, which indicate that not all possible latent vectors correspond to valid images in pixel space. Others can be attributed to problems in the training set</a:t>
            </a:r>
            <a:br>
              <a:rPr lang="en-US" sz="1800" b="1" dirty="0">
                <a:solidFill>
                  <a:srgbClr val="222222"/>
                </a:solidFill>
                <a:latin typeface="Arial" panose="020B0604020202020204" pitchFamily="34" charset="0"/>
                <a:ea typeface="Calibri" panose="020F0502020204030204" pitchFamily="34" charset="0"/>
              </a:rPr>
            </a:br>
            <a:endParaRPr lang="en-US" sz="1800" b="1"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3B0A2723-FCD1-B287-FCEC-22524C55D006}"/>
              </a:ext>
            </a:extLst>
          </p:cNvPr>
          <p:cNvPicPr>
            <a:picLocks noChangeAspect="1"/>
          </p:cNvPicPr>
          <p:nvPr/>
        </p:nvPicPr>
        <p:blipFill>
          <a:blip r:embed="rId2"/>
          <a:stretch>
            <a:fillRect/>
          </a:stretch>
        </p:blipFill>
        <p:spPr>
          <a:xfrm>
            <a:off x="1512774" y="2124283"/>
            <a:ext cx="6488226" cy="4428917"/>
          </a:xfrm>
          <a:prstGeom prst="rect">
            <a:avLst/>
          </a:prstGeom>
        </p:spPr>
      </p:pic>
    </p:spTree>
    <p:extLst>
      <p:ext uri="{BB962C8B-B14F-4D97-AF65-F5344CB8AC3E}">
        <p14:creationId xmlns:p14="http://schemas.microsoft.com/office/powerpoint/2010/main" val="3152385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Failure Results</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29</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25582" y="1235983"/>
            <a:ext cx="8534400" cy="5029200"/>
          </a:xfrm>
        </p:spPr>
        <p:txBody>
          <a:bodyPr/>
          <a:lstStyle/>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Network failures, which indicate that not all possible latent vectors correspond to valid images in pixel space. Others can be attributed to problems in the training set</a:t>
            </a:r>
            <a:br>
              <a:rPr lang="en-US" sz="1800" b="1" dirty="0">
                <a:solidFill>
                  <a:srgbClr val="222222"/>
                </a:solidFill>
                <a:latin typeface="Arial" panose="020B0604020202020204" pitchFamily="34" charset="0"/>
                <a:ea typeface="Calibri" panose="020F0502020204030204" pitchFamily="34" charset="0"/>
              </a:rPr>
            </a:br>
            <a:endParaRPr lang="en-US" sz="1800" b="1"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5BD82226-C813-D251-DB67-127CC3D8B26F}"/>
              </a:ext>
            </a:extLst>
          </p:cNvPr>
          <p:cNvPicPr>
            <a:picLocks noChangeAspect="1"/>
          </p:cNvPicPr>
          <p:nvPr/>
        </p:nvPicPr>
        <p:blipFill>
          <a:blip r:embed="rId2"/>
          <a:stretch>
            <a:fillRect/>
          </a:stretch>
        </p:blipFill>
        <p:spPr>
          <a:xfrm>
            <a:off x="838200" y="2133600"/>
            <a:ext cx="8078840" cy="4419600"/>
          </a:xfrm>
          <a:prstGeom prst="rect">
            <a:avLst/>
          </a:prstGeom>
        </p:spPr>
      </p:pic>
    </p:spTree>
    <p:extLst>
      <p:ext uri="{BB962C8B-B14F-4D97-AF65-F5344CB8AC3E}">
        <p14:creationId xmlns:p14="http://schemas.microsoft.com/office/powerpoint/2010/main" val="161181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tx1"/>
                </a:solidFill>
              </a:rPr>
              <a:t>Introduction</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3</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r>
              <a:rPr lang="en-US" sz="1800" dirty="0">
                <a:solidFill>
                  <a:srgbClr val="222222"/>
                </a:solidFill>
                <a:latin typeface="Arial" panose="020B0604020202020204" pitchFamily="34" charset="0"/>
                <a:ea typeface="Calibri" panose="020F0502020204030204" pitchFamily="34" charset="0"/>
              </a:rPr>
              <a:t>The generation of synthetic medical images is of increasing interest to both image analysis and machine learning communities for several reasons. </a:t>
            </a:r>
          </a:p>
          <a:p>
            <a:pPr lvl="1"/>
            <a:r>
              <a:rPr lang="en-US" sz="1700" dirty="0">
                <a:solidFill>
                  <a:srgbClr val="222222"/>
                </a:solidFill>
                <a:latin typeface="Arial" panose="020B0604020202020204" pitchFamily="34" charset="0"/>
                <a:ea typeface="Calibri" panose="020F0502020204030204" pitchFamily="34" charset="0"/>
              </a:rPr>
              <a:t>Data augmentation</a:t>
            </a:r>
          </a:p>
          <a:p>
            <a:pPr lvl="1"/>
            <a:r>
              <a:rPr lang="en-US" sz="1700" dirty="0">
                <a:solidFill>
                  <a:srgbClr val="222222"/>
                </a:solidFill>
                <a:latin typeface="Arial" panose="020B0604020202020204" pitchFamily="34" charset="0"/>
                <a:ea typeface="Calibri" panose="020F0502020204030204" pitchFamily="34" charset="0"/>
              </a:rPr>
              <a:t>Domain transfer</a:t>
            </a:r>
          </a:p>
          <a:p>
            <a:pPr lvl="1"/>
            <a:r>
              <a:rPr lang="en-US" sz="1700" dirty="0">
                <a:solidFill>
                  <a:srgbClr val="222222"/>
                </a:solidFill>
                <a:latin typeface="Arial" panose="020B0604020202020204" pitchFamily="34" charset="0"/>
                <a:ea typeface="Calibri" panose="020F0502020204030204" pitchFamily="34" charset="0"/>
              </a:rPr>
              <a:t>Image-to-Image translation</a:t>
            </a:r>
          </a:p>
          <a:p>
            <a:pPr lvl="1"/>
            <a:r>
              <a:rPr lang="en-US" sz="1700" dirty="0">
                <a:solidFill>
                  <a:srgbClr val="222222"/>
                </a:solidFill>
                <a:latin typeface="Arial" panose="020B0604020202020204" pitchFamily="34" charset="0"/>
                <a:ea typeface="Calibri" panose="020F0502020204030204" pitchFamily="34" charset="0"/>
              </a:rPr>
              <a:t>In semi-supervised learning, leverage unlabeled alongside labeled data in order to improve classification or detection performance.</a:t>
            </a:r>
          </a:p>
          <a:p>
            <a:pPr lvl="1"/>
            <a:endParaRPr lang="en-US" sz="1700" dirty="0">
              <a:solidFill>
                <a:srgbClr val="222222"/>
              </a:solidFill>
              <a:latin typeface="Arial" panose="020B0604020202020204" pitchFamily="34" charset="0"/>
              <a:ea typeface="Calibri" panose="020F0502020204030204" pitchFamily="34" charset="0"/>
            </a:endParaRPr>
          </a:p>
          <a:p>
            <a:pPr lvl="1"/>
            <a:endParaRPr lang="en-US" sz="17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A3132760-8991-5C13-A528-3E423775BA94}"/>
              </a:ext>
            </a:extLst>
          </p:cNvPr>
          <p:cNvPicPr>
            <a:picLocks noChangeAspect="1"/>
          </p:cNvPicPr>
          <p:nvPr/>
        </p:nvPicPr>
        <p:blipFill>
          <a:blip r:embed="rId2"/>
          <a:stretch>
            <a:fillRect/>
          </a:stretch>
        </p:blipFill>
        <p:spPr>
          <a:xfrm>
            <a:off x="2170773" y="3904817"/>
            <a:ext cx="5256147" cy="2648383"/>
          </a:xfrm>
          <a:prstGeom prst="rect">
            <a:avLst/>
          </a:prstGeom>
        </p:spPr>
      </p:pic>
    </p:spTree>
    <p:extLst>
      <p:ext uri="{BB962C8B-B14F-4D97-AF65-F5344CB8AC3E}">
        <p14:creationId xmlns:p14="http://schemas.microsoft.com/office/powerpoint/2010/main" val="471681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Advantages</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30</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pPr marL="457200" lvl="1" indent="0">
              <a:buNone/>
            </a:pPr>
            <a:endParaRPr lang="en-US" sz="1600" b="1" dirty="0">
              <a:solidFill>
                <a:srgbClr val="222222"/>
              </a:solidFill>
              <a:latin typeface="Arial" panose="020B0604020202020204" pitchFamily="34" charset="0"/>
              <a:ea typeface="Calibri" panose="020F0502020204030204" pitchFamily="34" charset="0"/>
            </a:endParaRPr>
          </a:p>
          <a:p>
            <a:pPr lvl="1">
              <a:buFont typeface="Wingdings" panose="05000000000000000000" pitchFamily="2" charset="2"/>
              <a:buChar char="§"/>
            </a:pPr>
            <a:r>
              <a:rPr lang="en-US" sz="1600" b="1" dirty="0">
                <a:solidFill>
                  <a:srgbClr val="222222"/>
                </a:solidFill>
                <a:latin typeface="Arial" panose="020B0604020202020204" pitchFamily="34" charset="0"/>
                <a:ea typeface="Calibri" panose="020F0502020204030204" pitchFamily="34" charset="0"/>
              </a:rPr>
              <a:t>This study was the first to show that the generation of realistic synthetic medical images was feasible at up to 1280x1024 pixels, the highest resolution achieved for medical image synthesis then.</a:t>
            </a:r>
          </a:p>
          <a:p>
            <a:pPr marL="457200" lvl="1" indent="0">
              <a:buNone/>
            </a:pPr>
            <a:endParaRPr lang="en-US" sz="1600" b="1" dirty="0">
              <a:solidFill>
                <a:srgbClr val="222222"/>
              </a:solidFill>
              <a:latin typeface="Arial" panose="020B0604020202020204" pitchFamily="34" charset="0"/>
              <a:ea typeface="Calibri" panose="020F0502020204030204" pitchFamily="34" charset="0"/>
            </a:endParaRPr>
          </a:p>
          <a:p>
            <a:pPr lvl="1">
              <a:buFont typeface="Wingdings" panose="05000000000000000000" pitchFamily="2" charset="2"/>
              <a:buChar char="§"/>
            </a:pPr>
            <a:r>
              <a:rPr lang="en-US" sz="1600" b="1" dirty="0">
                <a:solidFill>
                  <a:srgbClr val="222222"/>
                </a:solidFill>
                <a:latin typeface="Arial" panose="020B0604020202020204" pitchFamily="34" charset="0"/>
                <a:ea typeface="Calibri" panose="020F0502020204030204" pitchFamily="34" charset="0"/>
              </a:rPr>
              <a:t>This study managed to overcome the underlying instabilities inherent in training such adversarial models and was able to generate images of higher resolution.</a:t>
            </a:r>
            <a:br>
              <a:rPr lang="en-US" sz="1600" dirty="0">
                <a:solidFill>
                  <a:srgbClr val="222222"/>
                </a:solidFill>
                <a:latin typeface="Arial" panose="020B0604020202020204" pitchFamily="34" charset="0"/>
                <a:ea typeface="Calibri" panose="020F0502020204030204" pitchFamily="34" charset="0"/>
              </a:rPr>
            </a:br>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7937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Disadvantages</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31</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pPr lvl="1"/>
            <a:endParaRPr lang="en-US" sz="1600" b="1" dirty="0">
              <a:solidFill>
                <a:srgbClr val="222222"/>
              </a:solidFill>
              <a:latin typeface="Arial" panose="020B0604020202020204" pitchFamily="34" charset="0"/>
              <a:ea typeface="Calibri" panose="020F0502020204030204" pitchFamily="34" charset="0"/>
            </a:endParaRPr>
          </a:p>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The MLO view was harder to model for this approach as it exhibited the highest variation and contained the most anatomical information.</a:t>
            </a:r>
          </a:p>
          <a:p>
            <a:pPr marL="457200" lvl="1" indent="0">
              <a:buNone/>
            </a:pPr>
            <a:endParaRPr lang="en-US" sz="1800" b="1" dirty="0">
              <a:solidFill>
                <a:srgbClr val="222222"/>
              </a:solidFill>
              <a:latin typeface="Arial" panose="020B0604020202020204" pitchFamily="34" charset="0"/>
              <a:ea typeface="Calibri" panose="020F0502020204030204" pitchFamily="34" charset="0"/>
            </a:endParaRPr>
          </a:p>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Several types of failures in the generated images were observed. Some of them were network failures that indicated that not all possible latent vectors correspond to valid images in pixel space. </a:t>
            </a: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66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accent6">
                    <a:lumMod val="50000"/>
                  </a:schemeClr>
                </a:solidFill>
              </a:rPr>
              <a:t>Conclusion</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32</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pPr marL="457200" lvl="1" indent="0">
              <a:buNone/>
            </a:pPr>
            <a:endParaRPr lang="en-US" sz="1600" b="1" dirty="0">
              <a:solidFill>
                <a:srgbClr val="222222"/>
              </a:solidFill>
              <a:latin typeface="Arial" panose="020B0604020202020204" pitchFamily="34" charset="0"/>
              <a:ea typeface="Calibri" panose="020F0502020204030204" pitchFamily="34" charset="0"/>
            </a:endParaRPr>
          </a:p>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The proposed approach was successful in generating highly realistic, high-resolution synthetic mammograms using a progressively trained generative adversarial network.</a:t>
            </a:r>
          </a:p>
          <a:p>
            <a:pPr marL="457200" lvl="1" indent="0">
              <a:buNone/>
            </a:pPr>
            <a:endParaRPr lang="en-US" sz="1800" b="1" dirty="0">
              <a:solidFill>
                <a:srgbClr val="222222"/>
              </a:solidFill>
              <a:latin typeface="Arial" panose="020B0604020202020204" pitchFamily="34" charset="0"/>
              <a:ea typeface="Calibri" panose="020F0502020204030204" pitchFamily="34" charset="0"/>
            </a:endParaRPr>
          </a:p>
          <a:p>
            <a:pPr lvl="1">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This study managed to overcome the underlying instabilities inherent in training such adversarial models and was able to generate images of higher resolution. (1280x1024 pixels)</a:t>
            </a: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7943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t>References</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33</a:t>
            </a:fld>
            <a:endParaRPr lang="en-US" altLang="en-US" dirty="0"/>
          </a:p>
        </p:txBody>
      </p:sp>
      <p:sp>
        <p:nvSpPr>
          <p:cNvPr id="3" name="Content Placeholder 2">
            <a:extLst>
              <a:ext uri="{FF2B5EF4-FFF2-40B4-BE49-F238E27FC236}">
                <a16:creationId xmlns:a16="http://schemas.microsoft.com/office/drawing/2014/main" id="{A3525100-7EAE-F5BF-1FB7-0C8E1B806684}"/>
              </a:ext>
            </a:extLst>
          </p:cNvPr>
          <p:cNvSpPr>
            <a:spLocks noGrp="1"/>
          </p:cNvSpPr>
          <p:nvPr>
            <p:ph idx="1"/>
          </p:nvPr>
        </p:nvSpPr>
        <p:spPr>
          <a:xfrm>
            <a:off x="304800" y="1143000"/>
            <a:ext cx="8686800" cy="5029200"/>
          </a:xfrm>
        </p:spPr>
        <p:txBody>
          <a:bodyPr/>
          <a:lstStyle/>
          <a:p>
            <a:pPr>
              <a:buFont typeface="+mj-lt"/>
              <a:buAutoNum type="arabicPeriod"/>
            </a:pPr>
            <a:r>
              <a:rPr lang="en-US" sz="1400" dirty="0">
                <a:hlinkClick r:id="rId2">
                  <a:extLst>
                    <a:ext uri="{A12FA001-AC4F-418D-AE19-62706E023703}">
                      <ahyp:hlinkClr xmlns:ahyp="http://schemas.microsoft.com/office/drawing/2018/hyperlinkcolor" val="tx"/>
                    </a:ext>
                  </a:extLst>
                </a:hlinkClick>
              </a:rPr>
              <a:t>https://www.georgeho.org/deep-autoregressive-models/</a:t>
            </a:r>
            <a:br>
              <a:rPr lang="en-US" sz="1400" dirty="0"/>
            </a:br>
            <a:endParaRPr lang="en-US" sz="1400" dirty="0"/>
          </a:p>
          <a:p>
            <a:pPr>
              <a:buFont typeface="+mj-lt"/>
              <a:buAutoNum type="arabicPeriod"/>
            </a:pPr>
            <a:r>
              <a:rPr lang="en-US" sz="1400" dirty="0">
                <a:hlinkClick r:id="rId3">
                  <a:extLst>
                    <a:ext uri="{A12FA001-AC4F-418D-AE19-62706E023703}">
                      <ahyp:hlinkClr xmlns:ahyp="http://schemas.microsoft.com/office/drawing/2018/hyperlinkcolor" val="tx"/>
                    </a:ext>
                  </a:extLst>
                </a:hlinkClick>
              </a:rPr>
              <a:t>https://arxiv.org/pdf/2010.10258.pdf</a:t>
            </a:r>
            <a:br>
              <a:rPr lang="en-US" sz="1400" dirty="0"/>
            </a:br>
            <a:endParaRPr lang="en-US" sz="1400" dirty="0"/>
          </a:p>
          <a:p>
            <a:pPr>
              <a:buFont typeface="+mj-lt"/>
              <a:buAutoNum type="arabicPeriod"/>
            </a:pPr>
            <a:r>
              <a:rPr lang="en-US" sz="1400" dirty="0">
                <a:hlinkClick r:id="rId4">
                  <a:extLst>
                    <a:ext uri="{A12FA001-AC4F-418D-AE19-62706E023703}">
                      <ahyp:hlinkClr xmlns:ahyp="http://schemas.microsoft.com/office/drawing/2018/hyperlinkcolor" val="tx"/>
                    </a:ext>
                  </a:extLst>
                </a:hlinkClick>
              </a:rPr>
              <a:t>Understanding Variational Autoencoders (VAEs) | by Joseph Rocca | Towards Data Science</a:t>
            </a:r>
            <a:br>
              <a:rPr lang="en-US" sz="1400" dirty="0"/>
            </a:br>
            <a:endParaRPr lang="en-US" sz="1400" b="0" dirty="0">
              <a:solidFill>
                <a:srgbClr val="222222"/>
              </a:solidFill>
            </a:endParaRPr>
          </a:p>
          <a:p>
            <a:pPr>
              <a:buFont typeface="+mj-lt"/>
              <a:buAutoNum type="arabicPeriod"/>
            </a:pPr>
            <a:r>
              <a:rPr lang="en-US" sz="1400" dirty="0"/>
              <a:t>Goodfellow, I., </a:t>
            </a:r>
            <a:r>
              <a:rPr lang="en-US" sz="1400" dirty="0" err="1"/>
              <a:t>Pouget</a:t>
            </a:r>
            <a:r>
              <a:rPr lang="en-US" sz="1400" dirty="0"/>
              <a:t>-Abadie, J., Mirza, M., Xu, B., </a:t>
            </a:r>
            <a:r>
              <a:rPr lang="en-US" sz="1400" dirty="0" err="1"/>
              <a:t>Warde</a:t>
            </a:r>
            <a:r>
              <a:rPr lang="en-US" sz="1400" dirty="0"/>
              <a:t>-Farley, D., </a:t>
            </a:r>
            <a:r>
              <a:rPr lang="en-US" sz="1400" dirty="0" err="1"/>
              <a:t>Ozair</a:t>
            </a:r>
            <a:r>
              <a:rPr lang="en-US" sz="1400" dirty="0"/>
              <a:t>, S., Courville, A., and Bengio, Y. (2014). Generative adversarial nets. In Advances in neural information processing systems, pages 2672–2680. </a:t>
            </a:r>
            <a:br>
              <a:rPr lang="en-US" sz="1400" dirty="0"/>
            </a:br>
            <a:endParaRPr lang="en-US" sz="1400" dirty="0"/>
          </a:p>
          <a:p>
            <a:pPr>
              <a:buFont typeface="+mj-lt"/>
              <a:buAutoNum type="arabicPeriod"/>
            </a:pPr>
            <a:r>
              <a:rPr lang="en-US" sz="1400" dirty="0" err="1"/>
              <a:t>Karras</a:t>
            </a:r>
            <a:r>
              <a:rPr lang="en-US" sz="1400" dirty="0"/>
              <a:t>, T., Aila, T., Laine, S., and </a:t>
            </a:r>
            <a:r>
              <a:rPr lang="en-US" sz="1400" dirty="0" err="1"/>
              <a:t>Lehtinen</a:t>
            </a:r>
            <a:r>
              <a:rPr lang="en-US" sz="1400" dirty="0"/>
              <a:t>, J. (2018). Progressive growing of </a:t>
            </a:r>
            <a:r>
              <a:rPr lang="en-US" sz="1400" dirty="0" err="1"/>
              <a:t>gans</a:t>
            </a:r>
            <a:r>
              <a:rPr lang="en-US" sz="1400" dirty="0"/>
              <a:t> for improved quality, stability, and variation. In Proceedings of the International Conference on Learning Representations. </a:t>
            </a:r>
          </a:p>
          <a:p>
            <a:pPr>
              <a:buFont typeface="+mj-lt"/>
              <a:buAutoNum type="arabicPeriod"/>
            </a:pPr>
            <a:endParaRPr lang="en-US" sz="1400" dirty="0"/>
          </a:p>
          <a:p>
            <a:pPr>
              <a:buFont typeface="+mj-lt"/>
              <a:buAutoNum type="arabicPeriod"/>
            </a:pPr>
            <a:r>
              <a:rPr lang="en-US" sz="1400" dirty="0" err="1"/>
              <a:t>Gulrajani</a:t>
            </a:r>
            <a:r>
              <a:rPr lang="en-US" sz="1400" dirty="0"/>
              <a:t>, I., Ahmed, F., </a:t>
            </a:r>
            <a:r>
              <a:rPr lang="en-US" sz="1400" dirty="0" err="1"/>
              <a:t>Arjovsky</a:t>
            </a:r>
            <a:r>
              <a:rPr lang="en-US" sz="1400" dirty="0"/>
              <a:t>, M., Dumoulin, V., and Courville, A. C. (2017). Improved training of Wasserstein </a:t>
            </a:r>
            <a:r>
              <a:rPr lang="en-US" sz="1400" dirty="0" err="1"/>
              <a:t>gans</a:t>
            </a:r>
            <a:r>
              <a:rPr lang="en-US" sz="1400" dirty="0"/>
              <a:t>. In Advances in Neural Information Processing Systems, pages 5767–5777.</a:t>
            </a:r>
          </a:p>
          <a:p>
            <a:pPr>
              <a:buFont typeface="+mj-lt"/>
              <a:buAutoNum type="arabicPeriod"/>
            </a:pPr>
            <a:endParaRPr lang="en-US" sz="1400" dirty="0"/>
          </a:p>
          <a:p>
            <a:pPr>
              <a:buFont typeface="+mj-lt"/>
              <a:buAutoNum type="arabicPeriod"/>
            </a:pPr>
            <a:r>
              <a:rPr lang="en-US" sz="1400" dirty="0" err="1"/>
              <a:t>Arjovsky</a:t>
            </a:r>
            <a:r>
              <a:rPr lang="en-US" sz="1400" dirty="0"/>
              <a:t>, M., </a:t>
            </a:r>
            <a:r>
              <a:rPr lang="en-US" sz="1400" dirty="0" err="1"/>
              <a:t>Chintala</a:t>
            </a:r>
            <a:r>
              <a:rPr lang="en-US" sz="1400" dirty="0"/>
              <a:t>, S., and </a:t>
            </a:r>
            <a:r>
              <a:rPr lang="en-US" sz="1400" dirty="0" err="1"/>
              <a:t>Bottou</a:t>
            </a:r>
            <a:r>
              <a:rPr lang="en-US" sz="1400" dirty="0"/>
              <a:t>, L. (2017). Wasserstein GAN. </a:t>
            </a:r>
            <a:r>
              <a:rPr lang="en-US" sz="1400" dirty="0" err="1"/>
              <a:t>arXiv</a:t>
            </a:r>
            <a:r>
              <a:rPr lang="en-US" sz="1400" dirty="0"/>
              <a:t> preprint arXiv:1701.07875 (2017).</a:t>
            </a:r>
          </a:p>
          <a:p>
            <a:pPr>
              <a:buFont typeface="+mj-lt"/>
              <a:buAutoNum type="arabicPeriod"/>
            </a:pPr>
            <a:endParaRPr lang="en-US" sz="1400" dirty="0"/>
          </a:p>
          <a:p>
            <a:pPr>
              <a:buFont typeface="+mj-lt"/>
              <a:buAutoNum type="arabicPeriod"/>
            </a:pPr>
            <a:r>
              <a:rPr lang="en-US" sz="1400" dirty="0"/>
              <a:t>Costa, P., </a:t>
            </a:r>
            <a:r>
              <a:rPr lang="en-US" sz="1400" dirty="0" err="1"/>
              <a:t>Galdran</a:t>
            </a:r>
            <a:r>
              <a:rPr lang="en-US" sz="1400" dirty="0"/>
              <a:t>, A., Meyer, M. I., </a:t>
            </a:r>
            <a:r>
              <a:rPr lang="en-US" sz="1400" dirty="0" err="1"/>
              <a:t>Niemeijer</a:t>
            </a:r>
            <a:r>
              <a:rPr lang="en-US" sz="1400" dirty="0"/>
              <a:t>, M., </a:t>
            </a:r>
            <a:r>
              <a:rPr lang="en-US" sz="1400" dirty="0" err="1"/>
              <a:t>Abràmoff</a:t>
            </a:r>
            <a:r>
              <a:rPr lang="en-US" sz="1400" dirty="0"/>
              <a:t>, M., </a:t>
            </a:r>
            <a:r>
              <a:rPr lang="en-US" sz="1400" dirty="0" err="1"/>
              <a:t>Mendonça</a:t>
            </a:r>
            <a:r>
              <a:rPr lang="en-US" sz="1400" dirty="0"/>
              <a:t>, A. M., and </a:t>
            </a:r>
            <a:r>
              <a:rPr lang="en-US" sz="1400" dirty="0" err="1"/>
              <a:t>Campilho</a:t>
            </a:r>
            <a:r>
              <a:rPr lang="en-US" sz="1400" dirty="0"/>
              <a:t>, A. (2017). End-to-end adversarial retinal image synthesis. IEEE transactions on medical imaging, 37(3):781–791. </a:t>
            </a:r>
          </a:p>
          <a:p>
            <a:pPr>
              <a:buFont typeface="+mj-lt"/>
              <a:buAutoNum type="arabicPeriod"/>
            </a:pPr>
            <a:endParaRPr lang="en-US" sz="1400" dirty="0"/>
          </a:p>
        </p:txBody>
      </p:sp>
    </p:spTree>
    <p:extLst>
      <p:ext uri="{BB962C8B-B14F-4D97-AF65-F5344CB8AC3E}">
        <p14:creationId xmlns:p14="http://schemas.microsoft.com/office/powerpoint/2010/main" val="1887975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34</a:t>
            </a:fld>
            <a:endParaRPr lang="en-US" altLang="en-US" dirty="0"/>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Content Placeholder 3">
            <a:extLst>
              <a:ext uri="{FF2B5EF4-FFF2-40B4-BE49-F238E27FC236}">
                <a16:creationId xmlns:a16="http://schemas.microsoft.com/office/drawing/2014/main" id="{2D699A57-4F25-F485-3518-49F690C13DA8}"/>
              </a:ext>
            </a:extLst>
          </p:cNvPr>
          <p:cNvSpPr>
            <a:spLocks noGrp="1"/>
          </p:cNvSpPr>
          <p:nvPr>
            <p:ph idx="1"/>
          </p:nvPr>
        </p:nvSpPr>
        <p:spPr/>
        <p:txBody>
          <a:bodyPr/>
          <a:lstStyle/>
          <a:p>
            <a:pPr marL="0" indent="0" algn="ctr">
              <a:buNone/>
            </a:pPr>
            <a:br>
              <a:rPr lang="en-US" b="0" i="0"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br>
              <a:rPr lang="en-US" b="0" dirty="0">
                <a:solidFill>
                  <a:srgbClr val="000000"/>
                </a:solidFill>
                <a:latin typeface="Arial" panose="020B0604020202020204" pitchFamily="34" charset="0"/>
              </a:rPr>
            </a:br>
            <a:r>
              <a:rPr lang="en-US" sz="6600" dirty="0">
                <a:solidFill>
                  <a:srgbClr val="000000"/>
                </a:solidFill>
                <a:latin typeface="Arial" panose="020B0604020202020204" pitchFamily="34" charset="0"/>
              </a:rPr>
              <a:t>Thank You</a:t>
            </a:r>
            <a:br>
              <a:rPr lang="en-US" dirty="0">
                <a:solidFill>
                  <a:srgbClr val="000000"/>
                </a:solidFill>
                <a:latin typeface="Arial" panose="020B0604020202020204" pitchFamily="34" charset="0"/>
              </a:rPr>
            </a:br>
            <a:br>
              <a:rPr lang="en-US" b="0" i="1" dirty="0">
                <a:solidFill>
                  <a:srgbClr val="000000"/>
                </a:solidFill>
                <a:effectLst/>
                <a:latin typeface="Arial" panose="020B0604020202020204" pitchFamily="34" charset="0"/>
              </a:rPr>
            </a:br>
            <a:br>
              <a:rPr lang="en-US" b="1" i="0" dirty="0">
                <a:solidFill>
                  <a:srgbClr val="000000"/>
                </a:solidFill>
                <a:effectLst/>
                <a:latin typeface="Arial" panose="020B0604020202020204" pitchFamily="34" charset="0"/>
              </a:rPr>
            </a:br>
            <a:br>
              <a:rPr lang="en-US" b="0" i="1" dirty="0">
                <a:solidFill>
                  <a:srgbClr val="000000"/>
                </a:solidFill>
                <a:effectLst/>
                <a:latin typeface="Arial" panose="020B0604020202020204" pitchFamily="34" charset="0"/>
              </a:rPr>
            </a:br>
            <a:br>
              <a:rPr lang="en-US" b="0" i="1" dirty="0">
                <a:solidFill>
                  <a:srgbClr val="000000"/>
                </a:solidFill>
                <a:effectLst/>
                <a:latin typeface="Arial" panose="020B0604020202020204" pitchFamily="34" charset="0"/>
              </a:rPr>
            </a:br>
            <a:br>
              <a:rPr lang="en-US" b="0" i="1" dirty="0">
                <a:solidFill>
                  <a:srgbClr val="000000"/>
                </a:solidFill>
                <a:effectLst/>
                <a:latin typeface="Arial" panose="020B0604020202020204" pitchFamily="34" charset="0"/>
              </a:rPr>
            </a:br>
            <a:br>
              <a:rPr lang="en-US" b="0" i="0" dirty="0">
                <a:solidFill>
                  <a:srgbClr val="000000"/>
                </a:solidFill>
                <a:effectLst/>
                <a:latin typeface="Arial" panose="020B0604020202020204" pitchFamily="34" charset="0"/>
              </a:rPr>
            </a:br>
            <a:endParaRPr lang="en-US" dirty="0"/>
          </a:p>
        </p:txBody>
      </p:sp>
    </p:spTree>
    <p:extLst>
      <p:ext uri="{BB962C8B-B14F-4D97-AF65-F5344CB8AC3E}">
        <p14:creationId xmlns:p14="http://schemas.microsoft.com/office/powerpoint/2010/main" val="412531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tx1"/>
                </a:solidFill>
              </a:rPr>
              <a:t>Issues with other Generative models</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4</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r>
              <a:rPr lang="en-US" sz="1800" dirty="0">
                <a:solidFill>
                  <a:srgbClr val="222222"/>
                </a:solidFill>
                <a:latin typeface="Arial" panose="020B0604020202020204" pitchFamily="34" charset="0"/>
                <a:ea typeface="Calibri" panose="020F0502020204030204" pitchFamily="34" charset="0"/>
              </a:rPr>
              <a:t>Auto Regressive Model</a:t>
            </a:r>
            <a:r>
              <a:rPr lang="en-US" sz="1800" dirty="0">
                <a:solidFill>
                  <a:srgbClr val="222222"/>
                </a:solidFill>
                <a:effectLst/>
                <a:latin typeface="Arial" panose="020B0604020202020204" pitchFamily="34" charset="0"/>
                <a:ea typeface="Calibri" panose="020F0502020204030204" pitchFamily="34" charset="0"/>
              </a:rPr>
              <a:t>:</a:t>
            </a:r>
            <a:br>
              <a:rPr lang="en-US" sz="1800" dirty="0">
                <a:solidFill>
                  <a:srgbClr val="222222"/>
                </a:solidFill>
                <a:effectLst/>
                <a:latin typeface="Arial" panose="020B0604020202020204" pitchFamily="34" charset="0"/>
                <a:ea typeface="Calibri" panose="020F0502020204030204" pitchFamily="34" charset="0"/>
              </a:rPr>
            </a:br>
            <a:endParaRPr lang="en-US" sz="1800" b="1" dirty="0">
              <a:solidFill>
                <a:srgbClr val="222222"/>
              </a:solidFill>
              <a:latin typeface="Arial" panose="020B0604020202020204" pitchFamily="34" charset="0"/>
              <a:ea typeface="Calibri" panose="020F0502020204030204" pitchFamily="34" charset="0"/>
            </a:endParaRPr>
          </a:p>
          <a:p>
            <a:pPr lvl="1"/>
            <a:r>
              <a:rPr lang="en-US" sz="1600" dirty="0">
                <a:solidFill>
                  <a:srgbClr val="222222"/>
                </a:solidFill>
                <a:latin typeface="Arial" panose="020B0604020202020204" pitchFamily="34" charset="0"/>
                <a:ea typeface="Calibri" panose="020F0502020204030204" pitchFamily="34" charset="0"/>
              </a:rPr>
              <a:t>Generate image pixels one at a time, conditioned on all previously generated pixels.</a:t>
            </a:r>
          </a:p>
          <a:p>
            <a:pPr lvl="1"/>
            <a:endParaRPr lang="en-US" sz="1600" dirty="0">
              <a:solidFill>
                <a:srgbClr val="222222"/>
              </a:solidFill>
              <a:latin typeface="Arial" panose="020B0604020202020204" pitchFamily="34" charset="0"/>
              <a:ea typeface="Calibri" panose="020F0502020204030204" pitchFamily="34" charset="0"/>
            </a:endParaRPr>
          </a:p>
          <a:p>
            <a:pPr lvl="1"/>
            <a:endParaRPr lang="en-US" sz="1600" dirty="0">
              <a:solidFill>
                <a:srgbClr val="222222"/>
              </a:solidFill>
              <a:latin typeface="Arial" panose="020B0604020202020204" pitchFamily="34" charset="0"/>
              <a:ea typeface="Calibri" panose="020F0502020204030204" pitchFamily="34" charset="0"/>
            </a:endParaRPr>
          </a:p>
          <a:p>
            <a:pPr marL="0" indent="0">
              <a:buNone/>
            </a:pPr>
            <a:endParaRPr lang="en-US" sz="1600" b="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endPar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endPar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endPar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r>
              <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Issues:</a:t>
            </a:r>
            <a:br>
              <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br>
            <a:endParaRPr lang="en-US" sz="1600" dirty="0">
              <a:solidFill>
                <a:srgbClr val="222222"/>
              </a:solidFill>
              <a:latin typeface="Arial" panose="020B0604020202020204" pitchFamily="34" charset="0"/>
              <a:ea typeface="Calibri" panose="020F0502020204030204" pitchFamily="34" charset="0"/>
            </a:endParaRPr>
          </a:p>
          <a:p>
            <a:pPr lvl="1"/>
            <a:r>
              <a:rPr lang="en-US" sz="1600" dirty="0">
                <a:solidFill>
                  <a:srgbClr val="222222"/>
                </a:solidFill>
                <a:latin typeface="Arial" panose="020B0604020202020204" pitchFamily="34" charset="0"/>
                <a:ea typeface="Calibri" panose="020F0502020204030204" pitchFamily="34" charset="0"/>
              </a:rPr>
              <a:t>	Have not been able to scale to high image resolutions.</a:t>
            </a:r>
          </a:p>
          <a:p>
            <a:pPr lvl="1"/>
            <a:r>
              <a:rPr lang="en-US" sz="1600" dirty="0">
                <a:solidFill>
                  <a:srgbClr val="222222"/>
                </a:solidFill>
                <a:latin typeface="Arial" panose="020B0604020202020204" pitchFamily="34" charset="0"/>
                <a:ea typeface="Calibri" panose="020F0502020204030204" pitchFamily="34" charset="0"/>
              </a:rPr>
              <a:t>	The computational cost of generating a single image does not scale favorably with</a:t>
            </a:r>
            <a:br>
              <a:rPr lang="en-US" sz="1600" dirty="0">
                <a:solidFill>
                  <a:srgbClr val="222222"/>
                </a:solidFill>
                <a:latin typeface="Arial" panose="020B0604020202020204" pitchFamily="34" charset="0"/>
                <a:ea typeface="Calibri" panose="020F0502020204030204" pitchFamily="34" charset="0"/>
              </a:rPr>
            </a:br>
            <a:r>
              <a:rPr lang="en-US" sz="1600" dirty="0">
                <a:solidFill>
                  <a:srgbClr val="222222"/>
                </a:solidFill>
                <a:latin typeface="Arial" panose="020B0604020202020204" pitchFamily="34" charset="0"/>
                <a:ea typeface="Calibri" panose="020F0502020204030204" pitchFamily="34" charset="0"/>
              </a:rPr>
              <a:t>   its resolution. </a:t>
            </a:r>
          </a:p>
          <a:p>
            <a:pPr marL="457200" lvl="1" indent="0">
              <a:buNone/>
            </a:pPr>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2F23460B-20F5-C6CC-13C4-BE26CF14887B}"/>
              </a:ext>
            </a:extLst>
          </p:cNvPr>
          <p:cNvPicPr>
            <a:picLocks noChangeAspect="1"/>
          </p:cNvPicPr>
          <p:nvPr/>
        </p:nvPicPr>
        <p:blipFill>
          <a:blip r:embed="rId2"/>
          <a:stretch>
            <a:fillRect/>
          </a:stretch>
        </p:blipFill>
        <p:spPr>
          <a:xfrm>
            <a:off x="1004389" y="2471604"/>
            <a:ext cx="7135221" cy="1914792"/>
          </a:xfrm>
          <a:prstGeom prst="rect">
            <a:avLst/>
          </a:prstGeom>
        </p:spPr>
      </p:pic>
    </p:spTree>
    <p:extLst>
      <p:ext uri="{BB962C8B-B14F-4D97-AF65-F5344CB8AC3E}">
        <p14:creationId xmlns:p14="http://schemas.microsoft.com/office/powerpoint/2010/main" val="298884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tx1"/>
                </a:solidFill>
              </a:rPr>
              <a:t>Issues with other Generative models</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5</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r>
              <a:rPr lang="en-US" sz="1800" dirty="0">
                <a:solidFill>
                  <a:srgbClr val="222222"/>
                </a:solidFill>
                <a:latin typeface="Arial" panose="020B0604020202020204" pitchFamily="34" charset="0"/>
                <a:ea typeface="Calibri" panose="020F0502020204030204" pitchFamily="34" charset="0"/>
              </a:rPr>
              <a:t>Variational Auto-encoders:</a:t>
            </a:r>
            <a:br>
              <a:rPr lang="en-US" sz="1800" dirty="0">
                <a:solidFill>
                  <a:srgbClr val="222222"/>
                </a:solidFill>
                <a:latin typeface="Arial" panose="020B0604020202020204" pitchFamily="34" charset="0"/>
                <a:ea typeface="Calibri" panose="020F0502020204030204" pitchFamily="34" charset="0"/>
              </a:rPr>
            </a:br>
            <a:endParaRPr lang="en-US" sz="1800" dirty="0">
              <a:solidFill>
                <a:srgbClr val="222222"/>
              </a:solidFill>
              <a:latin typeface="Arial" panose="020B0604020202020204" pitchFamily="34" charset="0"/>
              <a:ea typeface="Calibri" panose="020F0502020204030204" pitchFamily="34" charset="0"/>
            </a:endParaRPr>
          </a:p>
          <a:p>
            <a:pPr lvl="1"/>
            <a:r>
              <a:rPr lang="en-US" sz="1600" dirty="0">
                <a:solidFill>
                  <a:srgbClr val="222222"/>
                </a:solidFill>
                <a:latin typeface="Arial" panose="020B0604020202020204" pitchFamily="34" charset="0"/>
                <a:ea typeface="Calibri" panose="020F0502020204030204" pitchFamily="34" charset="0"/>
              </a:rPr>
              <a:t>It captures the underlying probability distribution of a given dataset and generates novel samples using an encoder-decoder structure.</a:t>
            </a: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r>
              <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Issues:</a:t>
            </a:r>
            <a:br>
              <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br>
            <a:endParaRPr lang="en-US" sz="1600" dirty="0">
              <a:solidFill>
                <a:srgbClr val="222222"/>
              </a:solidFill>
              <a:latin typeface="Arial" panose="020B0604020202020204" pitchFamily="34" charset="0"/>
              <a:ea typeface="Calibri" panose="020F0502020204030204" pitchFamily="34" charset="0"/>
            </a:endParaRPr>
          </a:p>
          <a:p>
            <a:pPr lvl="1"/>
            <a:r>
              <a:rPr lang="en-US" sz="1600" dirty="0">
                <a:solidFill>
                  <a:srgbClr val="222222"/>
                </a:solidFill>
                <a:latin typeface="Arial" panose="020B0604020202020204" pitchFamily="34" charset="0"/>
                <a:ea typeface="Calibri" panose="020F0502020204030204" pitchFamily="34" charset="0"/>
              </a:rPr>
              <a:t>Restrictions on the prior and posterior </a:t>
            </a:r>
            <a:br>
              <a:rPr lang="en-US" sz="1600" dirty="0">
                <a:solidFill>
                  <a:srgbClr val="222222"/>
                </a:solidFill>
                <a:latin typeface="Arial" panose="020B0604020202020204" pitchFamily="34" charset="0"/>
                <a:ea typeface="Calibri" panose="020F0502020204030204" pitchFamily="34" charset="0"/>
              </a:rPr>
            </a:br>
            <a:r>
              <a:rPr lang="en-US" sz="1600" dirty="0">
                <a:solidFill>
                  <a:srgbClr val="222222"/>
                </a:solidFill>
                <a:latin typeface="Arial" panose="020B0604020202020204" pitchFamily="34" charset="0"/>
                <a:ea typeface="Calibri" panose="020F0502020204030204" pitchFamily="34" charset="0"/>
              </a:rPr>
              <a:t>distributions limit the quality of the drawn </a:t>
            </a:r>
            <a:br>
              <a:rPr lang="en-US" sz="1600" dirty="0">
                <a:solidFill>
                  <a:srgbClr val="222222"/>
                </a:solidFill>
                <a:latin typeface="Arial" panose="020B0604020202020204" pitchFamily="34" charset="0"/>
                <a:ea typeface="Calibri" panose="020F0502020204030204" pitchFamily="34" charset="0"/>
              </a:rPr>
            </a:br>
            <a:r>
              <a:rPr lang="en-US" sz="1600" dirty="0">
                <a:solidFill>
                  <a:srgbClr val="222222"/>
                </a:solidFill>
                <a:latin typeface="Arial" panose="020B0604020202020204" pitchFamily="34" charset="0"/>
                <a:ea typeface="Calibri" panose="020F0502020204030204" pitchFamily="34" charset="0"/>
              </a:rPr>
              <a:t>samples. </a:t>
            </a:r>
          </a:p>
          <a:p>
            <a:pPr lvl="1"/>
            <a:r>
              <a:rPr lang="en-US" sz="1600" dirty="0">
                <a:solidFill>
                  <a:srgbClr val="222222"/>
                </a:solidFill>
                <a:latin typeface="Arial" panose="020B0604020202020204" pitchFamily="34" charset="0"/>
                <a:ea typeface="Calibri" panose="020F0502020204030204" pitchFamily="34" charset="0"/>
              </a:rPr>
              <a:t>Training with pixel losses exhibits an </a:t>
            </a:r>
            <a:br>
              <a:rPr lang="en-US" sz="1600" dirty="0">
                <a:solidFill>
                  <a:srgbClr val="222222"/>
                </a:solidFill>
                <a:latin typeface="Arial" panose="020B0604020202020204" pitchFamily="34" charset="0"/>
                <a:ea typeface="Calibri" panose="020F0502020204030204" pitchFamily="34" charset="0"/>
              </a:rPr>
            </a:br>
            <a:r>
              <a:rPr lang="en-US" sz="1600" dirty="0">
                <a:solidFill>
                  <a:srgbClr val="222222"/>
                </a:solidFill>
                <a:latin typeface="Arial" panose="020B0604020202020204" pitchFamily="34" charset="0"/>
                <a:ea typeface="Calibri" panose="020F0502020204030204" pitchFamily="34" charset="0"/>
              </a:rPr>
              <a:t>averaging effect across multiple possible</a:t>
            </a:r>
            <a:br>
              <a:rPr lang="en-US" sz="1600" dirty="0">
                <a:solidFill>
                  <a:srgbClr val="222222"/>
                </a:solidFill>
                <a:latin typeface="Arial" panose="020B0604020202020204" pitchFamily="34" charset="0"/>
                <a:ea typeface="Calibri" panose="020F0502020204030204" pitchFamily="34" charset="0"/>
              </a:rPr>
            </a:br>
            <a:r>
              <a:rPr lang="en-US" sz="1600" dirty="0">
                <a:solidFill>
                  <a:srgbClr val="222222"/>
                </a:solidFill>
                <a:latin typeface="Arial" panose="020B0604020202020204" pitchFamily="34" charset="0"/>
                <a:ea typeface="Calibri" panose="020F0502020204030204" pitchFamily="34" charset="0"/>
              </a:rPr>
              <a:t>solutions in pixel space, which manifests</a:t>
            </a:r>
            <a:br>
              <a:rPr lang="en-US" sz="1600" dirty="0">
                <a:solidFill>
                  <a:srgbClr val="222222"/>
                </a:solidFill>
                <a:latin typeface="Arial" panose="020B0604020202020204" pitchFamily="34" charset="0"/>
                <a:ea typeface="Calibri" panose="020F0502020204030204" pitchFamily="34" charset="0"/>
              </a:rPr>
            </a:br>
            <a:r>
              <a:rPr lang="en-US" sz="1600" dirty="0">
                <a:solidFill>
                  <a:srgbClr val="222222"/>
                </a:solidFill>
                <a:latin typeface="Arial" panose="020B0604020202020204" pitchFamily="34" charset="0"/>
                <a:ea typeface="Calibri" panose="020F0502020204030204" pitchFamily="34" charset="0"/>
              </a:rPr>
              <a:t>itself as blurriness.</a:t>
            </a: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1E5C6C87-7893-DF53-7D2F-8A67AA97D9D3}"/>
              </a:ext>
            </a:extLst>
          </p:cNvPr>
          <p:cNvPicPr>
            <a:picLocks noChangeAspect="1"/>
          </p:cNvPicPr>
          <p:nvPr/>
        </p:nvPicPr>
        <p:blipFill>
          <a:blip r:embed="rId2"/>
          <a:stretch>
            <a:fillRect/>
          </a:stretch>
        </p:blipFill>
        <p:spPr>
          <a:xfrm>
            <a:off x="218330" y="2609704"/>
            <a:ext cx="8925670" cy="1047896"/>
          </a:xfrm>
          <a:prstGeom prst="rect">
            <a:avLst/>
          </a:prstGeom>
        </p:spPr>
      </p:pic>
      <p:pic>
        <p:nvPicPr>
          <p:cNvPr id="10" name="Picture 9">
            <a:extLst>
              <a:ext uri="{FF2B5EF4-FFF2-40B4-BE49-F238E27FC236}">
                <a16:creationId xmlns:a16="http://schemas.microsoft.com/office/drawing/2014/main" id="{56142137-9786-59FA-A684-213887D19BE7}"/>
              </a:ext>
            </a:extLst>
          </p:cNvPr>
          <p:cNvPicPr>
            <a:picLocks noChangeAspect="1"/>
          </p:cNvPicPr>
          <p:nvPr/>
        </p:nvPicPr>
        <p:blipFill>
          <a:blip r:embed="rId3"/>
          <a:stretch>
            <a:fillRect/>
          </a:stretch>
        </p:blipFill>
        <p:spPr>
          <a:xfrm>
            <a:off x="4876427" y="3915787"/>
            <a:ext cx="4267573" cy="2104013"/>
          </a:xfrm>
          <a:prstGeom prst="rect">
            <a:avLst/>
          </a:prstGeom>
        </p:spPr>
      </p:pic>
    </p:spTree>
    <p:extLst>
      <p:ext uri="{BB962C8B-B14F-4D97-AF65-F5344CB8AC3E}">
        <p14:creationId xmlns:p14="http://schemas.microsoft.com/office/powerpoint/2010/main" val="178197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tx1"/>
                </a:solidFill>
              </a:rPr>
              <a:t>GAN</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6</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r>
              <a:rPr lang="en-US" sz="1800" dirty="0">
                <a:solidFill>
                  <a:srgbClr val="222222"/>
                </a:solidFill>
                <a:latin typeface="Arial" panose="020B0604020202020204" pitchFamily="34" charset="0"/>
                <a:ea typeface="Calibri" panose="020F0502020204030204" pitchFamily="34" charset="0"/>
              </a:rPr>
              <a:t>Generative Adversarial Networks :</a:t>
            </a:r>
            <a:br>
              <a:rPr lang="en-US" sz="1800" dirty="0">
                <a:solidFill>
                  <a:srgbClr val="222222"/>
                </a:solidFill>
                <a:latin typeface="Arial" panose="020B0604020202020204" pitchFamily="34" charset="0"/>
                <a:ea typeface="Calibri" panose="020F0502020204030204" pitchFamily="34" charset="0"/>
              </a:rPr>
            </a:br>
            <a:endParaRPr lang="en-US" sz="1800" dirty="0">
              <a:solidFill>
                <a:srgbClr val="222222"/>
              </a:solidFill>
              <a:latin typeface="Arial" panose="020B0604020202020204" pitchFamily="34" charset="0"/>
              <a:ea typeface="Calibri" panose="020F0502020204030204" pitchFamily="34" charset="0"/>
            </a:endParaRPr>
          </a:p>
          <a:p>
            <a:pPr marL="457200" lvl="1"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r>
              <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t>Issues:</a:t>
            </a:r>
            <a:br>
              <a:rPr lang="en-US" sz="1800" kern="100" dirty="0">
                <a:solidFill>
                  <a:srgbClr val="222222"/>
                </a:solidFill>
                <a:latin typeface="Arial" panose="020B0604020202020204" pitchFamily="34" charset="0"/>
                <a:ea typeface="Calibri" panose="020F0502020204030204" pitchFamily="34" charset="0"/>
                <a:cs typeface="Times New Roman" panose="02020603050405020304" pitchFamily="18" charset="0"/>
              </a:rPr>
            </a:br>
            <a:endParaRPr lang="en-US" sz="1600" dirty="0">
              <a:solidFill>
                <a:srgbClr val="222222"/>
              </a:solidFill>
              <a:latin typeface="Arial" panose="020B0604020202020204" pitchFamily="34" charset="0"/>
              <a:ea typeface="Calibri" panose="020F0502020204030204" pitchFamily="34" charset="0"/>
            </a:endParaRPr>
          </a:p>
          <a:p>
            <a:pPr lvl="1"/>
            <a:r>
              <a:rPr lang="en-US" sz="1600" dirty="0">
                <a:solidFill>
                  <a:srgbClr val="222222"/>
                </a:solidFill>
                <a:latin typeface="Arial" panose="020B0604020202020204" pitchFamily="34" charset="0"/>
                <a:ea typeface="Calibri" panose="020F0502020204030204" pitchFamily="34" charset="0"/>
              </a:rPr>
              <a:t>Training can be unstable.</a:t>
            </a:r>
          </a:p>
          <a:p>
            <a:pPr lvl="1"/>
            <a:r>
              <a:rPr lang="en-US" sz="1600" dirty="0">
                <a:solidFill>
                  <a:srgbClr val="222222"/>
                </a:solidFill>
                <a:latin typeface="Arial" panose="020B0604020202020204" pitchFamily="34" charset="0"/>
                <a:ea typeface="Calibri" panose="020F0502020204030204" pitchFamily="34" charset="0"/>
              </a:rPr>
              <a:t>Susceptible to mode collapse.</a:t>
            </a:r>
          </a:p>
          <a:p>
            <a:pPr lvl="1"/>
            <a:r>
              <a:rPr lang="en-US" sz="1600" dirty="0">
                <a:solidFill>
                  <a:srgbClr val="222222"/>
                </a:solidFill>
                <a:latin typeface="Arial" panose="020B0604020202020204" pitchFamily="34" charset="0"/>
                <a:ea typeface="Calibri" panose="020F0502020204030204" pitchFamily="34" charset="0"/>
              </a:rPr>
              <a:t>Gradient saturations.</a:t>
            </a: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1A410CB7-D567-888B-3EBA-0ED51E2353BB}"/>
              </a:ext>
            </a:extLst>
          </p:cNvPr>
          <p:cNvPicPr>
            <a:picLocks noChangeAspect="1"/>
          </p:cNvPicPr>
          <p:nvPr/>
        </p:nvPicPr>
        <p:blipFill>
          <a:blip r:embed="rId2"/>
          <a:stretch>
            <a:fillRect/>
          </a:stretch>
        </p:blipFill>
        <p:spPr>
          <a:xfrm>
            <a:off x="1932929" y="1828800"/>
            <a:ext cx="6371896" cy="2667000"/>
          </a:xfrm>
          <a:prstGeom prst="rect">
            <a:avLst/>
          </a:prstGeom>
        </p:spPr>
      </p:pic>
    </p:spTree>
    <p:extLst>
      <p:ext uri="{BB962C8B-B14F-4D97-AF65-F5344CB8AC3E}">
        <p14:creationId xmlns:p14="http://schemas.microsoft.com/office/powerpoint/2010/main" val="131573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solidFill>
                  <a:schemeClr val="tx1"/>
                </a:solidFill>
              </a:rPr>
              <a:t>GAN</a:t>
            </a: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7</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r>
              <a:rPr lang="en-US" sz="1800" dirty="0">
                <a:solidFill>
                  <a:srgbClr val="222222"/>
                </a:solidFill>
                <a:latin typeface="Arial" panose="020B0604020202020204" pitchFamily="34" charset="0"/>
                <a:ea typeface="Calibri" panose="020F0502020204030204" pitchFamily="34" charset="0"/>
              </a:rPr>
              <a:t>Generative Adversarial Networks :</a:t>
            </a:r>
            <a:br>
              <a:rPr lang="en-US" sz="1800" dirty="0">
                <a:solidFill>
                  <a:srgbClr val="222222"/>
                </a:solidFill>
                <a:latin typeface="Arial" panose="020B0604020202020204" pitchFamily="34" charset="0"/>
                <a:ea typeface="Calibri" panose="020F0502020204030204" pitchFamily="34" charset="0"/>
              </a:rPr>
            </a:br>
            <a:endParaRPr lang="en-US" sz="1800" dirty="0">
              <a:solidFill>
                <a:srgbClr val="222222"/>
              </a:solidFill>
              <a:latin typeface="Arial" panose="020B0604020202020204" pitchFamily="34" charset="0"/>
              <a:ea typeface="Calibri" panose="020F0502020204030204" pitchFamily="34" charset="0"/>
            </a:endParaRPr>
          </a:p>
          <a:p>
            <a:pPr lvl="1"/>
            <a:r>
              <a:rPr lang="en-US" sz="1600" dirty="0">
                <a:solidFill>
                  <a:srgbClr val="222222"/>
                </a:solidFill>
                <a:latin typeface="Arial" panose="020B0604020202020204" pitchFamily="34" charset="0"/>
                <a:ea typeface="Calibri" panose="020F0502020204030204" pitchFamily="34" charset="0"/>
              </a:rPr>
              <a:t>Both the generator and discriminators are trained using cost functions directly opposing each other.</a:t>
            </a:r>
          </a:p>
          <a:p>
            <a:pPr lvl="1"/>
            <a:r>
              <a:rPr lang="en-US" sz="1600" dirty="0">
                <a:solidFill>
                  <a:srgbClr val="222222"/>
                </a:solidFill>
                <a:latin typeface="Arial" panose="020B0604020202020204" pitchFamily="34" charset="0"/>
                <a:ea typeface="Calibri" panose="020F0502020204030204" pitchFamily="34" charset="0"/>
              </a:rPr>
              <a:t>The discriminator binary cross entropy is as follows: </a:t>
            </a:r>
          </a:p>
          <a:p>
            <a:pPr marL="457200" lvl="1"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33D65CD7-0E5E-7123-1157-4B407B0CC745}"/>
              </a:ext>
            </a:extLst>
          </p:cNvPr>
          <p:cNvPicPr>
            <a:picLocks noChangeAspect="1"/>
          </p:cNvPicPr>
          <p:nvPr/>
        </p:nvPicPr>
        <p:blipFill>
          <a:blip r:embed="rId2"/>
          <a:stretch>
            <a:fillRect/>
          </a:stretch>
        </p:blipFill>
        <p:spPr>
          <a:xfrm>
            <a:off x="639073" y="3343869"/>
            <a:ext cx="7865853" cy="1237062"/>
          </a:xfrm>
          <a:prstGeom prst="rect">
            <a:avLst/>
          </a:prstGeom>
        </p:spPr>
      </p:pic>
    </p:spTree>
    <p:extLst>
      <p:ext uri="{BB962C8B-B14F-4D97-AF65-F5344CB8AC3E}">
        <p14:creationId xmlns:p14="http://schemas.microsoft.com/office/powerpoint/2010/main" val="340776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t>Wasserstein GAN</a:t>
            </a:r>
            <a:endParaRPr lang="en-US" dirty="0">
              <a:solidFill>
                <a:schemeClr val="accent6">
                  <a:lumMod val="50000"/>
                </a:schemeClr>
              </a:solidFill>
            </a:endParaRP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8</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r>
              <a:rPr lang="en-US" sz="1800" dirty="0">
                <a:solidFill>
                  <a:srgbClr val="222222"/>
                </a:solidFill>
                <a:latin typeface="Arial" panose="020B0604020202020204" pitchFamily="34" charset="0"/>
                <a:ea typeface="Calibri" panose="020F0502020204030204" pitchFamily="34" charset="0"/>
              </a:rPr>
              <a:t>Wasserstein GAN :</a:t>
            </a:r>
            <a:br>
              <a:rPr lang="en-US" sz="1800" dirty="0">
                <a:solidFill>
                  <a:srgbClr val="222222"/>
                </a:solidFill>
                <a:latin typeface="Arial" panose="020B0604020202020204" pitchFamily="34" charset="0"/>
                <a:ea typeface="Calibri" panose="020F0502020204030204" pitchFamily="34" charset="0"/>
              </a:rPr>
            </a:br>
            <a:endParaRPr lang="en-US" sz="1800" dirty="0">
              <a:solidFill>
                <a:srgbClr val="222222"/>
              </a:solidFill>
              <a:latin typeface="Arial" panose="020B0604020202020204" pitchFamily="34" charset="0"/>
              <a:ea typeface="Calibri" panose="020F0502020204030204" pitchFamily="34" charset="0"/>
            </a:endParaRPr>
          </a:p>
          <a:p>
            <a:pPr lvl="1"/>
            <a:r>
              <a:rPr lang="en-US" sz="1600" dirty="0">
                <a:solidFill>
                  <a:srgbClr val="222222"/>
                </a:solidFill>
                <a:latin typeface="Arial" panose="020B0604020202020204" pitchFamily="34" charset="0"/>
                <a:ea typeface="Calibri" panose="020F0502020204030204" pitchFamily="34" charset="0"/>
              </a:rPr>
              <a:t>The difference between the real and generated data distribution in terms of how much work is required to transform one distribution into another.</a:t>
            </a:r>
          </a:p>
          <a:p>
            <a:pPr lvl="1"/>
            <a:r>
              <a:rPr lang="en-US" sz="1600" dirty="0">
                <a:solidFill>
                  <a:srgbClr val="222222"/>
                </a:solidFill>
                <a:latin typeface="Arial" panose="020B0604020202020204" pitchFamily="34" charset="0"/>
                <a:ea typeface="Calibri" panose="020F0502020204030204" pitchFamily="34" charset="0"/>
              </a:rPr>
              <a:t>WGAN aims to minimize the difference between the real and generated data distribution.</a:t>
            </a:r>
          </a:p>
          <a:p>
            <a:pPr marL="457200" lvl="1"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600" dirty="0">
              <a:solidFill>
                <a:srgbClr val="222222"/>
              </a:solidFill>
              <a:latin typeface="Arial" panose="020B0604020202020204" pitchFamily="34" charset="0"/>
              <a:ea typeface="Calibri" panose="020F0502020204030204" pitchFamily="34" charset="0"/>
            </a:endParaRP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6996ABFD-9616-1503-2913-CCFB8DFA80E9}"/>
              </a:ext>
            </a:extLst>
          </p:cNvPr>
          <p:cNvPicPr>
            <a:picLocks noChangeAspect="1"/>
          </p:cNvPicPr>
          <p:nvPr/>
        </p:nvPicPr>
        <p:blipFill>
          <a:blip r:embed="rId2"/>
          <a:stretch>
            <a:fillRect/>
          </a:stretch>
        </p:blipFill>
        <p:spPr>
          <a:xfrm>
            <a:off x="567700" y="3429000"/>
            <a:ext cx="8008599" cy="2874287"/>
          </a:xfrm>
          <a:prstGeom prst="rect">
            <a:avLst/>
          </a:prstGeom>
        </p:spPr>
      </p:pic>
    </p:spTree>
    <p:extLst>
      <p:ext uri="{BB962C8B-B14F-4D97-AF65-F5344CB8AC3E}">
        <p14:creationId xmlns:p14="http://schemas.microsoft.com/office/powerpoint/2010/main" val="14299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D7C-8FD1-4A69-87F0-153ABD3C1B0C}"/>
              </a:ext>
            </a:extLst>
          </p:cNvPr>
          <p:cNvSpPr>
            <a:spLocks noGrp="1"/>
          </p:cNvSpPr>
          <p:nvPr>
            <p:ph type="title"/>
          </p:nvPr>
        </p:nvSpPr>
        <p:spPr/>
        <p:txBody>
          <a:bodyPr/>
          <a:lstStyle/>
          <a:p>
            <a:r>
              <a:rPr lang="en-US" dirty="0"/>
              <a:t>Wasserstein GAN</a:t>
            </a:r>
            <a:endParaRPr lang="en-US" dirty="0">
              <a:solidFill>
                <a:schemeClr val="accent6">
                  <a:lumMod val="50000"/>
                </a:schemeClr>
              </a:solidFill>
            </a:endParaRPr>
          </a:p>
        </p:txBody>
      </p:sp>
      <p:sp>
        <p:nvSpPr>
          <p:cNvPr id="5" name="Slide Number Placeholder 4">
            <a:extLst>
              <a:ext uri="{FF2B5EF4-FFF2-40B4-BE49-F238E27FC236}">
                <a16:creationId xmlns:a16="http://schemas.microsoft.com/office/drawing/2014/main" id="{57C31CCA-9652-4004-9BD3-F51797C6D0F3}"/>
              </a:ext>
            </a:extLst>
          </p:cNvPr>
          <p:cNvSpPr>
            <a:spLocks noGrp="1"/>
          </p:cNvSpPr>
          <p:nvPr>
            <p:ph type="sldNum" sz="quarter" idx="12"/>
          </p:nvPr>
        </p:nvSpPr>
        <p:spPr/>
        <p:txBody>
          <a:bodyPr/>
          <a:lstStyle/>
          <a:p>
            <a:pPr>
              <a:defRPr/>
            </a:pPr>
            <a:fld id="{466C0F47-3EF8-4047-B8BE-002F11616092}" type="slidenum">
              <a:rPr lang="en-US" altLang="en-US" smtClean="0"/>
              <a:pPr>
                <a:defRPr/>
              </a:pPr>
              <a:t>9</a:t>
            </a:fld>
            <a:endParaRPr lang="en-US" altLang="en-US" dirty="0"/>
          </a:p>
        </p:txBody>
      </p:sp>
      <p:sp>
        <p:nvSpPr>
          <p:cNvPr id="6" name="Content Placeholder 2">
            <a:extLst>
              <a:ext uri="{FF2B5EF4-FFF2-40B4-BE49-F238E27FC236}">
                <a16:creationId xmlns:a16="http://schemas.microsoft.com/office/drawing/2014/main" id="{6F380481-6ACF-2D48-72B4-B9DEFE693939}"/>
              </a:ext>
            </a:extLst>
          </p:cNvPr>
          <p:cNvSpPr>
            <a:spLocks noGrp="1"/>
          </p:cNvSpPr>
          <p:nvPr>
            <p:ph idx="1"/>
          </p:nvPr>
        </p:nvSpPr>
        <p:spPr>
          <a:xfrm>
            <a:off x="304800" y="1447800"/>
            <a:ext cx="8534400" cy="5029200"/>
          </a:xfrm>
        </p:spPr>
        <p:txBody>
          <a:bodyPr/>
          <a:lstStyle/>
          <a:p>
            <a:pPr marL="231775" lvl="1" indent="-231775">
              <a:buFont typeface="Wingdings" panose="05000000000000000000" pitchFamily="2" charset="2"/>
              <a:buChar char="§"/>
            </a:pPr>
            <a:r>
              <a:rPr lang="en-US" sz="1800" b="1" dirty="0">
                <a:solidFill>
                  <a:srgbClr val="222222"/>
                </a:solidFill>
                <a:latin typeface="Arial" panose="020B0604020202020204" pitchFamily="34" charset="0"/>
                <a:ea typeface="Calibri" panose="020F0502020204030204" pitchFamily="34" charset="0"/>
              </a:rPr>
              <a:t>Wasserstein Loss :</a:t>
            </a:r>
          </a:p>
          <a:p>
            <a:pPr lvl="1"/>
            <a:r>
              <a:rPr lang="en-US" sz="1600" dirty="0">
                <a:solidFill>
                  <a:srgbClr val="222222"/>
                </a:solidFill>
                <a:latin typeface="Arial" panose="020B0604020202020204" pitchFamily="34" charset="0"/>
                <a:ea typeface="Calibri" panose="020F0502020204030204" pitchFamily="34" charset="0"/>
              </a:rPr>
              <a:t>The difference between the real and generated data distribution in terms of how much work is required to transform one distribution into another.</a:t>
            </a:r>
          </a:p>
          <a:p>
            <a:pPr marL="0" indent="0">
              <a:buNone/>
            </a:pPr>
            <a:endParaRPr lang="en-US" sz="1600" b="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800" dirty="0">
              <a:solidFill>
                <a:srgbClr val="222222"/>
              </a:solidFill>
              <a:latin typeface="Arial" panose="020B0604020202020204" pitchFamily="34" charset="0"/>
              <a:ea typeface="Calibri" panose="020F0502020204030204" pitchFamily="34" charset="0"/>
            </a:endParaRPr>
          </a:p>
          <a:p>
            <a:pPr marL="0" indent="0">
              <a:buNone/>
            </a:pPr>
            <a:endParaRPr lang="en-US" sz="1600" dirty="0">
              <a:solidFill>
                <a:srgbClr val="222222"/>
              </a:solidFill>
              <a:latin typeface="Arial" panose="020B0604020202020204" pitchFamily="34" charset="0"/>
              <a:ea typeface="Calibri" panose="020F0502020204030204" pitchFamily="34" charset="0"/>
            </a:endParaRPr>
          </a:p>
          <a:p>
            <a:endParaRPr lang="en-US" sz="1800" dirty="0">
              <a:solidFill>
                <a:srgbClr val="222222"/>
              </a:solidFill>
              <a:latin typeface="Arial" panose="020B0604020202020204" pitchFamily="34" charset="0"/>
              <a:ea typeface="Calibri" panose="020F0502020204030204" pitchFamily="34" charset="0"/>
            </a:endParaRPr>
          </a:p>
          <a:p>
            <a:r>
              <a:rPr lang="en-US" sz="1800" dirty="0">
                <a:solidFill>
                  <a:srgbClr val="222222"/>
                </a:solidFill>
                <a:latin typeface="Arial" panose="020B0604020202020204" pitchFamily="34" charset="0"/>
                <a:ea typeface="Calibri" panose="020F0502020204030204" pitchFamily="34" charset="0"/>
              </a:rPr>
              <a:t>Lipschitz continuity :</a:t>
            </a:r>
          </a:p>
          <a:p>
            <a:pPr lvl="1"/>
            <a:r>
              <a:rPr lang="en-US" sz="1600" dirty="0">
                <a:solidFill>
                  <a:srgbClr val="222222"/>
                </a:solidFill>
                <a:latin typeface="Arial" panose="020B0604020202020204" pitchFamily="34" charset="0"/>
                <a:ea typeface="Calibri" panose="020F0502020204030204" pitchFamily="34" charset="0"/>
              </a:rPr>
              <a:t>Penalty is calculated by using Lipschitz continuity. </a:t>
            </a:r>
          </a:p>
          <a:p>
            <a:pPr lvl="1"/>
            <a:r>
              <a:rPr lang="en-US" sz="1600" dirty="0">
                <a:solidFill>
                  <a:srgbClr val="222222"/>
                </a:solidFill>
                <a:latin typeface="Arial" panose="020B0604020202020204" pitchFamily="34" charset="0"/>
                <a:ea typeface="Calibri" panose="020F0502020204030204" pitchFamily="34" charset="0"/>
              </a:rPr>
              <a:t>Gradients are penalized by using Lipschitz continuity.</a:t>
            </a:r>
          </a:p>
          <a:p>
            <a:pPr lvl="1"/>
            <a:r>
              <a:rPr lang="en-US" sz="1600" dirty="0">
                <a:solidFill>
                  <a:srgbClr val="222222"/>
                </a:solidFill>
                <a:latin typeface="Arial" panose="020B0604020202020204" pitchFamily="34" charset="0"/>
                <a:ea typeface="Calibri" panose="020F0502020204030204" pitchFamily="34" charset="0"/>
              </a:rPr>
              <a:t>Change in output with respect to input using L2 normalization and bound it to not go beyond 1.</a:t>
            </a:r>
          </a:p>
        </p:txBody>
      </p:sp>
      <p:sp>
        <p:nvSpPr>
          <p:cNvPr id="7" name="Rectangle 3">
            <a:extLst>
              <a:ext uri="{FF2B5EF4-FFF2-40B4-BE49-F238E27FC236}">
                <a16:creationId xmlns:a16="http://schemas.microsoft.com/office/drawing/2014/main" id="{9F7C0D4C-0278-6949-8C2C-060B8036A8EA}"/>
              </a:ext>
            </a:extLst>
          </p:cNvPr>
          <p:cNvSpPr>
            <a:spLocks noChangeArrowheads="1"/>
          </p:cNvSpPr>
          <p:nvPr/>
        </p:nvSpPr>
        <p:spPr bwMode="auto">
          <a:xfrm>
            <a:off x="0" y="90100"/>
            <a:ext cx="218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1111"/>
                </a:solidFill>
                <a:effectLst/>
                <a:latin typeface="Segoe UI" panose="020B0502040204020203" pitchFamily="34" charset="0"/>
                <a:ea typeface="Times New Roman" panose="02020603050405020304" pitchFamily="18" charset="0"/>
                <a:cs typeface="Segoe UI" panose="020B0502040204020203"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00CE7C78-B2F4-74AC-1BD9-11CFA0D5889E}"/>
              </a:ext>
            </a:extLst>
          </p:cNvPr>
          <p:cNvPicPr>
            <a:picLocks noChangeAspect="1"/>
          </p:cNvPicPr>
          <p:nvPr/>
        </p:nvPicPr>
        <p:blipFill>
          <a:blip r:embed="rId2"/>
          <a:stretch>
            <a:fillRect/>
          </a:stretch>
        </p:blipFill>
        <p:spPr>
          <a:xfrm>
            <a:off x="457200" y="2743200"/>
            <a:ext cx="7785285" cy="1004943"/>
          </a:xfrm>
          <a:prstGeom prst="rect">
            <a:avLst/>
          </a:prstGeom>
        </p:spPr>
      </p:pic>
      <p:pic>
        <p:nvPicPr>
          <p:cNvPr id="10" name="Picture 9">
            <a:extLst>
              <a:ext uri="{FF2B5EF4-FFF2-40B4-BE49-F238E27FC236}">
                <a16:creationId xmlns:a16="http://schemas.microsoft.com/office/drawing/2014/main" id="{E4ABF713-A254-2F2B-91DD-60BAD7F4111D}"/>
              </a:ext>
            </a:extLst>
          </p:cNvPr>
          <p:cNvPicPr>
            <a:picLocks noChangeAspect="1"/>
          </p:cNvPicPr>
          <p:nvPr/>
        </p:nvPicPr>
        <p:blipFill>
          <a:blip r:embed="rId3"/>
          <a:stretch>
            <a:fillRect/>
          </a:stretch>
        </p:blipFill>
        <p:spPr>
          <a:xfrm>
            <a:off x="2292442" y="5492838"/>
            <a:ext cx="4938138" cy="755561"/>
          </a:xfrm>
          <a:prstGeom prst="rect">
            <a:avLst/>
          </a:prstGeom>
        </p:spPr>
      </p:pic>
    </p:spTree>
    <p:extLst>
      <p:ext uri="{BB962C8B-B14F-4D97-AF65-F5344CB8AC3E}">
        <p14:creationId xmlns:p14="http://schemas.microsoft.com/office/powerpoint/2010/main" val="1354719087"/>
      </p:ext>
    </p:extLst>
  </p:cSld>
  <p:clrMapOvr>
    <a:masterClrMapping/>
  </p:clrMapOvr>
</p:sld>
</file>

<file path=ppt/theme/theme1.xml><?xml version="1.0" encoding="utf-8"?>
<a:theme xmlns:a="http://schemas.openxmlformats.org/drawingml/2006/main" name="2_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NR-landscap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NR-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NR-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NR-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NR-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NR-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NR-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NR-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NR-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NR-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NR-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NR-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mpVisTemplate-v2.potx" id="{E1CC7301-0447-4CDC-AD2D-64E4B38463C5}" vid="{4445406C-0E9F-4369-A559-CC0E2ED4EB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20473</TotalTime>
  <Words>1491</Words>
  <Application>Microsoft Office PowerPoint</Application>
  <PresentationFormat>On-screen Show (4:3)</PresentationFormat>
  <Paragraphs>253</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Segoe UI</vt:lpstr>
      <vt:lpstr>Wingdings</vt:lpstr>
      <vt:lpstr>2_UNR-landscape</vt:lpstr>
      <vt:lpstr>Review of High-Resolution Mammogram Synthesis using Progressive Generative Adversarial Networks</vt:lpstr>
      <vt:lpstr>Goal of the study</vt:lpstr>
      <vt:lpstr>Introduction</vt:lpstr>
      <vt:lpstr>Issues with other Generative models</vt:lpstr>
      <vt:lpstr>Issues with other Generative models</vt:lpstr>
      <vt:lpstr>GAN</vt:lpstr>
      <vt:lpstr>GAN</vt:lpstr>
      <vt:lpstr>Wasserstein GAN</vt:lpstr>
      <vt:lpstr>Wasserstein GAN</vt:lpstr>
      <vt:lpstr>Progressive GAN</vt:lpstr>
      <vt:lpstr>Progressive GAN</vt:lpstr>
      <vt:lpstr>Progressive GAN</vt:lpstr>
      <vt:lpstr>Dataset</vt:lpstr>
      <vt:lpstr>Training</vt:lpstr>
      <vt:lpstr>Training</vt:lpstr>
      <vt:lpstr>Training Challenges</vt:lpstr>
      <vt:lpstr>Result</vt:lpstr>
      <vt:lpstr>Result</vt:lpstr>
      <vt:lpstr>Result</vt:lpstr>
      <vt:lpstr>Result</vt:lpstr>
      <vt:lpstr>Result</vt:lpstr>
      <vt:lpstr>Result</vt:lpstr>
      <vt:lpstr>Result</vt:lpstr>
      <vt:lpstr>Result</vt:lpstr>
      <vt:lpstr>Failure Results</vt:lpstr>
      <vt:lpstr>Failure Results</vt:lpstr>
      <vt:lpstr>Failure Results</vt:lpstr>
      <vt:lpstr>Failure Results</vt:lpstr>
      <vt:lpstr>Failure Results</vt:lpstr>
      <vt:lpstr>Advantages</vt:lpstr>
      <vt:lpstr>Disadvantages</vt:lpstr>
      <vt:lpstr>Conclusion</vt:lpstr>
      <vt:lpstr>References</vt:lpstr>
      <vt:lpstr>PowerPoint Presentation</vt:lpstr>
    </vt:vector>
  </TitlesOfParts>
  <Company>University of Nevada, Reno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Alireza Tavakkoli</dc:creator>
  <cp:lastModifiedBy>Neha Ujjainkar</cp:lastModifiedBy>
  <cp:revision>234</cp:revision>
  <dcterms:created xsi:type="dcterms:W3CDTF">2019-01-03T19:48:27Z</dcterms:created>
  <dcterms:modified xsi:type="dcterms:W3CDTF">2023-11-27T22:45:38Z</dcterms:modified>
</cp:coreProperties>
</file>