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75df4c417_0_2479: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g2975df4c417_0_247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2d0537821_1_12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Augmented views pass through the backbone, typically a large-scale neural network, producing the embeddings that are the features of the data we want to get via the pre-training settings</a:t>
            </a:r>
            <a:endParaRPr sz="1700">
              <a:highlight>
                <a:schemeClr val="lt1"/>
              </a:highlight>
            </a:endParaRPr>
          </a:p>
          <a:p>
            <a:pPr indent="0" lvl="0" marL="457200" rtl="0" algn="l">
              <a:lnSpc>
                <a:spcPct val="150000"/>
              </a:lnSpc>
              <a:spcBef>
                <a:spcPts val="0"/>
              </a:spcBef>
              <a:spcAft>
                <a:spcPts val="0"/>
              </a:spcAft>
              <a:buClr>
                <a:schemeClr val="dk1"/>
              </a:buClr>
              <a:buSzPts val="1100"/>
              <a:buFont typeface="Arial"/>
              <a:buNone/>
            </a:pPr>
            <a:r>
              <a:t/>
            </a:r>
            <a:endParaRPr sz="800">
              <a:highlight>
                <a:schemeClr val="lt1"/>
              </a:highlight>
            </a:endParaRPr>
          </a:p>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The dimensionality of trained embeddings is reduced through a multi-layer non-linear projection head. The losses are calculated by conducting the loss function for a positive pair and its corresponding negative samples in a mini-batch</a:t>
            </a:r>
            <a:endParaRPr/>
          </a:p>
        </p:txBody>
      </p:sp>
      <p:sp>
        <p:nvSpPr>
          <p:cNvPr id="183" name="Google Shape;183;g2a2d0537821_1_128: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2d0537821_1_17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BERT profoundly affects the processing and generation of EHRs data and textual medical data in the medical field</a:t>
            </a:r>
            <a:endParaRPr sz="1700">
              <a:highlight>
                <a:schemeClr val="lt1"/>
              </a:highlight>
            </a:endParaRPr>
          </a:p>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Adopts the main structure of the bidirectional deep Transformer</a:t>
            </a:r>
            <a:endParaRPr/>
          </a:p>
        </p:txBody>
      </p:sp>
      <p:sp>
        <p:nvSpPr>
          <p:cNvPr id="191" name="Google Shape;191;g2a2d0537821_1_171: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2d0537821_1_177: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For input, its pattern is two sentences connected by a particular token [SEP], which can represent</a:t>
            </a:r>
            <a:endParaRPr sz="1700">
              <a:highlight>
                <a:schemeClr val="lt1"/>
              </a:highlight>
            </a:endParaRPr>
          </a:p>
          <a:p>
            <a:pPr indent="-336550" lvl="1" marL="914400" rtl="0" algn="l">
              <a:lnSpc>
                <a:spcPct val="150000"/>
              </a:lnSpc>
              <a:spcBef>
                <a:spcPts val="0"/>
              </a:spcBef>
              <a:spcAft>
                <a:spcPts val="0"/>
              </a:spcAft>
              <a:buClr>
                <a:schemeClr val="dk1"/>
              </a:buClr>
              <a:buSzPts val="1700"/>
              <a:buChar char="–"/>
            </a:pPr>
            <a:r>
              <a:rPr lang="en-US" sz="1700">
                <a:highlight>
                  <a:schemeClr val="lt1"/>
                </a:highlight>
              </a:rPr>
              <a:t>  1) Sentence pairs in paraphrasing; </a:t>
            </a:r>
            <a:endParaRPr sz="1700">
              <a:highlight>
                <a:schemeClr val="lt1"/>
              </a:highlight>
            </a:endParaRPr>
          </a:p>
          <a:p>
            <a:pPr indent="-336550" lvl="1" marL="914400" rtl="0" algn="l">
              <a:lnSpc>
                <a:spcPct val="150000"/>
              </a:lnSpc>
              <a:spcBef>
                <a:spcPts val="0"/>
              </a:spcBef>
              <a:spcAft>
                <a:spcPts val="0"/>
              </a:spcAft>
              <a:buClr>
                <a:schemeClr val="dk1"/>
              </a:buClr>
              <a:buSzPts val="1700"/>
              <a:buChar char="–"/>
            </a:pPr>
            <a:r>
              <a:rPr lang="en-US" sz="1700">
                <a:highlight>
                  <a:schemeClr val="lt1"/>
                </a:highlight>
              </a:rPr>
              <a:t>2) Hypothesis-premise pairs in implication; </a:t>
            </a:r>
            <a:endParaRPr sz="1700">
              <a:highlight>
                <a:schemeClr val="lt1"/>
              </a:highlight>
            </a:endParaRPr>
          </a:p>
          <a:p>
            <a:pPr indent="-336550" lvl="1" marL="914400" rtl="0" algn="l">
              <a:lnSpc>
                <a:spcPct val="150000"/>
              </a:lnSpc>
              <a:spcBef>
                <a:spcPts val="0"/>
              </a:spcBef>
              <a:spcAft>
                <a:spcPts val="0"/>
              </a:spcAft>
              <a:buClr>
                <a:schemeClr val="dk1"/>
              </a:buClr>
              <a:buSzPts val="1700"/>
              <a:buChar char="–"/>
            </a:pPr>
            <a:r>
              <a:rPr lang="en-US" sz="1700">
                <a:highlight>
                  <a:schemeClr val="lt1"/>
                </a:highlight>
              </a:rPr>
              <a:t>3) Questions in question answering-paragraph pairs;</a:t>
            </a:r>
            <a:endParaRPr sz="1700">
              <a:highlight>
                <a:schemeClr val="lt1"/>
              </a:highlight>
            </a:endParaRPr>
          </a:p>
          <a:p>
            <a:pPr indent="-336550" lvl="1" marL="914400" rtl="0" algn="l">
              <a:lnSpc>
                <a:spcPct val="150000"/>
              </a:lnSpc>
              <a:spcBef>
                <a:spcPts val="0"/>
              </a:spcBef>
              <a:spcAft>
                <a:spcPts val="0"/>
              </a:spcAft>
              <a:buClr>
                <a:schemeClr val="dk1"/>
              </a:buClr>
              <a:buSzPts val="1700"/>
              <a:buChar char="–"/>
            </a:pPr>
            <a:r>
              <a:rPr lang="en-US" sz="1700">
                <a:highlight>
                  <a:schemeClr val="lt1"/>
                </a:highlight>
              </a:rPr>
              <a:t> 4) Single sentences for text classification or sequence tagging</a:t>
            </a:r>
            <a:endParaRPr sz="1700">
              <a:highlight>
                <a:schemeClr val="lt1"/>
              </a:highlight>
            </a:endParaRPr>
          </a:p>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For output, BERT will generate a token-level representation for each token, which can be used to process sequence labelling or question answering, and unique tokens [CLS] can be fed into an additional layer for classification</a:t>
            </a:r>
            <a:endParaRPr sz="1700">
              <a:highlight>
                <a:schemeClr val="lt1"/>
              </a:highlight>
            </a:endParaRPr>
          </a:p>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 BERT can handle these applications efficiently by inputting a single sentence or sentence pair. </a:t>
            </a:r>
            <a:endParaRPr sz="1700">
              <a:highlight>
                <a:schemeClr val="lt1"/>
              </a:highlight>
            </a:endParaRPr>
          </a:p>
          <a:p>
            <a:pPr indent="-336550" lvl="0" marL="457200" rtl="0" algn="l">
              <a:lnSpc>
                <a:spcPct val="150000"/>
              </a:lnSpc>
              <a:spcBef>
                <a:spcPts val="0"/>
              </a:spcBef>
              <a:spcAft>
                <a:spcPts val="0"/>
              </a:spcAft>
              <a:buClr>
                <a:schemeClr val="dk1"/>
              </a:buClr>
              <a:buSzPts val="1700"/>
              <a:buFont typeface="Noto Sans Symbols"/>
              <a:buChar char="▪"/>
            </a:pPr>
            <a:r>
              <a:t/>
            </a:r>
            <a:endParaRPr sz="1700">
              <a:highlight>
                <a:schemeClr val="lt1"/>
              </a:highlight>
            </a:endParaRPr>
          </a:p>
        </p:txBody>
      </p:sp>
      <p:sp>
        <p:nvSpPr>
          <p:cNvPr id="198" name="Google Shape;198;g2a2d0537821_1_177: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2d0537821_1_37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t>Small-scale image datasets are common, several investigations have used pre-trained methods to mitigate the influences of the insufficient scale of image data</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The application of pre-training on images greatly improves the function of auxiliary medical detection, reduces the workload of doctors, and improves the reliability of diagnosis.</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results on this are state-of-the-art on a small scale of data</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Applied in Diagnosis experiments on several medical image datasets including CT/MRI, mammograms, ultrasound image classification, X-rays, etc</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For segmentation, pre-trained deep learning models show comparative advantage results compared to other methods in Image segmentation tasks</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For 3D segmentation, both the convergence speed results of the pre-trained transfer learning is significantly higher than that of the ordinary model.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pre-trained encoder can accurately learn the features of the picture</a:t>
            </a:r>
            <a:endParaRPr sz="1600"/>
          </a:p>
        </p:txBody>
      </p:sp>
      <p:sp>
        <p:nvSpPr>
          <p:cNvPr id="206" name="Google Shape;206;g2a2d0537821_1_379: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a2d0537821_1_39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t>Survival</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Some works have utilised deep learning methods to achieve state-of-the-art survival prediction results</a:t>
            </a:r>
            <a:endParaRPr sz="1700"/>
          </a:p>
          <a:p>
            <a:pPr indent="0" lvl="0" marL="457200" rtl="0" algn="l">
              <a:lnSpc>
                <a:spcPct val="150000"/>
              </a:lnSpc>
              <a:spcBef>
                <a:spcPts val="0"/>
              </a:spcBef>
              <a:spcAft>
                <a:spcPts val="0"/>
              </a:spcAft>
              <a:buClr>
                <a:schemeClr val="dk1"/>
              </a:buClr>
              <a:buSzPts val="1100"/>
              <a:buFont typeface="Arial"/>
              <a:buNone/>
            </a:pPr>
            <a:r>
              <a:t/>
            </a:r>
            <a:endParaRPr sz="800"/>
          </a:p>
          <a:p>
            <a:pPr indent="-336550" lvl="0" marL="457200" rtl="0" algn="l">
              <a:lnSpc>
                <a:spcPct val="150000"/>
              </a:lnSpc>
              <a:spcBef>
                <a:spcPts val="0"/>
              </a:spcBef>
              <a:spcAft>
                <a:spcPts val="0"/>
              </a:spcAft>
              <a:buClr>
                <a:schemeClr val="dk1"/>
              </a:buClr>
              <a:buSzPts val="1700"/>
              <a:buFont typeface="Noto Sans Symbols"/>
              <a:buChar char="▪"/>
            </a:pPr>
            <a:r>
              <a:rPr lang="en-US" sz="1700"/>
              <a:t>However, the requirement for large amounts of well-phenotyped training data has still been one of the significant challenges for introducing deep learning into survival prediction</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Time Series</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 For instance, the CT images of the same body area scan at 1, 3 and 6 months, respectively. The set of images can be regarded as time-series images data that contain abundant temporal relevant diagnostic information. </a:t>
            </a:r>
            <a:endParaRPr sz="1700"/>
          </a:p>
        </p:txBody>
      </p:sp>
      <p:sp>
        <p:nvSpPr>
          <p:cNvPr id="213" name="Google Shape;213;g2a2d0537821_1_391: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a2d0537821_0_68: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t>Large number exist and </a:t>
            </a:r>
            <a:r>
              <a:rPr lang="en-US" sz="1700"/>
              <a:t>contain a large volume of physiological information</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Electroencephalograms (EEG), electrocardiograms (ECG), heart rate variability (HRV), electromyograms (EMG), electrodermal activity (EDA) and photoplethysmography (PPG)</a:t>
            </a:r>
            <a:endParaRPr sz="1700"/>
          </a:p>
          <a:p>
            <a:pPr indent="0" lvl="0" marL="457200" rtl="0" algn="l">
              <a:lnSpc>
                <a:spcPct val="150000"/>
              </a:lnSpc>
              <a:spcBef>
                <a:spcPts val="0"/>
              </a:spcBef>
              <a:spcAft>
                <a:spcPts val="0"/>
              </a:spcAft>
              <a:buNone/>
            </a:pPr>
            <a:r>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DL-based advances in bio-signals enable the processing of signals</a:t>
            </a:r>
            <a:endParaRPr sz="1700"/>
          </a:p>
          <a:p>
            <a:pPr indent="-336550" lvl="1" marL="914400" rtl="0" algn="l">
              <a:lnSpc>
                <a:spcPct val="150000"/>
              </a:lnSpc>
              <a:spcBef>
                <a:spcPts val="0"/>
              </a:spcBef>
              <a:spcAft>
                <a:spcPts val="0"/>
              </a:spcAft>
              <a:buClr>
                <a:schemeClr val="dk1"/>
              </a:buClr>
              <a:buSzPts val="1700"/>
              <a:buChar char="–"/>
            </a:pPr>
            <a:r>
              <a:rPr lang="en-US" sz="1700"/>
              <a:t>signal segmentation, wave detection, and noise removal</a:t>
            </a:r>
            <a:endParaRPr sz="1700"/>
          </a:p>
          <a:p>
            <a:pPr indent="0" lvl="0" marL="457200" rtl="0" algn="l">
              <a:lnSpc>
                <a:spcPct val="150000"/>
              </a:lnSpc>
              <a:spcBef>
                <a:spcPts val="0"/>
              </a:spcBef>
              <a:spcAft>
                <a:spcPts val="0"/>
              </a:spcAft>
              <a:buNone/>
            </a:pPr>
            <a:r>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enable creation of high-quality feature representations to be used in clinical applications</a:t>
            </a:r>
            <a:endParaRPr sz="1700"/>
          </a:p>
          <a:p>
            <a:pPr indent="-336550" lvl="1" marL="914400" rtl="0" algn="l">
              <a:lnSpc>
                <a:spcPct val="150000"/>
              </a:lnSpc>
              <a:spcBef>
                <a:spcPts val="0"/>
              </a:spcBef>
              <a:spcAft>
                <a:spcPts val="0"/>
              </a:spcAft>
              <a:buClr>
                <a:schemeClr val="dk1"/>
              </a:buClr>
              <a:buSzPts val="1700"/>
              <a:buChar char="–"/>
            </a:pPr>
            <a:r>
              <a:rPr lang="en-US" sz="1700"/>
              <a:t>signal de-noising, disease diagnosis, emotion recognition, genetic mutation detection</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These studies have all shown the pre-training techniques to succeed in specific scenarios</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Performance isn’t always improved by pretraining but still practical as it reduces training time and speeds up convergence process</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No large-scale dataset supports pre-training a generalized and high-quality representation of features. Therefore, for bio-signals, a specific pre-training framework is required to explore to get further improvements in the performance</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Some experiments showed that self-supervised learning can alleviate the class imbalance problem</a:t>
            </a:r>
            <a:endParaRPr sz="1700"/>
          </a:p>
          <a:p>
            <a:pPr indent="0" lvl="0" marL="457200" rtl="0" algn="l">
              <a:lnSpc>
                <a:spcPct val="150000"/>
              </a:lnSpc>
              <a:spcBef>
                <a:spcPts val="0"/>
              </a:spcBef>
              <a:spcAft>
                <a:spcPts val="0"/>
              </a:spcAft>
              <a:buNone/>
            </a:pPr>
            <a:r>
              <a:t/>
            </a:r>
            <a:endParaRPr sz="1700"/>
          </a:p>
        </p:txBody>
      </p:sp>
      <p:sp>
        <p:nvSpPr>
          <p:cNvPr id="219" name="Google Shape;219;g2a2d0537821_0_68: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a2d0537821_1_42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AI-aided prediction is critical in clinical practice, automatically analysing patients′ conditions and providing suggestions to doctors for saving more lives. The primary purpose of prediction in EHRs is to predict the progression of the disease, such as mortality, the next visit, etc</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In comparison with pre-training in other areas, there are fewer exploration opportunities for EHR data</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Med-BERT to predict heart failure among patients with diabetes and the onset of pancreatic cancer</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The development of a privacy-related pre-training framework seems to be a promising topic in EHR studies</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Med-BERT to predict heart failure among patients with diabetes and the onset of pancreatic cancer</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However, if the pre-trained model consists of abundant auxiliary tasks and has a complex relationship to the target task, using the pre-trained model becomes inefficient and subnormal</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Information Extraction</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As EHR data contains valuable information which can assist doctors in diagnosing and making the treatment scheme.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Recent studies have introduced pre-training in processing EHR data with improved results</a:t>
            </a:r>
            <a:endParaRPr sz="1700"/>
          </a:p>
        </p:txBody>
      </p:sp>
      <p:sp>
        <p:nvSpPr>
          <p:cNvPr id="226" name="Google Shape;226;g2a2d0537821_1_421: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a2d0537821_1_433: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t>Some recent studies utilised GNN as pre-training to improve performance and interpretability. </a:t>
            </a:r>
            <a:endParaRPr/>
          </a:p>
        </p:txBody>
      </p:sp>
      <p:sp>
        <p:nvSpPr>
          <p:cNvPr id="233" name="Google Shape;233;g2a2d0537821_1_433: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a2d0537821_1_43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Clr>
                <a:schemeClr val="dk1"/>
              </a:buClr>
              <a:buSzPts val="1600"/>
              <a:buFont typeface="Noto Sans Symbols"/>
              <a:buChar char="▪"/>
            </a:pPr>
            <a:r>
              <a:rPr lang="en-US" sz="1600"/>
              <a:t>It is a part of nature, since the information that people are exposed to is always multimodal.</a:t>
            </a:r>
            <a:endParaRPr sz="1600"/>
          </a:p>
          <a:p>
            <a:pPr indent="-330200" lvl="0" marL="457200" rtl="0" algn="l">
              <a:lnSpc>
                <a:spcPct val="150000"/>
              </a:lnSpc>
              <a:spcBef>
                <a:spcPts val="0"/>
              </a:spcBef>
              <a:spcAft>
                <a:spcPts val="0"/>
              </a:spcAft>
              <a:buClr>
                <a:schemeClr val="dk1"/>
              </a:buClr>
              <a:buSzPts val="1600"/>
              <a:buFont typeface="Noto Sans Symbols"/>
              <a:buChar char="▪"/>
            </a:pPr>
            <a:r>
              <a:rPr lang="en-US" sz="1600"/>
              <a:t>People see the colour, hear the sound, feel the texture and smell the odour. Humans leverage different senses to better understand the information they receive. A significant reason to learn from multi-modal data is the assumption that the complementary nature of the different modalities can effectively improve performance. This assumption also applies to the medical domain.</a:t>
            </a:r>
            <a:endParaRPr sz="1600"/>
          </a:p>
          <a:p>
            <a:pPr indent="-330200" lvl="0" marL="457200" rtl="0" algn="l">
              <a:lnSpc>
                <a:spcPct val="150000"/>
              </a:lnSpc>
              <a:spcBef>
                <a:spcPts val="0"/>
              </a:spcBef>
              <a:spcAft>
                <a:spcPts val="0"/>
              </a:spcAft>
              <a:buClr>
                <a:schemeClr val="dk1"/>
              </a:buClr>
              <a:buSzPts val="1600"/>
              <a:buFont typeface="Arial"/>
              <a:buChar char="▪"/>
            </a:pPr>
            <a:r>
              <a:rPr lang="en-US" sz="1600"/>
              <a:t> The most common modalities in uni-modal pre-training are vision and language.</a:t>
            </a:r>
            <a:endParaRPr sz="1600"/>
          </a:p>
          <a:p>
            <a:pPr indent="-336550" lvl="0" marL="457200" rtl="0" algn="l">
              <a:lnSpc>
                <a:spcPct val="150000"/>
              </a:lnSpc>
              <a:spcBef>
                <a:spcPts val="0"/>
              </a:spcBef>
              <a:spcAft>
                <a:spcPts val="0"/>
              </a:spcAft>
              <a:buClr>
                <a:schemeClr val="dk1"/>
              </a:buClr>
              <a:buSzPts val="1700"/>
              <a:buFont typeface="Noto Sans Symbols"/>
              <a:buChar char="▪"/>
            </a:pPr>
            <a:r>
              <a:rPr lang="en-US" sz="1700"/>
              <a:t>Multi-modal pre-training tasks in the medical domain</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Almost all the multi-modal pre-training in the medical domain is based on V+L modalities. Therefore, most downstream tasks focus on medical images and clinical reports, such as radiology image interpretation and medical visual question answering (VQA).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Introducing AI technology to generate diagnosis reports is crucial for radiology examinations, where a model is used to describe a medical image. Recent research has mainly focused on disease diagnosis and the generation of preliminary diagnosis reports.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Most challenging application of pre training so far</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Many researchers have tried to introduce pre-training to process the multimodality data. However, most of the current research only focuses on generating clinical reports and tries to use the model to interpret the radiological examination, and the main reason is that there are many large datasets for this task. In contrast, the lack of task-related datasets limits the progress of research on multi-modality pretraining. Furthermore, there are currently few works on applying pre-training for bio-signal data to make survival predictions. Since bio-signal alone may not provide sufficient information for survival prediction, we see the potential of combining multi-modality data for this critical task and have included a discussion on this interesting future research direction.</a:t>
            </a:r>
            <a:endParaRPr sz="1700"/>
          </a:p>
          <a:p>
            <a:pPr indent="-336550" lvl="0" marL="457200" rtl="0" algn="l">
              <a:lnSpc>
                <a:spcPct val="150000"/>
              </a:lnSpc>
              <a:spcBef>
                <a:spcPts val="0"/>
              </a:spcBef>
              <a:spcAft>
                <a:spcPts val="0"/>
              </a:spcAft>
              <a:buClr>
                <a:schemeClr val="dk1"/>
              </a:buClr>
              <a:buSzPts val="1700"/>
              <a:buFont typeface="Noto Sans Symbols"/>
              <a:buChar char="▪"/>
            </a:pPr>
            <a:r>
              <a:t/>
            </a:r>
            <a:endParaRPr sz="1700"/>
          </a:p>
        </p:txBody>
      </p:sp>
      <p:sp>
        <p:nvSpPr>
          <p:cNvPr id="239" name="Google Shape;239;g2a2d0537821_1_439: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2d0537821_1_45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t>Future research directions could be explored to maximise pre-training benefits in the medical domain</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Although hospitals and other institutions can produce much healthcare data daily, those data cannot be available due to the increasingly strict data privacy clauses.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 Many datasets have been published for research, however, the quantity of the data is still short for pre-training a general-purpose model, especially for bio-signal, EHR and multimodality related tasks. Therefore, it is a future direction to pretrain a general-purpose model on limited data.</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Privacy concerns about healthcare data require urgent attention due to the strict data privacy clauses.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Specifically, the question of whether personal healthcare information can be recovered via malicious attacks from the pre-trained feature representation has yet to be thoroughly investigated.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This problem would influence whether or not pre-training techniques could be widely applied in real-world applications.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Many privacy-related tasks in ML and DL have become hot topics, such as federated learning and differential privacy learning. </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It is expected that pre-training techniques combined with machine learning research relating to privacy will be a promising field for future research in the upcoming years. Many recent works have started to research this medical data privacy field, and this topic would be well worth studying.</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If a deep learning model has been trained on a class-imbalanced dataset, the model will bias toward the majority category. </a:t>
            </a:r>
            <a:endParaRPr sz="1700"/>
          </a:p>
        </p:txBody>
      </p:sp>
      <p:sp>
        <p:nvSpPr>
          <p:cNvPr id="246" name="Google Shape;246;g2a2d0537821_1_451: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a2d0537821_1_2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a2d0537821_1_20: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a2d0537821_0_5: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2" marL="1371600" rtl="0" algn="l">
              <a:lnSpc>
                <a:spcPct val="150000"/>
              </a:lnSpc>
              <a:spcBef>
                <a:spcPts val="0"/>
              </a:spcBef>
              <a:spcAft>
                <a:spcPts val="0"/>
              </a:spcAft>
              <a:buClr>
                <a:schemeClr val="dk1"/>
              </a:buClr>
              <a:buSzPts val="1700"/>
              <a:buChar char="•"/>
            </a:pPr>
            <a:r>
              <a:rPr lang="en-US" sz="1700"/>
              <a:t>Searched keywords related to pre-training in the medical domain</a:t>
            </a:r>
            <a:endParaRPr/>
          </a:p>
        </p:txBody>
      </p:sp>
      <p:sp>
        <p:nvSpPr>
          <p:cNvPr id="253" name="Google Shape;253;g2a2d0537821_0_5: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2d0537821_1_475: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2a2d0537821_1_475: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2d0537821_1_64: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2" marL="1371600" rtl="0" algn="l">
              <a:lnSpc>
                <a:spcPct val="150000"/>
              </a:lnSpc>
              <a:spcBef>
                <a:spcPts val="0"/>
              </a:spcBef>
              <a:spcAft>
                <a:spcPts val="0"/>
              </a:spcAft>
              <a:buClr>
                <a:schemeClr val="dk1"/>
              </a:buClr>
              <a:buSzPts val="1700"/>
              <a:buChar char="•"/>
            </a:pPr>
            <a:r>
              <a:rPr lang="en-US" sz="1700"/>
              <a:t>Pre-training is a process of learning universal feature representations and then using the pre-trained model in the downstream tasks</a:t>
            </a:r>
            <a:endParaRPr sz="1700"/>
          </a:p>
          <a:p>
            <a:pPr indent="-336550" lvl="2" marL="1371600" rtl="0" algn="l">
              <a:lnSpc>
                <a:spcPct val="150000"/>
              </a:lnSpc>
              <a:spcBef>
                <a:spcPts val="0"/>
              </a:spcBef>
              <a:spcAft>
                <a:spcPts val="0"/>
              </a:spcAft>
              <a:buClr>
                <a:schemeClr val="dk1"/>
              </a:buClr>
              <a:buSzPts val="1700"/>
              <a:buChar char="•"/>
            </a:pPr>
            <a:r>
              <a:rPr lang="en-US" sz="1700"/>
              <a:t>i.e. limited data due to a rare disease</a:t>
            </a:r>
            <a:endParaRPr/>
          </a:p>
        </p:txBody>
      </p:sp>
      <p:sp>
        <p:nvSpPr>
          <p:cNvPr id="131" name="Google Shape;131;g2a2d0537821_1_64: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a2d0537821_1_7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t>Self-supervised pre-training leverages abundant non-labelled data, getting a good initialization before the downstream tasks</a:t>
            </a:r>
            <a:endParaRPr/>
          </a:p>
        </p:txBody>
      </p:sp>
      <p:sp>
        <p:nvSpPr>
          <p:cNvPr id="139" name="Google Shape;139;g2a2d0537821_1_70: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2d0537821_1_82: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t>Transfer Learning</a:t>
            </a:r>
            <a:endParaRPr sz="1700"/>
          </a:p>
          <a:p>
            <a:pPr indent="-336550" lvl="1" marL="914400" rtl="0" algn="l">
              <a:lnSpc>
                <a:spcPct val="150000"/>
              </a:lnSpc>
              <a:spcBef>
                <a:spcPts val="0"/>
              </a:spcBef>
              <a:spcAft>
                <a:spcPts val="0"/>
              </a:spcAft>
              <a:buClr>
                <a:schemeClr val="dk1"/>
              </a:buClr>
              <a:buSzPts val="1700"/>
              <a:buChar char="–"/>
            </a:pPr>
            <a:r>
              <a:rPr lang="en-US" sz="1700"/>
              <a:t>Learns the related knowledge in the target domain by transferring information from the same or related domain</a:t>
            </a:r>
            <a:endParaRPr sz="1700"/>
          </a:p>
          <a:p>
            <a:pPr indent="-336550" lvl="1" marL="914400" rtl="0" algn="l">
              <a:lnSpc>
                <a:spcPct val="150000"/>
              </a:lnSpc>
              <a:spcBef>
                <a:spcPts val="0"/>
              </a:spcBef>
              <a:spcAft>
                <a:spcPts val="0"/>
              </a:spcAft>
              <a:buClr>
                <a:schemeClr val="dk1"/>
              </a:buClr>
              <a:buSzPts val="1700"/>
              <a:buChar char="–"/>
            </a:pPr>
            <a:r>
              <a:rPr lang="en-US" sz="1700"/>
              <a:t>Involves two steps - pretraining and fine tuning</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Self-Supervised learning</a:t>
            </a:r>
            <a:endParaRPr sz="1700"/>
          </a:p>
          <a:p>
            <a:pPr indent="-336550" lvl="1" marL="914400" rtl="0" algn="l">
              <a:lnSpc>
                <a:spcPct val="150000"/>
              </a:lnSpc>
              <a:spcBef>
                <a:spcPts val="0"/>
              </a:spcBef>
              <a:spcAft>
                <a:spcPts val="0"/>
              </a:spcAft>
              <a:buClr>
                <a:schemeClr val="dk1"/>
              </a:buClr>
              <a:buSzPts val="1700"/>
              <a:buChar char="–"/>
            </a:pPr>
            <a:r>
              <a:rPr lang="en-US" sz="1700"/>
              <a:t>A pre training approach that involves extracting abundant knowledge from unlabelled data</a:t>
            </a:r>
            <a:endParaRPr sz="1700"/>
          </a:p>
          <a:p>
            <a:pPr indent="-336550" lvl="1" marL="914400" rtl="0" algn="l">
              <a:lnSpc>
                <a:spcPct val="150000"/>
              </a:lnSpc>
              <a:spcBef>
                <a:spcPts val="0"/>
              </a:spcBef>
              <a:spcAft>
                <a:spcPts val="0"/>
              </a:spcAft>
              <a:buClr>
                <a:schemeClr val="dk1"/>
              </a:buClr>
              <a:buSzPts val="1700"/>
              <a:buChar char="–"/>
            </a:pPr>
            <a:r>
              <a:rPr lang="en-US" sz="1700"/>
              <a:t>Enables the production of the supervision information by itself instead of manual annotations</a:t>
            </a:r>
            <a:endParaRPr sz="1700"/>
          </a:p>
          <a:p>
            <a:pPr indent="-336550" lvl="1" marL="914400" rtl="0" algn="l">
              <a:lnSpc>
                <a:spcPct val="150000"/>
              </a:lnSpc>
              <a:spcBef>
                <a:spcPts val="0"/>
              </a:spcBef>
              <a:spcAft>
                <a:spcPts val="0"/>
              </a:spcAft>
              <a:buClr>
                <a:schemeClr val="dk1"/>
              </a:buClr>
              <a:buSzPts val="1700"/>
              <a:buChar char="–"/>
            </a:pPr>
            <a:r>
              <a:rPr lang="en-US" sz="1700"/>
              <a:t>the loss function is minimized in the space where the representations live: the feature space</a:t>
            </a:r>
            <a:endParaRPr sz="1700"/>
          </a:p>
          <a:p>
            <a:pPr indent="0" lvl="0" marL="0" rtl="0" algn="l">
              <a:lnSpc>
                <a:spcPct val="150000"/>
              </a:lnSpc>
              <a:spcBef>
                <a:spcPts val="0"/>
              </a:spcBef>
              <a:spcAft>
                <a:spcPts val="0"/>
              </a:spcAft>
              <a:buNone/>
            </a:pPr>
            <a:r>
              <a:t/>
            </a:r>
            <a:endParaRPr sz="1700"/>
          </a:p>
        </p:txBody>
      </p:sp>
      <p:sp>
        <p:nvSpPr>
          <p:cNvPr id="146" name="Google Shape;146;g2a2d0537821_1_82: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2d0537821_0_2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200"/>
              </a:spcBef>
              <a:spcAft>
                <a:spcPts val="0"/>
              </a:spcAft>
              <a:buClr>
                <a:srgbClr val="2F4858"/>
              </a:buClr>
              <a:buSzPts val="1900"/>
              <a:buFont typeface="Arial"/>
              <a:buChar char="▪"/>
            </a:pPr>
            <a:r>
              <a:rPr lang="en-US" sz="1900">
                <a:highlight>
                  <a:schemeClr val="lt1"/>
                </a:highlight>
              </a:rPr>
              <a:t>if no baseline, compare with </a:t>
            </a:r>
            <a:r>
              <a:rPr lang="en-US" sz="1900">
                <a:highlight>
                  <a:schemeClr val="lt1"/>
                </a:highlight>
              </a:rPr>
              <a:t>the architecture without self-supervised pre-training</a:t>
            </a:r>
            <a:endParaRPr/>
          </a:p>
        </p:txBody>
      </p:sp>
      <p:sp>
        <p:nvSpPr>
          <p:cNvPr id="153" name="Google Shape;153;g2a2d0537821_0_29: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a2d0537821_0_35: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23850" lvl="0" marL="457200" rtl="0" algn="l">
              <a:lnSpc>
                <a:spcPct val="150000"/>
              </a:lnSpc>
              <a:spcBef>
                <a:spcPts val="0"/>
              </a:spcBef>
              <a:spcAft>
                <a:spcPts val="0"/>
              </a:spcAft>
              <a:buClr>
                <a:schemeClr val="dk1"/>
              </a:buClr>
              <a:buSzPts val="1500"/>
              <a:buFont typeface="Noto Sans Symbols"/>
              <a:buChar char="▪"/>
            </a:pPr>
            <a:r>
              <a:rPr lang="en-US" sz="1500">
                <a:highlight>
                  <a:schemeClr val="lt1"/>
                </a:highlight>
              </a:rPr>
              <a:t>Since we do not have labels, it is very common to distinguish data by comparison</a:t>
            </a:r>
            <a:endParaRPr sz="1500">
              <a:highlight>
                <a:schemeClr val="lt1"/>
              </a:highlight>
            </a:endParaRPr>
          </a:p>
          <a:p>
            <a:pPr indent="-342900" lvl="0" marL="457200" rtl="0" algn="l">
              <a:lnSpc>
                <a:spcPct val="150000"/>
              </a:lnSpc>
              <a:spcBef>
                <a:spcPts val="0"/>
              </a:spcBef>
              <a:spcAft>
                <a:spcPts val="0"/>
              </a:spcAft>
              <a:buClr>
                <a:schemeClr val="dk1"/>
              </a:buClr>
              <a:buSzPts val="1800"/>
              <a:buFont typeface="Noto Sans Symbols"/>
              <a:buChar char="▪"/>
            </a:pPr>
            <a:r>
              <a:rPr lang="en-US" sz="1800">
                <a:highlight>
                  <a:schemeClr val="lt1"/>
                </a:highlight>
              </a:rPr>
              <a:t>To make a positive pair, we apply 2 different stochastic transformations in the same image</a:t>
            </a:r>
            <a:endParaRPr sz="1800">
              <a:highlight>
                <a:schemeClr val="lt1"/>
              </a:highlight>
            </a:endParaRPr>
          </a:p>
          <a:p>
            <a:pPr indent="-342900" lvl="0" marL="457200" rtl="0" algn="l">
              <a:lnSpc>
                <a:spcPct val="150000"/>
              </a:lnSpc>
              <a:spcBef>
                <a:spcPts val="0"/>
              </a:spcBef>
              <a:spcAft>
                <a:spcPts val="0"/>
              </a:spcAft>
              <a:buClr>
                <a:schemeClr val="dk1"/>
              </a:buClr>
              <a:buSzPts val="1800"/>
              <a:buFont typeface="Noto Sans Symbols"/>
              <a:buChar char="▪"/>
            </a:pPr>
            <a:r>
              <a:rPr lang="en-US" sz="1800">
                <a:highlight>
                  <a:schemeClr val="lt1"/>
                </a:highlight>
              </a:rPr>
              <a:t>To make a negative pair, we apply 2 different stochastic transformations in a different image</a:t>
            </a:r>
            <a:endParaRPr sz="1500">
              <a:highlight>
                <a:schemeClr val="lt1"/>
              </a:highlight>
            </a:endParaRPr>
          </a:p>
          <a:p>
            <a:pPr indent="-323850" lvl="0" marL="457200" rtl="0" algn="l">
              <a:lnSpc>
                <a:spcPct val="150000"/>
              </a:lnSpc>
              <a:spcBef>
                <a:spcPts val="0"/>
              </a:spcBef>
              <a:spcAft>
                <a:spcPts val="0"/>
              </a:spcAft>
              <a:buClr>
                <a:schemeClr val="dk1"/>
              </a:buClr>
              <a:buSzPts val="1500"/>
              <a:buFont typeface="Noto Sans Symbols"/>
              <a:buChar char="▪"/>
            </a:pPr>
            <a:r>
              <a:rPr lang="en-US" sz="1500">
                <a:highlight>
                  <a:schemeClr val="lt1"/>
                </a:highlight>
              </a:rPr>
              <a:t>Augmentations should make sense in terms of the downstream task</a:t>
            </a:r>
            <a:endParaRPr sz="1500">
              <a:highlight>
                <a:schemeClr val="lt1"/>
              </a:highlight>
            </a:endParaRPr>
          </a:p>
          <a:p>
            <a:pPr indent="-323850" lvl="0" marL="457200" rtl="0" algn="l">
              <a:lnSpc>
                <a:spcPct val="150000"/>
              </a:lnSpc>
              <a:spcBef>
                <a:spcPts val="0"/>
              </a:spcBef>
              <a:spcAft>
                <a:spcPts val="0"/>
              </a:spcAft>
              <a:buClr>
                <a:schemeClr val="dk1"/>
              </a:buClr>
              <a:buSzPts val="1500"/>
              <a:buFont typeface="Noto Sans Symbols"/>
              <a:buChar char="▪"/>
            </a:pPr>
            <a:r>
              <a:rPr lang="en-US" sz="1500">
                <a:highlight>
                  <a:schemeClr val="lt1"/>
                </a:highlight>
              </a:rPr>
              <a:t>Augmentation must maintain the image semantics (meaning)</a:t>
            </a:r>
            <a:endParaRPr sz="1500">
              <a:highlight>
                <a:schemeClr val="lt1"/>
              </a:highlight>
            </a:endParaRPr>
          </a:p>
          <a:p>
            <a:pPr indent="-323850" lvl="0" marL="457200" rtl="0" algn="l">
              <a:lnSpc>
                <a:spcPct val="150000"/>
              </a:lnSpc>
              <a:spcBef>
                <a:spcPts val="0"/>
              </a:spcBef>
              <a:spcAft>
                <a:spcPts val="0"/>
              </a:spcAft>
              <a:buClr>
                <a:schemeClr val="dk1"/>
              </a:buClr>
              <a:buSzPts val="1500"/>
              <a:buFont typeface="Noto Sans Symbols"/>
              <a:buChar char="▪"/>
            </a:pPr>
            <a:r>
              <a:rPr lang="en-US" sz="1500">
                <a:highlight>
                  <a:schemeClr val="lt1"/>
                </a:highlight>
              </a:rPr>
              <a:t>Augmentation must give the model a hard time</a:t>
            </a:r>
            <a:endParaRPr sz="1500">
              <a:highlight>
                <a:schemeClr val="lt1"/>
              </a:highlight>
            </a:endParaRPr>
          </a:p>
          <a:p>
            <a:pPr indent="-323850" lvl="0" marL="457200" rtl="0" algn="l">
              <a:lnSpc>
                <a:spcPct val="115000"/>
              </a:lnSpc>
              <a:spcBef>
                <a:spcPts val="0"/>
              </a:spcBef>
              <a:spcAft>
                <a:spcPts val="0"/>
              </a:spcAft>
              <a:buClr>
                <a:srgbClr val="2F4858"/>
              </a:buClr>
              <a:buSzPts val="1500"/>
              <a:buFont typeface="Arial"/>
              <a:buChar char="▪"/>
            </a:pPr>
            <a:r>
              <a:rPr lang="en-US" sz="1500">
                <a:highlight>
                  <a:schemeClr val="lt1"/>
                </a:highlight>
              </a:rPr>
              <a:t>Finally, augmentations are dependent on the dataset’s diversity and size.</a:t>
            </a:r>
            <a:endParaRPr sz="1500">
              <a:highlight>
                <a:schemeClr val="lt1"/>
              </a:highlight>
            </a:endParaRPr>
          </a:p>
          <a:p>
            <a:pPr indent="-323850" lvl="0" marL="457200" rtl="0" algn="l">
              <a:lnSpc>
                <a:spcPct val="150000"/>
              </a:lnSpc>
              <a:spcBef>
                <a:spcPts val="0"/>
              </a:spcBef>
              <a:spcAft>
                <a:spcPts val="0"/>
              </a:spcAft>
              <a:buClr>
                <a:schemeClr val="dk1"/>
              </a:buClr>
              <a:buSzPts val="1500"/>
              <a:buFont typeface="Noto Sans Symbols"/>
              <a:buChar char="▪"/>
            </a:pPr>
            <a:r>
              <a:rPr lang="en-US" sz="1500">
                <a:highlight>
                  <a:schemeClr val="lt1"/>
                </a:highlight>
              </a:rPr>
              <a:t>A heavily used standardization layer before feeding the output to the loss functions is the softmax with temperature</a:t>
            </a:r>
            <a:endParaRPr sz="1500">
              <a:highlight>
                <a:schemeClr val="lt1"/>
              </a:highlight>
            </a:endParaRPr>
          </a:p>
          <a:p>
            <a:pPr indent="-323850" lvl="0" marL="457200" rtl="0" algn="l">
              <a:lnSpc>
                <a:spcPct val="150000"/>
              </a:lnSpc>
              <a:spcBef>
                <a:spcPts val="0"/>
              </a:spcBef>
              <a:spcAft>
                <a:spcPts val="0"/>
              </a:spcAft>
              <a:buClr>
                <a:schemeClr val="dk1"/>
              </a:buClr>
              <a:buSzPts val="1500"/>
              <a:buFont typeface="Noto Sans Symbols"/>
              <a:buChar char="▪"/>
            </a:pPr>
            <a:r>
              <a:rPr lang="en-US" sz="1500">
                <a:highlight>
                  <a:schemeClr val="lt1"/>
                </a:highlight>
              </a:rPr>
              <a:t>We teach the model what a fake image (negative sample) is compared to a real one (positive sample)</a:t>
            </a:r>
            <a:endParaRPr sz="1500">
              <a:highlight>
                <a:schemeClr val="lt1"/>
              </a:highlight>
            </a:endParaRPr>
          </a:p>
          <a:p>
            <a:pPr indent="-323850" lvl="0" marL="457200" rtl="0" algn="l">
              <a:lnSpc>
                <a:spcPct val="150000"/>
              </a:lnSpc>
              <a:spcBef>
                <a:spcPts val="0"/>
              </a:spcBef>
              <a:spcAft>
                <a:spcPts val="0"/>
              </a:spcAft>
              <a:buClr>
                <a:schemeClr val="dk1"/>
              </a:buClr>
              <a:buSzPts val="1500"/>
              <a:buFont typeface="Noto Sans Symbols"/>
              <a:buChar char="▪"/>
            </a:pPr>
            <a:r>
              <a:rPr lang="en-US" sz="1500">
                <a:highlight>
                  <a:schemeClr val="lt1"/>
                </a:highlight>
              </a:rPr>
              <a:t>Regularizations - L2 weight regularization (weight decay), LARS optimizer, learning rate warmup, learning rate decay, as well as batch normalization.</a:t>
            </a:r>
            <a:endParaRPr sz="1500">
              <a:highlight>
                <a:schemeClr val="lt1"/>
              </a:highlight>
            </a:endParaRPr>
          </a:p>
          <a:p>
            <a:pPr indent="-349250" lvl="0" marL="457200" rtl="0" algn="l">
              <a:lnSpc>
                <a:spcPct val="150000"/>
              </a:lnSpc>
              <a:spcBef>
                <a:spcPts val="0"/>
              </a:spcBef>
              <a:spcAft>
                <a:spcPts val="0"/>
              </a:spcAft>
              <a:buClr>
                <a:schemeClr val="dk1"/>
              </a:buClr>
              <a:buSzPts val="1900"/>
              <a:buFont typeface="Noto Sans Symbols"/>
              <a:buChar char="▪"/>
            </a:pPr>
            <a:r>
              <a:rPr lang="en-US" sz="1900">
                <a:highlight>
                  <a:schemeClr val="lt1"/>
                </a:highlight>
              </a:rPr>
              <a:t>In the simplest case we have 2 views of an image</a:t>
            </a:r>
            <a:endParaRPr sz="1900">
              <a:highlight>
                <a:schemeClr val="lt1"/>
              </a:highlight>
            </a:endParaRPr>
          </a:p>
          <a:p>
            <a:pPr indent="-349250" lvl="0" marL="457200" rtl="0" algn="l">
              <a:lnSpc>
                <a:spcPct val="150000"/>
              </a:lnSpc>
              <a:spcBef>
                <a:spcPts val="0"/>
              </a:spcBef>
              <a:spcAft>
                <a:spcPts val="0"/>
              </a:spcAft>
              <a:buClr>
                <a:schemeClr val="dk1"/>
              </a:buClr>
              <a:buSzPts val="1900"/>
              <a:buFont typeface="Noto Sans Symbols"/>
              <a:buChar char="▪"/>
            </a:pPr>
            <a:r>
              <a:rPr lang="en-US" sz="1900">
                <a:highlight>
                  <a:schemeClr val="lt1"/>
                </a:highlight>
              </a:rPr>
              <a:t>Loss functions: the core idea behind SSL</a:t>
            </a:r>
            <a:endParaRPr sz="1500">
              <a:highlight>
                <a:schemeClr val="lt1"/>
              </a:highlight>
            </a:endParaRPr>
          </a:p>
        </p:txBody>
      </p:sp>
      <p:sp>
        <p:nvSpPr>
          <p:cNvPr id="160" name="Google Shape;160;g2a2d0537821_0_35: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a2d0537821_1_110: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Clr>
                <a:schemeClr val="dk1"/>
              </a:buClr>
              <a:buSzPts val="1800"/>
              <a:buFont typeface="Noto Sans Symbols"/>
              <a:buChar char="▪"/>
            </a:pPr>
            <a:r>
              <a:rPr lang="en-US" sz="1800"/>
              <a:t>There are two necessities to build such a reasonable dictionary:</a:t>
            </a:r>
            <a:endParaRPr sz="1800"/>
          </a:p>
          <a:p>
            <a:pPr indent="-342900" lvl="1" marL="914400" rtl="0" algn="l">
              <a:lnSpc>
                <a:spcPct val="150000"/>
              </a:lnSpc>
              <a:spcBef>
                <a:spcPts val="0"/>
              </a:spcBef>
              <a:spcAft>
                <a:spcPts val="0"/>
              </a:spcAft>
              <a:buClr>
                <a:schemeClr val="dk1"/>
              </a:buClr>
              <a:buSzPts val="1800"/>
              <a:buChar char="–"/>
            </a:pPr>
            <a:r>
              <a:rPr lang="en-US" sz="1800"/>
              <a:t>The dictionary should be large enough</a:t>
            </a:r>
            <a:endParaRPr sz="1800"/>
          </a:p>
          <a:p>
            <a:pPr indent="-336550" lvl="1" marL="914400" rtl="0" algn="l">
              <a:lnSpc>
                <a:spcPct val="150000"/>
              </a:lnSpc>
              <a:spcBef>
                <a:spcPts val="0"/>
              </a:spcBef>
              <a:spcAft>
                <a:spcPts val="0"/>
              </a:spcAft>
              <a:buClr>
                <a:schemeClr val="dk1"/>
              </a:buClr>
              <a:buSzPts val="1700"/>
              <a:buChar char="–"/>
            </a:pPr>
            <a:r>
              <a:rPr lang="en-US" sz="1800"/>
              <a:t>The representation should be consistent </a:t>
            </a:r>
            <a:endParaRPr sz="1800"/>
          </a:p>
          <a:p>
            <a:pPr indent="-336550" lvl="0" marL="457200" rtl="0" algn="l">
              <a:lnSpc>
                <a:spcPct val="150000"/>
              </a:lnSpc>
              <a:spcBef>
                <a:spcPts val="0"/>
              </a:spcBef>
              <a:spcAft>
                <a:spcPts val="0"/>
              </a:spcAft>
              <a:buClr>
                <a:schemeClr val="dk1"/>
              </a:buClr>
              <a:buSzPts val="1700"/>
              <a:buFont typeface="Noto Sans Symbols"/>
              <a:buChar char="▪"/>
            </a:pPr>
            <a:r>
              <a:rPr lang="en-US" sz="1700"/>
              <a:t>MoCo mechanism achieves the first necessity through a dynamic memory bank, where the oldest mini-batch will be progressively replaced by a new one. At the same time, a momentum update method is introduced to address the key representations′ consistency</a:t>
            </a:r>
            <a:endParaRPr sz="1700"/>
          </a:p>
          <a:p>
            <a:pPr indent="-336550" lvl="0" marL="457200" rtl="0" algn="l">
              <a:lnSpc>
                <a:spcPct val="150000"/>
              </a:lnSpc>
              <a:spcBef>
                <a:spcPts val="0"/>
              </a:spcBef>
              <a:spcAft>
                <a:spcPts val="0"/>
              </a:spcAft>
              <a:buClr>
                <a:schemeClr val="dk1"/>
              </a:buClr>
              <a:buSzPts val="1700"/>
              <a:buFont typeface="Noto Sans Symbols"/>
              <a:buChar char="▪"/>
            </a:pPr>
            <a:r>
              <a:rPr lang="en-US" sz="1700"/>
              <a:t>The representation should be consistent (the key requires to be encoded using a similar or identical encoder to be meaningful of the similarity metric between query and key in the dictionary). </a:t>
            </a:r>
            <a:endParaRPr sz="1700"/>
          </a:p>
        </p:txBody>
      </p:sp>
      <p:sp>
        <p:nvSpPr>
          <p:cNvPr id="167" name="Google Shape;167;g2a2d0537821_1_110: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a2d0537821_1_122: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Clr>
                <a:schemeClr val="dk1"/>
              </a:buClr>
              <a:buSzPts val="1700"/>
              <a:buFont typeface="Noto Sans Symbols"/>
              <a:buChar char="▪"/>
            </a:pPr>
            <a:r>
              <a:rPr lang="en-US" sz="1700">
                <a:highlight>
                  <a:schemeClr val="lt1"/>
                </a:highlight>
              </a:rPr>
              <a:t>SwAV introduces online clust</a:t>
            </a:r>
            <a:endParaRPr sz="800"/>
          </a:p>
          <a:p>
            <a:pPr indent="-336550" lvl="0" marL="457200" rtl="0" algn="l">
              <a:lnSpc>
                <a:spcPct val="150000"/>
              </a:lnSpc>
              <a:spcBef>
                <a:spcPts val="0"/>
              </a:spcBef>
              <a:spcAft>
                <a:spcPts val="0"/>
              </a:spcAft>
              <a:buClr>
                <a:schemeClr val="dk1"/>
              </a:buClr>
              <a:buSzPts val="1700"/>
              <a:buFont typeface="Noto Sans Symbols"/>
              <a:buChar char="▪"/>
            </a:pPr>
            <a:r>
              <a:rPr lang="en-US" sz="1800">
                <a:highlight>
                  <a:schemeClr val="lt1"/>
                </a:highlight>
              </a:rPr>
              <a:t>Proposes a multi-crop augmentation strategy aiming to increase the number of image views while not burdening with extra memory and computation cos</a:t>
            </a:r>
            <a:r>
              <a:rPr lang="en-US" sz="1700">
                <a:highlight>
                  <a:schemeClr val="lt1"/>
                </a:highlight>
              </a:rPr>
              <a:t>t ering, which maps the features (Z = z1, z2, z3,..., zB ) to a set of vectors ( Q = q1, q2, q3,..., qB ) by the prototype ( C = c1, c2, c3,..., cB ). Then, the newly defined loss is to minimize the similarity with a setup of swapped prediction</a:t>
            </a:r>
            <a:endParaRPr sz="1700">
              <a:highlight>
                <a:schemeClr val="lt1"/>
              </a:highlight>
            </a:endParaRPr>
          </a:p>
          <a:p>
            <a:pPr indent="0" lvl="0" marL="0" rtl="0" algn="l">
              <a:spcBef>
                <a:spcPts val="0"/>
              </a:spcBef>
              <a:spcAft>
                <a:spcPts val="0"/>
              </a:spcAft>
              <a:buNone/>
            </a:pPr>
            <a:r>
              <a:t/>
            </a:r>
            <a:endParaRPr>
              <a:highlight>
                <a:schemeClr val="lt1"/>
              </a:highlight>
            </a:endParaRPr>
          </a:p>
        </p:txBody>
      </p:sp>
      <p:sp>
        <p:nvSpPr>
          <p:cNvPr id="175" name="Google Shape;175;g2a2d0537821_1_122:notes"/>
          <p:cNvSpPr/>
          <p:nvPr>
            <p:ph idx="2" type="sldImg"/>
          </p:nvPr>
        </p:nvSpPr>
        <p:spPr>
          <a:xfrm>
            <a:off x="1104913"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pic>
        <p:nvPicPr>
          <p:cNvPr descr="Panoramic From Rood2-TDD" id="19" name="Google Shape;19;p2"/>
          <p:cNvPicPr preferRelativeResize="0"/>
          <p:nvPr/>
        </p:nvPicPr>
        <p:blipFill rotWithShape="1">
          <a:blip r:embed="rId2">
            <a:alphaModFix/>
          </a:blip>
          <a:srcRect b="0" l="0" r="0" t="0"/>
          <a:stretch/>
        </p:blipFill>
        <p:spPr>
          <a:xfrm>
            <a:off x="0" y="4038600"/>
            <a:ext cx="9144000" cy="2743200"/>
          </a:xfrm>
          <a:prstGeom prst="rect">
            <a:avLst/>
          </a:prstGeom>
          <a:noFill/>
          <a:ln>
            <a:noFill/>
          </a:ln>
        </p:spPr>
      </p:pic>
      <p:pic>
        <p:nvPicPr>
          <p:cNvPr descr="blue strip copy" id="20" name="Google Shape;20;p2"/>
          <p:cNvPicPr preferRelativeResize="0"/>
          <p:nvPr/>
        </p:nvPicPr>
        <p:blipFill rotWithShape="1">
          <a:blip r:embed="rId3">
            <a:alphaModFix/>
          </a:blip>
          <a:srcRect b="0" l="0" r="0" t="0"/>
          <a:stretch/>
        </p:blipFill>
        <p:spPr>
          <a:xfrm>
            <a:off x="0" y="0"/>
            <a:ext cx="9140825" cy="377825"/>
          </a:xfrm>
          <a:prstGeom prst="rect">
            <a:avLst/>
          </a:prstGeom>
          <a:noFill/>
          <a:ln>
            <a:noFill/>
          </a:ln>
        </p:spPr>
      </p:pic>
      <p:pic>
        <p:nvPicPr>
          <p:cNvPr descr="blue strip copy" id="21" name="Google Shape;21;p2"/>
          <p:cNvPicPr preferRelativeResize="0"/>
          <p:nvPr/>
        </p:nvPicPr>
        <p:blipFill rotWithShape="1">
          <a:blip r:embed="rId4">
            <a:alphaModFix/>
          </a:blip>
          <a:srcRect b="0" l="-35" r="0" t="20168"/>
          <a:stretch/>
        </p:blipFill>
        <p:spPr>
          <a:xfrm>
            <a:off x="0" y="6556375"/>
            <a:ext cx="9144000" cy="301625"/>
          </a:xfrm>
          <a:prstGeom prst="rect">
            <a:avLst/>
          </a:prstGeom>
          <a:noFill/>
          <a:ln>
            <a:noFill/>
          </a:ln>
        </p:spPr>
      </p:pic>
      <p:pic>
        <p:nvPicPr>
          <p:cNvPr descr="Nevada_Master_stack_slogan_4c large" id="22" name="Google Shape;22;p2"/>
          <p:cNvPicPr preferRelativeResize="0"/>
          <p:nvPr/>
        </p:nvPicPr>
        <p:blipFill rotWithShape="1">
          <a:blip r:embed="rId5">
            <a:alphaModFix/>
          </a:blip>
          <a:srcRect b="0" l="0" r="0" t="0"/>
          <a:stretch/>
        </p:blipFill>
        <p:spPr>
          <a:xfrm>
            <a:off x="3463925" y="501650"/>
            <a:ext cx="2209800" cy="1631950"/>
          </a:xfrm>
          <a:prstGeom prst="rect">
            <a:avLst/>
          </a:prstGeom>
          <a:noFill/>
          <a:ln>
            <a:noFill/>
          </a:ln>
        </p:spPr>
      </p:pic>
      <p:sp>
        <p:nvSpPr>
          <p:cNvPr id="23" name="Google Shape;23;p2"/>
          <p:cNvSpPr txBox="1"/>
          <p:nvPr>
            <p:ph type="ctrTitle"/>
          </p:nvPr>
        </p:nvSpPr>
        <p:spPr>
          <a:xfrm>
            <a:off x="152400" y="2362200"/>
            <a:ext cx="8763000" cy="914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4" name="Google Shape;24;p2"/>
          <p:cNvSpPr txBox="1"/>
          <p:nvPr>
            <p:ph idx="1" type="subTitle"/>
          </p:nvPr>
        </p:nvSpPr>
        <p:spPr>
          <a:xfrm>
            <a:off x="152400" y="3352800"/>
            <a:ext cx="8991600" cy="533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480"/>
              </a:spcBef>
              <a:spcAft>
                <a:spcPts val="0"/>
              </a:spcAft>
              <a:buClr>
                <a:schemeClr val="dk1"/>
              </a:buClr>
              <a:buSzPts val="2400"/>
              <a:buFont typeface="Noto Sans Symbols"/>
              <a:buNone/>
              <a:defRPr sz="24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2"/>
          <p:cNvSpPr txBox="1"/>
          <p:nvPr>
            <p:ph idx="10" type="dt"/>
          </p:nvPr>
        </p:nvSpPr>
        <p:spPr>
          <a:xfrm>
            <a:off x="457200" y="6556375"/>
            <a:ext cx="2133600" cy="26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3124200" y="6556375"/>
            <a:ext cx="2895600" cy="266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6553200" y="6556375"/>
            <a:ext cx="2133600" cy="266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1" name="Google Shape;81;p11"/>
          <p:cNvSpPr txBox="1"/>
          <p:nvPr>
            <p:ph idx="1" type="body"/>
          </p:nvPr>
        </p:nvSpPr>
        <p:spPr>
          <a:xfrm rot="5400000">
            <a:off x="2057400" y="-304800"/>
            <a:ext cx="5029200" cy="853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4724400" y="2362200"/>
            <a:ext cx="6096000" cy="2133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7" name="Google Shape;87;p12"/>
          <p:cNvSpPr txBox="1"/>
          <p:nvPr>
            <p:ph idx="1" type="body"/>
          </p:nvPr>
        </p:nvSpPr>
        <p:spPr>
          <a:xfrm rot="5400000">
            <a:off x="381000" y="304800"/>
            <a:ext cx="60960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2"/>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91" name="Shape 91"/>
        <p:cNvGrpSpPr/>
        <p:nvPr/>
      </p:nvGrpSpPr>
      <p:grpSpPr>
        <a:xfrm>
          <a:off x="0" y="0"/>
          <a:ext cx="0" cy="0"/>
          <a:chOff x="0" y="0"/>
          <a:chExt cx="0" cy="0"/>
        </a:xfrm>
      </p:grpSpPr>
      <p:sp>
        <p:nvSpPr>
          <p:cNvPr id="92" name="Google Shape;92;p13"/>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3" name="Google Shape;93;p13"/>
          <p:cNvSpPr txBox="1"/>
          <p:nvPr>
            <p:ph idx="1" type="body"/>
          </p:nvPr>
        </p:nvSpPr>
        <p:spPr>
          <a:xfrm>
            <a:off x="315913" y="10668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3"/>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3"/>
          <p:cNvSpPr txBox="1"/>
          <p:nvPr>
            <p:ph idx="3" type="body"/>
          </p:nvPr>
        </p:nvSpPr>
        <p:spPr>
          <a:xfrm>
            <a:off x="315913" y="37719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3"/>
          <p:cNvSpPr txBox="1"/>
          <p:nvPr>
            <p:ph idx="4"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100" name="Shape 100"/>
        <p:cNvGrpSpPr/>
        <p:nvPr/>
      </p:nvGrpSpPr>
      <p:grpSpPr>
        <a:xfrm>
          <a:off x="0" y="0"/>
          <a:ext cx="0" cy="0"/>
          <a:chOff x="0" y="0"/>
          <a:chExt cx="0" cy="0"/>
        </a:xfrm>
      </p:grpSpPr>
      <p:sp>
        <p:nvSpPr>
          <p:cNvPr id="101" name="Google Shape;101;p14"/>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2" name="Google Shape;102;p14"/>
          <p:cNvSpPr txBox="1"/>
          <p:nvPr>
            <p:ph idx="1" type="body"/>
          </p:nvPr>
        </p:nvSpPr>
        <p:spPr>
          <a:xfrm>
            <a:off x="315913" y="10668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4"/>
          <p:cNvSpPr txBox="1"/>
          <p:nvPr>
            <p:ph idx="2" type="body"/>
          </p:nvPr>
        </p:nvSpPr>
        <p:spPr>
          <a:xfrm>
            <a:off x="315913" y="37719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4"/>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4"/>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4"/>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7" name="Shape 107"/>
        <p:cNvGrpSpPr/>
        <p:nvPr/>
      </p:nvGrpSpPr>
      <p:grpSpPr>
        <a:xfrm>
          <a:off x="0" y="0"/>
          <a:ext cx="0" cy="0"/>
          <a:chOff x="0" y="0"/>
          <a:chExt cx="0" cy="0"/>
        </a:xfrm>
      </p:grpSpPr>
      <p:sp>
        <p:nvSpPr>
          <p:cNvPr id="108" name="Google Shape;108;p15"/>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9" name="Google Shape;109;p15"/>
          <p:cNvSpPr txBox="1"/>
          <p:nvPr>
            <p:ph idx="1" type="body"/>
          </p:nvPr>
        </p:nvSpPr>
        <p:spPr>
          <a:xfrm>
            <a:off x="315913" y="1066800"/>
            <a:ext cx="4178300" cy="525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5"/>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5"/>
          <p:cNvSpPr txBox="1"/>
          <p:nvPr>
            <p:ph idx="3"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5"/>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5"/>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0" name="Google Shape;30;p3"/>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6" name="Google Shape;36;p4"/>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400"/>
              </a:spcBef>
              <a:spcAft>
                <a:spcPts val="0"/>
              </a:spcAft>
              <a:buClr>
                <a:schemeClr val="dk1"/>
              </a:buClr>
              <a:buSzPts val="2000"/>
              <a:buFont typeface="Arial"/>
              <a:buNone/>
              <a:defRPr sz="2000"/>
            </a:lvl2pPr>
            <a:lvl3pPr indent="-228600" lvl="2" marL="1371600" algn="l">
              <a:lnSpc>
                <a:spcPct val="100000"/>
              </a:lnSpc>
              <a:spcBef>
                <a:spcPts val="360"/>
              </a:spcBef>
              <a:spcAft>
                <a:spcPts val="0"/>
              </a:spcAft>
              <a:buClr>
                <a:schemeClr val="dk1"/>
              </a:buClr>
              <a:buSzPts val="1800"/>
              <a:buFont typeface="Arial"/>
              <a:buNone/>
              <a:defRPr sz="1800"/>
            </a:lvl3pPr>
            <a:lvl4pPr indent="-228600" lvl="3" marL="1828800" algn="l">
              <a:lnSpc>
                <a:spcPct val="100000"/>
              </a:lnSpc>
              <a:spcBef>
                <a:spcPts val="320"/>
              </a:spcBef>
              <a:spcAft>
                <a:spcPts val="0"/>
              </a:spcAft>
              <a:buClr>
                <a:schemeClr val="dk1"/>
              </a:buClr>
              <a:buSzPts val="1600"/>
              <a:buFont typeface="Arial"/>
              <a:buNone/>
              <a:defRPr sz="1600"/>
            </a:lvl4pPr>
            <a:lvl5pPr indent="-228600" lvl="4" marL="2286000" algn="l">
              <a:lnSpc>
                <a:spcPct val="100000"/>
              </a:lnSpc>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7" name="Google Shape;37;p4"/>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2" name="Google Shape;42;p5"/>
          <p:cNvSpPr txBox="1"/>
          <p:nvPr>
            <p:ph idx="1" type="body"/>
          </p:nvPr>
        </p:nvSpPr>
        <p:spPr>
          <a:xfrm>
            <a:off x="3048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2" type="body"/>
          </p:nvPr>
        </p:nvSpPr>
        <p:spPr>
          <a:xfrm>
            <a:off x="46482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9" name="Google Shape;49;p6"/>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
          <p:cNvSpPr txBox="1"/>
          <p:nvPr>
            <p:ph idx="2" type="body"/>
          </p:nvPr>
        </p:nvSpPr>
        <p:spPr>
          <a:xfrm>
            <a:off x="630238" y="2505075"/>
            <a:ext cx="3868737"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
          <p:cNvSpPr txBox="1"/>
          <p:nvPr>
            <p:ph idx="4" type="body"/>
          </p:nvPr>
        </p:nvSpPr>
        <p:spPr>
          <a:xfrm>
            <a:off x="4629150" y="2505075"/>
            <a:ext cx="3887788"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8" name="Google Shape;58;p7"/>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7" name="Google Shape;67;p9"/>
          <p:cNvSpPr txBox="1"/>
          <p:nvPr>
            <p:ph idx="1" type="body"/>
          </p:nvPr>
        </p:nvSpPr>
        <p:spPr>
          <a:xfrm>
            <a:off x="3887788" y="987425"/>
            <a:ext cx="4629150" cy="548957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9"/>
          <p:cNvSpPr txBox="1"/>
          <p:nvPr>
            <p:ph idx="2"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4" name="Google Shape;74;p10"/>
          <p:cNvSpPr/>
          <p:nvPr>
            <p:ph idx="2" type="pic"/>
          </p:nvPr>
        </p:nvSpPr>
        <p:spPr>
          <a:xfrm>
            <a:off x="3887788" y="987425"/>
            <a:ext cx="4629150" cy="5489575"/>
          </a:xfrm>
          <a:prstGeom prst="rect">
            <a:avLst/>
          </a:prstGeom>
          <a:noFill/>
          <a:ln>
            <a:noFill/>
          </a:ln>
        </p:spPr>
      </p:sp>
      <p:sp>
        <p:nvSpPr>
          <p:cNvPr id="75" name="Google Shape;75;p10"/>
          <p:cNvSpPr txBox="1"/>
          <p:nvPr>
            <p:ph idx="1"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0"/>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1.jp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18" Type="http://schemas.openxmlformats.org/officeDocument/2006/relationships/theme" Target="../theme/theme1.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1pPr>
            <a:lvl2pPr lvl="1"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2pPr>
            <a:lvl3pPr lvl="2"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3pPr>
            <a:lvl4pPr lvl="3"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4pPr>
            <a:lvl5pPr lvl="4"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5pPr>
            <a:lvl6pPr lvl="5"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6pPr>
            <a:lvl7pPr lvl="6"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7pPr>
            <a:lvl8pPr lvl="7"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8pPr>
            <a:lvl9pPr lvl="8"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500"/>
              </a:spcBef>
              <a:spcAft>
                <a:spcPts val="0"/>
              </a:spcAft>
              <a:buClr>
                <a:schemeClr val="dk1"/>
              </a:buClr>
              <a:buSzPts val="2500"/>
              <a:buFont typeface="Noto Sans Symbols"/>
              <a:buChar char="▪"/>
              <a:defRPr b="1" i="0" sz="25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lue strip copy" id="12" name="Google Shape;12;p1"/>
          <p:cNvPicPr preferRelativeResize="0"/>
          <p:nvPr/>
        </p:nvPicPr>
        <p:blipFill rotWithShape="1">
          <a:blip r:embed="rId1">
            <a:alphaModFix/>
          </a:blip>
          <a:srcRect b="0" l="0" r="0" t="0"/>
          <a:stretch/>
        </p:blipFill>
        <p:spPr>
          <a:xfrm>
            <a:off x="0" y="0"/>
            <a:ext cx="9140825" cy="377825"/>
          </a:xfrm>
          <a:prstGeom prst="rect">
            <a:avLst/>
          </a:prstGeom>
          <a:noFill/>
          <a:ln>
            <a:noFill/>
          </a:ln>
        </p:spPr>
      </p:pic>
      <p:pic>
        <p:nvPicPr>
          <p:cNvPr descr="blue strip copy" id="13" name="Google Shape;13;p1"/>
          <p:cNvPicPr preferRelativeResize="0"/>
          <p:nvPr/>
        </p:nvPicPr>
        <p:blipFill rotWithShape="1">
          <a:blip r:embed="rId2">
            <a:alphaModFix/>
          </a:blip>
          <a:srcRect b="0" l="0" r="0" t="0"/>
          <a:stretch/>
        </p:blipFill>
        <p:spPr>
          <a:xfrm>
            <a:off x="3175" y="6480175"/>
            <a:ext cx="9140825" cy="377825"/>
          </a:xfrm>
          <a:prstGeom prst="rect">
            <a:avLst/>
          </a:prstGeom>
          <a:noFill/>
          <a:ln>
            <a:noFill/>
          </a:ln>
        </p:spPr>
      </p:pic>
      <p:pic>
        <p:nvPicPr>
          <p:cNvPr descr="Nevada_N" id="14" name="Google Shape;14;p1"/>
          <p:cNvPicPr preferRelativeResize="0"/>
          <p:nvPr/>
        </p:nvPicPr>
        <p:blipFill rotWithShape="1">
          <a:blip r:embed="rId3">
            <a:alphaModFix/>
          </a:blip>
          <a:srcRect b="0" l="0" r="0" t="0"/>
          <a:stretch/>
        </p:blipFill>
        <p:spPr>
          <a:xfrm>
            <a:off x="152400" y="98425"/>
            <a:ext cx="1120775" cy="1120775"/>
          </a:xfrm>
          <a:prstGeom prst="rect">
            <a:avLst/>
          </a:prstGeom>
          <a:noFill/>
          <a:ln>
            <a:noFill/>
          </a:ln>
        </p:spPr>
      </p:pic>
      <p:sp>
        <p:nvSpPr>
          <p:cNvPr id="15" name="Google Shape;15;p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transition spd="med">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ctrTitle"/>
          </p:nvPr>
        </p:nvSpPr>
        <p:spPr>
          <a:xfrm>
            <a:off x="1218900" y="1981042"/>
            <a:ext cx="67062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1100"/>
              <a:buNone/>
            </a:pPr>
            <a:r>
              <a:rPr lang="en-US" sz="2400">
                <a:solidFill>
                  <a:schemeClr val="dk1"/>
                </a:solidFill>
              </a:rPr>
              <a:t>Pre-training in Medical Data: A Survey</a:t>
            </a:r>
            <a:endParaRPr sz="2400">
              <a:solidFill>
                <a:schemeClr val="dk1"/>
              </a:solidFill>
            </a:endParaRPr>
          </a:p>
        </p:txBody>
      </p:sp>
      <p:sp>
        <p:nvSpPr>
          <p:cNvPr id="120" name="Google Shape;120;p16"/>
          <p:cNvSpPr txBox="1"/>
          <p:nvPr>
            <p:ph idx="1" type="subTitle"/>
          </p:nvPr>
        </p:nvSpPr>
        <p:spPr>
          <a:xfrm>
            <a:off x="1347800" y="3291950"/>
            <a:ext cx="6478200" cy="533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Noto Sans Symbols"/>
              <a:buNone/>
            </a:pPr>
            <a:r>
              <a:rPr lang="en-US" sz="1800"/>
              <a:t>Augustine Ofoegbu, Dan Eassa</a:t>
            </a:r>
            <a:endParaRPr sz="2200"/>
          </a:p>
        </p:txBody>
      </p:sp>
      <p:sp>
        <p:nvSpPr>
          <p:cNvPr id="121" name="Google Shape;121;p16"/>
          <p:cNvSpPr txBox="1"/>
          <p:nvPr>
            <p:ph idx="1" type="subTitle"/>
          </p:nvPr>
        </p:nvSpPr>
        <p:spPr>
          <a:xfrm>
            <a:off x="79850" y="2769300"/>
            <a:ext cx="9014100" cy="3387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0" lang="en-US" sz="1000"/>
              <a:t>Qiu, Y., Lin, F., Chen, W. et al. Pre-training in Medical Data: A Survey. Mach. Intell. Res. 20, 147–179 (2023). https://doi.org/10.1007/s11633-022-1382-8</a:t>
            </a:r>
            <a:endParaRPr b="0"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idx="1" type="body"/>
          </p:nvPr>
        </p:nvSpPr>
        <p:spPr>
          <a:xfrm>
            <a:off x="59900" y="1237825"/>
            <a:ext cx="8994300" cy="2741100"/>
          </a:xfrm>
          <a:prstGeom prst="rect">
            <a:avLst/>
          </a:prstGeom>
          <a:noFill/>
          <a:ln>
            <a:noFill/>
          </a:ln>
        </p:spPr>
        <p:txBody>
          <a:bodyPr anchorCtr="0" anchor="t" bIns="45700" lIns="91425" spcFirstLastPara="1" rIns="91425" wrap="square" tIns="45700">
            <a:noAutofit/>
          </a:bodyPr>
          <a:lstStyle/>
          <a:p>
            <a:pPr indent="457200" lvl="0" marL="457200" rtl="0" algn="l">
              <a:lnSpc>
                <a:spcPct val="150000"/>
              </a:lnSpc>
              <a:spcBef>
                <a:spcPts val="0"/>
              </a:spcBef>
              <a:spcAft>
                <a:spcPts val="0"/>
              </a:spcAft>
              <a:buNone/>
            </a:pPr>
            <a:r>
              <a:t/>
            </a:r>
            <a:endParaRPr b="0" sz="1800">
              <a:highlight>
                <a:schemeClr val="lt1"/>
              </a:highlight>
            </a:endParaRPr>
          </a:p>
          <a:p>
            <a:pPr indent="-342900" lvl="0" marL="457200" rtl="0" algn="l">
              <a:lnSpc>
                <a:spcPct val="150000"/>
              </a:lnSpc>
              <a:spcBef>
                <a:spcPts val="0"/>
              </a:spcBef>
              <a:spcAft>
                <a:spcPts val="0"/>
              </a:spcAft>
              <a:buSzPts val="1800"/>
              <a:buChar char="▪"/>
            </a:pPr>
            <a:r>
              <a:rPr b="0" lang="en-US" sz="1800">
                <a:highlight>
                  <a:schemeClr val="lt1"/>
                </a:highlight>
              </a:rPr>
              <a:t>Learns representation on an unlabelled dataset by maximizing agreement between random conducting augmentation methods for the same data sample via a contrastive loss</a:t>
            </a:r>
            <a:endParaRPr b="0" sz="1800">
              <a:highlight>
                <a:schemeClr val="lt1"/>
              </a:highlight>
            </a:endParaRPr>
          </a:p>
          <a:p>
            <a:pPr indent="0" lvl="0" marL="457200" rtl="0" algn="l">
              <a:lnSpc>
                <a:spcPct val="150000"/>
              </a:lnSpc>
              <a:spcBef>
                <a:spcPts val="0"/>
              </a:spcBef>
              <a:spcAft>
                <a:spcPts val="0"/>
              </a:spcAft>
              <a:buNone/>
            </a:pPr>
            <a:r>
              <a:t/>
            </a:r>
            <a:endParaRPr b="0" sz="900">
              <a:highlight>
                <a:schemeClr val="lt1"/>
              </a:highlight>
            </a:endParaRPr>
          </a:p>
          <a:p>
            <a:pPr indent="-342900" lvl="0" marL="457200" rtl="0" algn="l">
              <a:lnSpc>
                <a:spcPct val="150000"/>
              </a:lnSpc>
              <a:spcBef>
                <a:spcPts val="0"/>
              </a:spcBef>
              <a:spcAft>
                <a:spcPts val="0"/>
              </a:spcAft>
              <a:buSzPts val="1800"/>
              <a:buChar char="▪"/>
            </a:pPr>
            <a:r>
              <a:rPr b="0" lang="en-US" sz="1800">
                <a:highlight>
                  <a:schemeClr val="lt1"/>
                </a:highlight>
              </a:rPr>
              <a:t>Data is augmented with randomly selected methods producing two views. These two views are are a positive pair, while all other samples are negative</a:t>
            </a:r>
            <a:endParaRPr b="0" sz="1800">
              <a:highlight>
                <a:schemeClr val="lt1"/>
              </a:highlight>
            </a:endParaRPr>
          </a:p>
          <a:p>
            <a:pPr indent="0" lvl="0" marL="457200" rtl="0" algn="l">
              <a:lnSpc>
                <a:spcPct val="150000"/>
              </a:lnSpc>
              <a:spcBef>
                <a:spcPts val="0"/>
              </a:spcBef>
              <a:spcAft>
                <a:spcPts val="0"/>
              </a:spcAft>
              <a:buNone/>
            </a:pPr>
            <a:r>
              <a:t/>
            </a:r>
            <a:endParaRPr b="0" sz="900">
              <a:highlight>
                <a:schemeClr val="lt1"/>
              </a:highlight>
            </a:endParaRPr>
          </a:p>
          <a:p>
            <a:pPr indent="0" lvl="0" marL="457200" rtl="0" algn="l">
              <a:lnSpc>
                <a:spcPct val="150000"/>
              </a:lnSpc>
              <a:spcBef>
                <a:spcPts val="0"/>
              </a:spcBef>
              <a:spcAft>
                <a:spcPts val="0"/>
              </a:spcAft>
              <a:buNone/>
            </a:pPr>
            <a:r>
              <a:t/>
            </a:r>
            <a:endParaRPr b="0" sz="1800">
              <a:highlight>
                <a:schemeClr val="lt1"/>
              </a:highlight>
            </a:endParaRPr>
          </a:p>
        </p:txBody>
      </p:sp>
      <p:sp>
        <p:nvSpPr>
          <p:cNvPr id="186" name="Google Shape;186;p25"/>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lang="en-US">
                <a:solidFill>
                  <a:schemeClr val="dk1"/>
                </a:solidFill>
              </a:rPr>
              <a:t>Simple framework for contrastive learning of visual representations (SimCLR)</a:t>
            </a:r>
            <a:endParaRPr sz="3000"/>
          </a:p>
        </p:txBody>
      </p:sp>
      <p:sp>
        <p:nvSpPr>
          <p:cNvPr id="187" name="Google Shape;187;p25"/>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88" name="Google Shape;188;p25"/>
          <p:cNvPicPr preferRelativeResize="0"/>
          <p:nvPr/>
        </p:nvPicPr>
        <p:blipFill rotWithShape="1">
          <a:blip r:embed="rId3">
            <a:alphaModFix/>
          </a:blip>
          <a:srcRect b="0" l="0" r="0" t="53529"/>
          <a:stretch/>
        </p:blipFill>
        <p:spPr>
          <a:xfrm>
            <a:off x="152400" y="4056469"/>
            <a:ext cx="8839201" cy="218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idx="1" type="body"/>
          </p:nvPr>
        </p:nvSpPr>
        <p:spPr>
          <a:xfrm>
            <a:off x="59900" y="1237825"/>
            <a:ext cx="8994300" cy="52509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0" lang="en-US" sz="1800">
                <a:highlight>
                  <a:schemeClr val="lt1"/>
                </a:highlight>
              </a:rPr>
              <a:t>Transformer is an attention mechanism that uses the structure of the encoder and decoder to calculate the relationship between input information</a:t>
            </a:r>
            <a:endParaRPr b="0" sz="1800">
              <a:highlight>
                <a:schemeClr val="lt1"/>
              </a:highlight>
            </a:endParaRPr>
          </a:p>
          <a:p>
            <a:pPr indent="0" lvl="0" marL="457200" rtl="0" algn="l">
              <a:lnSpc>
                <a:spcPct val="150000"/>
              </a:lnSpc>
              <a:spcBef>
                <a:spcPts val="0"/>
              </a:spcBef>
              <a:spcAft>
                <a:spcPts val="0"/>
              </a:spcAft>
              <a:buNone/>
            </a:pPr>
            <a:r>
              <a:t/>
            </a:r>
            <a:endParaRPr b="0" sz="800">
              <a:highlight>
                <a:schemeClr val="lt1"/>
              </a:highlight>
            </a:endParaRPr>
          </a:p>
          <a:p>
            <a:pPr indent="-342900" lvl="0" marL="457200" rtl="0" algn="l">
              <a:lnSpc>
                <a:spcPct val="150000"/>
              </a:lnSpc>
              <a:spcBef>
                <a:spcPts val="0"/>
              </a:spcBef>
              <a:spcAft>
                <a:spcPts val="0"/>
              </a:spcAft>
              <a:buSzPts val="1800"/>
              <a:buChar char="▪"/>
            </a:pPr>
            <a:r>
              <a:rPr b="0" lang="en-US" sz="1800">
                <a:highlight>
                  <a:schemeClr val="lt1"/>
                </a:highlight>
              </a:rPr>
              <a:t>After the input is passed through the encoder, the contribution of an input element to the total input can be calculated</a:t>
            </a:r>
            <a:endParaRPr b="0" sz="1800">
              <a:highlight>
                <a:schemeClr val="lt1"/>
              </a:highlight>
            </a:endParaRPr>
          </a:p>
          <a:p>
            <a:pPr indent="0" lvl="0" marL="457200" rtl="0" algn="l">
              <a:lnSpc>
                <a:spcPct val="150000"/>
              </a:lnSpc>
              <a:spcBef>
                <a:spcPts val="0"/>
              </a:spcBef>
              <a:spcAft>
                <a:spcPts val="0"/>
              </a:spcAft>
              <a:buNone/>
            </a:pPr>
            <a:r>
              <a:t/>
            </a:r>
            <a:endParaRPr b="0" sz="800">
              <a:highlight>
                <a:schemeClr val="lt1"/>
              </a:highlight>
            </a:endParaRPr>
          </a:p>
          <a:p>
            <a:pPr indent="-342900" lvl="0" marL="457200" rtl="0" algn="l">
              <a:lnSpc>
                <a:spcPct val="150000"/>
              </a:lnSpc>
              <a:spcBef>
                <a:spcPts val="0"/>
              </a:spcBef>
              <a:spcAft>
                <a:spcPts val="0"/>
              </a:spcAft>
              <a:buSzPts val="1800"/>
              <a:buChar char="▪"/>
            </a:pPr>
            <a:r>
              <a:rPr b="0" lang="en-US" sz="1800">
                <a:highlight>
                  <a:schemeClr val="lt1"/>
                </a:highlight>
              </a:rPr>
              <a:t>In natural language processing (NLP), this attention score is used as the weight of other words for that word to compute a weighted representation of a given word</a:t>
            </a:r>
            <a:endParaRPr b="0" sz="1800">
              <a:highlight>
                <a:schemeClr val="lt1"/>
              </a:highlight>
            </a:endParaRPr>
          </a:p>
          <a:p>
            <a:pPr indent="0" lvl="0" marL="457200" rtl="0" algn="l">
              <a:lnSpc>
                <a:spcPct val="150000"/>
              </a:lnSpc>
              <a:spcBef>
                <a:spcPts val="0"/>
              </a:spcBef>
              <a:spcAft>
                <a:spcPts val="0"/>
              </a:spcAft>
              <a:buNone/>
            </a:pPr>
            <a:r>
              <a:t/>
            </a:r>
            <a:endParaRPr b="0" sz="800">
              <a:highlight>
                <a:schemeClr val="lt1"/>
              </a:highlight>
            </a:endParaRPr>
          </a:p>
          <a:p>
            <a:pPr indent="-342900" lvl="0" marL="457200" rtl="0" algn="l">
              <a:lnSpc>
                <a:spcPct val="150000"/>
              </a:lnSpc>
              <a:spcBef>
                <a:spcPts val="0"/>
              </a:spcBef>
              <a:spcAft>
                <a:spcPts val="0"/>
              </a:spcAft>
              <a:buSzPts val="1800"/>
              <a:buChar char="▪"/>
            </a:pPr>
            <a:r>
              <a:rPr b="0" lang="en-US" sz="1800">
                <a:highlight>
                  <a:schemeClr val="lt1"/>
                </a:highlight>
              </a:rPr>
              <a:t>The influence representation of a given word can be obtained by feeding a weighted average of all word representations into a fully connected network</a:t>
            </a:r>
            <a:endParaRPr b="0" sz="1800">
              <a:highlight>
                <a:schemeClr val="lt1"/>
              </a:highlight>
            </a:endParaRPr>
          </a:p>
          <a:p>
            <a:pPr indent="0" lvl="0" marL="457200" rtl="0" algn="l">
              <a:lnSpc>
                <a:spcPct val="150000"/>
              </a:lnSpc>
              <a:spcBef>
                <a:spcPts val="0"/>
              </a:spcBef>
              <a:spcAft>
                <a:spcPts val="0"/>
              </a:spcAft>
              <a:buNone/>
            </a:pPr>
            <a:r>
              <a:t/>
            </a:r>
            <a:endParaRPr b="0" sz="800">
              <a:highlight>
                <a:schemeClr val="lt1"/>
              </a:highlight>
            </a:endParaRPr>
          </a:p>
          <a:p>
            <a:pPr indent="-342900" lvl="0" marL="457200" rtl="0" algn="l">
              <a:lnSpc>
                <a:spcPct val="150000"/>
              </a:lnSpc>
              <a:spcBef>
                <a:spcPts val="0"/>
              </a:spcBef>
              <a:spcAft>
                <a:spcPts val="0"/>
              </a:spcAft>
              <a:buSzPts val="1800"/>
              <a:buChar char="▪"/>
            </a:pPr>
            <a:r>
              <a:rPr b="0" lang="en-US" sz="1800">
                <a:highlight>
                  <a:schemeClr val="lt1"/>
                </a:highlight>
              </a:rPr>
              <a:t>When passing through the decoder, only a one-word representation can be decoded in one direction at a time, and each decoding step will consider the previous decoding results</a:t>
            </a:r>
            <a:endParaRPr b="0" sz="1800">
              <a:highlight>
                <a:schemeClr val="lt1"/>
              </a:highlight>
            </a:endParaRPr>
          </a:p>
        </p:txBody>
      </p:sp>
      <p:sp>
        <p:nvSpPr>
          <p:cNvPr id="194" name="Google Shape;194;p26"/>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Bidirectional Encoder Representations from Transformers (BERT)</a:t>
            </a:r>
            <a:endParaRPr/>
          </a:p>
        </p:txBody>
      </p:sp>
      <p:sp>
        <p:nvSpPr>
          <p:cNvPr id="195" name="Google Shape;195;p26"/>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idx="1" type="body"/>
          </p:nvPr>
        </p:nvSpPr>
        <p:spPr>
          <a:xfrm>
            <a:off x="212300" y="1771225"/>
            <a:ext cx="3765900" cy="32097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SzPts val="1700"/>
              <a:buChar char="▪"/>
            </a:pPr>
            <a:r>
              <a:rPr b="0" lang="en-US" sz="1700">
                <a:highlight>
                  <a:schemeClr val="lt1"/>
                </a:highlight>
              </a:rPr>
              <a:t>After pre-training, BERT can obtain robust parameters for downstream tasks. </a:t>
            </a:r>
            <a:endParaRPr b="0" sz="1700">
              <a:highlight>
                <a:schemeClr val="lt1"/>
              </a:highlight>
            </a:endParaRPr>
          </a:p>
          <a:p>
            <a:pPr indent="0" lvl="0" marL="457200" rtl="0" algn="l">
              <a:lnSpc>
                <a:spcPct val="150000"/>
              </a:lnSpc>
              <a:spcBef>
                <a:spcPts val="0"/>
              </a:spcBef>
              <a:spcAft>
                <a:spcPts val="0"/>
              </a:spcAft>
              <a:buNone/>
            </a:pPr>
            <a:r>
              <a:t/>
            </a:r>
            <a:endParaRPr b="0" sz="1700">
              <a:highlight>
                <a:schemeClr val="lt1"/>
              </a:highlight>
            </a:endParaRPr>
          </a:p>
          <a:p>
            <a:pPr indent="-336550" lvl="0" marL="457200" rtl="0" algn="l">
              <a:lnSpc>
                <a:spcPct val="150000"/>
              </a:lnSpc>
              <a:spcBef>
                <a:spcPts val="0"/>
              </a:spcBef>
              <a:spcAft>
                <a:spcPts val="0"/>
              </a:spcAft>
              <a:buSzPts val="1700"/>
              <a:buChar char="▪"/>
            </a:pPr>
            <a:r>
              <a:rPr b="0" lang="en-US" sz="1700">
                <a:highlight>
                  <a:schemeClr val="lt1"/>
                </a:highlight>
              </a:rPr>
              <a:t>By modifying inputs and outputs with data from downstream tasks, BERT can be fine-tuned for any NLP task</a:t>
            </a:r>
            <a:endParaRPr b="0" sz="1700">
              <a:highlight>
                <a:schemeClr val="lt1"/>
              </a:highlight>
            </a:endParaRPr>
          </a:p>
        </p:txBody>
      </p:sp>
      <p:sp>
        <p:nvSpPr>
          <p:cNvPr id="201" name="Google Shape;201;p27"/>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BERT</a:t>
            </a:r>
            <a:endParaRPr/>
          </a:p>
        </p:txBody>
      </p:sp>
      <p:sp>
        <p:nvSpPr>
          <p:cNvPr id="202" name="Google Shape;202;p27"/>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03" name="Google Shape;203;p27"/>
          <p:cNvPicPr preferRelativeResize="0"/>
          <p:nvPr/>
        </p:nvPicPr>
        <p:blipFill rotWithShape="1">
          <a:blip r:embed="rId3">
            <a:alphaModFix/>
          </a:blip>
          <a:srcRect b="6015" l="0" r="68182" t="0"/>
          <a:stretch/>
        </p:blipFill>
        <p:spPr>
          <a:xfrm>
            <a:off x="5166650" y="1192075"/>
            <a:ext cx="2812401" cy="480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idx="1" type="body"/>
          </p:nvPr>
        </p:nvSpPr>
        <p:spPr>
          <a:xfrm>
            <a:off x="59900" y="1618825"/>
            <a:ext cx="8994300" cy="47514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SzPts val="1700"/>
              <a:buChar char="▪"/>
            </a:pPr>
            <a:r>
              <a:rPr b="0" lang="en-US" sz="1700"/>
              <a:t>Three main areas of interest</a:t>
            </a:r>
            <a:endParaRPr b="0" sz="1700"/>
          </a:p>
          <a:p>
            <a:pPr indent="-336550" lvl="1" marL="914400" rtl="0" algn="l">
              <a:lnSpc>
                <a:spcPct val="150000"/>
              </a:lnSpc>
              <a:spcBef>
                <a:spcPts val="0"/>
              </a:spcBef>
              <a:spcAft>
                <a:spcPts val="0"/>
              </a:spcAft>
              <a:buSzPts val="1700"/>
              <a:buChar char="–"/>
            </a:pPr>
            <a:r>
              <a:rPr lang="en-US" sz="1700"/>
              <a:t>D</a:t>
            </a:r>
            <a:r>
              <a:rPr b="0" lang="en-US" sz="1700"/>
              <a:t>iagnosis (classification)</a:t>
            </a:r>
            <a:endParaRPr sz="1700"/>
          </a:p>
          <a:p>
            <a:pPr indent="-336550" lvl="1" marL="914400" rtl="0" algn="l">
              <a:lnSpc>
                <a:spcPct val="150000"/>
              </a:lnSpc>
              <a:spcBef>
                <a:spcPts val="0"/>
              </a:spcBef>
              <a:spcAft>
                <a:spcPts val="0"/>
              </a:spcAft>
              <a:buSzPts val="1700"/>
              <a:buChar char="–"/>
            </a:pPr>
            <a:r>
              <a:rPr lang="en-US" sz="1700"/>
              <a:t>S</a:t>
            </a:r>
            <a:r>
              <a:rPr b="0" lang="en-US" sz="1700"/>
              <a:t>egmentation</a:t>
            </a:r>
            <a:endParaRPr sz="1700"/>
          </a:p>
          <a:p>
            <a:pPr indent="-336550" lvl="1" marL="914400" rtl="0" algn="l">
              <a:lnSpc>
                <a:spcPct val="150000"/>
              </a:lnSpc>
              <a:spcBef>
                <a:spcPts val="0"/>
              </a:spcBef>
              <a:spcAft>
                <a:spcPts val="0"/>
              </a:spcAft>
              <a:buSzPts val="1700"/>
              <a:buChar char="–"/>
            </a:pPr>
            <a:r>
              <a:rPr lang="en-US" sz="1700"/>
              <a:t>S</a:t>
            </a:r>
            <a:r>
              <a:rPr b="0" lang="en-US" sz="1700"/>
              <a:t>urvival prediction </a:t>
            </a:r>
            <a:r>
              <a:rPr lang="en-US" sz="1700"/>
              <a:t>/ survival analysis</a:t>
            </a:r>
            <a:endParaRPr sz="1700"/>
          </a:p>
          <a:p>
            <a:pPr indent="0" lvl="0" marL="914400" rtl="0" algn="l">
              <a:lnSpc>
                <a:spcPct val="150000"/>
              </a:lnSpc>
              <a:spcBef>
                <a:spcPts val="0"/>
              </a:spcBef>
              <a:spcAft>
                <a:spcPts val="0"/>
              </a:spcAft>
              <a:buNone/>
            </a:pPr>
            <a:r>
              <a:t/>
            </a:r>
            <a:endParaRPr sz="1700"/>
          </a:p>
          <a:p>
            <a:pPr indent="-336550" lvl="0" marL="457200" rtl="0" algn="l">
              <a:lnSpc>
                <a:spcPct val="150000"/>
              </a:lnSpc>
              <a:spcBef>
                <a:spcPts val="0"/>
              </a:spcBef>
              <a:spcAft>
                <a:spcPts val="0"/>
              </a:spcAft>
              <a:buSzPts val="1700"/>
              <a:buChar char="▪"/>
            </a:pPr>
            <a:r>
              <a:rPr b="0" lang="en-US" sz="1700"/>
              <a:t>I</a:t>
            </a:r>
            <a:r>
              <a:rPr b="0" lang="en-US" sz="1700"/>
              <a:t>mage data modalities include CT, MRI, X-ray, Ultrasound, Dermoscopy, Ophthalmology, whole slide tissue images (WSI), etc</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A pre-trained model used in medical imaging tasks not only reduces the labour cost of data processing but also improves the efficiency of the model learning process</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S</a:t>
            </a:r>
            <a:r>
              <a:rPr b="0" lang="en-US" sz="1700"/>
              <a:t>olves the problem of image labelling and the problem of fewer data in pre-training</a:t>
            </a:r>
            <a:endParaRPr b="0" sz="1700"/>
          </a:p>
        </p:txBody>
      </p:sp>
      <p:sp>
        <p:nvSpPr>
          <p:cNvPr id="209" name="Google Shape;209;p28"/>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Medical Images in Pre-training</a:t>
            </a:r>
            <a:endParaRPr/>
          </a:p>
        </p:txBody>
      </p:sp>
      <p:sp>
        <p:nvSpPr>
          <p:cNvPr id="210" name="Google Shape;210;p28"/>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idx="1" type="body"/>
          </p:nvPr>
        </p:nvSpPr>
        <p:spPr>
          <a:xfrm>
            <a:off x="74850" y="825125"/>
            <a:ext cx="8994300" cy="5183400"/>
          </a:xfrm>
          <a:prstGeom prst="rect">
            <a:avLst/>
          </a:prstGeom>
          <a:noFill/>
          <a:ln>
            <a:noFill/>
          </a:ln>
        </p:spPr>
        <p:txBody>
          <a:bodyPr anchorCtr="0" anchor="t" bIns="45700" lIns="91425" spcFirstLastPara="1" rIns="91425" wrap="square" tIns="45700">
            <a:noAutofit/>
          </a:bodyPr>
          <a:lstStyle/>
          <a:p>
            <a:pPr indent="0" lvl="0" marL="457200" rtl="0" algn="ctr">
              <a:lnSpc>
                <a:spcPct val="90000"/>
              </a:lnSpc>
              <a:spcBef>
                <a:spcPts val="0"/>
              </a:spcBef>
              <a:spcAft>
                <a:spcPts val="0"/>
              </a:spcAft>
              <a:buNone/>
            </a:pPr>
            <a:r>
              <a:rPr lang="en-US" sz="2800"/>
              <a:t>Survival Prediction</a:t>
            </a:r>
            <a:endParaRPr sz="2800"/>
          </a:p>
          <a:p>
            <a:pPr indent="0" lvl="0" marL="457200" rtl="0" algn="l">
              <a:lnSpc>
                <a:spcPct val="90000"/>
              </a:lnSpc>
              <a:spcBef>
                <a:spcPts val="0"/>
              </a:spcBef>
              <a:spcAft>
                <a:spcPts val="0"/>
              </a:spcAft>
              <a:buNone/>
            </a:pPr>
            <a:r>
              <a:t/>
            </a:r>
            <a:endParaRPr sz="1400"/>
          </a:p>
          <a:p>
            <a:pPr indent="-336550" lvl="0" marL="457200" rtl="0" algn="l">
              <a:lnSpc>
                <a:spcPct val="150000"/>
              </a:lnSpc>
              <a:spcBef>
                <a:spcPts val="0"/>
              </a:spcBef>
              <a:spcAft>
                <a:spcPts val="0"/>
              </a:spcAft>
              <a:buSzPts val="1700"/>
              <a:buChar char="▪"/>
            </a:pPr>
            <a:r>
              <a:rPr b="0" lang="en-US" sz="1700"/>
              <a:t>Survival prediction (survival analysis or prognosis) is a medical task to predict the expected duration of time until events happen (e.g., death), </a:t>
            </a:r>
            <a:endParaRPr b="0" sz="1700"/>
          </a:p>
          <a:p>
            <a:pPr indent="0" lvl="0" marL="457200" rtl="0" algn="l">
              <a:lnSpc>
                <a:spcPct val="150000"/>
              </a:lnSpc>
              <a:spcBef>
                <a:spcPts val="0"/>
              </a:spcBef>
              <a:spcAft>
                <a:spcPts val="0"/>
              </a:spcAft>
              <a:buNone/>
            </a:pPr>
            <a:r>
              <a:t/>
            </a:r>
            <a:endParaRPr b="0" sz="1100"/>
          </a:p>
          <a:p>
            <a:pPr indent="-336550" lvl="0" marL="457200" rtl="0" algn="l">
              <a:lnSpc>
                <a:spcPct val="150000"/>
              </a:lnSpc>
              <a:spcBef>
                <a:spcPts val="0"/>
              </a:spcBef>
              <a:spcAft>
                <a:spcPts val="0"/>
              </a:spcAft>
              <a:buSzPts val="1700"/>
              <a:buChar char="▪"/>
            </a:pPr>
            <a:r>
              <a:rPr b="0" lang="en-US" sz="1700"/>
              <a:t>There are very few large, labelled, and public datasets. It may be possible to overcome the challenge of limited data by pre-training on a large dataset from another domain</a:t>
            </a:r>
            <a:endParaRPr b="0" sz="1700"/>
          </a:p>
          <a:p>
            <a:pPr indent="0" lvl="0" marL="457200" rtl="0" algn="l">
              <a:lnSpc>
                <a:spcPct val="150000"/>
              </a:lnSpc>
              <a:spcBef>
                <a:spcPts val="0"/>
              </a:spcBef>
              <a:spcAft>
                <a:spcPts val="0"/>
              </a:spcAft>
              <a:buNone/>
            </a:pPr>
            <a:r>
              <a:t/>
            </a:r>
            <a:endParaRPr b="0" sz="1700"/>
          </a:p>
          <a:p>
            <a:pPr indent="0" lvl="0" marL="457200" rtl="0" algn="ctr">
              <a:lnSpc>
                <a:spcPct val="150000"/>
              </a:lnSpc>
              <a:spcBef>
                <a:spcPts val="0"/>
              </a:spcBef>
              <a:spcAft>
                <a:spcPts val="0"/>
              </a:spcAft>
              <a:buNone/>
            </a:pPr>
            <a:r>
              <a:rPr lang="en-US" sz="2800"/>
              <a:t>Time Series Data</a:t>
            </a:r>
            <a:endParaRPr sz="2800"/>
          </a:p>
          <a:p>
            <a:pPr indent="-336550" lvl="0" marL="457200" rtl="0" algn="l">
              <a:lnSpc>
                <a:spcPct val="150000"/>
              </a:lnSpc>
              <a:spcBef>
                <a:spcPts val="0"/>
              </a:spcBef>
              <a:spcAft>
                <a:spcPts val="0"/>
              </a:spcAft>
              <a:buSzPts val="1700"/>
              <a:buChar char="▪"/>
            </a:pPr>
            <a:r>
              <a:rPr b="0" lang="en-US" sz="1700"/>
              <a:t>The images captured from the same area at different times</a:t>
            </a:r>
            <a:endParaRPr b="0" sz="1700"/>
          </a:p>
          <a:p>
            <a:pPr indent="0" lvl="0" marL="457200" rtl="0" algn="l">
              <a:lnSpc>
                <a:spcPct val="150000"/>
              </a:lnSpc>
              <a:spcBef>
                <a:spcPts val="0"/>
              </a:spcBef>
              <a:spcAft>
                <a:spcPts val="0"/>
              </a:spcAft>
              <a:buNone/>
            </a:pPr>
            <a:r>
              <a:t/>
            </a:r>
            <a:endParaRPr b="0" sz="1100"/>
          </a:p>
          <a:p>
            <a:pPr indent="-336550" lvl="0" marL="457200" rtl="0" algn="l">
              <a:lnSpc>
                <a:spcPct val="150000"/>
              </a:lnSpc>
              <a:spcBef>
                <a:spcPts val="0"/>
              </a:spcBef>
              <a:spcAft>
                <a:spcPts val="0"/>
              </a:spcAft>
              <a:buSzPts val="1700"/>
              <a:buChar char="▪"/>
            </a:pPr>
            <a:r>
              <a:rPr b="0" lang="en-US" sz="1700"/>
              <a:t>Outperforms other advanced clinical prediction methods</a:t>
            </a:r>
            <a:endParaRPr b="0" sz="1700"/>
          </a:p>
          <a:p>
            <a:pPr indent="-336550" lvl="1" marL="914400" rtl="0" algn="l">
              <a:lnSpc>
                <a:spcPct val="150000"/>
              </a:lnSpc>
              <a:spcBef>
                <a:spcPts val="0"/>
              </a:spcBef>
              <a:spcAft>
                <a:spcPts val="0"/>
              </a:spcAft>
              <a:buSzPts val="1700"/>
              <a:buChar char="–"/>
            </a:pPr>
            <a:r>
              <a:rPr lang="en-US" sz="1700"/>
              <a:t>eg. gradual deterioration of brain structure and function caused by ageing</a:t>
            </a:r>
            <a:endParaRPr b="0" sz="1700"/>
          </a:p>
        </p:txBody>
      </p:sp>
      <p:sp>
        <p:nvSpPr>
          <p:cNvPr id="216" name="Google Shape;216;p29"/>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idx="1" type="body"/>
          </p:nvPr>
        </p:nvSpPr>
        <p:spPr>
          <a:xfrm>
            <a:off x="69600" y="1415225"/>
            <a:ext cx="9004800" cy="51834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SzPts val="1700"/>
              <a:buChar char="▪"/>
            </a:pPr>
            <a:r>
              <a:rPr b="0" lang="en-US" sz="1700"/>
              <a:t>Examples include electrocardiograms, stress level detection, personality analysis, emotion recognition</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Unsupervised or self-supervised pre-training yielded a lower performance than supervised pre-training</a:t>
            </a:r>
            <a:endParaRPr b="0" sz="1700"/>
          </a:p>
          <a:p>
            <a:pPr indent="-336550" lvl="1" marL="914400" rtl="0" algn="l">
              <a:lnSpc>
                <a:spcPct val="150000"/>
              </a:lnSpc>
              <a:spcBef>
                <a:spcPts val="0"/>
              </a:spcBef>
              <a:spcAft>
                <a:spcPts val="0"/>
              </a:spcAft>
              <a:buSzPts val="1700"/>
              <a:buChar char="–"/>
            </a:pPr>
            <a:r>
              <a:rPr lang="en-US" sz="1700"/>
              <a:t>Still feasible from a practical perspective as </a:t>
            </a:r>
            <a:r>
              <a:rPr b="0" lang="en-US" sz="1700"/>
              <a:t>fewer annotations required</a:t>
            </a:r>
            <a:endParaRPr b="0" sz="1700"/>
          </a:p>
          <a:p>
            <a:pPr indent="0" lvl="0" marL="914400" rtl="0" algn="l">
              <a:lnSpc>
                <a:spcPct val="150000"/>
              </a:lnSpc>
              <a:spcBef>
                <a:spcPts val="0"/>
              </a:spcBef>
              <a:spcAft>
                <a:spcPts val="0"/>
              </a:spcAft>
              <a:buNone/>
            </a:pPr>
            <a:r>
              <a:t/>
            </a:r>
            <a:endParaRPr sz="1700"/>
          </a:p>
          <a:p>
            <a:pPr indent="-336550" lvl="0" marL="457200" rtl="0" algn="l">
              <a:lnSpc>
                <a:spcPct val="150000"/>
              </a:lnSpc>
              <a:spcBef>
                <a:spcPts val="0"/>
              </a:spcBef>
              <a:spcAft>
                <a:spcPts val="0"/>
              </a:spcAft>
              <a:buSzPts val="1700"/>
              <a:buChar char="▪"/>
            </a:pPr>
            <a:r>
              <a:rPr b="0" lang="en-US" sz="1700"/>
              <a:t>Models pre trained on both real and synthetic data have been used to efficiently remove noise from and pretrain Bio signal data</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Pre-trained models enable enhanced performance in emotion detection and sleep stage detection</a:t>
            </a:r>
            <a:endParaRPr b="0" sz="1700"/>
          </a:p>
          <a:p>
            <a:pPr indent="0" lvl="0" marL="457200" rtl="0" algn="l">
              <a:lnSpc>
                <a:spcPct val="150000"/>
              </a:lnSpc>
              <a:spcBef>
                <a:spcPts val="0"/>
              </a:spcBef>
              <a:spcAft>
                <a:spcPts val="0"/>
              </a:spcAft>
              <a:buNone/>
            </a:pPr>
            <a:r>
              <a:t/>
            </a:r>
            <a:endParaRPr sz="3100"/>
          </a:p>
        </p:txBody>
      </p:sp>
      <p:sp>
        <p:nvSpPr>
          <p:cNvPr id="222" name="Google Shape;222;p30"/>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23" name="Google Shape;223;p30"/>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Bio Signal </a:t>
            </a:r>
            <a:r>
              <a:rPr lang="en-US"/>
              <a:t>Data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idx="1" type="body"/>
          </p:nvPr>
        </p:nvSpPr>
        <p:spPr>
          <a:xfrm>
            <a:off x="74850" y="1392450"/>
            <a:ext cx="8994300" cy="53895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0"/>
              </a:spcBef>
              <a:spcAft>
                <a:spcPts val="0"/>
              </a:spcAft>
              <a:buSzPts val="1900"/>
              <a:buChar char="▪"/>
            </a:pPr>
            <a:r>
              <a:rPr b="0" lang="en-US" sz="1900"/>
              <a:t>EHRs related tasks include prediction, information extraction from clinic notes, the international classification of disease (ICD) coding, medication recommendation, etc</a:t>
            </a:r>
            <a:endParaRPr b="0" sz="1900"/>
          </a:p>
          <a:p>
            <a:pPr indent="0" lvl="0" marL="457200" rtl="0" algn="l">
              <a:lnSpc>
                <a:spcPct val="150000"/>
              </a:lnSpc>
              <a:spcBef>
                <a:spcPts val="0"/>
              </a:spcBef>
              <a:spcAft>
                <a:spcPts val="0"/>
              </a:spcAft>
              <a:buNone/>
            </a:pPr>
            <a:r>
              <a:t/>
            </a:r>
            <a:endParaRPr b="0" sz="1900"/>
          </a:p>
          <a:p>
            <a:pPr indent="-349250" lvl="0" marL="457200" rtl="0" algn="l">
              <a:lnSpc>
                <a:spcPct val="150000"/>
              </a:lnSpc>
              <a:spcBef>
                <a:spcPts val="0"/>
              </a:spcBef>
              <a:spcAft>
                <a:spcPts val="0"/>
              </a:spcAft>
              <a:buSzPts val="1900"/>
              <a:buChar char="▪"/>
            </a:pPr>
            <a:r>
              <a:rPr b="0" lang="en-US" sz="1900"/>
              <a:t>In conditions where there is a lack of data, it is possible to enhance the performance of the model with pretraining</a:t>
            </a:r>
            <a:endParaRPr b="0" sz="1900"/>
          </a:p>
          <a:p>
            <a:pPr indent="0" lvl="0" marL="457200" rtl="0" algn="l">
              <a:lnSpc>
                <a:spcPct val="150000"/>
              </a:lnSpc>
              <a:spcBef>
                <a:spcPts val="0"/>
              </a:spcBef>
              <a:spcAft>
                <a:spcPts val="0"/>
              </a:spcAft>
              <a:buNone/>
            </a:pPr>
            <a:r>
              <a:t/>
            </a:r>
            <a:endParaRPr b="0" sz="1900"/>
          </a:p>
          <a:p>
            <a:pPr indent="-349250" lvl="0" marL="457200" rtl="0" algn="l">
              <a:lnSpc>
                <a:spcPct val="150000"/>
              </a:lnSpc>
              <a:spcBef>
                <a:spcPts val="0"/>
              </a:spcBef>
              <a:spcAft>
                <a:spcPts val="0"/>
              </a:spcAft>
              <a:buSzPts val="1900"/>
              <a:buChar char="▪"/>
            </a:pPr>
            <a:r>
              <a:rPr b="0" lang="en-US" sz="1900"/>
              <a:t>T</a:t>
            </a:r>
            <a:r>
              <a:rPr b="0" lang="en-US" sz="1900"/>
              <a:t>ransformer-based models, such as BERT, are the mainstream for EHR data pre-training-related works. </a:t>
            </a:r>
            <a:endParaRPr b="0" sz="1900"/>
          </a:p>
          <a:p>
            <a:pPr indent="0" lvl="0" marL="457200" rtl="0" algn="l">
              <a:lnSpc>
                <a:spcPct val="150000"/>
              </a:lnSpc>
              <a:spcBef>
                <a:spcPts val="0"/>
              </a:spcBef>
              <a:spcAft>
                <a:spcPts val="0"/>
              </a:spcAft>
              <a:buNone/>
            </a:pPr>
            <a:r>
              <a:t/>
            </a:r>
            <a:endParaRPr b="0" sz="1900"/>
          </a:p>
          <a:p>
            <a:pPr indent="-349250" lvl="0" marL="457200" rtl="0" algn="l">
              <a:lnSpc>
                <a:spcPct val="150000"/>
              </a:lnSpc>
              <a:spcBef>
                <a:spcPts val="0"/>
              </a:spcBef>
              <a:spcAft>
                <a:spcPts val="0"/>
              </a:spcAft>
              <a:buSzPts val="1900"/>
              <a:buChar char="▪"/>
            </a:pPr>
            <a:r>
              <a:rPr b="0" lang="en-US" sz="1900"/>
              <a:t>Med-BERT achieved promising performance on disease prediction tasks with small fine-tuning datasets</a:t>
            </a:r>
            <a:endParaRPr b="0" sz="1900"/>
          </a:p>
          <a:p>
            <a:pPr indent="0" lvl="0" marL="0" rtl="0" algn="l">
              <a:lnSpc>
                <a:spcPct val="150000"/>
              </a:lnSpc>
              <a:spcBef>
                <a:spcPts val="0"/>
              </a:spcBef>
              <a:spcAft>
                <a:spcPts val="0"/>
              </a:spcAft>
              <a:buNone/>
            </a:pPr>
            <a:r>
              <a:t/>
            </a:r>
            <a:endParaRPr b="0" sz="1900"/>
          </a:p>
        </p:txBody>
      </p:sp>
      <p:sp>
        <p:nvSpPr>
          <p:cNvPr id="229" name="Google Shape;229;p31"/>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Electronic Health Records</a:t>
            </a:r>
            <a:endParaRPr/>
          </a:p>
        </p:txBody>
      </p:sp>
      <p:sp>
        <p:nvSpPr>
          <p:cNvPr id="230" name="Google Shape;230;p31"/>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txBox="1"/>
          <p:nvPr>
            <p:ph idx="1" type="body"/>
          </p:nvPr>
        </p:nvSpPr>
        <p:spPr>
          <a:xfrm>
            <a:off x="59900" y="1237825"/>
            <a:ext cx="8994300" cy="5250900"/>
          </a:xfrm>
          <a:prstGeom prst="rect">
            <a:avLst/>
          </a:prstGeom>
          <a:noFill/>
          <a:ln>
            <a:noFill/>
          </a:ln>
        </p:spPr>
        <p:txBody>
          <a:bodyPr anchorCtr="0" anchor="t" bIns="45700" lIns="91425" spcFirstLastPara="1" rIns="91425" wrap="square" tIns="45700">
            <a:noAutofit/>
          </a:bodyPr>
          <a:lstStyle/>
          <a:p>
            <a:pPr indent="0" lvl="0" marL="457200" rtl="0" algn="l">
              <a:lnSpc>
                <a:spcPct val="150000"/>
              </a:lnSpc>
              <a:spcBef>
                <a:spcPts val="0"/>
              </a:spcBef>
              <a:spcAft>
                <a:spcPts val="0"/>
              </a:spcAft>
              <a:buNone/>
            </a:pPr>
            <a:r>
              <a:rPr lang="en-US" sz="2100"/>
              <a:t>Medication recommendation</a:t>
            </a:r>
            <a:endParaRPr sz="2100"/>
          </a:p>
          <a:p>
            <a:pPr indent="0" lvl="0" marL="457200" rtl="0" algn="l">
              <a:lnSpc>
                <a:spcPct val="150000"/>
              </a:lnSpc>
              <a:spcBef>
                <a:spcPts val="0"/>
              </a:spcBef>
              <a:spcAft>
                <a:spcPts val="0"/>
              </a:spcAft>
              <a:buNone/>
            </a:pPr>
            <a:r>
              <a:t/>
            </a:r>
            <a:endParaRPr sz="800"/>
          </a:p>
          <a:p>
            <a:pPr indent="-336550" lvl="0" marL="457200" rtl="0" algn="l">
              <a:lnSpc>
                <a:spcPct val="150000"/>
              </a:lnSpc>
              <a:spcBef>
                <a:spcPts val="0"/>
              </a:spcBef>
              <a:spcAft>
                <a:spcPts val="0"/>
              </a:spcAft>
              <a:buSzPts val="1700"/>
              <a:buChar char="▪"/>
            </a:pPr>
            <a:r>
              <a:rPr b="0" lang="en-US" sz="1700"/>
              <a:t>A</a:t>
            </a:r>
            <a:r>
              <a:rPr b="0" lang="en-US" sz="1700"/>
              <a:t>ims to recommend a set of medicines according to the </a:t>
            </a:r>
            <a:r>
              <a:rPr b="0" lang="en-US" sz="1700"/>
              <a:t>patient's</a:t>
            </a:r>
            <a:r>
              <a:rPr b="0" lang="en-US" sz="1700"/>
              <a:t> symptoms, which would play a critical role in assisting doctors in making decisions</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Could be a potential strategy to mitigate the doctor shortage problem in some countries</a:t>
            </a:r>
            <a:endParaRPr b="0" sz="1700"/>
          </a:p>
          <a:p>
            <a:pPr indent="0" lvl="0" marL="457200" rtl="0" algn="l">
              <a:lnSpc>
                <a:spcPct val="150000"/>
              </a:lnSpc>
              <a:spcBef>
                <a:spcPts val="0"/>
              </a:spcBef>
              <a:spcAft>
                <a:spcPts val="0"/>
              </a:spcAft>
              <a:buNone/>
            </a:pPr>
            <a:r>
              <a:t/>
            </a:r>
            <a:endParaRPr b="0" sz="1700"/>
          </a:p>
          <a:p>
            <a:pPr indent="0" lvl="0" marL="457200" rtl="0" algn="l">
              <a:lnSpc>
                <a:spcPct val="150000"/>
              </a:lnSpc>
              <a:spcBef>
                <a:spcPts val="0"/>
              </a:spcBef>
              <a:spcAft>
                <a:spcPts val="0"/>
              </a:spcAft>
              <a:buNone/>
            </a:pPr>
            <a:r>
              <a:rPr lang="en-US" sz="1900"/>
              <a:t>ICD coding </a:t>
            </a:r>
            <a:endParaRPr sz="1900"/>
          </a:p>
          <a:p>
            <a:pPr indent="0" lvl="0" marL="457200" rtl="0" algn="l">
              <a:lnSpc>
                <a:spcPct val="150000"/>
              </a:lnSpc>
              <a:spcBef>
                <a:spcPts val="0"/>
              </a:spcBef>
              <a:spcAft>
                <a:spcPts val="0"/>
              </a:spcAft>
              <a:buNone/>
            </a:pPr>
            <a:r>
              <a:t/>
            </a:r>
            <a:endParaRPr sz="800"/>
          </a:p>
          <a:p>
            <a:pPr indent="-336550" lvl="0" marL="457200" rtl="0" algn="l">
              <a:lnSpc>
                <a:spcPct val="150000"/>
              </a:lnSpc>
              <a:spcBef>
                <a:spcPts val="0"/>
              </a:spcBef>
              <a:spcAft>
                <a:spcPts val="0"/>
              </a:spcAft>
              <a:buSzPts val="1700"/>
              <a:buChar char="▪"/>
            </a:pPr>
            <a:r>
              <a:rPr b="0" lang="en-US" sz="1700"/>
              <a:t>ICD coding is the task of predicting and coding all doctors′ diagnoses with clinical test notes containing patients′ symptoms and diagnostic procedures in an unstructured text format</a:t>
            </a:r>
            <a:endParaRPr b="0" sz="1700"/>
          </a:p>
        </p:txBody>
      </p:sp>
      <p:sp>
        <p:nvSpPr>
          <p:cNvPr id="236" name="Google Shape;236;p32"/>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idx="1" type="body"/>
          </p:nvPr>
        </p:nvSpPr>
        <p:spPr>
          <a:xfrm>
            <a:off x="74850" y="1536000"/>
            <a:ext cx="8994300" cy="40497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SzPts val="1700"/>
              <a:buChar char="▪"/>
            </a:pPr>
            <a:r>
              <a:rPr b="0" lang="en-US" sz="1700"/>
              <a:t>Most publicly available healthcare datasets consist of multiple modalities. </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Advances in uni-modal representation learning provide a firm foundation for improving performance in downstream tasks.</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To date, most multi-modal pretrained models are based on visual and textual modalities.</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Experiments </a:t>
            </a:r>
            <a:r>
              <a:rPr b="0" lang="en-US" sz="1700"/>
              <a:t>showed the advantages of multi-modal pre-training over text-only embedding</a:t>
            </a:r>
            <a:endParaRPr b="0" sz="1700"/>
          </a:p>
          <a:p>
            <a:pPr indent="0" lvl="0" marL="457200" rtl="0" algn="l">
              <a:lnSpc>
                <a:spcPct val="150000"/>
              </a:lnSpc>
              <a:spcBef>
                <a:spcPts val="0"/>
              </a:spcBef>
              <a:spcAft>
                <a:spcPts val="0"/>
              </a:spcAft>
              <a:buNone/>
            </a:pPr>
            <a:r>
              <a:t/>
            </a:r>
            <a:endParaRPr b="0" sz="1700"/>
          </a:p>
        </p:txBody>
      </p:sp>
      <p:sp>
        <p:nvSpPr>
          <p:cNvPr id="242" name="Google Shape;242;p33"/>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highlight>
                  <a:schemeClr val="lt1"/>
                </a:highlight>
              </a:rPr>
              <a:t>Multi-Modality Data</a:t>
            </a:r>
            <a:endParaRPr>
              <a:highlight>
                <a:schemeClr val="lt1"/>
              </a:highlight>
            </a:endParaRPr>
          </a:p>
        </p:txBody>
      </p:sp>
      <p:sp>
        <p:nvSpPr>
          <p:cNvPr id="243" name="Google Shape;243;p33"/>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idx="1" type="body"/>
          </p:nvPr>
        </p:nvSpPr>
        <p:spPr>
          <a:xfrm>
            <a:off x="59900" y="1237825"/>
            <a:ext cx="8994300" cy="52509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0" lang="en-US" sz="1800"/>
              <a:t>For basic pre-training techniques</a:t>
            </a:r>
            <a:endParaRPr b="0" sz="1800"/>
          </a:p>
          <a:p>
            <a:pPr indent="-342900" lvl="1" marL="914400" rtl="0" algn="l">
              <a:lnSpc>
                <a:spcPct val="150000"/>
              </a:lnSpc>
              <a:spcBef>
                <a:spcPts val="0"/>
              </a:spcBef>
              <a:spcAft>
                <a:spcPts val="0"/>
              </a:spcAft>
              <a:buSzPts val="1800"/>
              <a:buChar char="–"/>
            </a:pPr>
            <a:r>
              <a:rPr b="0" lang="en-US" sz="1800"/>
              <a:t>improvement of computation efficiency both in the model pre-training and downstream tasks </a:t>
            </a:r>
            <a:endParaRPr b="0" sz="1800"/>
          </a:p>
          <a:p>
            <a:pPr indent="-342900" lvl="1" marL="914400" rtl="0" algn="l">
              <a:lnSpc>
                <a:spcPct val="150000"/>
              </a:lnSpc>
              <a:spcBef>
                <a:spcPts val="0"/>
              </a:spcBef>
              <a:spcAft>
                <a:spcPts val="0"/>
              </a:spcAft>
              <a:buSzPts val="1800"/>
              <a:buChar char="–"/>
            </a:pPr>
            <a:r>
              <a:rPr b="0" lang="en-US" sz="1800"/>
              <a:t>developing a non specific task models.</a:t>
            </a:r>
            <a:endParaRPr b="0" sz="1800"/>
          </a:p>
          <a:p>
            <a:pPr indent="0" lvl="0" marL="457200" rtl="0" algn="l">
              <a:lnSpc>
                <a:spcPct val="150000"/>
              </a:lnSpc>
              <a:spcBef>
                <a:spcPts val="0"/>
              </a:spcBef>
              <a:spcAft>
                <a:spcPts val="0"/>
              </a:spcAft>
              <a:buNone/>
            </a:pPr>
            <a:r>
              <a:t/>
            </a:r>
            <a:endParaRPr b="0" sz="1800"/>
          </a:p>
          <a:p>
            <a:pPr indent="-342900" lvl="0" marL="457200" rtl="0" algn="l">
              <a:lnSpc>
                <a:spcPct val="150000"/>
              </a:lnSpc>
              <a:spcBef>
                <a:spcPts val="0"/>
              </a:spcBef>
              <a:spcAft>
                <a:spcPts val="0"/>
              </a:spcAft>
              <a:buSzPts val="1800"/>
              <a:buChar char="▪"/>
            </a:pPr>
            <a:r>
              <a:rPr b="0" lang="en-US" sz="1800"/>
              <a:t>Data scarcity remains one of the most significant barriers to training a high-performance model for medical tasks. </a:t>
            </a:r>
            <a:endParaRPr b="0" sz="1800"/>
          </a:p>
          <a:p>
            <a:pPr indent="-342900" lvl="1" marL="914400" rtl="0" algn="l">
              <a:lnSpc>
                <a:spcPct val="150000"/>
              </a:lnSpc>
              <a:spcBef>
                <a:spcPts val="0"/>
              </a:spcBef>
              <a:spcAft>
                <a:spcPts val="0"/>
              </a:spcAft>
              <a:buSzPts val="1800"/>
              <a:buChar char="–"/>
            </a:pPr>
            <a:r>
              <a:rPr b="0" lang="en-US" sz="1800"/>
              <a:t>pretrain a general-purpose model on limited data.</a:t>
            </a:r>
            <a:endParaRPr b="0" sz="1800"/>
          </a:p>
          <a:p>
            <a:pPr indent="0" lvl="0" marL="914400" rtl="0" algn="l">
              <a:lnSpc>
                <a:spcPct val="150000"/>
              </a:lnSpc>
              <a:spcBef>
                <a:spcPts val="0"/>
              </a:spcBef>
              <a:spcAft>
                <a:spcPts val="0"/>
              </a:spcAft>
              <a:buNone/>
            </a:pPr>
            <a:r>
              <a:t/>
            </a:r>
            <a:endParaRPr sz="1800"/>
          </a:p>
          <a:p>
            <a:pPr indent="-342900" lvl="0" marL="457200" rtl="0" algn="l">
              <a:lnSpc>
                <a:spcPct val="150000"/>
              </a:lnSpc>
              <a:spcBef>
                <a:spcPts val="0"/>
              </a:spcBef>
              <a:spcAft>
                <a:spcPts val="0"/>
              </a:spcAft>
              <a:buSzPts val="1800"/>
              <a:buChar char="▪"/>
            </a:pPr>
            <a:r>
              <a:rPr b="0" lang="en-US" sz="1800"/>
              <a:t>pre-training techniques combined with machine learning research relating to privacy</a:t>
            </a:r>
            <a:endParaRPr b="0" sz="1800"/>
          </a:p>
          <a:p>
            <a:pPr indent="0" lvl="0" marL="457200" rtl="0" algn="l">
              <a:lnSpc>
                <a:spcPct val="150000"/>
              </a:lnSpc>
              <a:spcBef>
                <a:spcPts val="0"/>
              </a:spcBef>
              <a:spcAft>
                <a:spcPts val="0"/>
              </a:spcAft>
              <a:buNone/>
            </a:pPr>
            <a:r>
              <a:t/>
            </a:r>
            <a:endParaRPr b="0" sz="1800"/>
          </a:p>
          <a:p>
            <a:pPr indent="-342900" lvl="0" marL="457200" rtl="0" algn="l">
              <a:lnSpc>
                <a:spcPct val="150000"/>
              </a:lnSpc>
              <a:spcBef>
                <a:spcPts val="0"/>
              </a:spcBef>
              <a:spcAft>
                <a:spcPts val="0"/>
              </a:spcAft>
              <a:buSzPts val="1800"/>
              <a:buChar char="▪"/>
            </a:pPr>
            <a:r>
              <a:rPr b="0" lang="en-US" sz="1800"/>
              <a:t>Class imbalance is a common challenge in machine learning and deep learning</a:t>
            </a:r>
            <a:endParaRPr b="0" sz="1800"/>
          </a:p>
        </p:txBody>
      </p:sp>
      <p:sp>
        <p:nvSpPr>
          <p:cNvPr id="249" name="Google Shape;249;p34"/>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Challenges and Future Direction</a:t>
            </a:r>
            <a:endParaRPr/>
          </a:p>
        </p:txBody>
      </p:sp>
      <p:sp>
        <p:nvSpPr>
          <p:cNvPr id="250" name="Google Shape;250;p34"/>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idx="1" type="body"/>
          </p:nvPr>
        </p:nvSpPr>
        <p:spPr>
          <a:xfrm>
            <a:off x="526600" y="1412725"/>
            <a:ext cx="7714500" cy="49767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0"/>
              </a:spcBef>
              <a:spcAft>
                <a:spcPts val="0"/>
              </a:spcAft>
              <a:buSzPts val="1900"/>
              <a:buChar char="▪"/>
            </a:pPr>
            <a:r>
              <a:rPr b="0" lang="en-US" sz="1900"/>
              <a:t>Background</a:t>
            </a:r>
            <a:endParaRPr b="0" sz="1900"/>
          </a:p>
          <a:p>
            <a:pPr indent="-349250" lvl="0" marL="457200" rtl="0" algn="l">
              <a:lnSpc>
                <a:spcPct val="150000"/>
              </a:lnSpc>
              <a:spcBef>
                <a:spcPts val="0"/>
              </a:spcBef>
              <a:spcAft>
                <a:spcPts val="0"/>
              </a:spcAft>
              <a:buSzPts val="1900"/>
              <a:buChar char="▪"/>
            </a:pPr>
            <a:r>
              <a:rPr b="0" lang="en-US" sz="1900"/>
              <a:t>Medical imaging tasks</a:t>
            </a:r>
            <a:endParaRPr b="0" sz="1900"/>
          </a:p>
          <a:p>
            <a:pPr indent="-349250" lvl="1" marL="914400" rtl="0" algn="l">
              <a:lnSpc>
                <a:spcPct val="150000"/>
              </a:lnSpc>
              <a:spcBef>
                <a:spcPts val="0"/>
              </a:spcBef>
              <a:spcAft>
                <a:spcPts val="0"/>
              </a:spcAft>
              <a:buSzPts val="1900"/>
              <a:buChar char="–"/>
            </a:pPr>
            <a:r>
              <a:rPr lang="en-US" sz="1900"/>
              <a:t>Classification</a:t>
            </a:r>
            <a:endParaRPr sz="1900"/>
          </a:p>
          <a:p>
            <a:pPr indent="-349250" lvl="1" marL="914400" rtl="0" algn="l">
              <a:lnSpc>
                <a:spcPct val="150000"/>
              </a:lnSpc>
              <a:spcBef>
                <a:spcPts val="0"/>
              </a:spcBef>
              <a:spcAft>
                <a:spcPts val="0"/>
              </a:spcAft>
              <a:buSzPts val="1900"/>
              <a:buChar char="–"/>
            </a:pPr>
            <a:r>
              <a:rPr lang="en-US" sz="1900"/>
              <a:t>Segmentation</a:t>
            </a:r>
            <a:endParaRPr sz="1900"/>
          </a:p>
          <a:p>
            <a:pPr indent="-349250" lvl="1" marL="914400" rtl="0" algn="l">
              <a:lnSpc>
                <a:spcPct val="150000"/>
              </a:lnSpc>
              <a:spcBef>
                <a:spcPts val="0"/>
              </a:spcBef>
              <a:spcAft>
                <a:spcPts val="0"/>
              </a:spcAft>
              <a:buSzPts val="1900"/>
              <a:buChar char="–"/>
            </a:pPr>
            <a:r>
              <a:rPr lang="en-US" sz="1900"/>
              <a:t>Survival Prediction</a:t>
            </a:r>
            <a:endParaRPr sz="1900"/>
          </a:p>
          <a:p>
            <a:pPr indent="-349250" lvl="0" marL="457200" rtl="0" algn="l">
              <a:lnSpc>
                <a:spcPct val="150000"/>
              </a:lnSpc>
              <a:spcBef>
                <a:spcPts val="0"/>
              </a:spcBef>
              <a:spcAft>
                <a:spcPts val="0"/>
              </a:spcAft>
              <a:buSzPts val="1900"/>
              <a:buChar char="▪"/>
            </a:pPr>
            <a:r>
              <a:rPr b="0" lang="en-US" sz="1900"/>
              <a:t>Other data types</a:t>
            </a:r>
            <a:endParaRPr b="0" sz="1900"/>
          </a:p>
          <a:p>
            <a:pPr indent="-349250" lvl="1" marL="914400" rtl="0" algn="l">
              <a:lnSpc>
                <a:spcPct val="150000"/>
              </a:lnSpc>
              <a:spcBef>
                <a:spcPts val="0"/>
              </a:spcBef>
              <a:spcAft>
                <a:spcPts val="0"/>
              </a:spcAft>
              <a:buSzPts val="1900"/>
              <a:buChar char="–"/>
            </a:pPr>
            <a:r>
              <a:rPr b="0" lang="en-US" sz="1900"/>
              <a:t>Bio-Signal data</a:t>
            </a:r>
            <a:endParaRPr b="0" sz="1900"/>
          </a:p>
          <a:p>
            <a:pPr indent="-349250" lvl="1" marL="914400" rtl="0" algn="l">
              <a:lnSpc>
                <a:spcPct val="150000"/>
              </a:lnSpc>
              <a:spcBef>
                <a:spcPts val="0"/>
              </a:spcBef>
              <a:spcAft>
                <a:spcPts val="0"/>
              </a:spcAft>
              <a:buSzPts val="1900"/>
              <a:buChar char="–"/>
            </a:pPr>
            <a:r>
              <a:rPr b="0" lang="en-US" sz="1900"/>
              <a:t>Electronic Health Records</a:t>
            </a:r>
            <a:endParaRPr b="0" sz="1900"/>
          </a:p>
          <a:p>
            <a:pPr indent="-349250" lvl="0" marL="457200" rtl="0" algn="l">
              <a:lnSpc>
                <a:spcPct val="150000"/>
              </a:lnSpc>
              <a:spcBef>
                <a:spcPts val="0"/>
              </a:spcBef>
              <a:spcAft>
                <a:spcPts val="0"/>
              </a:spcAft>
              <a:buSzPts val="1900"/>
              <a:buChar char="▪"/>
            </a:pPr>
            <a:r>
              <a:rPr b="0" lang="en-US" sz="1900"/>
              <a:t>Multi-modal medical tasks</a:t>
            </a:r>
            <a:endParaRPr b="0" sz="1900"/>
          </a:p>
          <a:p>
            <a:pPr indent="-349250" lvl="0" marL="457200" rtl="0" algn="l">
              <a:lnSpc>
                <a:spcPct val="150000"/>
              </a:lnSpc>
              <a:spcBef>
                <a:spcPts val="0"/>
              </a:spcBef>
              <a:spcAft>
                <a:spcPts val="0"/>
              </a:spcAft>
              <a:buSzPts val="1900"/>
              <a:buChar char="▪"/>
            </a:pPr>
            <a:r>
              <a:rPr b="0" lang="en-US" sz="1900"/>
              <a:t>Challenges and future direction</a:t>
            </a:r>
            <a:endParaRPr b="0" sz="1900"/>
          </a:p>
          <a:p>
            <a:pPr indent="-349250" lvl="0" marL="457200" rtl="0" algn="l">
              <a:lnSpc>
                <a:spcPct val="150000"/>
              </a:lnSpc>
              <a:spcBef>
                <a:spcPts val="0"/>
              </a:spcBef>
              <a:spcAft>
                <a:spcPts val="0"/>
              </a:spcAft>
              <a:buSzPts val="1900"/>
              <a:buChar char="▪"/>
            </a:pPr>
            <a:r>
              <a:rPr b="0" lang="en-US" sz="1900"/>
              <a:t>Conclusion</a:t>
            </a:r>
            <a:endParaRPr b="0" sz="1900"/>
          </a:p>
        </p:txBody>
      </p:sp>
      <p:sp>
        <p:nvSpPr>
          <p:cNvPr id="127" name="Google Shape;127;p17"/>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Overview</a:t>
            </a:r>
            <a:endParaRPr/>
          </a:p>
        </p:txBody>
      </p:sp>
      <p:sp>
        <p:nvSpPr>
          <p:cNvPr id="128" name="Google Shape;128;p17"/>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idx="1" type="body"/>
          </p:nvPr>
        </p:nvSpPr>
        <p:spPr>
          <a:xfrm>
            <a:off x="93500" y="1412725"/>
            <a:ext cx="8974500" cy="49767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SzPts val="1700"/>
              <a:buChar char="▪"/>
            </a:pPr>
            <a:r>
              <a:rPr b="0" lang="en-US" sz="1700"/>
              <a:t>F</a:t>
            </a:r>
            <a:r>
              <a:rPr b="0" lang="en-US" sz="1700"/>
              <a:t>irst systematically summarized the pre-training techniques that are used for medical and clinical scenarios</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Summarized the medical pre-training models used on four main data types: medical images, bio-signal data, EHR data, and multi-modality. Authors claim to be the first to do a survey so comprehensively</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Summarized the benchmark dataset of medical images, bio-signal and EHRs</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Discuss the challenges of the pre-training model in the medical domain and look to the topics for future research</a:t>
            </a:r>
            <a:endParaRPr b="0" sz="1700"/>
          </a:p>
          <a:p>
            <a:pPr indent="0" lvl="0" marL="0" rtl="0" algn="l">
              <a:lnSpc>
                <a:spcPct val="150000"/>
              </a:lnSpc>
              <a:spcBef>
                <a:spcPts val="0"/>
              </a:spcBef>
              <a:spcAft>
                <a:spcPts val="0"/>
              </a:spcAft>
              <a:buNone/>
            </a:pPr>
            <a:r>
              <a:t/>
            </a:r>
            <a:endParaRPr sz="1700"/>
          </a:p>
        </p:txBody>
      </p:sp>
      <p:sp>
        <p:nvSpPr>
          <p:cNvPr id="256" name="Google Shape;256;p35"/>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2400">
                <a:solidFill>
                  <a:schemeClr val="dk1"/>
                </a:solidFill>
              </a:rPr>
              <a:t>Contributions of the paper</a:t>
            </a:r>
            <a:endParaRPr sz="2400"/>
          </a:p>
        </p:txBody>
      </p:sp>
      <p:sp>
        <p:nvSpPr>
          <p:cNvPr id="257" name="Google Shape;257;p35"/>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6"/>
          <p:cNvSpPr txBox="1"/>
          <p:nvPr>
            <p:ph idx="1" type="body"/>
          </p:nvPr>
        </p:nvSpPr>
        <p:spPr>
          <a:xfrm>
            <a:off x="59900" y="1237825"/>
            <a:ext cx="8994300" cy="5250900"/>
          </a:xfrm>
          <a:prstGeom prst="rect">
            <a:avLst/>
          </a:prstGeom>
          <a:noFill/>
          <a:ln>
            <a:noFill/>
          </a:ln>
        </p:spPr>
        <p:txBody>
          <a:bodyPr anchorCtr="0" anchor="t" bIns="45700" lIns="91425" spcFirstLastPara="1" rIns="91425" wrap="square" tIns="45700">
            <a:noAutofit/>
          </a:bodyPr>
          <a:lstStyle/>
          <a:p>
            <a:pPr indent="-336550" lvl="0" marL="457200" rtl="0" algn="l">
              <a:lnSpc>
                <a:spcPct val="150000"/>
              </a:lnSpc>
              <a:spcBef>
                <a:spcPts val="0"/>
              </a:spcBef>
              <a:spcAft>
                <a:spcPts val="0"/>
              </a:spcAft>
              <a:buSzPts val="1700"/>
              <a:buChar char="▪"/>
            </a:pPr>
            <a:r>
              <a:rPr b="0" lang="en-US" sz="1700"/>
              <a:t>Pre-training techniques are hot research topics in ML and DL. It has attracted much attention in medical domain due to the challenges posed by medical data, such as the data scarcity and lack of annotation. </a:t>
            </a:r>
            <a:endParaRPr b="0" sz="1700"/>
          </a:p>
          <a:p>
            <a:pPr indent="0" lvl="0" marL="457200" rtl="0" algn="l">
              <a:lnSpc>
                <a:spcPct val="150000"/>
              </a:lnSpc>
              <a:spcBef>
                <a:spcPts val="0"/>
              </a:spcBef>
              <a:spcAft>
                <a:spcPts val="0"/>
              </a:spcAft>
              <a:buNone/>
            </a:pPr>
            <a:r>
              <a:t/>
            </a:r>
            <a:endParaRPr b="0" sz="1700"/>
          </a:p>
          <a:p>
            <a:pPr indent="-336550" lvl="0" marL="457200" rtl="0" algn="l">
              <a:lnSpc>
                <a:spcPct val="150000"/>
              </a:lnSpc>
              <a:spcBef>
                <a:spcPts val="0"/>
              </a:spcBef>
              <a:spcAft>
                <a:spcPts val="0"/>
              </a:spcAft>
              <a:buSzPts val="1700"/>
              <a:buChar char="▪"/>
            </a:pPr>
            <a:r>
              <a:rPr b="0" lang="en-US" sz="1700"/>
              <a:t> Wanna know more about an area of research? </a:t>
            </a:r>
            <a:endParaRPr b="0" sz="1700"/>
          </a:p>
          <a:p>
            <a:pPr indent="-336550" lvl="1" marL="914400" rtl="0" algn="l">
              <a:lnSpc>
                <a:spcPct val="150000"/>
              </a:lnSpc>
              <a:spcBef>
                <a:spcPts val="0"/>
              </a:spcBef>
              <a:spcAft>
                <a:spcPts val="0"/>
              </a:spcAft>
              <a:buSzPts val="1700"/>
              <a:buChar char="–"/>
            </a:pPr>
            <a:r>
              <a:rPr b="0" lang="en-US" sz="1700"/>
              <a:t>Start by reading a review paper on that  area!</a:t>
            </a:r>
            <a:endParaRPr b="0" sz="1700"/>
          </a:p>
          <a:p>
            <a:pPr indent="0" lvl="0" marL="0" rtl="0" algn="l">
              <a:lnSpc>
                <a:spcPct val="150000"/>
              </a:lnSpc>
              <a:spcBef>
                <a:spcPts val="0"/>
              </a:spcBef>
              <a:spcAft>
                <a:spcPts val="0"/>
              </a:spcAft>
              <a:buNone/>
            </a:pPr>
            <a:r>
              <a:t/>
            </a:r>
            <a:endParaRPr sz="1700"/>
          </a:p>
          <a:p>
            <a:pPr indent="0" lvl="0" marL="457200" rtl="0" algn="ctr">
              <a:lnSpc>
                <a:spcPct val="150000"/>
              </a:lnSpc>
              <a:spcBef>
                <a:spcPts val="0"/>
              </a:spcBef>
              <a:spcAft>
                <a:spcPts val="0"/>
              </a:spcAft>
              <a:buNone/>
            </a:pPr>
            <a:r>
              <a:rPr lang="en-US" sz="2000"/>
              <a:t>Collection of paper</a:t>
            </a:r>
            <a:endParaRPr sz="2000"/>
          </a:p>
          <a:p>
            <a:pPr indent="-336550" lvl="0" marL="457200" rtl="0" algn="l">
              <a:lnSpc>
                <a:spcPct val="150000"/>
              </a:lnSpc>
              <a:spcBef>
                <a:spcPts val="0"/>
              </a:spcBef>
              <a:spcAft>
                <a:spcPts val="0"/>
              </a:spcAft>
              <a:buSzPts val="1700"/>
              <a:buChar char="▪"/>
            </a:pPr>
            <a:r>
              <a:rPr b="0" lang="en-US" sz="1700"/>
              <a:t>Bibliography websites, </a:t>
            </a:r>
            <a:endParaRPr b="0" sz="1700"/>
          </a:p>
          <a:p>
            <a:pPr indent="-336550" lvl="1" marL="914400" rtl="0" algn="l">
              <a:lnSpc>
                <a:spcPct val="150000"/>
              </a:lnSpc>
              <a:spcBef>
                <a:spcPts val="0"/>
              </a:spcBef>
              <a:spcAft>
                <a:spcPts val="0"/>
              </a:spcAft>
              <a:buSzPts val="1700"/>
              <a:buChar char="–"/>
            </a:pPr>
            <a:r>
              <a:rPr b="0" lang="en-US" sz="1700"/>
              <a:t>including Google scholar, </a:t>
            </a:r>
            <a:endParaRPr b="0" sz="1700"/>
          </a:p>
          <a:p>
            <a:pPr indent="-336550" lvl="1" marL="914400" rtl="0" algn="l">
              <a:lnSpc>
                <a:spcPct val="150000"/>
              </a:lnSpc>
              <a:spcBef>
                <a:spcPts val="0"/>
              </a:spcBef>
              <a:spcAft>
                <a:spcPts val="0"/>
              </a:spcAft>
              <a:buSzPts val="1700"/>
              <a:buChar char="–"/>
            </a:pPr>
            <a:r>
              <a:rPr b="0" lang="en-US" sz="1700"/>
              <a:t>DBLP, </a:t>
            </a:r>
            <a:endParaRPr b="0" sz="1700"/>
          </a:p>
          <a:p>
            <a:pPr indent="-336550" lvl="1" marL="914400" rtl="0" algn="l">
              <a:lnSpc>
                <a:spcPct val="150000"/>
              </a:lnSpc>
              <a:spcBef>
                <a:spcPts val="0"/>
              </a:spcBef>
              <a:spcAft>
                <a:spcPts val="0"/>
              </a:spcAft>
              <a:buSzPts val="1700"/>
              <a:buChar char="–"/>
            </a:pPr>
            <a:r>
              <a:rPr b="0" lang="en-US" sz="1700"/>
              <a:t>ACM digital library and </a:t>
            </a:r>
            <a:endParaRPr b="0" sz="1700"/>
          </a:p>
          <a:p>
            <a:pPr indent="-336550" lvl="1" marL="914400" rtl="0" algn="l">
              <a:lnSpc>
                <a:spcPct val="150000"/>
              </a:lnSpc>
              <a:spcBef>
                <a:spcPts val="0"/>
              </a:spcBef>
              <a:spcAft>
                <a:spcPts val="0"/>
              </a:spcAft>
              <a:buSzPts val="1700"/>
              <a:buChar char="–"/>
            </a:pPr>
            <a:r>
              <a:rPr b="0" lang="en-US" sz="1700"/>
              <a:t>Web of Science</a:t>
            </a:r>
            <a:endParaRPr b="0" sz="1700"/>
          </a:p>
        </p:txBody>
      </p:sp>
      <p:sp>
        <p:nvSpPr>
          <p:cNvPr id="263" name="Google Shape;263;p36"/>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Conclusion</a:t>
            </a:r>
            <a:endParaRPr/>
          </a:p>
        </p:txBody>
      </p:sp>
      <p:sp>
        <p:nvSpPr>
          <p:cNvPr id="264" name="Google Shape;264;p36"/>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idx="1" type="body"/>
          </p:nvPr>
        </p:nvSpPr>
        <p:spPr>
          <a:xfrm>
            <a:off x="104700" y="3539950"/>
            <a:ext cx="8934600" cy="28668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0" lang="en-US" sz="1800"/>
              <a:t>Allows</a:t>
            </a:r>
            <a:r>
              <a:rPr b="0" lang="en-US" sz="1800"/>
              <a:t> use a small labelled data to train an effective model</a:t>
            </a:r>
            <a:endParaRPr b="0" sz="1800"/>
          </a:p>
          <a:p>
            <a:pPr indent="0" lvl="0" marL="457200" rtl="0" algn="l">
              <a:lnSpc>
                <a:spcPct val="150000"/>
              </a:lnSpc>
              <a:spcBef>
                <a:spcPts val="0"/>
              </a:spcBef>
              <a:spcAft>
                <a:spcPts val="0"/>
              </a:spcAft>
              <a:buNone/>
            </a:pPr>
            <a:r>
              <a:t/>
            </a:r>
            <a:endParaRPr b="0" sz="1500"/>
          </a:p>
          <a:p>
            <a:pPr indent="-342900" lvl="0" marL="457200" rtl="0" algn="l">
              <a:lnSpc>
                <a:spcPct val="150000"/>
              </a:lnSpc>
              <a:spcBef>
                <a:spcPts val="0"/>
              </a:spcBef>
              <a:spcAft>
                <a:spcPts val="0"/>
              </a:spcAft>
              <a:buSzPts val="1800"/>
              <a:buChar char="▪"/>
            </a:pPr>
            <a:r>
              <a:rPr b="0" lang="en-US" sz="1800"/>
              <a:t>Pre </a:t>
            </a:r>
            <a:r>
              <a:rPr b="0" lang="en-US" sz="1800"/>
              <a:t>training was invented from the lack of data information</a:t>
            </a:r>
            <a:endParaRPr b="0" sz="1800"/>
          </a:p>
          <a:p>
            <a:pPr indent="-342900" lvl="1" marL="914400" rtl="0" algn="l">
              <a:lnSpc>
                <a:spcPct val="150000"/>
              </a:lnSpc>
              <a:spcBef>
                <a:spcPts val="0"/>
              </a:spcBef>
              <a:spcAft>
                <a:spcPts val="0"/>
              </a:spcAft>
              <a:buSzPts val="1800"/>
              <a:buChar char="–"/>
            </a:pPr>
            <a:r>
              <a:rPr lang="en-US" sz="1800"/>
              <a:t>Lack of labels and </a:t>
            </a:r>
            <a:r>
              <a:rPr lang="en-US" sz="1800"/>
              <a:t>data volume</a:t>
            </a:r>
            <a:endParaRPr sz="1800"/>
          </a:p>
          <a:p>
            <a:pPr indent="0" lvl="0" marL="0" rtl="0" algn="l">
              <a:lnSpc>
                <a:spcPct val="150000"/>
              </a:lnSpc>
              <a:spcBef>
                <a:spcPts val="0"/>
              </a:spcBef>
              <a:spcAft>
                <a:spcPts val="0"/>
              </a:spcAft>
              <a:buNone/>
            </a:pPr>
            <a:r>
              <a:t/>
            </a:r>
            <a:endParaRPr b="0" sz="1500"/>
          </a:p>
          <a:p>
            <a:pPr indent="-342900" lvl="0" marL="457200" rtl="0" algn="l">
              <a:lnSpc>
                <a:spcPct val="150000"/>
              </a:lnSpc>
              <a:spcBef>
                <a:spcPts val="0"/>
              </a:spcBef>
              <a:spcAft>
                <a:spcPts val="0"/>
              </a:spcAft>
              <a:buSzPts val="1800"/>
              <a:buChar char="▪"/>
            </a:pPr>
            <a:r>
              <a:rPr b="0" lang="en-US" sz="1800"/>
              <a:t>Through pre-training, clusters or features in the data are extracted by the model </a:t>
            </a:r>
            <a:endParaRPr b="0" sz="1800"/>
          </a:p>
          <a:p>
            <a:pPr indent="-342900" lvl="1" marL="914400" rtl="0" algn="l">
              <a:lnSpc>
                <a:spcPct val="150000"/>
              </a:lnSpc>
              <a:spcBef>
                <a:spcPts val="0"/>
              </a:spcBef>
              <a:spcAft>
                <a:spcPts val="0"/>
              </a:spcAft>
              <a:buSzPts val="1800"/>
              <a:buChar char="–"/>
            </a:pPr>
            <a:r>
              <a:rPr lang="en-US" sz="1800"/>
              <a:t>Improves </a:t>
            </a:r>
            <a:r>
              <a:rPr b="0" lang="en-US" sz="1800"/>
              <a:t>generalization ability for specific content</a:t>
            </a:r>
            <a:endParaRPr b="0" sz="1800"/>
          </a:p>
        </p:txBody>
      </p:sp>
      <p:sp>
        <p:nvSpPr>
          <p:cNvPr id="134" name="Google Shape;134;p18"/>
          <p:cNvSpPr txBox="1"/>
          <p:nvPr>
            <p:ph type="title"/>
          </p:nvPr>
        </p:nvSpPr>
        <p:spPr>
          <a:xfrm>
            <a:off x="1447800" y="304800"/>
            <a:ext cx="74694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Why pretraining?</a:t>
            </a:r>
            <a:endParaRPr sz="2400">
              <a:solidFill>
                <a:schemeClr val="dk1"/>
              </a:solidFill>
            </a:endParaRPr>
          </a:p>
        </p:txBody>
      </p:sp>
      <p:sp>
        <p:nvSpPr>
          <p:cNvPr id="135" name="Google Shape;135;p18"/>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36" name="Google Shape;136;p18"/>
          <p:cNvPicPr preferRelativeResize="0"/>
          <p:nvPr/>
        </p:nvPicPr>
        <p:blipFill>
          <a:blip r:embed="rId3">
            <a:alphaModFix/>
          </a:blip>
          <a:stretch>
            <a:fillRect/>
          </a:stretch>
        </p:blipFill>
        <p:spPr>
          <a:xfrm>
            <a:off x="2386125" y="972575"/>
            <a:ext cx="5259500" cy="2447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idx="1" type="body"/>
          </p:nvPr>
        </p:nvSpPr>
        <p:spPr>
          <a:xfrm>
            <a:off x="76800" y="1362450"/>
            <a:ext cx="8840400" cy="44493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0"/>
              </a:spcBef>
              <a:spcAft>
                <a:spcPts val="0"/>
              </a:spcAft>
              <a:buSzPts val="1900"/>
              <a:buChar char="▪"/>
            </a:pPr>
            <a:r>
              <a:rPr b="0" lang="en-US" sz="1900"/>
              <a:t>A</a:t>
            </a:r>
            <a:r>
              <a:rPr b="0" lang="en-US" sz="1900"/>
              <a:t>ccelerate convergence process on downstream tasks </a:t>
            </a:r>
            <a:endParaRPr b="0" sz="1900"/>
          </a:p>
          <a:p>
            <a:pPr indent="-349250" lvl="1" marL="914400" rtl="0" algn="l">
              <a:lnSpc>
                <a:spcPct val="150000"/>
              </a:lnSpc>
              <a:spcBef>
                <a:spcPts val="0"/>
              </a:spcBef>
              <a:spcAft>
                <a:spcPts val="0"/>
              </a:spcAft>
              <a:buSzPts val="1900"/>
              <a:buChar char="–"/>
            </a:pPr>
            <a:r>
              <a:rPr b="0" lang="en-US" sz="1900"/>
              <a:t>particularly </a:t>
            </a:r>
            <a:r>
              <a:rPr lang="en-US" sz="1900"/>
              <a:t>where </a:t>
            </a:r>
            <a:r>
              <a:rPr b="0" lang="en-US" sz="1900"/>
              <a:t>computational resources are constrained</a:t>
            </a:r>
            <a:endParaRPr b="0" sz="1900"/>
          </a:p>
          <a:p>
            <a:pPr indent="0" lvl="0" marL="914400" rtl="0" algn="l">
              <a:lnSpc>
                <a:spcPct val="150000"/>
              </a:lnSpc>
              <a:spcBef>
                <a:spcPts val="0"/>
              </a:spcBef>
              <a:spcAft>
                <a:spcPts val="0"/>
              </a:spcAft>
              <a:buNone/>
            </a:pPr>
            <a:r>
              <a:t/>
            </a:r>
            <a:endParaRPr sz="1900"/>
          </a:p>
          <a:p>
            <a:pPr indent="-349250" lvl="0" marL="457200" rtl="0" algn="l">
              <a:lnSpc>
                <a:spcPct val="150000"/>
              </a:lnSpc>
              <a:spcBef>
                <a:spcPts val="0"/>
              </a:spcBef>
              <a:spcAft>
                <a:spcPts val="0"/>
              </a:spcAft>
              <a:buSzPts val="1900"/>
              <a:buChar char="▪"/>
            </a:pPr>
            <a:r>
              <a:rPr b="0" lang="en-US" sz="1900"/>
              <a:t>Ever increasing amount of data generation across all industries</a:t>
            </a:r>
            <a:endParaRPr b="0" sz="1900"/>
          </a:p>
          <a:p>
            <a:pPr indent="-349250" lvl="1" marL="914400" rtl="0" algn="l">
              <a:lnSpc>
                <a:spcPct val="150000"/>
              </a:lnSpc>
              <a:spcBef>
                <a:spcPts val="0"/>
              </a:spcBef>
              <a:spcAft>
                <a:spcPts val="0"/>
              </a:spcAft>
              <a:buSzPts val="1900"/>
              <a:buChar char="–"/>
            </a:pPr>
            <a:r>
              <a:rPr lang="en-US" sz="1900"/>
              <a:t>H</a:t>
            </a:r>
            <a:r>
              <a:rPr b="0" lang="en-US" sz="1900"/>
              <a:t>igh cost of manual annotation</a:t>
            </a:r>
            <a:endParaRPr sz="1900"/>
          </a:p>
          <a:p>
            <a:pPr indent="0" lvl="0" marL="1371600" rtl="0" algn="l">
              <a:lnSpc>
                <a:spcPct val="150000"/>
              </a:lnSpc>
              <a:spcBef>
                <a:spcPts val="0"/>
              </a:spcBef>
              <a:spcAft>
                <a:spcPts val="0"/>
              </a:spcAft>
              <a:buNone/>
            </a:pPr>
            <a:r>
              <a:t/>
            </a:r>
            <a:endParaRPr sz="1900"/>
          </a:p>
          <a:p>
            <a:pPr indent="-349250" lvl="0" marL="457200" rtl="0" algn="l">
              <a:lnSpc>
                <a:spcPct val="150000"/>
              </a:lnSpc>
              <a:spcBef>
                <a:spcPts val="0"/>
              </a:spcBef>
              <a:spcAft>
                <a:spcPts val="0"/>
              </a:spcAft>
              <a:buSzPts val="1900"/>
              <a:buChar char="▪"/>
            </a:pPr>
            <a:r>
              <a:rPr b="0" lang="en-US" sz="1900"/>
              <a:t>L</a:t>
            </a:r>
            <a:r>
              <a:rPr b="0" lang="en-US" sz="1900"/>
              <a:t>everages abundant non-labelled data</a:t>
            </a:r>
            <a:endParaRPr b="0" sz="1900"/>
          </a:p>
          <a:p>
            <a:pPr indent="0" lvl="0" marL="457200" rtl="0" algn="l">
              <a:lnSpc>
                <a:spcPct val="150000"/>
              </a:lnSpc>
              <a:spcBef>
                <a:spcPts val="0"/>
              </a:spcBef>
              <a:spcAft>
                <a:spcPts val="0"/>
              </a:spcAft>
              <a:buNone/>
            </a:pPr>
            <a:r>
              <a:t/>
            </a:r>
            <a:endParaRPr b="0" sz="1900"/>
          </a:p>
          <a:p>
            <a:pPr indent="-349250" lvl="0" marL="457200" rtl="0" algn="l">
              <a:lnSpc>
                <a:spcPct val="150000"/>
              </a:lnSpc>
              <a:spcBef>
                <a:spcPts val="0"/>
              </a:spcBef>
              <a:spcAft>
                <a:spcPts val="0"/>
              </a:spcAft>
              <a:buSzPts val="1900"/>
              <a:buChar char="▪"/>
            </a:pPr>
            <a:r>
              <a:rPr b="0" lang="en-US" sz="1900"/>
              <a:t>A</a:t>
            </a:r>
            <a:r>
              <a:rPr b="0" lang="en-US" sz="1900"/>
              <a:t>lleviate the effect of training on data with imbalanced labels</a:t>
            </a:r>
            <a:endParaRPr sz="1900"/>
          </a:p>
        </p:txBody>
      </p:sp>
      <p:sp>
        <p:nvSpPr>
          <p:cNvPr id="142" name="Google Shape;142;p19"/>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en-US">
                <a:solidFill>
                  <a:schemeClr val="dk1"/>
                </a:solidFill>
              </a:rPr>
              <a:t>Why pretraining?</a:t>
            </a:r>
            <a:endParaRPr sz="2400">
              <a:solidFill>
                <a:schemeClr val="dk1"/>
              </a:solidFill>
            </a:endParaRPr>
          </a:p>
        </p:txBody>
      </p:sp>
      <p:sp>
        <p:nvSpPr>
          <p:cNvPr id="143" name="Google Shape;143;p19"/>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1447800" y="4572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Pre Training Techniques</a:t>
            </a:r>
            <a:endParaRPr/>
          </a:p>
        </p:txBody>
      </p:sp>
      <p:sp>
        <p:nvSpPr>
          <p:cNvPr id="149" name="Google Shape;149;p20"/>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50" name="Google Shape;150;p20"/>
          <p:cNvPicPr preferRelativeResize="0"/>
          <p:nvPr/>
        </p:nvPicPr>
        <p:blipFill>
          <a:blip r:embed="rId3">
            <a:alphaModFix/>
          </a:blip>
          <a:stretch>
            <a:fillRect/>
          </a:stretch>
        </p:blipFill>
        <p:spPr>
          <a:xfrm>
            <a:off x="163474" y="1865375"/>
            <a:ext cx="8817051" cy="35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idx="1" type="body"/>
          </p:nvPr>
        </p:nvSpPr>
        <p:spPr>
          <a:xfrm>
            <a:off x="59900" y="1390225"/>
            <a:ext cx="8994300" cy="50751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200"/>
              </a:spcBef>
              <a:spcAft>
                <a:spcPts val="0"/>
              </a:spcAft>
              <a:buSzPts val="1900"/>
              <a:buAutoNum type="arabicPeriod"/>
            </a:pPr>
            <a:r>
              <a:rPr b="0" lang="en-US" sz="1900">
                <a:highlight>
                  <a:srgbClr val="FFFFFF"/>
                </a:highlight>
              </a:rPr>
              <a:t>Find unlabeled data, usually from the same domain (distribution)</a:t>
            </a:r>
            <a:endParaRPr b="0" sz="1900">
              <a:highlight>
                <a:srgbClr val="FFFFFF"/>
              </a:highlight>
            </a:endParaRPr>
          </a:p>
          <a:p>
            <a:pPr indent="0" lvl="0" marL="457200" rtl="0" algn="l">
              <a:lnSpc>
                <a:spcPct val="100000"/>
              </a:lnSpc>
              <a:spcBef>
                <a:spcPts val="1200"/>
              </a:spcBef>
              <a:spcAft>
                <a:spcPts val="0"/>
              </a:spcAft>
              <a:buNone/>
            </a:pPr>
            <a:r>
              <a:t/>
            </a:r>
            <a:endParaRPr b="0" sz="600">
              <a:highlight>
                <a:srgbClr val="FFFFFF"/>
              </a:highlight>
            </a:endParaRPr>
          </a:p>
          <a:p>
            <a:pPr indent="-349250" lvl="0" marL="457200" rtl="0" algn="l">
              <a:lnSpc>
                <a:spcPct val="115000"/>
              </a:lnSpc>
              <a:spcBef>
                <a:spcPts val="1200"/>
              </a:spcBef>
              <a:spcAft>
                <a:spcPts val="0"/>
              </a:spcAft>
              <a:buClr>
                <a:srgbClr val="2F4858"/>
              </a:buClr>
              <a:buSzPts val="1900"/>
              <a:buFont typeface="Arial"/>
              <a:buAutoNum type="arabicPeriod"/>
            </a:pPr>
            <a:r>
              <a:rPr b="0" lang="en-US" sz="1900">
                <a:highlight>
                  <a:srgbClr val="FFFFFF"/>
                </a:highlight>
              </a:rPr>
              <a:t>Decide on the representation learning objective (pretext task), or the method that you want to try</a:t>
            </a:r>
            <a:endParaRPr b="0" sz="1900">
              <a:highlight>
                <a:srgbClr val="FFFFFF"/>
              </a:highlight>
            </a:endParaRPr>
          </a:p>
          <a:p>
            <a:pPr indent="0" lvl="0" marL="457200" rtl="0" algn="l">
              <a:lnSpc>
                <a:spcPct val="100000"/>
              </a:lnSpc>
              <a:spcBef>
                <a:spcPts val="1200"/>
              </a:spcBef>
              <a:spcAft>
                <a:spcPts val="0"/>
              </a:spcAft>
              <a:buNone/>
            </a:pPr>
            <a:r>
              <a:t/>
            </a:r>
            <a:endParaRPr b="0" sz="600">
              <a:highlight>
                <a:srgbClr val="FFFFFF"/>
              </a:highlight>
            </a:endParaRPr>
          </a:p>
          <a:p>
            <a:pPr indent="-349250" lvl="0" marL="457200" rtl="0" algn="l">
              <a:lnSpc>
                <a:spcPct val="115000"/>
              </a:lnSpc>
              <a:spcBef>
                <a:spcPts val="1200"/>
              </a:spcBef>
              <a:spcAft>
                <a:spcPts val="0"/>
              </a:spcAft>
              <a:buClr>
                <a:srgbClr val="2F4858"/>
              </a:buClr>
              <a:buSzPts val="1900"/>
              <a:buFont typeface="Arial"/>
              <a:buAutoNum type="arabicPeriod"/>
            </a:pPr>
            <a:r>
              <a:rPr b="0" lang="en-US" sz="1900">
                <a:highlight>
                  <a:srgbClr val="FFFFFF"/>
                </a:highlight>
              </a:rPr>
              <a:t>Choose augmentations </a:t>
            </a:r>
            <a:r>
              <a:rPr b="0" lang="en-US" sz="1900">
                <a:highlight>
                  <a:schemeClr val="lt1"/>
                </a:highlight>
              </a:rPr>
              <a:t>and train for several epochs</a:t>
            </a:r>
            <a:endParaRPr b="0" sz="1900">
              <a:highlight>
                <a:srgbClr val="FFFFFF"/>
              </a:highlight>
            </a:endParaRPr>
          </a:p>
          <a:p>
            <a:pPr indent="0" lvl="0" marL="457200" rtl="0" algn="l">
              <a:lnSpc>
                <a:spcPct val="100000"/>
              </a:lnSpc>
              <a:spcBef>
                <a:spcPts val="1200"/>
              </a:spcBef>
              <a:spcAft>
                <a:spcPts val="0"/>
              </a:spcAft>
              <a:buNone/>
            </a:pPr>
            <a:r>
              <a:t/>
            </a:r>
            <a:endParaRPr b="0" sz="600">
              <a:highlight>
                <a:srgbClr val="FFFFFF"/>
              </a:highlight>
            </a:endParaRPr>
          </a:p>
          <a:p>
            <a:pPr indent="-349250" lvl="0" marL="457200" rtl="0" algn="l">
              <a:lnSpc>
                <a:spcPct val="115000"/>
              </a:lnSpc>
              <a:spcBef>
                <a:spcPts val="1200"/>
              </a:spcBef>
              <a:spcAft>
                <a:spcPts val="0"/>
              </a:spcAft>
              <a:buClr>
                <a:srgbClr val="2F4858"/>
              </a:buClr>
              <a:buSzPts val="1900"/>
              <a:buFont typeface="Arial"/>
              <a:buAutoNum type="arabicPeriod"/>
            </a:pPr>
            <a:r>
              <a:rPr b="0" lang="en-US" sz="1900">
                <a:highlight>
                  <a:srgbClr val="FFFFFF"/>
                </a:highlight>
              </a:rPr>
              <a:t>Take the pre-trained feature extractor and fine-tune it with an MLP on top. MLP usually stands for 2 linear layers with ReLU activations in-between.</a:t>
            </a:r>
            <a:endParaRPr b="0" sz="1900">
              <a:highlight>
                <a:srgbClr val="FFFFFF"/>
              </a:highlight>
            </a:endParaRPr>
          </a:p>
          <a:p>
            <a:pPr indent="0" lvl="0" marL="457200" rtl="0" algn="l">
              <a:lnSpc>
                <a:spcPct val="100000"/>
              </a:lnSpc>
              <a:spcBef>
                <a:spcPts val="1200"/>
              </a:spcBef>
              <a:spcAft>
                <a:spcPts val="0"/>
              </a:spcAft>
              <a:buNone/>
            </a:pPr>
            <a:r>
              <a:t/>
            </a:r>
            <a:endParaRPr b="0" sz="600">
              <a:highlight>
                <a:srgbClr val="FFFFFF"/>
              </a:highlight>
            </a:endParaRPr>
          </a:p>
          <a:p>
            <a:pPr indent="-349250" lvl="0" marL="457200" rtl="0" algn="l">
              <a:lnSpc>
                <a:spcPct val="115000"/>
              </a:lnSpc>
              <a:spcBef>
                <a:spcPts val="1200"/>
              </a:spcBef>
              <a:spcAft>
                <a:spcPts val="0"/>
              </a:spcAft>
              <a:buClr>
                <a:srgbClr val="2F4858"/>
              </a:buClr>
              <a:buSzPts val="1900"/>
              <a:buFont typeface="Arial"/>
              <a:buAutoNum type="arabicPeriod"/>
            </a:pPr>
            <a:r>
              <a:rPr b="0" lang="en-US" sz="1900">
                <a:highlight>
                  <a:srgbClr val="FFFFFF"/>
                </a:highlight>
              </a:rPr>
              <a:t>Train on the downstream task</a:t>
            </a:r>
            <a:endParaRPr b="0" sz="1900">
              <a:highlight>
                <a:srgbClr val="FFFFFF"/>
              </a:highlight>
            </a:endParaRPr>
          </a:p>
          <a:p>
            <a:pPr indent="-349250" lvl="1" marL="914400" rtl="0" algn="l">
              <a:lnSpc>
                <a:spcPct val="115000"/>
              </a:lnSpc>
              <a:spcBef>
                <a:spcPts val="0"/>
              </a:spcBef>
              <a:spcAft>
                <a:spcPts val="0"/>
              </a:spcAft>
              <a:buClr>
                <a:srgbClr val="2F4858"/>
              </a:buClr>
              <a:buSzPts val="1900"/>
              <a:buFont typeface="Arial"/>
              <a:buAutoNum type="alphaLcPeriod"/>
            </a:pPr>
            <a:r>
              <a:rPr b="0" lang="en-US" sz="1900">
                <a:highlight>
                  <a:srgbClr val="FFFFFF"/>
                </a:highlight>
              </a:rPr>
              <a:t> You can fine-tune the pre-trained network or keep its weights frozen</a:t>
            </a:r>
            <a:endParaRPr b="0" sz="1900">
              <a:highlight>
                <a:srgbClr val="FFFFFF"/>
              </a:highlight>
            </a:endParaRPr>
          </a:p>
          <a:p>
            <a:pPr indent="0" lvl="0" marL="457200" rtl="0" algn="l">
              <a:lnSpc>
                <a:spcPct val="100000"/>
              </a:lnSpc>
              <a:spcBef>
                <a:spcPts val="1200"/>
              </a:spcBef>
              <a:spcAft>
                <a:spcPts val="0"/>
              </a:spcAft>
              <a:buNone/>
            </a:pPr>
            <a:r>
              <a:t/>
            </a:r>
            <a:endParaRPr b="0" sz="600">
              <a:highlight>
                <a:srgbClr val="FFFFFF"/>
              </a:highlight>
            </a:endParaRPr>
          </a:p>
          <a:p>
            <a:pPr indent="-349250" lvl="0" marL="457200" rtl="0" algn="l">
              <a:lnSpc>
                <a:spcPct val="115000"/>
              </a:lnSpc>
              <a:spcBef>
                <a:spcPts val="1200"/>
              </a:spcBef>
              <a:spcAft>
                <a:spcPts val="0"/>
              </a:spcAft>
              <a:buClr>
                <a:srgbClr val="2F4858"/>
              </a:buClr>
              <a:buSzPts val="1900"/>
              <a:buFont typeface="Arial"/>
              <a:buAutoNum type="arabicPeriod"/>
            </a:pPr>
            <a:r>
              <a:rPr b="0" lang="en-US" sz="1900">
                <a:highlight>
                  <a:srgbClr val="FFFFFF"/>
                </a:highlight>
              </a:rPr>
              <a:t>Compare with baseline</a:t>
            </a:r>
            <a:endParaRPr b="0" sz="1900">
              <a:highlight>
                <a:srgbClr val="FFFFFF"/>
              </a:highlight>
            </a:endParaRPr>
          </a:p>
        </p:txBody>
      </p:sp>
      <p:sp>
        <p:nvSpPr>
          <p:cNvPr id="156" name="Google Shape;156;p21"/>
          <p:cNvSpPr txBox="1"/>
          <p:nvPr>
            <p:ph type="title"/>
          </p:nvPr>
        </p:nvSpPr>
        <p:spPr>
          <a:xfrm>
            <a:off x="1447800" y="3810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Self Supervised Learning</a:t>
            </a:r>
            <a:endParaRPr/>
          </a:p>
        </p:txBody>
      </p:sp>
      <p:sp>
        <p:nvSpPr>
          <p:cNvPr id="157" name="Google Shape;157;p21"/>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idx="1" type="body"/>
          </p:nvPr>
        </p:nvSpPr>
        <p:spPr>
          <a:xfrm>
            <a:off x="74850" y="1816875"/>
            <a:ext cx="8994300" cy="44439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0"/>
              </a:spcBef>
              <a:spcAft>
                <a:spcPts val="0"/>
              </a:spcAft>
              <a:buSzPts val="1900"/>
              <a:buChar char="▪"/>
            </a:pPr>
            <a:r>
              <a:rPr b="0" lang="en-US" sz="1900">
                <a:highlight>
                  <a:srgbClr val="FFFFFF"/>
                </a:highlight>
              </a:rPr>
              <a:t>Refers to any </a:t>
            </a:r>
            <a:r>
              <a:rPr b="0" lang="en-US" sz="1900">
                <a:highlight>
                  <a:srgbClr val="FFFFFF"/>
                </a:highlight>
              </a:rPr>
              <a:t>training method wherein a classifier distinguishes between “similar” (positive) and “dissimilar” (negative) input pairs</a:t>
            </a:r>
            <a:endParaRPr b="0" sz="1900">
              <a:highlight>
                <a:srgbClr val="FFFFFF"/>
              </a:highlight>
            </a:endParaRPr>
          </a:p>
          <a:p>
            <a:pPr indent="0" lvl="0" marL="457200" rtl="0" algn="l">
              <a:lnSpc>
                <a:spcPct val="150000"/>
              </a:lnSpc>
              <a:spcBef>
                <a:spcPts val="0"/>
              </a:spcBef>
              <a:spcAft>
                <a:spcPts val="0"/>
              </a:spcAft>
              <a:buNone/>
            </a:pPr>
            <a:r>
              <a:t/>
            </a:r>
            <a:endParaRPr b="0" sz="1900">
              <a:highlight>
                <a:srgbClr val="FFFFFF"/>
              </a:highlight>
            </a:endParaRPr>
          </a:p>
          <a:p>
            <a:pPr indent="-349250" lvl="0" marL="457200" rtl="0" algn="l">
              <a:lnSpc>
                <a:spcPct val="150000"/>
              </a:lnSpc>
              <a:spcBef>
                <a:spcPts val="0"/>
              </a:spcBef>
              <a:spcAft>
                <a:spcPts val="0"/>
              </a:spcAft>
              <a:buSzPts val="1900"/>
              <a:buChar char="▪"/>
            </a:pPr>
            <a:r>
              <a:rPr b="0" lang="en-US" sz="1900">
                <a:highlight>
                  <a:srgbClr val="FFFFFF"/>
                </a:highlight>
              </a:rPr>
              <a:t>Contrastive learning aims to </a:t>
            </a:r>
            <a:r>
              <a:rPr b="0" lang="en-US" sz="1900">
                <a:highlight>
                  <a:srgbClr val="FFFFFF"/>
                </a:highlight>
              </a:rPr>
              <a:t>align</a:t>
            </a:r>
            <a:r>
              <a:rPr b="0" lang="en-US" sz="1900">
                <a:highlight>
                  <a:srgbClr val="FFFFFF"/>
                </a:highlight>
              </a:rPr>
              <a:t> positive feature vectors while pushing away negative ones</a:t>
            </a:r>
            <a:endParaRPr b="0" sz="1900">
              <a:highlight>
                <a:srgbClr val="FFFFFF"/>
              </a:highlight>
            </a:endParaRPr>
          </a:p>
          <a:p>
            <a:pPr indent="0" lvl="0" marL="457200" rtl="0" algn="l">
              <a:lnSpc>
                <a:spcPct val="150000"/>
              </a:lnSpc>
              <a:spcBef>
                <a:spcPts val="0"/>
              </a:spcBef>
              <a:spcAft>
                <a:spcPts val="0"/>
              </a:spcAft>
              <a:buNone/>
            </a:pPr>
            <a:r>
              <a:t/>
            </a:r>
            <a:endParaRPr b="0" sz="1900">
              <a:highlight>
                <a:srgbClr val="FFFFFF"/>
              </a:highlight>
            </a:endParaRPr>
          </a:p>
          <a:p>
            <a:pPr indent="-349250" lvl="0" marL="457200" rtl="0" algn="l">
              <a:lnSpc>
                <a:spcPct val="150000"/>
              </a:lnSpc>
              <a:spcBef>
                <a:spcPts val="0"/>
              </a:spcBef>
              <a:spcAft>
                <a:spcPts val="0"/>
              </a:spcAft>
              <a:buSzPts val="1900"/>
              <a:buChar char="▪"/>
            </a:pPr>
            <a:r>
              <a:rPr b="0" lang="en-US" sz="1900">
                <a:highlight>
                  <a:srgbClr val="FFFFFF"/>
                </a:highlight>
              </a:rPr>
              <a:t>Relies heavily on augmentations</a:t>
            </a:r>
            <a:endParaRPr b="0" sz="1900">
              <a:highlight>
                <a:srgbClr val="FFFFFF"/>
              </a:highlight>
            </a:endParaRPr>
          </a:p>
          <a:p>
            <a:pPr indent="0" lvl="0" marL="457200" rtl="0" algn="l">
              <a:lnSpc>
                <a:spcPct val="150000"/>
              </a:lnSpc>
              <a:spcBef>
                <a:spcPts val="0"/>
              </a:spcBef>
              <a:spcAft>
                <a:spcPts val="0"/>
              </a:spcAft>
              <a:buNone/>
            </a:pPr>
            <a:r>
              <a:t/>
            </a:r>
            <a:endParaRPr b="0" sz="1900">
              <a:highlight>
                <a:srgbClr val="FFFFFF"/>
              </a:highlight>
            </a:endParaRPr>
          </a:p>
          <a:p>
            <a:pPr indent="-349250" lvl="0" marL="457200" rtl="0" algn="l">
              <a:lnSpc>
                <a:spcPct val="150000"/>
              </a:lnSpc>
              <a:spcBef>
                <a:spcPts val="0"/>
              </a:spcBef>
              <a:spcAft>
                <a:spcPts val="0"/>
              </a:spcAft>
              <a:buSzPts val="1900"/>
              <a:buChar char="▪"/>
            </a:pPr>
            <a:r>
              <a:rPr b="0" lang="en-US" sz="1900">
                <a:highlight>
                  <a:srgbClr val="FFFFFF"/>
                </a:highlight>
              </a:rPr>
              <a:t>Self-supervised learning needs heavy regularization as the space of possible solutions is extremely big and there are a lot of chances of overfitting</a:t>
            </a:r>
            <a:endParaRPr b="0" sz="1900">
              <a:highlight>
                <a:srgbClr val="FFFFFF"/>
              </a:highlight>
            </a:endParaRPr>
          </a:p>
        </p:txBody>
      </p:sp>
      <p:sp>
        <p:nvSpPr>
          <p:cNvPr id="163" name="Google Shape;163;p22"/>
          <p:cNvSpPr txBox="1"/>
          <p:nvPr>
            <p:ph type="title"/>
          </p:nvPr>
        </p:nvSpPr>
        <p:spPr>
          <a:xfrm>
            <a:off x="1447800" y="457200"/>
            <a:ext cx="7469400" cy="76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a:t>Contrastive Self Supervised Learning</a:t>
            </a:r>
            <a:endParaRPr/>
          </a:p>
        </p:txBody>
      </p:sp>
      <p:sp>
        <p:nvSpPr>
          <p:cNvPr id="164" name="Google Shape;164;p22"/>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idx="1" type="body"/>
          </p:nvPr>
        </p:nvSpPr>
        <p:spPr>
          <a:xfrm>
            <a:off x="184250" y="1419250"/>
            <a:ext cx="8854500" cy="2403000"/>
          </a:xfrm>
          <a:prstGeom prst="rect">
            <a:avLst/>
          </a:prstGeom>
          <a:noFill/>
          <a:ln>
            <a:noFill/>
          </a:ln>
        </p:spPr>
        <p:txBody>
          <a:bodyPr anchorCtr="0" anchor="t" bIns="45700" lIns="91425" spcFirstLastPara="1" rIns="91425" wrap="square" tIns="45700">
            <a:noAutofit/>
          </a:bodyPr>
          <a:lstStyle/>
          <a:p>
            <a:pPr indent="0" lvl="0" marL="457200" rtl="0" algn="l">
              <a:lnSpc>
                <a:spcPct val="150000"/>
              </a:lnSpc>
              <a:spcBef>
                <a:spcPts val="0"/>
              </a:spcBef>
              <a:spcAft>
                <a:spcPts val="0"/>
              </a:spcAft>
              <a:buNone/>
            </a:pPr>
            <a:r>
              <a:t/>
            </a:r>
            <a:endParaRPr b="0" sz="800"/>
          </a:p>
          <a:p>
            <a:pPr indent="-342900" lvl="0" marL="457200" rtl="0" algn="l">
              <a:lnSpc>
                <a:spcPct val="150000"/>
              </a:lnSpc>
              <a:spcBef>
                <a:spcPts val="0"/>
              </a:spcBef>
              <a:spcAft>
                <a:spcPts val="0"/>
              </a:spcAft>
              <a:buSzPts val="1800"/>
              <a:buChar char="▪"/>
            </a:pPr>
            <a:r>
              <a:rPr b="0" lang="en-US" sz="1800"/>
              <a:t>A contrastive learning approach using dictionary look-up via a dynamic dictionary with a queue and moving-averaged encoder</a:t>
            </a:r>
            <a:endParaRPr b="0" sz="1800"/>
          </a:p>
          <a:p>
            <a:pPr indent="0" lvl="0" marL="457200" rtl="0" algn="l">
              <a:lnSpc>
                <a:spcPct val="150000"/>
              </a:lnSpc>
              <a:spcBef>
                <a:spcPts val="0"/>
              </a:spcBef>
              <a:spcAft>
                <a:spcPts val="0"/>
              </a:spcAft>
              <a:buNone/>
            </a:pPr>
            <a:r>
              <a:t/>
            </a:r>
            <a:endParaRPr b="0" sz="1800"/>
          </a:p>
          <a:p>
            <a:pPr indent="-342900" lvl="0" marL="457200" rtl="0" algn="l">
              <a:lnSpc>
                <a:spcPct val="150000"/>
              </a:lnSpc>
              <a:spcBef>
                <a:spcPts val="0"/>
              </a:spcBef>
              <a:spcAft>
                <a:spcPts val="0"/>
              </a:spcAft>
              <a:buSzPts val="1800"/>
              <a:buChar char="▪"/>
            </a:pPr>
            <a:r>
              <a:rPr b="0" lang="en-US" sz="1800"/>
              <a:t>MoCo learns the robust representation via performing dictionary look-up by making the query embeddings closed and its matching key embedding far away</a:t>
            </a:r>
            <a:endParaRPr b="0" sz="1800"/>
          </a:p>
        </p:txBody>
      </p:sp>
      <p:sp>
        <p:nvSpPr>
          <p:cNvPr id="170" name="Google Shape;170;p23"/>
          <p:cNvSpPr txBox="1"/>
          <p:nvPr>
            <p:ph type="title"/>
          </p:nvPr>
        </p:nvSpPr>
        <p:spPr>
          <a:xfrm>
            <a:off x="1447800" y="457200"/>
            <a:ext cx="74694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lang="en-US">
                <a:solidFill>
                  <a:schemeClr val="dk1"/>
                </a:solidFill>
              </a:rPr>
              <a:t>Momentum Contrast for Unsupervised Visual Representation Learning (MOCO)</a:t>
            </a:r>
            <a:endParaRPr sz="2300">
              <a:solidFill>
                <a:schemeClr val="dk1"/>
              </a:solidFill>
            </a:endParaRPr>
          </a:p>
        </p:txBody>
      </p:sp>
      <p:sp>
        <p:nvSpPr>
          <p:cNvPr id="171" name="Google Shape;171;p23"/>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72" name="Google Shape;172;p23"/>
          <p:cNvPicPr preferRelativeResize="0"/>
          <p:nvPr/>
        </p:nvPicPr>
        <p:blipFill>
          <a:blip r:embed="rId3">
            <a:alphaModFix/>
          </a:blip>
          <a:stretch>
            <a:fillRect/>
          </a:stretch>
        </p:blipFill>
        <p:spPr>
          <a:xfrm>
            <a:off x="1447800" y="4383350"/>
            <a:ext cx="6055751" cy="1868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idx="1" type="body"/>
          </p:nvPr>
        </p:nvSpPr>
        <p:spPr>
          <a:xfrm>
            <a:off x="59900" y="1390225"/>
            <a:ext cx="8994300" cy="25311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0"/>
              </a:spcBef>
              <a:spcAft>
                <a:spcPts val="0"/>
              </a:spcAft>
              <a:buSzPts val="1900"/>
              <a:buChar char="▪"/>
            </a:pPr>
            <a:r>
              <a:rPr b="0" lang="en-US" sz="1900"/>
              <a:t>C</a:t>
            </a:r>
            <a:r>
              <a:rPr b="0" lang="en-US" sz="1900"/>
              <a:t>luster assignment-based contrastive learning paradigm</a:t>
            </a:r>
            <a:endParaRPr b="0" sz="1900"/>
          </a:p>
          <a:p>
            <a:pPr indent="0" lvl="0" marL="457200" rtl="0" algn="l">
              <a:lnSpc>
                <a:spcPct val="150000"/>
              </a:lnSpc>
              <a:spcBef>
                <a:spcPts val="0"/>
              </a:spcBef>
              <a:spcAft>
                <a:spcPts val="0"/>
              </a:spcAft>
              <a:buNone/>
            </a:pPr>
            <a:r>
              <a:t/>
            </a:r>
            <a:endParaRPr b="0" sz="1900"/>
          </a:p>
          <a:p>
            <a:pPr indent="-349250" lvl="0" marL="457200" rtl="0" algn="l">
              <a:lnSpc>
                <a:spcPct val="150000"/>
              </a:lnSpc>
              <a:spcBef>
                <a:spcPts val="0"/>
              </a:spcBef>
              <a:spcAft>
                <a:spcPts val="0"/>
              </a:spcAft>
              <a:buSzPts val="1900"/>
              <a:buChar char="▪"/>
            </a:pPr>
            <a:r>
              <a:rPr b="0" lang="en-US" sz="1900"/>
              <a:t>SwAV does not calculate view-pair comparison, instead comparing the cluster assignments of the different views</a:t>
            </a:r>
            <a:endParaRPr b="0" sz="1900"/>
          </a:p>
          <a:p>
            <a:pPr indent="-349250" lvl="1" marL="914400" rtl="0" algn="l">
              <a:lnSpc>
                <a:spcPct val="150000"/>
              </a:lnSpc>
              <a:spcBef>
                <a:spcPts val="0"/>
              </a:spcBef>
              <a:spcAft>
                <a:spcPts val="0"/>
              </a:spcAft>
              <a:buSzPts val="1900"/>
              <a:buChar char="–"/>
            </a:pPr>
            <a:r>
              <a:rPr lang="en-US" sz="1900"/>
              <a:t>Requires less </a:t>
            </a:r>
            <a:r>
              <a:rPr b="0" lang="en-US" sz="1900"/>
              <a:t>computation resources</a:t>
            </a:r>
            <a:endParaRPr b="0" sz="1900">
              <a:highlight>
                <a:srgbClr val="FFFF00"/>
              </a:highlight>
            </a:endParaRPr>
          </a:p>
        </p:txBody>
      </p:sp>
      <p:sp>
        <p:nvSpPr>
          <p:cNvPr id="178" name="Google Shape;178;p24"/>
          <p:cNvSpPr txBox="1"/>
          <p:nvPr>
            <p:ph type="title"/>
          </p:nvPr>
        </p:nvSpPr>
        <p:spPr>
          <a:xfrm>
            <a:off x="1437475" y="381000"/>
            <a:ext cx="74868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lang="en-US">
                <a:solidFill>
                  <a:schemeClr val="dk1"/>
                </a:solidFill>
              </a:rPr>
              <a:t>Swapping Assignments between Multiple Views (SwAV)</a:t>
            </a:r>
            <a:endParaRPr sz="3200"/>
          </a:p>
        </p:txBody>
      </p:sp>
      <p:sp>
        <p:nvSpPr>
          <p:cNvPr id="179" name="Google Shape;179;p24"/>
          <p:cNvSpPr txBox="1"/>
          <p:nvPr>
            <p:ph idx="12" type="sldNum"/>
          </p:nvPr>
        </p:nvSpPr>
        <p:spPr>
          <a:xfrm>
            <a:off x="6553200" y="8737600"/>
            <a:ext cx="2133600" cy="351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80" name="Google Shape;180;p24"/>
          <p:cNvPicPr preferRelativeResize="0"/>
          <p:nvPr/>
        </p:nvPicPr>
        <p:blipFill rotWithShape="1">
          <a:blip r:embed="rId3">
            <a:alphaModFix/>
          </a:blip>
          <a:srcRect b="54012" l="0" r="0" t="0"/>
          <a:stretch/>
        </p:blipFill>
        <p:spPr>
          <a:xfrm>
            <a:off x="137450" y="4169800"/>
            <a:ext cx="8839201" cy="2157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